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2" r:id="rId7"/>
    <p:sldId id="263" r:id="rId8"/>
    <p:sldId id="264" r:id="rId9"/>
    <p:sldId id="265" r:id="rId10"/>
    <p:sldId id="271" r:id="rId11"/>
    <p:sldId id="272" r:id="rId12"/>
    <p:sldId id="266" r:id="rId13"/>
    <p:sldId id="269" r:id="rId14"/>
    <p:sldId id="267" r:id="rId15"/>
    <p:sldId id="268"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137"/>
    <p:restoredTop sz="94590"/>
  </p:normalViewPr>
  <p:slideViewPr>
    <p:cSldViewPr snapToGrid="0" snapToObjects="1">
      <p:cViewPr varScale="1">
        <p:scale>
          <a:sx n="105" d="100"/>
          <a:sy n="105" d="100"/>
        </p:scale>
        <p:origin x="36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604C81-A232-4CD7-9070-14BCD8911414}"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0ABAC898-A7F7-49EA-854E-F04313729E36}">
      <dgm:prSet custT="1"/>
      <dgm:spPr/>
      <dgm:t>
        <a:bodyPr/>
        <a:lstStyle/>
        <a:p>
          <a:endParaRPr lang="en-US" sz="1400" dirty="0">
            <a:latin typeface="Goudy Old Style" panose="02020502050305020303" pitchFamily="18" charset="77"/>
            <a:cs typeface="Times New Roman" panose="02020603050405020304" pitchFamily="18" charset="0"/>
          </a:endParaRPr>
        </a:p>
      </dgm:t>
    </dgm:pt>
    <dgm:pt modelId="{0612DD34-0E3D-472F-A57E-6FDA619F7EE8}" type="parTrans" cxnId="{ACA26587-76FC-485E-863E-27AB5DA0BD4B}">
      <dgm:prSet/>
      <dgm:spPr/>
      <dgm:t>
        <a:bodyPr/>
        <a:lstStyle/>
        <a:p>
          <a:endParaRPr lang="en-US"/>
        </a:p>
      </dgm:t>
    </dgm:pt>
    <dgm:pt modelId="{53EF22DD-9378-4A21-A688-E1C02896F36B}" type="sibTrans" cxnId="{ACA26587-76FC-485E-863E-27AB5DA0BD4B}">
      <dgm:prSet/>
      <dgm:spPr/>
      <dgm:t>
        <a:bodyPr/>
        <a:lstStyle/>
        <a:p>
          <a:endParaRPr lang="en-US"/>
        </a:p>
      </dgm:t>
    </dgm:pt>
    <dgm:pt modelId="{72AAFDA7-3872-4602-B803-0AC3107AF709}">
      <dgm:prSet/>
      <dgm:spPr/>
      <dgm:t>
        <a:bodyPr/>
        <a:lstStyle/>
        <a:p>
          <a:pPr>
            <a:lnSpc>
              <a:spcPct val="100000"/>
            </a:lnSpc>
          </a:pPr>
          <a:endParaRPr lang="en-US" dirty="0">
            <a:latin typeface="Goudy Old Style" panose="02020502050305020303" pitchFamily="18" charset="77"/>
          </a:endParaRPr>
        </a:p>
      </dgm:t>
    </dgm:pt>
    <dgm:pt modelId="{C0BF627C-B533-4689-94B3-359EA69D3257}" type="parTrans" cxnId="{C4F18AA6-4636-4411-838E-B0CF0FB45CE8}">
      <dgm:prSet/>
      <dgm:spPr/>
      <dgm:t>
        <a:bodyPr/>
        <a:lstStyle/>
        <a:p>
          <a:endParaRPr lang="en-US"/>
        </a:p>
      </dgm:t>
    </dgm:pt>
    <dgm:pt modelId="{401C72D2-AE7E-4581-8A86-5FE8BFAAB406}" type="sibTrans" cxnId="{C4F18AA6-4636-4411-838E-B0CF0FB45CE8}">
      <dgm:prSet/>
      <dgm:spPr/>
      <dgm:t>
        <a:bodyPr/>
        <a:lstStyle/>
        <a:p>
          <a:endParaRPr lang="en-US"/>
        </a:p>
      </dgm:t>
    </dgm:pt>
    <dgm:pt modelId="{A85B7852-47A9-0B4A-A159-B83F2B7392EA}">
      <dgm:prSet/>
      <dgm:spPr/>
      <dgm:t>
        <a:bodyPr/>
        <a:lstStyle/>
        <a:p>
          <a:pPr>
            <a:lnSpc>
              <a:spcPct val="100000"/>
            </a:lnSpc>
          </a:pPr>
          <a:endParaRPr lang="en-US"/>
        </a:p>
      </dgm:t>
    </dgm:pt>
    <dgm:pt modelId="{F6D28C08-3873-764C-91BF-603C067178A2}" type="parTrans" cxnId="{274BCD31-5ACC-9F47-A8C5-2348750081D9}">
      <dgm:prSet/>
      <dgm:spPr/>
      <dgm:t>
        <a:bodyPr/>
        <a:lstStyle/>
        <a:p>
          <a:endParaRPr lang="en-US"/>
        </a:p>
      </dgm:t>
    </dgm:pt>
    <dgm:pt modelId="{E7F18F9C-D635-DC49-8E2F-96424F5FB804}" type="sibTrans" cxnId="{274BCD31-5ACC-9F47-A8C5-2348750081D9}">
      <dgm:prSet/>
      <dgm:spPr/>
      <dgm:t>
        <a:bodyPr/>
        <a:lstStyle/>
        <a:p>
          <a:endParaRPr lang="en-US"/>
        </a:p>
      </dgm:t>
    </dgm:pt>
    <dgm:pt modelId="{1BB15C58-0F39-4ECE-9D83-8A395580D033}">
      <dgm:prSet/>
      <dgm:spPr/>
      <dgm:t>
        <a:bodyPr/>
        <a:lstStyle/>
        <a:p>
          <a:pPr>
            <a:lnSpc>
              <a:spcPct val="100000"/>
            </a:lnSpc>
          </a:pPr>
          <a:endParaRPr lang="en-US" dirty="0">
            <a:latin typeface="Goudy Old Style" panose="02020502050305020303" pitchFamily="18" charset="77"/>
          </a:endParaRPr>
        </a:p>
      </dgm:t>
    </dgm:pt>
    <dgm:pt modelId="{EF459B46-E7DE-4440-A35D-9E16F5260F29}" type="sibTrans" cxnId="{DFABCC98-368A-4F96-A974-D25B68004CBD}">
      <dgm:prSet/>
      <dgm:spPr/>
      <dgm:t>
        <a:bodyPr/>
        <a:lstStyle/>
        <a:p>
          <a:endParaRPr lang="en-US"/>
        </a:p>
      </dgm:t>
    </dgm:pt>
    <dgm:pt modelId="{2D776B50-617A-448C-A1AD-20CD43CA2B82}" type="parTrans" cxnId="{DFABCC98-368A-4F96-A974-D25B68004CBD}">
      <dgm:prSet/>
      <dgm:spPr/>
      <dgm:t>
        <a:bodyPr/>
        <a:lstStyle/>
        <a:p>
          <a:endParaRPr lang="en-US"/>
        </a:p>
      </dgm:t>
    </dgm:pt>
    <dgm:pt modelId="{B4A24DBA-9CDD-43CC-8F66-9439D6868340}" type="pres">
      <dgm:prSet presAssocID="{59604C81-A232-4CD7-9070-14BCD8911414}" presName="root" presStyleCnt="0">
        <dgm:presLayoutVars>
          <dgm:dir/>
          <dgm:resizeHandles val="exact"/>
        </dgm:presLayoutVars>
      </dgm:prSet>
      <dgm:spPr/>
    </dgm:pt>
    <dgm:pt modelId="{956FC321-412F-48BC-8EB4-0EF08E216298}" type="pres">
      <dgm:prSet presAssocID="{0ABAC898-A7F7-49EA-854E-F04313729E36}" presName="compNode" presStyleCnt="0"/>
      <dgm:spPr/>
    </dgm:pt>
    <dgm:pt modelId="{848513AF-ECE7-4E7D-B85B-D43F09FF56AF}" type="pres">
      <dgm:prSet presAssocID="{0ABAC898-A7F7-49EA-854E-F04313729E36}" presName="bgRect" presStyleLbl="bgShp" presStyleIdx="0" presStyleCnt="4" custLinFactNeighborX="-1199" custLinFactNeighborY="-82310"/>
      <dgm:spPr/>
    </dgm:pt>
    <dgm:pt modelId="{D4B80FE3-E5AE-4102-ACF7-AB3A4D4E49FF}" type="pres">
      <dgm:prSet presAssocID="{0ABAC898-A7F7-49EA-854E-F04313729E3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elevision"/>
        </a:ext>
      </dgm:extLst>
    </dgm:pt>
    <dgm:pt modelId="{270ABEDE-337F-4332-A1CF-4C76E06625EC}" type="pres">
      <dgm:prSet presAssocID="{0ABAC898-A7F7-49EA-854E-F04313729E36}" presName="spaceRect" presStyleCnt="0"/>
      <dgm:spPr/>
    </dgm:pt>
    <dgm:pt modelId="{4C920A7F-5FC3-4216-8ABF-FAF0F648BB3C}" type="pres">
      <dgm:prSet presAssocID="{0ABAC898-A7F7-49EA-854E-F04313729E36}" presName="parTx" presStyleLbl="revTx" presStyleIdx="0" presStyleCnt="4" custLinFactNeighborX="-48" custLinFactNeighborY="4706">
        <dgm:presLayoutVars>
          <dgm:chMax val="0"/>
          <dgm:chPref val="0"/>
        </dgm:presLayoutVars>
      </dgm:prSet>
      <dgm:spPr/>
    </dgm:pt>
    <dgm:pt modelId="{6267F555-C242-4608-89A8-DEF312FA0967}" type="pres">
      <dgm:prSet presAssocID="{53EF22DD-9378-4A21-A688-E1C02896F36B}" presName="sibTrans" presStyleCnt="0"/>
      <dgm:spPr/>
    </dgm:pt>
    <dgm:pt modelId="{CF0A2E73-A805-4786-B793-37B464E877C3}" type="pres">
      <dgm:prSet presAssocID="{72AAFDA7-3872-4602-B803-0AC3107AF709}" presName="compNode" presStyleCnt="0"/>
      <dgm:spPr/>
    </dgm:pt>
    <dgm:pt modelId="{D84A2545-D6E2-4B41-95A4-D3E69529DA33}" type="pres">
      <dgm:prSet presAssocID="{72AAFDA7-3872-4602-B803-0AC3107AF709}" presName="bgRect" presStyleLbl="bgShp" presStyleIdx="1" presStyleCnt="4"/>
      <dgm:spPr/>
    </dgm:pt>
    <dgm:pt modelId="{24905FC3-934B-4A7C-8A45-14B0889C9B9B}" type="pres">
      <dgm:prSet presAssocID="{72AAFDA7-3872-4602-B803-0AC3107AF70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D65AF6F0-4C52-4C7C-929B-38CBC42584CF}" type="pres">
      <dgm:prSet presAssocID="{72AAFDA7-3872-4602-B803-0AC3107AF709}" presName="spaceRect" presStyleCnt="0"/>
      <dgm:spPr/>
    </dgm:pt>
    <dgm:pt modelId="{5D3F447C-9132-4A00-A834-7182BA24BE95}" type="pres">
      <dgm:prSet presAssocID="{72AAFDA7-3872-4602-B803-0AC3107AF709}" presName="parTx" presStyleLbl="revTx" presStyleIdx="1" presStyleCnt="4">
        <dgm:presLayoutVars>
          <dgm:chMax val="0"/>
          <dgm:chPref val="0"/>
        </dgm:presLayoutVars>
      </dgm:prSet>
      <dgm:spPr/>
    </dgm:pt>
    <dgm:pt modelId="{67F0D279-9BE3-4515-AE66-A49DF841C1F3}" type="pres">
      <dgm:prSet presAssocID="{401C72D2-AE7E-4581-8A86-5FE8BFAAB406}" presName="sibTrans" presStyleCnt="0"/>
      <dgm:spPr/>
    </dgm:pt>
    <dgm:pt modelId="{BAD90CF3-E9EE-4251-8424-0B035A1BC3F7}" type="pres">
      <dgm:prSet presAssocID="{1BB15C58-0F39-4ECE-9D83-8A395580D033}" presName="compNode" presStyleCnt="0"/>
      <dgm:spPr/>
    </dgm:pt>
    <dgm:pt modelId="{4100494A-7C84-4984-B4DA-CBCE5CBF623F}" type="pres">
      <dgm:prSet presAssocID="{1BB15C58-0F39-4ECE-9D83-8A395580D033}" presName="bgRect" presStyleLbl="bgShp" presStyleIdx="2" presStyleCnt="4"/>
      <dgm:spPr/>
    </dgm:pt>
    <dgm:pt modelId="{CD646B89-3720-428F-ABB4-B26A8BA05C3B}" type="pres">
      <dgm:prSet presAssocID="{1BB15C58-0F39-4ECE-9D83-8A395580D03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D692909F-FA4B-4FA1-9E70-05D8E1B8EB32}" type="pres">
      <dgm:prSet presAssocID="{1BB15C58-0F39-4ECE-9D83-8A395580D033}" presName="spaceRect" presStyleCnt="0"/>
      <dgm:spPr/>
    </dgm:pt>
    <dgm:pt modelId="{A3DFE78B-212A-45CC-B09F-75D51673C2E5}" type="pres">
      <dgm:prSet presAssocID="{1BB15C58-0F39-4ECE-9D83-8A395580D033}" presName="parTx" presStyleLbl="revTx" presStyleIdx="2" presStyleCnt="4">
        <dgm:presLayoutVars>
          <dgm:chMax val="0"/>
          <dgm:chPref val="0"/>
        </dgm:presLayoutVars>
      </dgm:prSet>
      <dgm:spPr/>
    </dgm:pt>
    <dgm:pt modelId="{66AA163A-1074-F04A-A176-FAC09A45717A}" type="pres">
      <dgm:prSet presAssocID="{EF459B46-E7DE-4440-A35D-9E16F5260F29}" presName="sibTrans" presStyleCnt="0"/>
      <dgm:spPr/>
    </dgm:pt>
    <dgm:pt modelId="{63FD3E38-A0E2-E44B-ADB8-D7FA48F92A0A}" type="pres">
      <dgm:prSet presAssocID="{A85B7852-47A9-0B4A-A159-B83F2B7392EA}" presName="compNode" presStyleCnt="0"/>
      <dgm:spPr/>
    </dgm:pt>
    <dgm:pt modelId="{BA0F4174-429A-9F41-86E4-D6E3C38FA0C8}" type="pres">
      <dgm:prSet presAssocID="{A85B7852-47A9-0B4A-A159-B83F2B7392EA}" presName="bgRect" presStyleLbl="bgShp" presStyleIdx="3" presStyleCnt="4"/>
      <dgm:spPr/>
    </dgm:pt>
    <dgm:pt modelId="{81AD6CC9-C01B-B04D-925E-6900F356B5B1}" type="pres">
      <dgm:prSet presAssocID="{A85B7852-47A9-0B4A-A159-B83F2B7392E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Lst>
          </a:blip>
          <a:srcRect/>
          <a:stretch>
            <a:fillRect l="-3000" r="-3000"/>
          </a:stretch>
        </a:blipFill>
      </dgm:spPr>
    </dgm:pt>
    <dgm:pt modelId="{1E1432B7-34DE-8646-8C35-2ED5A8800E13}" type="pres">
      <dgm:prSet presAssocID="{A85B7852-47A9-0B4A-A159-B83F2B7392EA}" presName="spaceRect" presStyleCnt="0"/>
      <dgm:spPr/>
    </dgm:pt>
    <dgm:pt modelId="{EA3C9289-643D-A54C-8A41-F0A6C8DDB679}" type="pres">
      <dgm:prSet presAssocID="{A85B7852-47A9-0B4A-A159-B83F2B7392EA}" presName="parTx" presStyleLbl="revTx" presStyleIdx="3" presStyleCnt="4">
        <dgm:presLayoutVars>
          <dgm:chMax val="0"/>
          <dgm:chPref val="0"/>
        </dgm:presLayoutVars>
      </dgm:prSet>
      <dgm:spPr/>
    </dgm:pt>
  </dgm:ptLst>
  <dgm:cxnLst>
    <dgm:cxn modelId="{33283C03-A194-4954-BDF5-A9FD75A50407}" type="presOf" srcId="{72AAFDA7-3872-4602-B803-0AC3107AF709}" destId="{5D3F447C-9132-4A00-A834-7182BA24BE95}" srcOrd="0" destOrd="0" presId="urn:microsoft.com/office/officeart/2018/2/layout/IconVerticalSolidList"/>
    <dgm:cxn modelId="{274BCD31-5ACC-9F47-A8C5-2348750081D9}" srcId="{59604C81-A232-4CD7-9070-14BCD8911414}" destId="{A85B7852-47A9-0B4A-A159-B83F2B7392EA}" srcOrd="3" destOrd="0" parTransId="{F6D28C08-3873-764C-91BF-603C067178A2}" sibTransId="{E7F18F9C-D635-DC49-8E2F-96424F5FB804}"/>
    <dgm:cxn modelId="{EC49A442-F294-4ACE-9FAD-9121BF8DB195}" type="presOf" srcId="{59604C81-A232-4CD7-9070-14BCD8911414}" destId="{B4A24DBA-9CDD-43CC-8F66-9439D6868340}" srcOrd="0" destOrd="0" presId="urn:microsoft.com/office/officeart/2018/2/layout/IconVerticalSolidList"/>
    <dgm:cxn modelId="{6068025F-B14E-46D8-A1FA-6C01A5C893DD}" type="presOf" srcId="{0ABAC898-A7F7-49EA-854E-F04313729E36}" destId="{4C920A7F-5FC3-4216-8ABF-FAF0F648BB3C}" srcOrd="0" destOrd="0" presId="urn:microsoft.com/office/officeart/2018/2/layout/IconVerticalSolidList"/>
    <dgm:cxn modelId="{5206E07E-A09C-4A92-806F-A2B70B55873D}" type="presOf" srcId="{1BB15C58-0F39-4ECE-9D83-8A395580D033}" destId="{A3DFE78B-212A-45CC-B09F-75D51673C2E5}" srcOrd="0" destOrd="0" presId="urn:microsoft.com/office/officeart/2018/2/layout/IconVerticalSolidList"/>
    <dgm:cxn modelId="{8B233C87-935A-0947-8BFE-BA5F52389104}" type="presOf" srcId="{A85B7852-47A9-0B4A-A159-B83F2B7392EA}" destId="{EA3C9289-643D-A54C-8A41-F0A6C8DDB679}" srcOrd="0" destOrd="0" presId="urn:microsoft.com/office/officeart/2018/2/layout/IconVerticalSolidList"/>
    <dgm:cxn modelId="{ACA26587-76FC-485E-863E-27AB5DA0BD4B}" srcId="{59604C81-A232-4CD7-9070-14BCD8911414}" destId="{0ABAC898-A7F7-49EA-854E-F04313729E36}" srcOrd="0" destOrd="0" parTransId="{0612DD34-0E3D-472F-A57E-6FDA619F7EE8}" sibTransId="{53EF22DD-9378-4A21-A688-E1C02896F36B}"/>
    <dgm:cxn modelId="{DFABCC98-368A-4F96-A974-D25B68004CBD}" srcId="{59604C81-A232-4CD7-9070-14BCD8911414}" destId="{1BB15C58-0F39-4ECE-9D83-8A395580D033}" srcOrd="2" destOrd="0" parTransId="{2D776B50-617A-448C-A1AD-20CD43CA2B82}" sibTransId="{EF459B46-E7DE-4440-A35D-9E16F5260F29}"/>
    <dgm:cxn modelId="{C4F18AA6-4636-4411-838E-B0CF0FB45CE8}" srcId="{59604C81-A232-4CD7-9070-14BCD8911414}" destId="{72AAFDA7-3872-4602-B803-0AC3107AF709}" srcOrd="1" destOrd="0" parTransId="{C0BF627C-B533-4689-94B3-359EA69D3257}" sibTransId="{401C72D2-AE7E-4581-8A86-5FE8BFAAB406}"/>
    <dgm:cxn modelId="{D1EF73D6-FDD5-4465-BF95-CC96C8AD8C6C}" type="presParOf" srcId="{B4A24DBA-9CDD-43CC-8F66-9439D6868340}" destId="{956FC321-412F-48BC-8EB4-0EF08E216298}" srcOrd="0" destOrd="0" presId="urn:microsoft.com/office/officeart/2018/2/layout/IconVerticalSolidList"/>
    <dgm:cxn modelId="{59548506-F8A0-42D4-93F6-5B2E84FAF6EE}" type="presParOf" srcId="{956FC321-412F-48BC-8EB4-0EF08E216298}" destId="{848513AF-ECE7-4E7D-B85B-D43F09FF56AF}" srcOrd="0" destOrd="0" presId="urn:microsoft.com/office/officeart/2018/2/layout/IconVerticalSolidList"/>
    <dgm:cxn modelId="{E6EA37D4-4AFC-4DF4-B9BE-DFFA0910B685}" type="presParOf" srcId="{956FC321-412F-48BC-8EB4-0EF08E216298}" destId="{D4B80FE3-E5AE-4102-ACF7-AB3A4D4E49FF}" srcOrd="1" destOrd="0" presId="urn:microsoft.com/office/officeart/2018/2/layout/IconVerticalSolidList"/>
    <dgm:cxn modelId="{4AC1DABA-9389-4F18-A4D9-3F0803E4BD11}" type="presParOf" srcId="{956FC321-412F-48BC-8EB4-0EF08E216298}" destId="{270ABEDE-337F-4332-A1CF-4C76E06625EC}" srcOrd="2" destOrd="0" presId="urn:microsoft.com/office/officeart/2018/2/layout/IconVerticalSolidList"/>
    <dgm:cxn modelId="{355FB180-03EF-421C-942C-AC82C4C637FB}" type="presParOf" srcId="{956FC321-412F-48BC-8EB4-0EF08E216298}" destId="{4C920A7F-5FC3-4216-8ABF-FAF0F648BB3C}" srcOrd="3" destOrd="0" presId="urn:microsoft.com/office/officeart/2018/2/layout/IconVerticalSolidList"/>
    <dgm:cxn modelId="{D12BD15A-FEB9-404A-9433-2606B64CE799}" type="presParOf" srcId="{B4A24DBA-9CDD-43CC-8F66-9439D6868340}" destId="{6267F555-C242-4608-89A8-DEF312FA0967}" srcOrd="1" destOrd="0" presId="urn:microsoft.com/office/officeart/2018/2/layout/IconVerticalSolidList"/>
    <dgm:cxn modelId="{75695E20-EF86-4063-8742-EB52CFF42FB1}" type="presParOf" srcId="{B4A24DBA-9CDD-43CC-8F66-9439D6868340}" destId="{CF0A2E73-A805-4786-B793-37B464E877C3}" srcOrd="2" destOrd="0" presId="urn:microsoft.com/office/officeart/2018/2/layout/IconVerticalSolidList"/>
    <dgm:cxn modelId="{92FCE742-DEDF-485C-895F-C0B20A47E6B0}" type="presParOf" srcId="{CF0A2E73-A805-4786-B793-37B464E877C3}" destId="{D84A2545-D6E2-4B41-95A4-D3E69529DA33}" srcOrd="0" destOrd="0" presId="urn:microsoft.com/office/officeart/2018/2/layout/IconVerticalSolidList"/>
    <dgm:cxn modelId="{57957F6C-664F-4D3B-967E-54F5CEBC56E2}" type="presParOf" srcId="{CF0A2E73-A805-4786-B793-37B464E877C3}" destId="{24905FC3-934B-4A7C-8A45-14B0889C9B9B}" srcOrd="1" destOrd="0" presId="urn:microsoft.com/office/officeart/2018/2/layout/IconVerticalSolidList"/>
    <dgm:cxn modelId="{CE3A32DA-3401-45AA-9B29-C09D260D2461}" type="presParOf" srcId="{CF0A2E73-A805-4786-B793-37B464E877C3}" destId="{D65AF6F0-4C52-4C7C-929B-38CBC42584CF}" srcOrd="2" destOrd="0" presId="urn:microsoft.com/office/officeart/2018/2/layout/IconVerticalSolidList"/>
    <dgm:cxn modelId="{781ACC27-2788-410B-8301-6BB4845DF1BE}" type="presParOf" srcId="{CF0A2E73-A805-4786-B793-37B464E877C3}" destId="{5D3F447C-9132-4A00-A834-7182BA24BE95}" srcOrd="3" destOrd="0" presId="urn:microsoft.com/office/officeart/2018/2/layout/IconVerticalSolidList"/>
    <dgm:cxn modelId="{3BCED72C-F028-4182-9A85-A6EDBC552795}" type="presParOf" srcId="{B4A24DBA-9CDD-43CC-8F66-9439D6868340}" destId="{67F0D279-9BE3-4515-AE66-A49DF841C1F3}" srcOrd="3" destOrd="0" presId="urn:microsoft.com/office/officeart/2018/2/layout/IconVerticalSolidList"/>
    <dgm:cxn modelId="{B5F6D396-6C48-4D0F-964A-2252D2D76060}" type="presParOf" srcId="{B4A24DBA-9CDD-43CC-8F66-9439D6868340}" destId="{BAD90CF3-E9EE-4251-8424-0B035A1BC3F7}" srcOrd="4" destOrd="0" presId="urn:microsoft.com/office/officeart/2018/2/layout/IconVerticalSolidList"/>
    <dgm:cxn modelId="{8D317981-B1B8-4ADD-A4FD-A5330B9B8615}" type="presParOf" srcId="{BAD90CF3-E9EE-4251-8424-0B035A1BC3F7}" destId="{4100494A-7C84-4984-B4DA-CBCE5CBF623F}" srcOrd="0" destOrd="0" presId="urn:microsoft.com/office/officeart/2018/2/layout/IconVerticalSolidList"/>
    <dgm:cxn modelId="{5273CF28-6638-4C82-9FB0-584E1413EAA2}" type="presParOf" srcId="{BAD90CF3-E9EE-4251-8424-0B035A1BC3F7}" destId="{CD646B89-3720-428F-ABB4-B26A8BA05C3B}" srcOrd="1" destOrd="0" presId="urn:microsoft.com/office/officeart/2018/2/layout/IconVerticalSolidList"/>
    <dgm:cxn modelId="{CA8BE886-1124-47DB-BEEB-2FAB8E6470CC}" type="presParOf" srcId="{BAD90CF3-E9EE-4251-8424-0B035A1BC3F7}" destId="{D692909F-FA4B-4FA1-9E70-05D8E1B8EB32}" srcOrd="2" destOrd="0" presId="urn:microsoft.com/office/officeart/2018/2/layout/IconVerticalSolidList"/>
    <dgm:cxn modelId="{3E795E07-9BC4-4324-9C27-1B2AE8C91938}" type="presParOf" srcId="{BAD90CF3-E9EE-4251-8424-0B035A1BC3F7}" destId="{A3DFE78B-212A-45CC-B09F-75D51673C2E5}" srcOrd="3" destOrd="0" presId="urn:microsoft.com/office/officeart/2018/2/layout/IconVerticalSolidList"/>
    <dgm:cxn modelId="{0087A590-A63A-E240-946E-E388A923F10D}" type="presParOf" srcId="{B4A24DBA-9CDD-43CC-8F66-9439D6868340}" destId="{66AA163A-1074-F04A-A176-FAC09A45717A}" srcOrd="5" destOrd="0" presId="urn:microsoft.com/office/officeart/2018/2/layout/IconVerticalSolidList"/>
    <dgm:cxn modelId="{8C21E5E6-174F-1F41-BBF6-E69CA979B405}" type="presParOf" srcId="{B4A24DBA-9CDD-43CC-8F66-9439D6868340}" destId="{63FD3E38-A0E2-E44B-ADB8-D7FA48F92A0A}" srcOrd="6" destOrd="0" presId="urn:microsoft.com/office/officeart/2018/2/layout/IconVerticalSolidList"/>
    <dgm:cxn modelId="{1BE09FB7-EDC2-5B47-9962-126AB290C474}" type="presParOf" srcId="{63FD3E38-A0E2-E44B-ADB8-D7FA48F92A0A}" destId="{BA0F4174-429A-9F41-86E4-D6E3C38FA0C8}" srcOrd="0" destOrd="0" presId="urn:microsoft.com/office/officeart/2018/2/layout/IconVerticalSolidList"/>
    <dgm:cxn modelId="{26821CEE-4AB4-D94F-98E5-071C66598DEA}" type="presParOf" srcId="{63FD3E38-A0E2-E44B-ADB8-D7FA48F92A0A}" destId="{81AD6CC9-C01B-B04D-925E-6900F356B5B1}" srcOrd="1" destOrd="0" presId="urn:microsoft.com/office/officeart/2018/2/layout/IconVerticalSolidList"/>
    <dgm:cxn modelId="{82C9BF07-A08C-7B44-882A-A92E3F93890A}" type="presParOf" srcId="{63FD3E38-A0E2-E44B-ADB8-D7FA48F92A0A}" destId="{1E1432B7-34DE-8646-8C35-2ED5A8800E13}" srcOrd="2" destOrd="0" presId="urn:microsoft.com/office/officeart/2018/2/layout/IconVerticalSolidList"/>
    <dgm:cxn modelId="{30061026-551A-444D-B013-F017FFB9811C}" type="presParOf" srcId="{63FD3E38-A0E2-E44B-ADB8-D7FA48F92A0A}" destId="{EA3C9289-643D-A54C-8A41-F0A6C8DDB67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8513AF-ECE7-4E7D-B85B-D43F09FF56AF}">
      <dsp:nvSpPr>
        <dsp:cNvPr id="0" name=""/>
        <dsp:cNvSpPr/>
      </dsp:nvSpPr>
      <dsp:spPr>
        <a:xfrm>
          <a:off x="0" y="0"/>
          <a:ext cx="9844826" cy="10172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B80FE3-E5AE-4102-ACF7-AB3A4D4E49FF}">
      <dsp:nvSpPr>
        <dsp:cNvPr id="0" name=""/>
        <dsp:cNvSpPr/>
      </dsp:nvSpPr>
      <dsp:spPr>
        <a:xfrm>
          <a:off x="307712" y="230884"/>
          <a:ext cx="559477" cy="5594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920A7F-5FC3-4216-8ABF-FAF0F648BB3C}">
      <dsp:nvSpPr>
        <dsp:cNvPr id="0" name=""/>
        <dsp:cNvSpPr/>
      </dsp:nvSpPr>
      <dsp:spPr>
        <a:xfrm>
          <a:off x="1170741" y="49878"/>
          <a:ext cx="8669922" cy="1017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57" tIns="107657" rIns="107657" bIns="107657" numCol="1" spcCol="1270" anchor="ctr" anchorCtr="0">
          <a:noAutofit/>
        </a:bodyPr>
        <a:lstStyle/>
        <a:p>
          <a:pPr marL="0" lvl="0" indent="0" algn="l" defTabSz="622300">
            <a:lnSpc>
              <a:spcPct val="90000"/>
            </a:lnSpc>
            <a:spcBef>
              <a:spcPct val="0"/>
            </a:spcBef>
            <a:spcAft>
              <a:spcPct val="35000"/>
            </a:spcAft>
            <a:buNone/>
          </a:pPr>
          <a:endParaRPr lang="en-US" sz="1400" kern="1200" dirty="0">
            <a:latin typeface="Goudy Old Style" panose="02020502050305020303" pitchFamily="18" charset="77"/>
            <a:cs typeface="Times New Roman" panose="02020603050405020304" pitchFamily="18" charset="0"/>
          </a:endParaRPr>
        </a:p>
      </dsp:txBody>
      <dsp:txXfrm>
        <a:off x="1170741" y="49878"/>
        <a:ext cx="8669922" cy="1017232"/>
      </dsp:txXfrm>
    </dsp:sp>
    <dsp:sp modelId="{D84A2545-D6E2-4B41-95A4-D3E69529DA33}">
      <dsp:nvSpPr>
        <dsp:cNvPr id="0" name=""/>
        <dsp:cNvSpPr/>
      </dsp:nvSpPr>
      <dsp:spPr>
        <a:xfrm>
          <a:off x="0" y="1273547"/>
          <a:ext cx="9844826" cy="10172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905FC3-934B-4A7C-8A45-14B0889C9B9B}">
      <dsp:nvSpPr>
        <dsp:cNvPr id="0" name=""/>
        <dsp:cNvSpPr/>
      </dsp:nvSpPr>
      <dsp:spPr>
        <a:xfrm>
          <a:off x="307712" y="1502424"/>
          <a:ext cx="559477" cy="5594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3F447C-9132-4A00-A834-7182BA24BE95}">
      <dsp:nvSpPr>
        <dsp:cNvPr id="0" name=""/>
        <dsp:cNvSpPr/>
      </dsp:nvSpPr>
      <dsp:spPr>
        <a:xfrm>
          <a:off x="1174903" y="1273547"/>
          <a:ext cx="8669922" cy="1017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57" tIns="107657" rIns="107657" bIns="107657" numCol="1" spcCol="1270" anchor="ctr" anchorCtr="0">
          <a:noAutofit/>
        </a:bodyPr>
        <a:lstStyle/>
        <a:p>
          <a:pPr marL="0" lvl="0" indent="0" algn="l" defTabSz="977900">
            <a:lnSpc>
              <a:spcPct val="100000"/>
            </a:lnSpc>
            <a:spcBef>
              <a:spcPct val="0"/>
            </a:spcBef>
            <a:spcAft>
              <a:spcPct val="35000"/>
            </a:spcAft>
            <a:buNone/>
          </a:pPr>
          <a:endParaRPr lang="en-US" sz="2200" kern="1200" dirty="0">
            <a:latin typeface="Goudy Old Style" panose="02020502050305020303" pitchFamily="18" charset="77"/>
          </a:endParaRPr>
        </a:p>
      </dsp:txBody>
      <dsp:txXfrm>
        <a:off x="1174903" y="1273547"/>
        <a:ext cx="8669922" cy="1017232"/>
      </dsp:txXfrm>
    </dsp:sp>
    <dsp:sp modelId="{4100494A-7C84-4984-B4DA-CBCE5CBF623F}">
      <dsp:nvSpPr>
        <dsp:cNvPr id="0" name=""/>
        <dsp:cNvSpPr/>
      </dsp:nvSpPr>
      <dsp:spPr>
        <a:xfrm>
          <a:off x="0" y="2545087"/>
          <a:ext cx="9844826" cy="10172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646B89-3720-428F-ABB4-B26A8BA05C3B}">
      <dsp:nvSpPr>
        <dsp:cNvPr id="0" name=""/>
        <dsp:cNvSpPr/>
      </dsp:nvSpPr>
      <dsp:spPr>
        <a:xfrm>
          <a:off x="307712" y="2773964"/>
          <a:ext cx="559477" cy="5594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DFE78B-212A-45CC-B09F-75D51673C2E5}">
      <dsp:nvSpPr>
        <dsp:cNvPr id="0" name=""/>
        <dsp:cNvSpPr/>
      </dsp:nvSpPr>
      <dsp:spPr>
        <a:xfrm>
          <a:off x="1174903" y="2545087"/>
          <a:ext cx="8669922" cy="1017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57" tIns="107657" rIns="107657" bIns="107657" numCol="1" spcCol="1270" anchor="ctr" anchorCtr="0">
          <a:noAutofit/>
        </a:bodyPr>
        <a:lstStyle/>
        <a:p>
          <a:pPr marL="0" lvl="0" indent="0" algn="l" defTabSz="977900">
            <a:lnSpc>
              <a:spcPct val="100000"/>
            </a:lnSpc>
            <a:spcBef>
              <a:spcPct val="0"/>
            </a:spcBef>
            <a:spcAft>
              <a:spcPct val="35000"/>
            </a:spcAft>
            <a:buNone/>
          </a:pPr>
          <a:endParaRPr lang="en-US" sz="2200" kern="1200" dirty="0">
            <a:latin typeface="Goudy Old Style" panose="02020502050305020303" pitchFamily="18" charset="77"/>
          </a:endParaRPr>
        </a:p>
      </dsp:txBody>
      <dsp:txXfrm>
        <a:off x="1174903" y="2545087"/>
        <a:ext cx="8669922" cy="1017232"/>
      </dsp:txXfrm>
    </dsp:sp>
    <dsp:sp modelId="{BA0F4174-429A-9F41-86E4-D6E3C38FA0C8}">
      <dsp:nvSpPr>
        <dsp:cNvPr id="0" name=""/>
        <dsp:cNvSpPr/>
      </dsp:nvSpPr>
      <dsp:spPr>
        <a:xfrm>
          <a:off x="0" y="3816627"/>
          <a:ext cx="9844826" cy="10172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AD6CC9-C01B-B04D-925E-6900F356B5B1}">
      <dsp:nvSpPr>
        <dsp:cNvPr id="0" name=""/>
        <dsp:cNvSpPr/>
      </dsp:nvSpPr>
      <dsp:spPr>
        <a:xfrm>
          <a:off x="307712" y="4045504"/>
          <a:ext cx="559477" cy="559477"/>
        </a:xfrm>
        <a:prstGeom prst="rect">
          <a:avLst/>
        </a:prstGeom>
        <a:blipFill>
          <a:blip xmlns:r="http://schemas.openxmlformats.org/officeDocument/2006/relationships" r:embed="rId7">
            <a:extLst>
              <a:ext uri="{28A0092B-C50C-407E-A947-70E740481C1C}">
                <a14:useLocalDpi xmlns:a14="http://schemas.microsoft.com/office/drawing/2010/main" val="0"/>
              </a:ext>
            </a:extLst>
          </a:blip>
          <a:srcRect/>
          <a:stretch>
            <a:fillRect l="-3000" r="-3000"/>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3C9289-643D-A54C-8A41-F0A6C8DDB679}">
      <dsp:nvSpPr>
        <dsp:cNvPr id="0" name=""/>
        <dsp:cNvSpPr/>
      </dsp:nvSpPr>
      <dsp:spPr>
        <a:xfrm>
          <a:off x="1174903" y="3816627"/>
          <a:ext cx="8669922" cy="1017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57" tIns="107657" rIns="107657" bIns="107657" numCol="1" spcCol="1270" anchor="ctr" anchorCtr="0">
          <a:noAutofit/>
        </a:bodyPr>
        <a:lstStyle/>
        <a:p>
          <a:pPr marL="0" lvl="0" indent="0" algn="l" defTabSz="977900">
            <a:lnSpc>
              <a:spcPct val="100000"/>
            </a:lnSpc>
            <a:spcBef>
              <a:spcPct val="0"/>
            </a:spcBef>
            <a:spcAft>
              <a:spcPct val="35000"/>
            </a:spcAft>
            <a:buNone/>
          </a:pPr>
          <a:endParaRPr lang="en-US" sz="2200" kern="1200"/>
        </a:p>
      </dsp:txBody>
      <dsp:txXfrm>
        <a:off x="1174903" y="3816627"/>
        <a:ext cx="8669922" cy="101723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1/19/21</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2467735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1/19/21</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57604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1/19/21</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879403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1/19/21</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031393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1/19/21</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20246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1/19/21</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949997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1/19/21</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835476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1/19/21</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206899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1/19/21</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791091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1/19/21</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19783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1/19/21</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542185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1/19/21</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3059990076"/>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rasmussen.libanswers.com/faq/171743" TargetMode="External"/><Relationship Id="rId2" Type="http://schemas.openxmlformats.org/officeDocument/2006/relationships/hyperlink" Target="https://onlinelibrary-wiley-com.ezproxy.neu.edu/doi/full/10.1002/mar.20761" TargetMode="External"/><Relationship Id="rId1" Type="http://schemas.openxmlformats.org/officeDocument/2006/relationships/slideLayout" Target="../slideLayouts/slideLayout2.xml"/><Relationship Id="rId5" Type="http://schemas.openxmlformats.org/officeDocument/2006/relationships/hyperlink" Target="https://www.viacomcbs.com/" TargetMode="External"/><Relationship Id="rId4" Type="http://schemas.openxmlformats.org/officeDocument/2006/relationships/hyperlink" Target="https://blog.hurree.co/blog/demographic-segmentation"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4">
            <a:extLst>
              <a:ext uri="{FF2B5EF4-FFF2-40B4-BE49-F238E27FC236}">
                <a16:creationId xmlns:a16="http://schemas.microsoft.com/office/drawing/2014/main" id="{3D99578A-5517-4361-8249-598D1C9FB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a:extLst>
              <a:ext uri="{FF2B5EF4-FFF2-40B4-BE49-F238E27FC236}">
                <a16:creationId xmlns:a16="http://schemas.microsoft.com/office/drawing/2014/main" id="{33D884AC-16D2-4655-8E34-7CF2C859F9FA}"/>
              </a:ext>
            </a:extLst>
          </p:cNvPr>
          <p:cNvPicPr>
            <a:picLocks noChangeAspect="1"/>
          </p:cNvPicPr>
          <p:nvPr/>
        </p:nvPicPr>
        <p:blipFill rotWithShape="1">
          <a:blip r:embed="rId2"/>
          <a:srcRect t="24039"/>
          <a:stretch/>
        </p:blipFill>
        <p:spPr>
          <a:xfrm>
            <a:off x="685800" y="685800"/>
            <a:ext cx="10820400" cy="5486400"/>
          </a:xfrm>
          <a:prstGeom prst="rect">
            <a:avLst/>
          </a:prstGeom>
        </p:spPr>
      </p:pic>
      <p:sp>
        <p:nvSpPr>
          <p:cNvPr id="30" name="Rectangle 26">
            <a:extLst>
              <a:ext uri="{FF2B5EF4-FFF2-40B4-BE49-F238E27FC236}">
                <a16:creationId xmlns:a16="http://schemas.microsoft.com/office/drawing/2014/main" id="{088C0414-4070-42B4-B359-C995754D7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2D4FA3-99C6-9340-AF33-1DD350E15E61}"/>
              </a:ext>
            </a:extLst>
          </p:cNvPr>
          <p:cNvSpPr>
            <a:spLocks noGrp="1"/>
          </p:cNvSpPr>
          <p:nvPr>
            <p:ph type="ctrTitle"/>
          </p:nvPr>
        </p:nvSpPr>
        <p:spPr>
          <a:xfrm>
            <a:off x="2057400" y="1387547"/>
            <a:ext cx="8115300" cy="2216266"/>
          </a:xfrm>
        </p:spPr>
        <p:txBody>
          <a:bodyPr>
            <a:normAutofit/>
          </a:bodyPr>
          <a:lstStyle/>
          <a:p>
            <a:r>
              <a:rPr lang="en-US" dirty="0">
                <a:latin typeface="Times New Roman" panose="02020603050405020304" pitchFamily="18" charset="0"/>
                <a:cs typeface="Times New Roman" panose="02020603050405020304" pitchFamily="18" charset="0"/>
              </a:rPr>
              <a:t>Social Demographic Targeting</a:t>
            </a:r>
          </a:p>
        </p:txBody>
      </p:sp>
      <p:sp>
        <p:nvSpPr>
          <p:cNvPr id="3" name="Subtitle 2">
            <a:extLst>
              <a:ext uri="{FF2B5EF4-FFF2-40B4-BE49-F238E27FC236}">
                <a16:creationId xmlns:a16="http://schemas.microsoft.com/office/drawing/2014/main" id="{A5FE13D0-F96B-3D40-A01F-D099F6EDA578}"/>
              </a:ext>
            </a:extLst>
          </p:cNvPr>
          <p:cNvSpPr>
            <a:spLocks noGrp="1"/>
          </p:cNvSpPr>
          <p:nvPr>
            <p:ph type="subTitle" idx="1"/>
          </p:nvPr>
        </p:nvSpPr>
        <p:spPr>
          <a:xfrm>
            <a:off x="2038350" y="4161685"/>
            <a:ext cx="8115300" cy="1727202"/>
          </a:xfrm>
        </p:spPr>
        <p:txBody>
          <a:bodyPr>
            <a:normAutofit/>
          </a:bodyPr>
          <a:lstStyle/>
          <a:p>
            <a:pPr>
              <a:lnSpc>
                <a:spcPct val="90000"/>
              </a:lnSpc>
            </a:pPr>
            <a:r>
              <a:rPr lang="en-US" sz="2200" dirty="0"/>
              <a:t>Present by: </a:t>
            </a:r>
            <a:r>
              <a:rPr lang="en-US" sz="2200" dirty="0" err="1"/>
              <a:t>Jie</a:t>
            </a:r>
            <a:r>
              <a:rPr lang="en-US" sz="2200" dirty="0"/>
              <a:t> Wang</a:t>
            </a:r>
          </a:p>
          <a:p>
            <a:pPr>
              <a:lnSpc>
                <a:spcPct val="90000"/>
              </a:lnSpc>
            </a:pPr>
            <a:r>
              <a:rPr lang="en-US" sz="2200" dirty="0"/>
              <a:t>Sponsor: Viacom</a:t>
            </a:r>
          </a:p>
          <a:p>
            <a:pPr>
              <a:lnSpc>
                <a:spcPct val="90000"/>
              </a:lnSpc>
            </a:pPr>
            <a:r>
              <a:rPr lang="en-US" sz="2200" dirty="0"/>
              <a:t>Professor: Matthew Goodwin</a:t>
            </a:r>
          </a:p>
          <a:p>
            <a:pPr>
              <a:lnSpc>
                <a:spcPct val="90000"/>
              </a:lnSpc>
            </a:pPr>
            <a:r>
              <a:rPr lang="en-US" sz="2200" dirty="0"/>
              <a:t>Date: December 10</a:t>
            </a:r>
          </a:p>
        </p:txBody>
      </p:sp>
    </p:spTree>
    <p:extLst>
      <p:ext uri="{BB962C8B-B14F-4D97-AF65-F5344CB8AC3E}">
        <p14:creationId xmlns:p14="http://schemas.microsoft.com/office/powerpoint/2010/main" val="143016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C4757-18B1-174C-9416-45CBC43AC275}"/>
              </a:ext>
            </a:extLst>
          </p:cNvPr>
          <p:cNvSpPr>
            <a:spLocks noGrp="1"/>
          </p:cNvSpPr>
          <p:nvPr>
            <p:ph type="title"/>
          </p:nvPr>
        </p:nvSpPr>
        <p:spPr>
          <a:xfrm>
            <a:off x="129395" y="-117711"/>
            <a:ext cx="5736567" cy="836762"/>
          </a:xfrm>
        </p:spPr>
        <p:txBody>
          <a:bodyPr/>
          <a:lstStyle/>
          <a:p>
            <a:r>
              <a:rPr lang="en-US" dirty="0"/>
              <a:t>Analysis</a:t>
            </a:r>
          </a:p>
        </p:txBody>
      </p:sp>
      <p:pic>
        <p:nvPicPr>
          <p:cNvPr id="5" name="Picture 4" descr="Table&#10;&#10;Description automatically generated">
            <a:extLst>
              <a:ext uri="{FF2B5EF4-FFF2-40B4-BE49-F238E27FC236}">
                <a16:creationId xmlns:a16="http://schemas.microsoft.com/office/drawing/2014/main" id="{2B7D35A6-6AB7-7E46-8176-B9DADA834894}"/>
              </a:ext>
            </a:extLst>
          </p:cNvPr>
          <p:cNvPicPr>
            <a:picLocks noChangeAspect="1"/>
          </p:cNvPicPr>
          <p:nvPr/>
        </p:nvPicPr>
        <p:blipFill>
          <a:blip r:embed="rId2"/>
          <a:stretch>
            <a:fillRect/>
          </a:stretch>
        </p:blipFill>
        <p:spPr>
          <a:xfrm>
            <a:off x="232756" y="703257"/>
            <a:ext cx="3028149" cy="5615247"/>
          </a:xfrm>
          <a:prstGeom prst="rect">
            <a:avLst/>
          </a:prstGeom>
        </p:spPr>
      </p:pic>
      <p:sp>
        <p:nvSpPr>
          <p:cNvPr id="8" name="TextBox 7">
            <a:extLst>
              <a:ext uri="{FF2B5EF4-FFF2-40B4-BE49-F238E27FC236}">
                <a16:creationId xmlns:a16="http://schemas.microsoft.com/office/drawing/2014/main" id="{7AFFE8F0-046B-C84E-A2F7-40D5839CC991}"/>
              </a:ext>
            </a:extLst>
          </p:cNvPr>
          <p:cNvSpPr txBox="1"/>
          <p:nvPr/>
        </p:nvSpPr>
        <p:spPr>
          <a:xfrm>
            <a:off x="232756" y="6334298"/>
            <a:ext cx="3711016" cy="369332"/>
          </a:xfrm>
          <a:prstGeom prst="rect">
            <a:avLst/>
          </a:prstGeom>
          <a:noFill/>
        </p:spPr>
        <p:txBody>
          <a:bodyPr wrap="none" rtlCol="0">
            <a:spAutoFit/>
          </a:bodyPr>
          <a:lstStyle/>
          <a:p>
            <a:r>
              <a:rPr lang="en-US" dirty="0">
                <a:latin typeface="Goudy Old Style" panose="02020502050305020303" pitchFamily="18" charset="77"/>
              </a:rPr>
              <a:t>Top 20 Page ID Ranked by Total Value</a:t>
            </a:r>
          </a:p>
        </p:txBody>
      </p:sp>
      <p:sp>
        <p:nvSpPr>
          <p:cNvPr id="11" name="TextBox 10">
            <a:extLst>
              <a:ext uri="{FF2B5EF4-FFF2-40B4-BE49-F238E27FC236}">
                <a16:creationId xmlns:a16="http://schemas.microsoft.com/office/drawing/2014/main" id="{DF2A968B-E4BF-DE47-B8E3-B261D2A4B874}"/>
              </a:ext>
            </a:extLst>
          </p:cNvPr>
          <p:cNvSpPr txBox="1"/>
          <p:nvPr/>
        </p:nvSpPr>
        <p:spPr>
          <a:xfrm>
            <a:off x="6842546" y="6318504"/>
            <a:ext cx="4331186" cy="369332"/>
          </a:xfrm>
          <a:prstGeom prst="rect">
            <a:avLst/>
          </a:prstGeom>
          <a:noFill/>
        </p:spPr>
        <p:txBody>
          <a:bodyPr wrap="none" rtlCol="0">
            <a:spAutoFit/>
          </a:bodyPr>
          <a:lstStyle/>
          <a:p>
            <a:r>
              <a:rPr lang="en-US" dirty="0">
                <a:latin typeface="Goudy Old Style" panose="02020502050305020303" pitchFamily="18" charset="77"/>
              </a:rPr>
              <a:t>Top 20 Account Name Ranked by Total CPM</a:t>
            </a:r>
          </a:p>
        </p:txBody>
      </p:sp>
      <p:pic>
        <p:nvPicPr>
          <p:cNvPr id="13" name="Picture 12" descr="Application, table&#10;&#10;Description automatically generated">
            <a:extLst>
              <a:ext uri="{FF2B5EF4-FFF2-40B4-BE49-F238E27FC236}">
                <a16:creationId xmlns:a16="http://schemas.microsoft.com/office/drawing/2014/main" id="{A2EB8F41-88B8-E446-8ED7-AC93E5B97015}"/>
              </a:ext>
            </a:extLst>
          </p:cNvPr>
          <p:cNvPicPr>
            <a:picLocks noChangeAspect="1"/>
          </p:cNvPicPr>
          <p:nvPr/>
        </p:nvPicPr>
        <p:blipFill>
          <a:blip r:embed="rId3"/>
          <a:stretch>
            <a:fillRect/>
          </a:stretch>
        </p:blipFill>
        <p:spPr>
          <a:xfrm>
            <a:off x="6976263" y="589372"/>
            <a:ext cx="4063752" cy="5516327"/>
          </a:xfrm>
          <a:prstGeom prst="rect">
            <a:avLst/>
          </a:prstGeom>
        </p:spPr>
      </p:pic>
      <p:sp>
        <p:nvSpPr>
          <p:cNvPr id="14" name="TextBox 13">
            <a:extLst>
              <a:ext uri="{FF2B5EF4-FFF2-40B4-BE49-F238E27FC236}">
                <a16:creationId xmlns:a16="http://schemas.microsoft.com/office/drawing/2014/main" id="{4C2C5C7C-93F0-054C-AA1C-EA3E312A21FE}"/>
              </a:ext>
            </a:extLst>
          </p:cNvPr>
          <p:cNvSpPr txBox="1"/>
          <p:nvPr/>
        </p:nvSpPr>
        <p:spPr>
          <a:xfrm>
            <a:off x="3260905" y="1916374"/>
            <a:ext cx="3207339" cy="2862322"/>
          </a:xfrm>
          <a:prstGeom prst="rect">
            <a:avLst/>
          </a:prstGeom>
          <a:noFill/>
        </p:spPr>
        <p:txBody>
          <a:bodyPr wrap="square" rtlCol="0">
            <a:spAutoFit/>
          </a:bodyPr>
          <a:lstStyle/>
          <a:p>
            <a:pPr algn="just"/>
            <a:r>
              <a:rPr lang="en-US" dirty="0">
                <a:latin typeface="Goudy Old Style" panose="02020502050305020303" pitchFamily="18" charset="77"/>
              </a:rPr>
              <a:t>The highest total value is 2.544661e+11 and the highest total CPM is 47595.78, there is a big gap between the biggest profit Viacom have and biggest investment  that Viacom input. Only from this evidence, it’s obvious that Viacom won’t loss</a:t>
            </a:r>
            <a:r>
              <a:rPr lang="zh-CN" altLang="en-US" dirty="0">
                <a:latin typeface="Goudy Old Style" panose="02020502050305020303" pitchFamily="18" charset="77"/>
              </a:rPr>
              <a:t> </a:t>
            </a:r>
            <a:r>
              <a:rPr lang="en-US" altLang="zh-CN" dirty="0">
                <a:latin typeface="Goudy Old Style" panose="02020502050305020303" pitchFamily="18" charset="77"/>
              </a:rPr>
              <a:t>money on the social media campaign. </a:t>
            </a:r>
            <a:endParaRPr lang="en-US" dirty="0">
              <a:latin typeface="Goudy Old Style" panose="02020502050305020303" pitchFamily="18" charset="77"/>
            </a:endParaRPr>
          </a:p>
        </p:txBody>
      </p:sp>
    </p:spTree>
    <p:extLst>
      <p:ext uri="{BB962C8B-B14F-4D97-AF65-F5344CB8AC3E}">
        <p14:creationId xmlns:p14="http://schemas.microsoft.com/office/powerpoint/2010/main" val="3110723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C4757-18B1-174C-9416-45CBC43AC275}"/>
              </a:ext>
            </a:extLst>
          </p:cNvPr>
          <p:cNvSpPr>
            <a:spLocks noGrp="1"/>
          </p:cNvSpPr>
          <p:nvPr>
            <p:ph type="title"/>
          </p:nvPr>
        </p:nvSpPr>
        <p:spPr>
          <a:xfrm>
            <a:off x="129395" y="-117711"/>
            <a:ext cx="5736567" cy="836762"/>
          </a:xfrm>
        </p:spPr>
        <p:txBody>
          <a:bodyPr/>
          <a:lstStyle/>
          <a:p>
            <a:r>
              <a:rPr lang="en-US" dirty="0"/>
              <a:t>Analysis</a:t>
            </a:r>
          </a:p>
        </p:txBody>
      </p:sp>
      <p:pic>
        <p:nvPicPr>
          <p:cNvPr id="4" name="Picture 3" descr="Table&#10;&#10;Description automatically generated">
            <a:extLst>
              <a:ext uri="{FF2B5EF4-FFF2-40B4-BE49-F238E27FC236}">
                <a16:creationId xmlns:a16="http://schemas.microsoft.com/office/drawing/2014/main" id="{71F6D13F-26F2-5548-B9FF-289CEAEBC684}"/>
              </a:ext>
            </a:extLst>
          </p:cNvPr>
          <p:cNvPicPr>
            <a:picLocks noChangeAspect="1"/>
          </p:cNvPicPr>
          <p:nvPr/>
        </p:nvPicPr>
        <p:blipFill>
          <a:blip r:embed="rId2"/>
          <a:stretch>
            <a:fillRect/>
          </a:stretch>
        </p:blipFill>
        <p:spPr>
          <a:xfrm>
            <a:off x="0" y="1151312"/>
            <a:ext cx="6997700" cy="2755669"/>
          </a:xfrm>
          <a:prstGeom prst="rect">
            <a:avLst/>
          </a:prstGeom>
        </p:spPr>
      </p:pic>
      <p:sp>
        <p:nvSpPr>
          <p:cNvPr id="6" name="TextBox 5">
            <a:extLst>
              <a:ext uri="{FF2B5EF4-FFF2-40B4-BE49-F238E27FC236}">
                <a16:creationId xmlns:a16="http://schemas.microsoft.com/office/drawing/2014/main" id="{C4EAE513-6425-1346-BB46-CE71FEC23F35}"/>
              </a:ext>
            </a:extLst>
          </p:cNvPr>
          <p:cNvSpPr txBox="1"/>
          <p:nvPr/>
        </p:nvSpPr>
        <p:spPr>
          <a:xfrm>
            <a:off x="345105" y="4669967"/>
            <a:ext cx="6275949" cy="369332"/>
          </a:xfrm>
          <a:prstGeom prst="rect">
            <a:avLst/>
          </a:prstGeom>
          <a:noFill/>
        </p:spPr>
        <p:txBody>
          <a:bodyPr wrap="none" rtlCol="0">
            <a:spAutoFit/>
          </a:bodyPr>
          <a:lstStyle/>
          <a:p>
            <a:r>
              <a:rPr lang="en-US" dirty="0">
                <a:latin typeface="Goudy Old Style" panose="02020502050305020303" pitchFamily="18" charset="77"/>
              </a:rPr>
              <a:t>Accounts that Both Total CPM and Total Value Are in The Top 20</a:t>
            </a:r>
          </a:p>
        </p:txBody>
      </p:sp>
      <p:sp>
        <p:nvSpPr>
          <p:cNvPr id="7" name="TextBox 6">
            <a:extLst>
              <a:ext uri="{FF2B5EF4-FFF2-40B4-BE49-F238E27FC236}">
                <a16:creationId xmlns:a16="http://schemas.microsoft.com/office/drawing/2014/main" id="{3D62573C-06AD-2143-9DF8-48D8D9F6DA30}"/>
              </a:ext>
            </a:extLst>
          </p:cNvPr>
          <p:cNvSpPr txBox="1"/>
          <p:nvPr/>
        </p:nvSpPr>
        <p:spPr>
          <a:xfrm>
            <a:off x="5519651" y="4854633"/>
            <a:ext cx="184731" cy="369332"/>
          </a:xfrm>
          <a:prstGeom prst="rect">
            <a:avLst/>
          </a:prstGeom>
          <a:noFill/>
        </p:spPr>
        <p:txBody>
          <a:bodyPr wrap="none" rtlCol="0">
            <a:spAutoFit/>
          </a:bodyPr>
          <a:lstStyle/>
          <a:p>
            <a:endParaRPr lang="en-US" dirty="0"/>
          </a:p>
        </p:txBody>
      </p:sp>
      <p:sp>
        <p:nvSpPr>
          <p:cNvPr id="9" name="TextBox 8">
            <a:extLst>
              <a:ext uri="{FF2B5EF4-FFF2-40B4-BE49-F238E27FC236}">
                <a16:creationId xmlns:a16="http://schemas.microsoft.com/office/drawing/2014/main" id="{5C51187C-F461-1045-8745-F46456DB4FDB}"/>
              </a:ext>
            </a:extLst>
          </p:cNvPr>
          <p:cNvSpPr txBox="1"/>
          <p:nvPr/>
        </p:nvSpPr>
        <p:spPr>
          <a:xfrm>
            <a:off x="6924144" y="1252300"/>
            <a:ext cx="4922751" cy="4202497"/>
          </a:xfrm>
          <a:prstGeom prst="rect">
            <a:avLst/>
          </a:prstGeom>
          <a:noFill/>
        </p:spPr>
        <p:txBody>
          <a:bodyPr wrap="square" rtlCol="0">
            <a:spAutoFit/>
          </a:bodyPr>
          <a:lstStyle/>
          <a:p>
            <a:pPr>
              <a:lnSpc>
                <a:spcPct val="150000"/>
              </a:lnSpc>
            </a:pPr>
            <a:r>
              <a:rPr lang="en-US" dirty="0">
                <a:latin typeface="Goudy Old Style" panose="02020502050305020303" pitchFamily="18" charset="77"/>
              </a:rPr>
              <a:t>From the table, it can be learned that VH1, MTV, Comedy Central and BET have both high total CPM and value. Therefore, the CPM that invested in these accounts were worthy because they also had high total value. </a:t>
            </a:r>
          </a:p>
          <a:p>
            <a:pPr>
              <a:lnSpc>
                <a:spcPct val="150000"/>
              </a:lnSpc>
            </a:pPr>
            <a:r>
              <a:rPr lang="en-US" dirty="0">
                <a:latin typeface="Goudy Old Style" panose="02020502050305020303" pitchFamily="18" charset="77"/>
              </a:rPr>
              <a:t>However, combine</a:t>
            </a:r>
            <a:r>
              <a:rPr lang="zh-CN" altLang="en-US" dirty="0">
                <a:latin typeface="Goudy Old Style" panose="02020502050305020303" pitchFamily="18" charset="77"/>
              </a:rPr>
              <a:t> </a:t>
            </a:r>
            <a:r>
              <a:rPr lang="en-US" altLang="zh-CN" dirty="0">
                <a:latin typeface="Goudy Old Style" panose="02020502050305020303" pitchFamily="18" charset="77"/>
              </a:rPr>
              <a:t>this table and two tables in previous graph, it can be learned that </a:t>
            </a:r>
            <a:r>
              <a:rPr lang="en-US" dirty="0">
                <a:latin typeface="Goudy Old Style" panose="02020502050305020303" pitchFamily="18" charset="77"/>
              </a:rPr>
              <a:t>there are16 accounts that have high total CPM but low total value such as TV Land, CMT, The Hills and Logo etc. </a:t>
            </a:r>
          </a:p>
        </p:txBody>
      </p:sp>
    </p:spTree>
    <p:extLst>
      <p:ext uri="{BB962C8B-B14F-4D97-AF65-F5344CB8AC3E}">
        <p14:creationId xmlns:p14="http://schemas.microsoft.com/office/powerpoint/2010/main" val="2510380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72B7D5-AAB3-2343-957E-476BD86F7DD1}"/>
              </a:ext>
            </a:extLst>
          </p:cNvPr>
          <p:cNvSpPr>
            <a:spLocks noGrp="1"/>
          </p:cNvSpPr>
          <p:nvPr>
            <p:ph type="title"/>
          </p:nvPr>
        </p:nvSpPr>
        <p:spPr>
          <a:xfrm>
            <a:off x="943719" y="666308"/>
            <a:ext cx="9486901" cy="662440"/>
          </a:xfrm>
        </p:spPr>
        <p:txBody>
          <a:bodyPr anchor="b">
            <a:normAutofit/>
          </a:bodyPr>
          <a:lstStyle/>
          <a:p>
            <a:pPr algn="ctr"/>
            <a:r>
              <a:rPr lang="en-US" dirty="0"/>
              <a:t>Results/Findings</a:t>
            </a:r>
          </a:p>
        </p:txBody>
      </p:sp>
      <p:sp>
        <p:nvSpPr>
          <p:cNvPr id="3" name="Content Placeholder 2">
            <a:extLst>
              <a:ext uri="{FF2B5EF4-FFF2-40B4-BE49-F238E27FC236}">
                <a16:creationId xmlns:a16="http://schemas.microsoft.com/office/drawing/2014/main" id="{DAB047F3-0442-114F-9E95-8C6861AFFED8}"/>
              </a:ext>
            </a:extLst>
          </p:cNvPr>
          <p:cNvSpPr>
            <a:spLocks noGrp="1"/>
          </p:cNvSpPr>
          <p:nvPr>
            <p:ph idx="1"/>
          </p:nvPr>
        </p:nvSpPr>
        <p:spPr>
          <a:xfrm>
            <a:off x="1352549" y="1356780"/>
            <a:ext cx="9486901" cy="4144439"/>
          </a:xfrm>
        </p:spPr>
        <p:txBody>
          <a:bodyPr>
            <a:noAutofit/>
          </a:bodyPr>
          <a:lstStyle/>
          <a:p>
            <a:pPr>
              <a:lnSpc>
                <a:spcPct val="90000"/>
              </a:lnSpc>
            </a:pPr>
            <a:r>
              <a:rPr lang="en-US" sz="2000" dirty="0">
                <a:latin typeface="Goudy Old Style" panose="02020502050305020303" pitchFamily="18" charset="77"/>
              </a:rPr>
              <a:t>In some accounts, whether the content was from paid distribution such as advertisements or unpaid distribution such as posts, stories or social information wouldn’t affect the number of times showed on people’s screen, but for some accounts, paid or unpaid distribution can affect the outcomes. </a:t>
            </a:r>
          </a:p>
          <a:p>
            <a:pPr>
              <a:lnSpc>
                <a:spcPct val="90000"/>
              </a:lnSpc>
            </a:pPr>
            <a:r>
              <a:rPr lang="en-US" sz="2000" dirty="0">
                <a:latin typeface="Goudy Old Style" panose="02020502050305020303" pitchFamily="18" charset="77"/>
              </a:rPr>
              <a:t>The biggest CPM value was in February 2019 and the lowest CPM value was in May 2019. The higher CPM value means the lower success in advertisement and promotion campaign</a:t>
            </a:r>
            <a:r>
              <a:rPr lang="en-US" sz="2000" dirty="0"/>
              <a:t> (Memon,2020).</a:t>
            </a:r>
            <a:endParaRPr lang="en-US" sz="2000" dirty="0">
              <a:latin typeface="Goudy Old Style" panose="02020502050305020303" pitchFamily="18" charset="77"/>
            </a:endParaRPr>
          </a:p>
          <a:p>
            <a:pPr>
              <a:lnSpc>
                <a:spcPct val="90000"/>
              </a:lnSpc>
            </a:pPr>
            <a:r>
              <a:rPr lang="en-US" sz="2000" dirty="0">
                <a:latin typeface="Goudy Old Style" panose="02020502050305020303" pitchFamily="18" charset="77"/>
              </a:rPr>
              <a:t>There were many accounts have lower CPM values in 2019 when compared with the values in 2018. The promotions and advertisements activities were more successful in 2019 than 2018 for some accounts. </a:t>
            </a:r>
          </a:p>
          <a:p>
            <a:pPr>
              <a:lnSpc>
                <a:spcPct val="90000"/>
              </a:lnSpc>
            </a:pPr>
            <a:r>
              <a:rPr lang="en-US" sz="2000" dirty="0">
                <a:latin typeface="Goudy Old Style" panose="02020502050305020303" pitchFamily="18" charset="77"/>
              </a:rPr>
              <a:t>The number of female and male audience for different accounts had changed in 2018 and 2019.</a:t>
            </a:r>
          </a:p>
          <a:p>
            <a:pPr>
              <a:lnSpc>
                <a:spcPct val="90000"/>
              </a:lnSpc>
            </a:pPr>
            <a:r>
              <a:rPr lang="en-US" sz="2000" dirty="0">
                <a:latin typeface="Goudy Old Style" panose="02020502050305020303" pitchFamily="18" charset="77"/>
              </a:rPr>
              <a:t>It’s effective to analyze the audience for different accounts and do target promotions and advertisings.</a:t>
            </a:r>
          </a:p>
          <a:p>
            <a:pPr>
              <a:lnSpc>
                <a:spcPct val="90000"/>
              </a:lnSpc>
            </a:pPr>
            <a:r>
              <a:rPr lang="en-US" sz="2000" dirty="0">
                <a:latin typeface="Goudy Old Style" panose="02020502050305020303" pitchFamily="18" charset="77"/>
              </a:rPr>
              <a:t>It is worthy to invest social campaign cost on VH1, MTV, Comedy Central and BET.</a:t>
            </a:r>
          </a:p>
        </p:txBody>
      </p:sp>
    </p:spTree>
    <p:extLst>
      <p:ext uri="{BB962C8B-B14F-4D97-AF65-F5344CB8AC3E}">
        <p14:creationId xmlns:p14="http://schemas.microsoft.com/office/powerpoint/2010/main" val="1648798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B8F75B-C884-4D2B-AE54-13C07B581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78BB0B-1B32-E541-AD1E-6AE315AF1967}"/>
              </a:ext>
            </a:extLst>
          </p:cNvPr>
          <p:cNvSpPr>
            <a:spLocks noGrp="1"/>
          </p:cNvSpPr>
          <p:nvPr>
            <p:ph type="title"/>
          </p:nvPr>
        </p:nvSpPr>
        <p:spPr>
          <a:xfrm>
            <a:off x="776177" y="568842"/>
            <a:ext cx="3880229" cy="5709684"/>
          </a:xfrm>
        </p:spPr>
        <p:txBody>
          <a:bodyPr anchor="ctr">
            <a:normAutofit/>
          </a:bodyPr>
          <a:lstStyle/>
          <a:p>
            <a:pPr algn="ctr"/>
            <a:r>
              <a:rPr lang="en-US" sz="3600" dirty="0"/>
              <a:t>Failed Approach</a:t>
            </a:r>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8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B140D4-D6A5-D142-9F50-94B19E023C37}"/>
              </a:ext>
            </a:extLst>
          </p:cNvPr>
          <p:cNvSpPr>
            <a:spLocks noGrp="1"/>
          </p:cNvSpPr>
          <p:nvPr>
            <p:ph idx="1"/>
          </p:nvPr>
        </p:nvSpPr>
        <p:spPr>
          <a:xfrm>
            <a:off x="6096000" y="568842"/>
            <a:ext cx="5426846" cy="5709684"/>
          </a:xfrm>
        </p:spPr>
        <p:txBody>
          <a:bodyPr anchor="ctr">
            <a:normAutofit/>
          </a:bodyPr>
          <a:lstStyle/>
          <a:p>
            <a:r>
              <a:rPr lang="en-US" dirty="0"/>
              <a:t>The outcome is not clear to put statistics of both female and male for different accounts in 2018 and 2019. </a:t>
            </a:r>
          </a:p>
          <a:p>
            <a:r>
              <a:rPr lang="en-US" dirty="0"/>
              <a:t>The types of metric column are different, there are location, numbers and age etc. Therefore, it’s hard to analyze the list of metric. </a:t>
            </a:r>
          </a:p>
          <a:p>
            <a:r>
              <a:rPr lang="en-US" dirty="0"/>
              <a:t>It’s not easy to do data cleaning</a:t>
            </a:r>
            <a:r>
              <a:rPr lang="zh-CN" altLang="en-US" dirty="0"/>
              <a:t> </a:t>
            </a:r>
            <a:r>
              <a:rPr lang="en-US" altLang="zh-CN" dirty="0"/>
              <a:t>for every </a:t>
            </a:r>
            <a:r>
              <a:rPr lang="en-US" altLang="zh-CN" dirty="0" err="1"/>
              <a:t>page_level_data</a:t>
            </a:r>
            <a:r>
              <a:rPr lang="en-US" altLang="zh-CN" dirty="0"/>
              <a:t> datasets, for example, classify different types of metric in every datasets.</a:t>
            </a:r>
            <a:endParaRPr lang="en-US" dirty="0"/>
          </a:p>
        </p:txBody>
      </p:sp>
    </p:spTree>
    <p:extLst>
      <p:ext uri="{BB962C8B-B14F-4D97-AF65-F5344CB8AC3E}">
        <p14:creationId xmlns:p14="http://schemas.microsoft.com/office/powerpoint/2010/main" val="4002142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52F08F-5AE4-BD4A-865C-A20B37DEFDBA}"/>
              </a:ext>
            </a:extLst>
          </p:cNvPr>
          <p:cNvSpPr>
            <a:spLocks noGrp="1"/>
          </p:cNvSpPr>
          <p:nvPr>
            <p:ph type="title"/>
          </p:nvPr>
        </p:nvSpPr>
        <p:spPr>
          <a:xfrm>
            <a:off x="1039090" y="811473"/>
            <a:ext cx="9486900" cy="996061"/>
          </a:xfrm>
        </p:spPr>
        <p:txBody>
          <a:bodyPr anchor="b">
            <a:normAutofit/>
          </a:bodyPr>
          <a:lstStyle/>
          <a:p>
            <a:pPr algn="ctr"/>
            <a:r>
              <a:rPr lang="en-US" dirty="0"/>
              <a:t>Recommendations</a:t>
            </a:r>
          </a:p>
        </p:txBody>
      </p:sp>
      <p:sp>
        <p:nvSpPr>
          <p:cNvPr id="3" name="Content Placeholder 2">
            <a:extLst>
              <a:ext uri="{FF2B5EF4-FFF2-40B4-BE49-F238E27FC236}">
                <a16:creationId xmlns:a16="http://schemas.microsoft.com/office/drawing/2014/main" id="{3B1DCD83-FD7E-C34E-9DE5-DB87E3B54FF5}"/>
              </a:ext>
            </a:extLst>
          </p:cNvPr>
          <p:cNvSpPr>
            <a:spLocks noGrp="1"/>
          </p:cNvSpPr>
          <p:nvPr>
            <p:ph idx="1"/>
          </p:nvPr>
        </p:nvSpPr>
        <p:spPr>
          <a:xfrm>
            <a:off x="1371600" y="2200940"/>
            <a:ext cx="9486901" cy="3577854"/>
          </a:xfrm>
        </p:spPr>
        <p:txBody>
          <a:bodyPr>
            <a:normAutofit/>
          </a:bodyPr>
          <a:lstStyle/>
          <a:p>
            <a:pPr>
              <a:lnSpc>
                <a:spcPct val="90000"/>
              </a:lnSpc>
            </a:pPr>
            <a:r>
              <a:rPr lang="en-US" sz="2000" dirty="0"/>
              <a:t>As for the accounts that have lower different outcomes between paid distributions and unpaid distributions, Viacom can try to increase the advertisement amount for advertisers because the outcome is similar with the contents that not includes advertisements.</a:t>
            </a:r>
          </a:p>
          <a:p>
            <a:pPr>
              <a:lnSpc>
                <a:spcPct val="90000"/>
              </a:lnSpc>
            </a:pPr>
            <a:r>
              <a:rPr lang="en-US" sz="2000" dirty="0"/>
              <a:t>As for advertisements that need to attract more female customers, they should advertise on the accounts that have more female audience (Langford,2019).</a:t>
            </a:r>
          </a:p>
          <a:p>
            <a:pPr>
              <a:lnSpc>
                <a:spcPct val="90000"/>
              </a:lnSpc>
            </a:pPr>
            <a:r>
              <a:rPr lang="en-US" sz="2000" dirty="0"/>
              <a:t>Analyze why the accounts that have decrease in CPM values from 2018 to 2019, there can be effective promotion and advertisement strategies they had used, so they can have lower CPM in 2019. </a:t>
            </a:r>
          </a:p>
          <a:p>
            <a:pPr>
              <a:lnSpc>
                <a:spcPct val="90000"/>
              </a:lnSpc>
            </a:pPr>
            <a:r>
              <a:rPr lang="en-US" sz="2000" dirty="0"/>
              <a:t>Analyze why May 2019 had the lowest CPM value and why February 2019 had the highest CPM value. Also, learn the strategies that used in May 2019 and avoid mistakes in February 2019. </a:t>
            </a:r>
          </a:p>
        </p:txBody>
      </p:sp>
    </p:spTree>
    <p:extLst>
      <p:ext uri="{BB962C8B-B14F-4D97-AF65-F5344CB8AC3E}">
        <p14:creationId xmlns:p14="http://schemas.microsoft.com/office/powerpoint/2010/main" val="1193170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5B098B6-88A1-4935-AF43-01286C94C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6781" y="1663995"/>
            <a:ext cx="3390900" cy="35433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AAA20F-E246-CF4C-B54A-966DCCAE612A}"/>
              </a:ext>
            </a:extLst>
          </p:cNvPr>
          <p:cNvSpPr>
            <a:spLocks noGrp="1"/>
          </p:cNvSpPr>
          <p:nvPr>
            <p:ph type="title"/>
          </p:nvPr>
        </p:nvSpPr>
        <p:spPr>
          <a:xfrm>
            <a:off x="1903228" y="2057401"/>
            <a:ext cx="2859272" cy="2743200"/>
          </a:xfrm>
        </p:spPr>
        <p:txBody>
          <a:bodyPr anchor="ctr">
            <a:normAutofit/>
          </a:bodyPr>
          <a:lstStyle/>
          <a:p>
            <a:pPr algn="ctr"/>
            <a:r>
              <a:rPr lang="en-US">
                <a:solidFill>
                  <a:schemeClr val="bg2"/>
                </a:solidFill>
              </a:rPr>
              <a:t>Future Research</a:t>
            </a:r>
          </a:p>
        </p:txBody>
      </p:sp>
      <p:sp>
        <p:nvSpPr>
          <p:cNvPr id="3" name="Content Placeholder 2">
            <a:extLst>
              <a:ext uri="{FF2B5EF4-FFF2-40B4-BE49-F238E27FC236}">
                <a16:creationId xmlns:a16="http://schemas.microsoft.com/office/drawing/2014/main" id="{9603AC9B-4D34-3943-8A04-0C1D10FB3381}"/>
              </a:ext>
            </a:extLst>
          </p:cNvPr>
          <p:cNvSpPr>
            <a:spLocks noGrp="1"/>
          </p:cNvSpPr>
          <p:nvPr>
            <p:ph idx="1"/>
          </p:nvPr>
        </p:nvSpPr>
        <p:spPr>
          <a:xfrm>
            <a:off x="6096001" y="579473"/>
            <a:ext cx="5410200" cy="5762847"/>
          </a:xfrm>
        </p:spPr>
        <p:txBody>
          <a:bodyPr anchor="ctr">
            <a:normAutofit/>
          </a:bodyPr>
          <a:lstStyle/>
          <a:p>
            <a:r>
              <a:rPr lang="en-US" dirty="0"/>
              <a:t>The future objectives of Viacom for its social media channels.</a:t>
            </a:r>
          </a:p>
          <a:p>
            <a:r>
              <a:rPr lang="en-US" dirty="0"/>
              <a:t>The future development tendency of advertisements and social demographic targeting on social media platforms. </a:t>
            </a:r>
          </a:p>
          <a:p>
            <a:r>
              <a:rPr lang="en-US" dirty="0"/>
              <a:t>Whether COVID-19 can still affect the entertainment market industry in 2021. </a:t>
            </a:r>
          </a:p>
          <a:p>
            <a:r>
              <a:rPr lang="en-US" dirty="0"/>
              <a:t>The predictive analysis about audience and statistics of Viacom. </a:t>
            </a:r>
          </a:p>
          <a:p>
            <a:endParaRPr lang="en-US" dirty="0"/>
          </a:p>
        </p:txBody>
      </p:sp>
    </p:spTree>
    <p:extLst>
      <p:ext uri="{BB962C8B-B14F-4D97-AF65-F5344CB8AC3E}">
        <p14:creationId xmlns:p14="http://schemas.microsoft.com/office/powerpoint/2010/main" val="1581521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8150BA-00C2-CC42-B653-EA13452EEC4D}"/>
              </a:ext>
            </a:extLst>
          </p:cNvPr>
          <p:cNvSpPr>
            <a:spLocks noGrp="1"/>
          </p:cNvSpPr>
          <p:nvPr>
            <p:ph type="title"/>
          </p:nvPr>
        </p:nvSpPr>
        <p:spPr>
          <a:xfrm>
            <a:off x="1371600" y="1020728"/>
            <a:ext cx="9486900" cy="996061"/>
          </a:xfrm>
        </p:spPr>
        <p:txBody>
          <a:bodyPr anchor="b">
            <a:normAutofit/>
          </a:bodyPr>
          <a:lstStyle/>
          <a:p>
            <a:pPr algn="ctr"/>
            <a:r>
              <a:rPr lang="en-US" dirty="0"/>
              <a:t>Reference</a:t>
            </a:r>
          </a:p>
        </p:txBody>
      </p:sp>
      <p:sp>
        <p:nvSpPr>
          <p:cNvPr id="3" name="Content Placeholder 2">
            <a:extLst>
              <a:ext uri="{FF2B5EF4-FFF2-40B4-BE49-F238E27FC236}">
                <a16:creationId xmlns:a16="http://schemas.microsoft.com/office/drawing/2014/main" id="{B0BD252F-FA39-564D-A0FF-6B35932C5C40}"/>
              </a:ext>
            </a:extLst>
          </p:cNvPr>
          <p:cNvSpPr>
            <a:spLocks noGrp="1"/>
          </p:cNvSpPr>
          <p:nvPr>
            <p:ph idx="1"/>
          </p:nvPr>
        </p:nvSpPr>
        <p:spPr>
          <a:xfrm>
            <a:off x="1371600" y="2200940"/>
            <a:ext cx="9486901" cy="3577854"/>
          </a:xfrm>
        </p:spPr>
        <p:txBody>
          <a:bodyPr>
            <a:normAutofit fontScale="92500" lnSpcReduction="20000"/>
          </a:bodyPr>
          <a:lstStyle/>
          <a:p>
            <a:r>
              <a:rPr lang="en-US" sz="2200" dirty="0"/>
              <a:t>Christy Ashley, Tracy </a:t>
            </a:r>
            <a:r>
              <a:rPr lang="en-US" sz="2200" dirty="0" err="1"/>
              <a:t>Tuten</a:t>
            </a:r>
            <a:r>
              <a:rPr lang="en-US" sz="2200" dirty="0"/>
              <a:t> (2014). Creative Strategies in Social Media Marketing: An Exploratory Study of Branded Social Content and Consumer Engagement. Psychology &amp; Marketing. Volume 32, Issue 1. </a:t>
            </a:r>
            <a:r>
              <a:rPr lang="en-US" sz="2200" dirty="0">
                <a:hlinkClick r:id="rId2"/>
              </a:rPr>
              <a:t>https://onlinelibrary-wiley-com.ezproxy.neu.edu/doi/full/10.1002/mar.20761</a:t>
            </a:r>
            <a:endParaRPr lang="en-US" sz="2200" dirty="0"/>
          </a:p>
          <a:p>
            <a:r>
              <a:rPr lang="en-US" sz="2200" dirty="0"/>
              <a:t>What is an Executive Summary? </a:t>
            </a:r>
            <a:r>
              <a:rPr lang="en-US" sz="2200" dirty="0">
                <a:hlinkClick r:id="rId3"/>
              </a:rPr>
              <a:t>https://rasmussen.libanswers.com/faq/171743</a:t>
            </a:r>
            <a:endParaRPr lang="en-US" sz="2200" dirty="0"/>
          </a:p>
          <a:p>
            <a:r>
              <a:rPr lang="en-US" sz="2200" dirty="0"/>
              <a:t>Stevie Langford (2019). The Pros and Cons of Demographic Segmentation. </a:t>
            </a:r>
            <a:r>
              <a:rPr lang="en-US" sz="2200" dirty="0">
                <a:hlinkClick r:id="rId4"/>
              </a:rPr>
              <a:t>https://blog.hurree.co/blog/demographic-segmentation</a:t>
            </a:r>
            <a:endParaRPr lang="en-US" sz="2200" dirty="0"/>
          </a:p>
          <a:p>
            <a:r>
              <a:rPr lang="en-US" sz="2200" dirty="0"/>
              <a:t>Viacom Official Website: </a:t>
            </a:r>
            <a:r>
              <a:rPr lang="en-US" sz="2200" dirty="0">
                <a:hlinkClick r:id="rId5"/>
              </a:rPr>
              <a:t>https://www.viacomcbs.com/</a:t>
            </a:r>
            <a:endParaRPr lang="en-US" sz="2200" dirty="0"/>
          </a:p>
          <a:p>
            <a:r>
              <a:rPr lang="en-US" sz="2200" dirty="0" err="1"/>
              <a:t>Memon</a:t>
            </a:r>
            <a:r>
              <a:rPr lang="en-US" sz="2200" dirty="0"/>
              <a:t>, M. (2020, July 14). 11 Proven Ways to Reduce Your Facebook Ad CPM: Databox Blog. Retrieved November 04, 2020, from https://</a:t>
            </a:r>
            <a:r>
              <a:rPr lang="en-US" sz="2200" dirty="0" err="1"/>
              <a:t>databox.com</a:t>
            </a:r>
            <a:r>
              <a:rPr lang="en-US" sz="2200" dirty="0"/>
              <a:t>/reduce-your-</a:t>
            </a:r>
            <a:r>
              <a:rPr lang="en-US" sz="2200" dirty="0" err="1"/>
              <a:t>facebook</a:t>
            </a:r>
            <a:r>
              <a:rPr lang="en-US" sz="2200" dirty="0"/>
              <a:t>-ad-</a:t>
            </a:r>
            <a:r>
              <a:rPr lang="en-US" sz="2200" dirty="0" err="1"/>
              <a:t>cpm</a:t>
            </a:r>
            <a:endParaRPr lang="en-US" sz="2200" dirty="0"/>
          </a:p>
          <a:p>
            <a:pPr marL="0" indent="0">
              <a:buNone/>
            </a:pPr>
            <a:endParaRPr lang="en-US" sz="2200" dirty="0"/>
          </a:p>
        </p:txBody>
      </p:sp>
    </p:spTree>
    <p:extLst>
      <p:ext uri="{BB962C8B-B14F-4D97-AF65-F5344CB8AC3E}">
        <p14:creationId xmlns:p14="http://schemas.microsoft.com/office/powerpoint/2010/main" val="2651696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B567ACB-44FC-44B8-A031-75BD65F80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F09C18AC-EFAA-4C60-A84E-ECED43E3E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AEF013-5729-3F4A-8AA3-912A14AA48E3}"/>
              </a:ext>
            </a:extLst>
          </p:cNvPr>
          <p:cNvSpPr>
            <a:spLocks noGrp="1"/>
          </p:cNvSpPr>
          <p:nvPr>
            <p:ph type="title"/>
          </p:nvPr>
        </p:nvSpPr>
        <p:spPr>
          <a:xfrm>
            <a:off x="685800" y="-107266"/>
            <a:ext cx="9486900" cy="900332"/>
          </a:xfrm>
        </p:spPr>
        <p:txBody>
          <a:bodyPr anchor="ctr">
            <a:normAutofit/>
          </a:bodyPr>
          <a:lstStyle/>
          <a:p>
            <a:pPr algn="ctr"/>
            <a:r>
              <a:rPr lang="en-US" sz="3600" dirty="0">
                <a:solidFill>
                  <a:schemeClr val="bg1"/>
                </a:solidFill>
              </a:rPr>
              <a:t>Executive Summary</a:t>
            </a:r>
          </a:p>
        </p:txBody>
      </p:sp>
      <p:graphicFrame>
        <p:nvGraphicFramePr>
          <p:cNvPr id="14" name="Content Placeholder 2">
            <a:extLst>
              <a:ext uri="{FF2B5EF4-FFF2-40B4-BE49-F238E27FC236}">
                <a16:creationId xmlns:a16="http://schemas.microsoft.com/office/drawing/2014/main" id="{22985F48-B3AB-4A58-BB64-8154095AEFD6}"/>
              </a:ext>
            </a:extLst>
          </p:cNvPr>
          <p:cNvGraphicFramePr>
            <a:graphicFrameLocks noGrp="1"/>
          </p:cNvGraphicFramePr>
          <p:nvPr>
            <p:ph idx="1"/>
            <p:extLst>
              <p:ext uri="{D42A27DB-BD31-4B8C-83A1-F6EECF244321}">
                <p14:modId xmlns:p14="http://schemas.microsoft.com/office/powerpoint/2010/main" val="3142098059"/>
              </p:ext>
            </p:extLst>
          </p:nvPr>
        </p:nvGraphicFramePr>
        <p:xfrm>
          <a:off x="1113905" y="1163782"/>
          <a:ext cx="9844826" cy="48358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2E9B4277-3A8F-8646-98CF-486D5AB1F7D9}"/>
              </a:ext>
            </a:extLst>
          </p:cNvPr>
          <p:cNvSpPr txBox="1"/>
          <p:nvPr/>
        </p:nvSpPr>
        <p:spPr>
          <a:xfrm>
            <a:off x="2360914" y="4985370"/>
            <a:ext cx="5960478" cy="1384995"/>
          </a:xfrm>
          <a:prstGeom prst="rect">
            <a:avLst/>
          </a:prstGeom>
          <a:noFill/>
        </p:spPr>
        <p:txBody>
          <a:bodyPr wrap="none" rtlCol="0">
            <a:spAutoFit/>
          </a:bodyPr>
          <a:lstStyle/>
          <a:p>
            <a:r>
              <a:rPr lang="en-US" sz="1400" dirty="0">
                <a:latin typeface="Goudy Old Style" panose="02020502050305020303" pitchFamily="18" charset="77"/>
              </a:rPr>
              <a:t>Project Outcomes:</a:t>
            </a:r>
          </a:p>
          <a:p>
            <a:pPr marL="342900" indent="-342900">
              <a:buAutoNum type="arabicPeriod"/>
            </a:pPr>
            <a:r>
              <a:rPr lang="en-US" sz="1400" dirty="0">
                <a:latin typeface="Goudy Old Style" panose="02020502050305020303" pitchFamily="18" charset="77"/>
              </a:rPr>
              <a:t>Provide different strategies for different accounts and demographic targeting.</a:t>
            </a:r>
          </a:p>
          <a:p>
            <a:pPr marL="342900" indent="-342900">
              <a:buAutoNum type="arabicPeriod"/>
            </a:pPr>
            <a:r>
              <a:rPr lang="en-US" sz="1400" dirty="0">
                <a:latin typeface="Goudy Old Style" panose="02020502050305020303" pitchFamily="18" charset="77"/>
              </a:rPr>
              <a:t>Obtain the important factors for advertisings. </a:t>
            </a:r>
          </a:p>
          <a:p>
            <a:pPr marL="342900" indent="-342900">
              <a:buAutoNum type="arabicPeriod"/>
            </a:pPr>
            <a:r>
              <a:rPr lang="en-US" sz="1400" dirty="0">
                <a:latin typeface="Goudy Old Style" panose="02020502050305020303" pitchFamily="18" charset="77"/>
              </a:rPr>
              <a:t>Obtain the important CPM values. </a:t>
            </a:r>
          </a:p>
          <a:p>
            <a:pPr marL="342900" indent="-342900">
              <a:buAutoNum type="arabicPeriod"/>
            </a:pPr>
            <a:endParaRPr lang="en-US" sz="1400" dirty="0">
              <a:latin typeface="Goudy Old Style" panose="02020502050305020303" pitchFamily="18" charset="77"/>
            </a:endParaRPr>
          </a:p>
          <a:p>
            <a:pPr marL="342900" indent="-342900">
              <a:buAutoNum type="arabicPeriod"/>
            </a:pPr>
            <a:endParaRPr lang="en-US" sz="1400" dirty="0">
              <a:latin typeface="Goudy Old Style" panose="02020502050305020303" pitchFamily="18" charset="77"/>
            </a:endParaRPr>
          </a:p>
        </p:txBody>
      </p:sp>
      <p:sp>
        <p:nvSpPr>
          <p:cNvPr id="10" name="TextBox 9">
            <a:extLst>
              <a:ext uri="{FF2B5EF4-FFF2-40B4-BE49-F238E27FC236}">
                <a16:creationId xmlns:a16="http://schemas.microsoft.com/office/drawing/2014/main" id="{5446391F-2722-8E45-830B-6C663B1B3E30}"/>
              </a:ext>
            </a:extLst>
          </p:cNvPr>
          <p:cNvSpPr txBox="1"/>
          <p:nvPr/>
        </p:nvSpPr>
        <p:spPr>
          <a:xfrm>
            <a:off x="2360914" y="3754264"/>
            <a:ext cx="6699526" cy="1231106"/>
          </a:xfrm>
          <a:prstGeom prst="rect">
            <a:avLst/>
          </a:prstGeom>
          <a:noFill/>
        </p:spPr>
        <p:txBody>
          <a:bodyPr wrap="none" rtlCol="0">
            <a:spAutoFit/>
          </a:bodyPr>
          <a:lstStyle/>
          <a:p>
            <a:pPr lvl="0">
              <a:lnSpc>
                <a:spcPct val="100000"/>
              </a:lnSpc>
            </a:pPr>
            <a:r>
              <a:rPr lang="en-US" sz="1400" dirty="0">
                <a:latin typeface="Goudy Old Style" panose="02020502050305020303" pitchFamily="18" charset="77"/>
              </a:rPr>
              <a:t>Key Processes and Milestones:</a:t>
            </a:r>
          </a:p>
          <a:p>
            <a:pPr lvl="0">
              <a:lnSpc>
                <a:spcPct val="100000"/>
              </a:lnSpc>
            </a:pPr>
            <a:r>
              <a:rPr lang="en-US" sz="1400" dirty="0">
                <a:latin typeface="Goudy Old Style" panose="02020502050305020303" pitchFamily="18" charset="77"/>
              </a:rPr>
              <a:t>1. Project research about the domain and sponsor’s background. 09/14/2020 – 11/08/2020</a:t>
            </a:r>
          </a:p>
          <a:p>
            <a:pPr lvl="0">
              <a:lnSpc>
                <a:spcPct val="100000"/>
              </a:lnSpc>
            </a:pPr>
            <a:r>
              <a:rPr lang="en-US" sz="1400" dirty="0">
                <a:latin typeface="Goudy Old Style" panose="02020502050305020303" pitchFamily="18" charset="77"/>
              </a:rPr>
              <a:t>2. Data analysis: the datasets that provided by Viacom. 10/19/2020 – 11/08/2020</a:t>
            </a:r>
          </a:p>
          <a:p>
            <a:pPr lvl="0">
              <a:lnSpc>
                <a:spcPct val="100000"/>
              </a:lnSpc>
            </a:pPr>
            <a:r>
              <a:rPr lang="en-US" sz="1400" dirty="0">
                <a:latin typeface="Goudy Old Style" panose="02020502050305020303" pitchFamily="18" charset="77"/>
              </a:rPr>
              <a:t>3. Results/Findings &amp; Recommendations. 11/08/2020 – 12/12/2020</a:t>
            </a:r>
          </a:p>
          <a:p>
            <a:endParaRPr lang="en-US" dirty="0"/>
          </a:p>
        </p:txBody>
      </p:sp>
      <p:sp>
        <p:nvSpPr>
          <p:cNvPr id="11" name="TextBox 10">
            <a:extLst>
              <a:ext uri="{FF2B5EF4-FFF2-40B4-BE49-F238E27FC236}">
                <a16:creationId xmlns:a16="http://schemas.microsoft.com/office/drawing/2014/main" id="{851AC1BC-6E35-3D4C-A9C7-2D0534E05284}"/>
              </a:ext>
            </a:extLst>
          </p:cNvPr>
          <p:cNvSpPr txBox="1"/>
          <p:nvPr/>
        </p:nvSpPr>
        <p:spPr>
          <a:xfrm>
            <a:off x="2360914" y="2523158"/>
            <a:ext cx="6915996" cy="1231106"/>
          </a:xfrm>
          <a:prstGeom prst="rect">
            <a:avLst/>
          </a:prstGeom>
          <a:noFill/>
        </p:spPr>
        <p:txBody>
          <a:bodyPr wrap="none" rtlCol="0">
            <a:spAutoFit/>
          </a:bodyPr>
          <a:lstStyle/>
          <a:p>
            <a:pPr lvl="0">
              <a:lnSpc>
                <a:spcPct val="100000"/>
              </a:lnSpc>
            </a:pPr>
            <a:r>
              <a:rPr lang="en-US" sz="1400" dirty="0">
                <a:latin typeface="Goudy Old Style" panose="02020502050305020303" pitchFamily="18" charset="77"/>
              </a:rPr>
              <a:t>Project Objectives: </a:t>
            </a:r>
          </a:p>
          <a:p>
            <a:pPr lvl="0">
              <a:lnSpc>
                <a:spcPct val="100000"/>
              </a:lnSpc>
            </a:pPr>
            <a:r>
              <a:rPr lang="en-US" sz="1400" dirty="0">
                <a:latin typeface="Goudy Old Style" panose="02020502050305020303" pitchFamily="18" charset="77"/>
              </a:rPr>
              <a:t>1.Provide advantages and disadvantages of demographic targeting on  Viacom’s social channels.</a:t>
            </a:r>
          </a:p>
          <a:p>
            <a:pPr lvl="0">
              <a:lnSpc>
                <a:spcPct val="100000"/>
              </a:lnSpc>
            </a:pPr>
            <a:r>
              <a:rPr lang="en-US" sz="1400" dirty="0">
                <a:latin typeface="Goudy Old Style" panose="02020502050305020303" pitchFamily="18" charset="77"/>
              </a:rPr>
              <a:t>2. Increase the profits for advertisers. </a:t>
            </a:r>
          </a:p>
          <a:p>
            <a:pPr lvl="0">
              <a:lnSpc>
                <a:spcPct val="100000"/>
              </a:lnSpc>
            </a:pPr>
            <a:r>
              <a:rPr lang="en-US" sz="1400" dirty="0">
                <a:latin typeface="Goudy Old Style" panose="02020502050305020303" pitchFamily="18" charset="77"/>
              </a:rPr>
              <a:t>3. Provide Strategies towards potential revenue and target demographic.</a:t>
            </a:r>
          </a:p>
          <a:p>
            <a:endParaRPr lang="en-US" dirty="0"/>
          </a:p>
        </p:txBody>
      </p:sp>
      <p:sp>
        <p:nvSpPr>
          <p:cNvPr id="12" name="TextBox 11">
            <a:extLst>
              <a:ext uri="{FF2B5EF4-FFF2-40B4-BE49-F238E27FC236}">
                <a16:creationId xmlns:a16="http://schemas.microsoft.com/office/drawing/2014/main" id="{D77C3525-E1E1-904C-844F-EFCFA4F4420C}"/>
              </a:ext>
            </a:extLst>
          </p:cNvPr>
          <p:cNvSpPr txBox="1"/>
          <p:nvPr/>
        </p:nvSpPr>
        <p:spPr>
          <a:xfrm>
            <a:off x="2296606" y="1120195"/>
            <a:ext cx="8781489" cy="1446550"/>
          </a:xfrm>
          <a:prstGeom prst="rect">
            <a:avLst/>
          </a:prstGeom>
          <a:noFill/>
        </p:spPr>
        <p:txBody>
          <a:bodyPr wrap="square" rtlCol="0">
            <a:spAutoFit/>
          </a:bodyPr>
          <a:lstStyle/>
          <a:p>
            <a:pPr lvl="0">
              <a:lnSpc>
                <a:spcPct val="100000"/>
              </a:lnSpc>
            </a:pPr>
            <a:r>
              <a:rPr lang="en-US" sz="1400" dirty="0">
                <a:latin typeface="Goudy Old Style" panose="02020502050305020303" pitchFamily="18" charset="77"/>
                <a:cs typeface="Times New Roman" panose="02020603050405020304" pitchFamily="18" charset="0"/>
              </a:rPr>
              <a:t>Project Overview:</a:t>
            </a:r>
          </a:p>
          <a:p>
            <a:pPr lvl="0">
              <a:lnSpc>
                <a:spcPct val="100000"/>
              </a:lnSpc>
            </a:pPr>
            <a:r>
              <a:rPr lang="en-US" sz="1400" dirty="0">
                <a:latin typeface="Goudy Old Style" panose="02020502050305020303" pitchFamily="18" charset="77"/>
                <a:cs typeface="Times New Roman" panose="02020603050405020304" pitchFamily="18" charset="0"/>
              </a:rPr>
              <a:t>1. Viacom</a:t>
            </a:r>
            <a:r>
              <a:rPr lang="zh-CN" altLang="en-US" sz="1400" dirty="0">
                <a:latin typeface="Goudy Old Style" panose="02020502050305020303" pitchFamily="18" charset="77"/>
                <a:cs typeface="Times New Roman" panose="02020603050405020304" pitchFamily="18" charset="0"/>
              </a:rPr>
              <a:t> </a:t>
            </a:r>
            <a:r>
              <a:rPr lang="en-US" altLang="zh-CN" sz="1400" dirty="0">
                <a:latin typeface="Goudy Old Style" panose="02020502050305020303" pitchFamily="18" charset="77"/>
                <a:cs typeface="Times New Roman" panose="02020603050405020304" pitchFamily="18" charset="0"/>
              </a:rPr>
              <a:t>is trying to provide social campaigns to client advertisers and make more profit to them. Research will be focus on potential revenue,  target demographic and impressions etc.</a:t>
            </a:r>
          </a:p>
          <a:p>
            <a:pPr lvl="0">
              <a:lnSpc>
                <a:spcPct val="100000"/>
              </a:lnSpc>
            </a:pPr>
            <a:r>
              <a:rPr lang="en-US" sz="1400" dirty="0">
                <a:latin typeface="Goudy Old Style" panose="02020502050305020303" pitchFamily="18" charset="77"/>
                <a:cs typeface="Times New Roman" panose="02020603050405020304" pitchFamily="18" charset="0"/>
              </a:rPr>
              <a:t>2. The datasets are about different Viacom accounts on Facebook from January 2018 to September 2019.</a:t>
            </a:r>
            <a:r>
              <a:rPr lang="zh-CN" altLang="en-US" sz="1400" dirty="0">
                <a:latin typeface="Goudy Old Style" panose="02020502050305020303" pitchFamily="18" charset="77"/>
                <a:cs typeface="Times New Roman" panose="02020603050405020304" pitchFamily="18" charset="0"/>
              </a:rPr>
              <a:t> </a:t>
            </a:r>
            <a:r>
              <a:rPr lang="en-US" altLang="zh-CN" sz="1400" dirty="0">
                <a:latin typeface="Goudy Old Style" panose="02020502050305020303" pitchFamily="18" charset="77"/>
                <a:cs typeface="Times New Roman" panose="02020603050405020304" pitchFamily="18" charset="0"/>
              </a:rPr>
              <a:t>In addition, the strategies will be provided by the outcomes of the analysis about the datasets. </a:t>
            </a:r>
            <a:endParaRPr lang="en-US" sz="1400" dirty="0">
              <a:latin typeface="Goudy Old Style" panose="02020502050305020303" pitchFamily="18" charset="77"/>
              <a:cs typeface="Times New Roman" panose="02020603050405020304" pitchFamily="18" charset="0"/>
            </a:endParaRPr>
          </a:p>
          <a:p>
            <a:endParaRPr lang="en-US" dirty="0"/>
          </a:p>
        </p:txBody>
      </p:sp>
    </p:spTree>
    <p:extLst>
      <p:ext uri="{BB962C8B-B14F-4D97-AF65-F5344CB8AC3E}">
        <p14:creationId xmlns:p14="http://schemas.microsoft.com/office/powerpoint/2010/main" val="880388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EB11D716-C386-4458-B509-DF66B4C0B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DE1BE3E3-58C1-4A81-90ED-54387D0F1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7818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F7ED511-926C-AE47-92E7-BE7B86C74620}"/>
              </a:ext>
            </a:extLst>
          </p:cNvPr>
          <p:cNvSpPr txBox="1"/>
          <p:nvPr/>
        </p:nvSpPr>
        <p:spPr>
          <a:xfrm>
            <a:off x="535896" y="376193"/>
            <a:ext cx="5410201" cy="6309420"/>
          </a:xfrm>
          <a:prstGeom prst="rect">
            <a:avLst/>
          </a:prstGeom>
        </p:spPr>
        <p:txBody>
          <a:bodyPr vert="horz" lIns="91440" tIns="45720" rIns="91440" bIns="45720" rtlCol="0">
            <a:normAutofit fontScale="92500" lnSpcReduction="20000"/>
          </a:bodyPr>
          <a:lstStyle/>
          <a:p>
            <a:pPr indent="-228600">
              <a:lnSpc>
                <a:spcPct val="150000"/>
              </a:lnSpc>
              <a:spcAft>
                <a:spcPts val="600"/>
              </a:spcAft>
              <a:buSzPct val="70000"/>
              <a:buFont typeface="Arial" panose="020B0604020202020204" pitchFamily="34" charset="0"/>
              <a:buChar char="•"/>
            </a:pPr>
            <a:r>
              <a:rPr lang="en-US" dirty="0">
                <a:solidFill>
                  <a:schemeClr val="tx2"/>
                </a:solidFill>
                <a:latin typeface="+mj-lt"/>
              </a:rPr>
              <a:t>Viacom was founded in 1971 and it creates entertainment contents and cultures around the world. In addition, Viacom has television shows, films, digital media </a:t>
            </a:r>
            <a:r>
              <a:rPr lang="en-US" altLang="zh-CN" dirty="0">
                <a:solidFill>
                  <a:schemeClr val="tx2"/>
                </a:solidFill>
                <a:latin typeface="+mj-lt"/>
              </a:rPr>
              <a:t> as well as programming </a:t>
            </a:r>
            <a:r>
              <a:rPr lang="en-US" altLang="zh-CN" dirty="0" err="1">
                <a:solidFill>
                  <a:schemeClr val="tx2"/>
                </a:solidFill>
                <a:latin typeface="+mj-lt"/>
              </a:rPr>
              <a:t>etc</a:t>
            </a:r>
            <a:r>
              <a:rPr lang="zh-CN" altLang="en-US" dirty="0">
                <a:solidFill>
                  <a:schemeClr val="tx2"/>
                </a:solidFill>
                <a:latin typeface="+mj-lt"/>
              </a:rPr>
              <a:t> </a:t>
            </a:r>
            <a:r>
              <a:rPr lang="en-US" altLang="zh-CN" dirty="0">
                <a:solidFill>
                  <a:schemeClr val="tx2"/>
                </a:solidFill>
                <a:latin typeface="+mj-lt"/>
              </a:rPr>
              <a:t>(Viacom, 2020).</a:t>
            </a:r>
            <a:r>
              <a:rPr lang="zh-CN" altLang="en-US" dirty="0">
                <a:solidFill>
                  <a:schemeClr val="tx2"/>
                </a:solidFill>
                <a:latin typeface="+mj-lt"/>
              </a:rPr>
              <a:t> </a:t>
            </a:r>
            <a:r>
              <a:rPr lang="en-US" altLang="zh-CN" dirty="0">
                <a:solidFill>
                  <a:schemeClr val="tx2"/>
                </a:solidFill>
                <a:latin typeface="+mj-lt"/>
              </a:rPr>
              <a:t> </a:t>
            </a:r>
          </a:p>
          <a:p>
            <a:pPr indent="-228600">
              <a:lnSpc>
                <a:spcPct val="150000"/>
              </a:lnSpc>
              <a:spcAft>
                <a:spcPts val="600"/>
              </a:spcAft>
              <a:buSzPct val="70000"/>
              <a:buFont typeface="Arial" panose="020B0604020202020204" pitchFamily="34" charset="0"/>
              <a:buChar char="•"/>
            </a:pPr>
            <a:r>
              <a:rPr lang="en-US" dirty="0">
                <a:solidFill>
                  <a:schemeClr val="tx2"/>
                </a:solidFill>
                <a:latin typeface="+mj-lt"/>
              </a:rPr>
              <a:t>The headquarter of Viacom is in New York City, and it was merged with CBS in 2019. </a:t>
            </a:r>
          </a:p>
          <a:p>
            <a:pPr indent="-228600">
              <a:lnSpc>
                <a:spcPct val="150000"/>
              </a:lnSpc>
              <a:spcAft>
                <a:spcPts val="600"/>
              </a:spcAft>
              <a:buSzPct val="70000"/>
              <a:buFont typeface="Arial" panose="020B0604020202020204" pitchFamily="34" charset="0"/>
              <a:buChar char="•"/>
            </a:pPr>
            <a:r>
              <a:rPr lang="en-US" dirty="0">
                <a:solidFill>
                  <a:schemeClr val="tx2"/>
                </a:solidFill>
                <a:latin typeface="+mj-lt"/>
              </a:rPr>
              <a:t>Viacom owns (Viacom, 2020):</a:t>
            </a:r>
          </a:p>
          <a:p>
            <a:pPr>
              <a:lnSpc>
                <a:spcPct val="150000"/>
              </a:lnSpc>
              <a:spcAft>
                <a:spcPts val="600"/>
              </a:spcAft>
              <a:buSzPct val="70000"/>
            </a:pPr>
            <a:r>
              <a:rPr lang="en-US" dirty="0">
                <a:solidFill>
                  <a:schemeClr val="tx2"/>
                </a:solidFill>
                <a:latin typeface="+mj-lt"/>
              </a:rPr>
              <a:t> 1. TV entertainment: CBS Television network, The CW, Decades, CBS Studios, CBS Home Entertainment, CBS Television Stations , CBS Films etc.</a:t>
            </a:r>
          </a:p>
          <a:p>
            <a:pPr>
              <a:lnSpc>
                <a:spcPct val="150000"/>
              </a:lnSpc>
              <a:spcAft>
                <a:spcPts val="600"/>
              </a:spcAft>
              <a:buSzPct val="70000"/>
            </a:pPr>
            <a:r>
              <a:rPr lang="en-US" dirty="0">
                <a:solidFill>
                  <a:schemeClr val="tx2"/>
                </a:solidFill>
                <a:latin typeface="+mj-lt"/>
              </a:rPr>
              <a:t>2. Cable networks: Entertainment and Youth Group, CMT, Logo, MTV, Smithsonian Channel etc.</a:t>
            </a:r>
          </a:p>
          <a:p>
            <a:pPr>
              <a:lnSpc>
                <a:spcPct val="150000"/>
              </a:lnSpc>
              <a:spcAft>
                <a:spcPts val="600"/>
              </a:spcAft>
              <a:buSzPct val="70000"/>
            </a:pPr>
            <a:r>
              <a:rPr lang="en-US" dirty="0">
                <a:solidFill>
                  <a:schemeClr val="tx2"/>
                </a:solidFill>
                <a:latin typeface="+mj-lt"/>
              </a:rPr>
              <a:t>3.Global Distribution Group</a:t>
            </a:r>
          </a:p>
          <a:p>
            <a:pPr>
              <a:lnSpc>
                <a:spcPct val="150000"/>
              </a:lnSpc>
              <a:spcAft>
                <a:spcPts val="600"/>
              </a:spcAft>
              <a:buSzPct val="70000"/>
            </a:pPr>
            <a:r>
              <a:rPr lang="en-US" dirty="0">
                <a:solidFill>
                  <a:schemeClr val="tx2"/>
                </a:solidFill>
                <a:latin typeface="+mj-lt"/>
              </a:rPr>
              <a:t>4. Networks International: </a:t>
            </a:r>
            <a:r>
              <a:rPr lang="en-US" dirty="0" err="1">
                <a:solidFill>
                  <a:schemeClr val="tx2"/>
                </a:solidFill>
                <a:latin typeface="+mj-lt"/>
              </a:rPr>
              <a:t>Telefe</a:t>
            </a:r>
            <a:r>
              <a:rPr lang="en-US" dirty="0">
                <a:solidFill>
                  <a:schemeClr val="tx2"/>
                </a:solidFill>
                <a:latin typeface="+mj-lt"/>
              </a:rPr>
              <a:t>, Channel 5 etc.</a:t>
            </a:r>
          </a:p>
          <a:p>
            <a:pPr>
              <a:lnSpc>
                <a:spcPct val="150000"/>
              </a:lnSpc>
              <a:spcAft>
                <a:spcPts val="600"/>
              </a:spcAft>
              <a:buSzPct val="70000"/>
            </a:pPr>
            <a:r>
              <a:rPr lang="en-US" dirty="0">
                <a:solidFill>
                  <a:schemeClr val="tx2"/>
                </a:solidFill>
                <a:latin typeface="+mj-lt"/>
              </a:rPr>
              <a:t>5.ViacomCBS science center. </a:t>
            </a:r>
          </a:p>
          <a:p>
            <a:pPr marL="285750" indent="-285750">
              <a:lnSpc>
                <a:spcPct val="150000"/>
              </a:lnSpc>
              <a:spcAft>
                <a:spcPts val="600"/>
              </a:spcAft>
              <a:buSzPct val="70000"/>
              <a:buFont typeface="Arial" panose="020B0604020202020204" pitchFamily="34" charset="0"/>
              <a:buChar char="•"/>
            </a:pPr>
            <a:r>
              <a:rPr lang="en-US" dirty="0">
                <a:solidFill>
                  <a:schemeClr val="tx2"/>
                </a:solidFill>
                <a:latin typeface="+mj-lt"/>
              </a:rPr>
              <a:t>Stock value: 35.87 USD on Dec. 10. </a:t>
            </a:r>
          </a:p>
          <a:p>
            <a:pPr>
              <a:lnSpc>
                <a:spcPct val="150000"/>
              </a:lnSpc>
              <a:spcAft>
                <a:spcPts val="600"/>
              </a:spcAft>
              <a:buSzPct val="70000"/>
            </a:pPr>
            <a:endParaRPr lang="en-US" dirty="0">
              <a:solidFill>
                <a:schemeClr val="tx2"/>
              </a:solidFill>
              <a:latin typeface="+mj-lt"/>
            </a:endParaRPr>
          </a:p>
          <a:p>
            <a:pPr>
              <a:lnSpc>
                <a:spcPct val="150000"/>
              </a:lnSpc>
              <a:spcAft>
                <a:spcPts val="600"/>
              </a:spcAft>
              <a:buSzPct val="70000"/>
            </a:pPr>
            <a:endParaRPr lang="en-US" dirty="0">
              <a:solidFill>
                <a:schemeClr val="tx2"/>
              </a:solidFill>
              <a:latin typeface="+mj-lt"/>
            </a:endParaRPr>
          </a:p>
        </p:txBody>
      </p:sp>
      <p:pic>
        <p:nvPicPr>
          <p:cNvPr id="5" name="Picture 4">
            <a:extLst>
              <a:ext uri="{FF2B5EF4-FFF2-40B4-BE49-F238E27FC236}">
                <a16:creationId xmlns:a16="http://schemas.microsoft.com/office/drawing/2014/main" id="{EB0D9390-E272-436E-A254-7E36157072A4}"/>
              </a:ext>
            </a:extLst>
          </p:cNvPr>
          <p:cNvPicPr>
            <a:picLocks noChangeAspect="1"/>
          </p:cNvPicPr>
          <p:nvPr/>
        </p:nvPicPr>
        <p:blipFill rotWithShape="1">
          <a:blip r:embed="rId2"/>
          <a:srcRect l="21918" r="28946" b="-2"/>
          <a:stretch/>
        </p:blipFill>
        <p:spPr>
          <a:xfrm>
            <a:off x="7174523" y="1817154"/>
            <a:ext cx="4331679" cy="2963415"/>
          </a:xfrm>
          <a:prstGeom prst="rect">
            <a:avLst/>
          </a:prstGeom>
        </p:spPr>
      </p:pic>
      <p:sp>
        <p:nvSpPr>
          <p:cNvPr id="15" name="Title 1">
            <a:extLst>
              <a:ext uri="{FF2B5EF4-FFF2-40B4-BE49-F238E27FC236}">
                <a16:creationId xmlns:a16="http://schemas.microsoft.com/office/drawing/2014/main" id="{47F6E25E-4140-1F4E-97E0-F08F3A739CE9}"/>
              </a:ext>
            </a:extLst>
          </p:cNvPr>
          <p:cNvSpPr txBox="1">
            <a:spLocks/>
          </p:cNvSpPr>
          <p:nvPr/>
        </p:nvSpPr>
        <p:spPr>
          <a:xfrm>
            <a:off x="6986954" y="2528824"/>
            <a:ext cx="4519248" cy="112541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spc="300" baseline="0">
                <a:solidFill>
                  <a:schemeClr val="tx2"/>
                </a:solidFill>
                <a:latin typeface="+mj-lt"/>
                <a:ea typeface="+mj-ea"/>
                <a:cs typeface="+mj-cs"/>
              </a:defRPr>
            </a:lvl1pPr>
          </a:lstStyle>
          <a:p>
            <a:pPr algn="ctr"/>
            <a:r>
              <a:rPr lang="en-US">
                <a:solidFill>
                  <a:schemeClr val="bg1"/>
                </a:solidFill>
              </a:rPr>
              <a:t>Company Overview</a:t>
            </a:r>
            <a:endParaRPr lang="en-US" dirty="0">
              <a:solidFill>
                <a:schemeClr val="bg1"/>
              </a:solidFill>
            </a:endParaRPr>
          </a:p>
        </p:txBody>
      </p:sp>
    </p:spTree>
    <p:extLst>
      <p:ext uri="{BB962C8B-B14F-4D97-AF65-F5344CB8AC3E}">
        <p14:creationId xmlns:p14="http://schemas.microsoft.com/office/powerpoint/2010/main" val="4017321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6771E30-A604-493B-BC4C-1AA766591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5B6015-EE94-F74E-A0E8-1A9FA2859F48}"/>
              </a:ext>
            </a:extLst>
          </p:cNvPr>
          <p:cNvSpPr>
            <a:spLocks noGrp="1"/>
          </p:cNvSpPr>
          <p:nvPr>
            <p:ph type="title"/>
          </p:nvPr>
        </p:nvSpPr>
        <p:spPr>
          <a:xfrm>
            <a:off x="5410200" y="496047"/>
            <a:ext cx="6119904" cy="1027953"/>
          </a:xfrm>
        </p:spPr>
        <p:txBody>
          <a:bodyPr>
            <a:normAutofit/>
          </a:bodyPr>
          <a:lstStyle/>
          <a:p>
            <a:pPr algn="ctr"/>
            <a:r>
              <a:rPr lang="en-US" dirty="0"/>
              <a:t>Problem outline</a:t>
            </a:r>
          </a:p>
        </p:txBody>
      </p:sp>
      <p:sp>
        <p:nvSpPr>
          <p:cNvPr id="18" name="Rectangle 17">
            <a:extLst>
              <a:ext uri="{FF2B5EF4-FFF2-40B4-BE49-F238E27FC236}">
                <a16:creationId xmlns:a16="http://schemas.microsoft.com/office/drawing/2014/main" id="{913EDF91-3802-4360-909F-A0509363D4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625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C9E069D8-772C-4311-A300-B54C28912C08}"/>
              </a:ext>
            </a:extLst>
          </p:cNvPr>
          <p:cNvPicPr>
            <a:picLocks noChangeAspect="1"/>
          </p:cNvPicPr>
          <p:nvPr/>
        </p:nvPicPr>
        <p:blipFill rotWithShape="1">
          <a:blip r:embed="rId2"/>
          <a:srcRect l="53028" r="8961" b="-2"/>
          <a:stretch/>
        </p:blipFill>
        <p:spPr>
          <a:xfrm>
            <a:off x="685800" y="685800"/>
            <a:ext cx="3390900" cy="5486400"/>
          </a:xfrm>
          <a:prstGeom prst="rect">
            <a:avLst/>
          </a:prstGeom>
        </p:spPr>
      </p:pic>
      <p:sp>
        <p:nvSpPr>
          <p:cNvPr id="3" name="Content Placeholder 2">
            <a:extLst>
              <a:ext uri="{FF2B5EF4-FFF2-40B4-BE49-F238E27FC236}">
                <a16:creationId xmlns:a16="http://schemas.microsoft.com/office/drawing/2014/main" id="{A0B0720D-30AE-9942-822D-4AC2667D302B}"/>
              </a:ext>
            </a:extLst>
          </p:cNvPr>
          <p:cNvSpPr>
            <a:spLocks noGrp="1"/>
          </p:cNvSpPr>
          <p:nvPr>
            <p:ph idx="1"/>
          </p:nvPr>
        </p:nvSpPr>
        <p:spPr>
          <a:xfrm>
            <a:off x="5364126" y="1817153"/>
            <a:ext cx="6165978" cy="4471451"/>
          </a:xfrm>
        </p:spPr>
        <p:txBody>
          <a:bodyPr>
            <a:normAutofit/>
          </a:bodyPr>
          <a:lstStyle/>
          <a:p>
            <a:r>
              <a:rPr lang="en-US" dirty="0"/>
              <a:t>How to increase the benefits of advertising on Viacom social media accounts and make more profits to advertisers?</a:t>
            </a:r>
          </a:p>
          <a:p>
            <a:r>
              <a:rPr lang="en-US" dirty="0">
                <a:latin typeface="Goudy Old Style" panose="02020502050305020303" pitchFamily="18" charset="77"/>
              </a:rPr>
              <a:t>What rates are good to offer products to partners or advertisers? </a:t>
            </a:r>
          </a:p>
          <a:p>
            <a:r>
              <a:rPr lang="en-US" dirty="0">
                <a:latin typeface="Goudy Old Style" panose="02020502050305020303" pitchFamily="18" charset="77"/>
              </a:rPr>
              <a:t>How much profits can we have if there’s guaranteed based impressions based on target demographic? </a:t>
            </a:r>
          </a:p>
          <a:p>
            <a:r>
              <a:rPr lang="en-US" dirty="0">
                <a:latin typeface="Goudy Old Style" panose="02020502050305020303" pitchFamily="18" charset="77"/>
              </a:rPr>
              <a:t>What are the advantages and disadvantages of demographic targeting?</a:t>
            </a:r>
          </a:p>
          <a:p>
            <a:endParaRPr lang="en-US" dirty="0"/>
          </a:p>
        </p:txBody>
      </p:sp>
    </p:spTree>
    <p:extLst>
      <p:ext uri="{BB962C8B-B14F-4D97-AF65-F5344CB8AC3E}">
        <p14:creationId xmlns:p14="http://schemas.microsoft.com/office/powerpoint/2010/main" val="1966921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C4757-18B1-174C-9416-45CBC43AC275}"/>
              </a:ext>
            </a:extLst>
          </p:cNvPr>
          <p:cNvSpPr>
            <a:spLocks noGrp="1"/>
          </p:cNvSpPr>
          <p:nvPr>
            <p:ph type="title"/>
          </p:nvPr>
        </p:nvSpPr>
        <p:spPr>
          <a:xfrm>
            <a:off x="129395" y="0"/>
            <a:ext cx="5736567" cy="836762"/>
          </a:xfrm>
        </p:spPr>
        <p:txBody>
          <a:bodyPr/>
          <a:lstStyle/>
          <a:p>
            <a:r>
              <a:rPr lang="en-US" dirty="0"/>
              <a:t>Analysis</a:t>
            </a:r>
          </a:p>
        </p:txBody>
      </p:sp>
      <p:pic>
        <p:nvPicPr>
          <p:cNvPr id="5" name="Picture 4" descr="Chart, line chart&#10;&#10;Description automatically generated">
            <a:extLst>
              <a:ext uri="{FF2B5EF4-FFF2-40B4-BE49-F238E27FC236}">
                <a16:creationId xmlns:a16="http://schemas.microsoft.com/office/drawing/2014/main" id="{3F8DF2EE-933A-BF40-87ED-E8577B7F3B43}"/>
              </a:ext>
            </a:extLst>
          </p:cNvPr>
          <p:cNvPicPr>
            <a:picLocks noChangeAspect="1"/>
          </p:cNvPicPr>
          <p:nvPr/>
        </p:nvPicPr>
        <p:blipFill>
          <a:blip r:embed="rId2"/>
          <a:stretch>
            <a:fillRect/>
          </a:stretch>
        </p:blipFill>
        <p:spPr>
          <a:xfrm>
            <a:off x="353137" y="1088136"/>
            <a:ext cx="7144607" cy="4777826"/>
          </a:xfrm>
          <a:prstGeom prst="rect">
            <a:avLst/>
          </a:prstGeom>
        </p:spPr>
      </p:pic>
      <p:sp>
        <p:nvSpPr>
          <p:cNvPr id="6" name="TextBox 5">
            <a:extLst>
              <a:ext uri="{FF2B5EF4-FFF2-40B4-BE49-F238E27FC236}">
                <a16:creationId xmlns:a16="http://schemas.microsoft.com/office/drawing/2014/main" id="{37BC7BD2-0604-224C-98D9-ED81BA9FB4E0}"/>
              </a:ext>
            </a:extLst>
          </p:cNvPr>
          <p:cNvSpPr txBox="1"/>
          <p:nvPr/>
        </p:nvSpPr>
        <p:spPr>
          <a:xfrm>
            <a:off x="586596" y="6038490"/>
            <a:ext cx="6193766" cy="369332"/>
          </a:xfrm>
          <a:prstGeom prst="rect">
            <a:avLst/>
          </a:prstGeom>
          <a:noFill/>
        </p:spPr>
        <p:txBody>
          <a:bodyPr wrap="square" rtlCol="0">
            <a:spAutoFit/>
          </a:bodyPr>
          <a:lstStyle/>
          <a:p>
            <a:r>
              <a:rPr lang="en-US" dirty="0">
                <a:latin typeface="Goudy Old Style" panose="02020502050305020303" pitchFamily="18" charset="77"/>
              </a:rPr>
              <a:t>The Total Amount of CPM in Each Month from 2018 to  2019</a:t>
            </a:r>
          </a:p>
        </p:txBody>
      </p:sp>
      <p:sp>
        <p:nvSpPr>
          <p:cNvPr id="7" name="TextBox 6">
            <a:extLst>
              <a:ext uri="{FF2B5EF4-FFF2-40B4-BE49-F238E27FC236}">
                <a16:creationId xmlns:a16="http://schemas.microsoft.com/office/drawing/2014/main" id="{C777B03F-1759-FB4E-BF27-EAAF8019C615}"/>
              </a:ext>
            </a:extLst>
          </p:cNvPr>
          <p:cNvSpPr txBox="1"/>
          <p:nvPr/>
        </p:nvSpPr>
        <p:spPr>
          <a:xfrm>
            <a:off x="6970143" y="1088136"/>
            <a:ext cx="4868720" cy="5033494"/>
          </a:xfrm>
          <a:prstGeom prst="rect">
            <a:avLst/>
          </a:prstGeom>
          <a:noFill/>
        </p:spPr>
        <p:txBody>
          <a:bodyPr wrap="square" rtlCol="0">
            <a:spAutoFit/>
          </a:bodyPr>
          <a:lstStyle/>
          <a:p>
            <a:pPr algn="just">
              <a:lnSpc>
                <a:spcPct val="150000"/>
              </a:lnSpc>
            </a:pPr>
            <a:r>
              <a:rPr lang="en-US" dirty="0">
                <a:latin typeface="Goudy Old Style" panose="02020502050305020303" pitchFamily="18" charset="77"/>
              </a:rPr>
              <a:t>CPM is the cost of advertising campaign, and lower CPM means greater advertising strategies (</a:t>
            </a:r>
            <a:r>
              <a:rPr lang="en-US" dirty="0" err="1">
                <a:latin typeface="Goudy Old Style" panose="02020502050305020303" pitchFamily="18" charset="77"/>
              </a:rPr>
              <a:t>Memon</a:t>
            </a:r>
            <a:r>
              <a:rPr lang="en-US" dirty="0">
                <a:latin typeface="Goudy Old Style" panose="02020502050305020303" pitchFamily="18" charset="77"/>
              </a:rPr>
              <a:t>, (2020).</a:t>
            </a:r>
          </a:p>
          <a:p>
            <a:pPr algn="just">
              <a:lnSpc>
                <a:spcPct val="150000"/>
              </a:lnSpc>
            </a:pPr>
            <a:r>
              <a:rPr lang="en-US" dirty="0">
                <a:latin typeface="Goudy Old Style" panose="02020502050305020303" pitchFamily="18" charset="77"/>
              </a:rPr>
              <a:t>From the graph, the total amount of CPM in each month from 2018 to 2019  can be learned. </a:t>
            </a:r>
          </a:p>
          <a:p>
            <a:pPr algn="just">
              <a:lnSpc>
                <a:spcPct val="150000"/>
              </a:lnSpc>
            </a:pPr>
            <a:r>
              <a:rPr lang="en-US" dirty="0">
                <a:latin typeface="Goudy Old Style" panose="02020502050305020303" pitchFamily="18" charset="77"/>
              </a:rPr>
              <a:t>The peak is February 2019 and a dramatic increased occurred from January to February. The lowest point is May 2019. </a:t>
            </a:r>
          </a:p>
          <a:p>
            <a:pPr algn="just">
              <a:lnSpc>
                <a:spcPct val="150000"/>
              </a:lnSpc>
            </a:pPr>
            <a:r>
              <a:rPr lang="en-US" dirty="0">
                <a:latin typeface="Goudy Old Style" panose="02020502050305020303" pitchFamily="18" charset="77"/>
              </a:rPr>
              <a:t>The value of CPM in February 2019 was too high means there was low success in the advertising in that month. However, there was good outcome in May 2019,  and it was better than May 2018.</a:t>
            </a:r>
          </a:p>
        </p:txBody>
      </p:sp>
    </p:spTree>
    <p:extLst>
      <p:ext uri="{BB962C8B-B14F-4D97-AF65-F5344CB8AC3E}">
        <p14:creationId xmlns:p14="http://schemas.microsoft.com/office/powerpoint/2010/main" val="3284036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C4757-18B1-174C-9416-45CBC43AC275}"/>
              </a:ext>
            </a:extLst>
          </p:cNvPr>
          <p:cNvSpPr>
            <a:spLocks noGrp="1"/>
          </p:cNvSpPr>
          <p:nvPr>
            <p:ph type="title"/>
          </p:nvPr>
        </p:nvSpPr>
        <p:spPr>
          <a:xfrm>
            <a:off x="129395" y="0"/>
            <a:ext cx="5736567" cy="836762"/>
          </a:xfrm>
        </p:spPr>
        <p:txBody>
          <a:bodyPr/>
          <a:lstStyle/>
          <a:p>
            <a:r>
              <a:rPr lang="en-US" dirty="0"/>
              <a:t>Analysis</a:t>
            </a:r>
          </a:p>
        </p:txBody>
      </p:sp>
      <p:sp>
        <p:nvSpPr>
          <p:cNvPr id="6" name="TextBox 5">
            <a:extLst>
              <a:ext uri="{FF2B5EF4-FFF2-40B4-BE49-F238E27FC236}">
                <a16:creationId xmlns:a16="http://schemas.microsoft.com/office/drawing/2014/main" id="{37BC7BD2-0604-224C-98D9-ED81BA9FB4E0}"/>
              </a:ext>
            </a:extLst>
          </p:cNvPr>
          <p:cNvSpPr txBox="1"/>
          <p:nvPr/>
        </p:nvSpPr>
        <p:spPr>
          <a:xfrm>
            <a:off x="225439" y="6219074"/>
            <a:ext cx="6929741" cy="369332"/>
          </a:xfrm>
          <a:prstGeom prst="rect">
            <a:avLst/>
          </a:prstGeom>
          <a:noFill/>
        </p:spPr>
        <p:txBody>
          <a:bodyPr wrap="square" rtlCol="0">
            <a:spAutoFit/>
          </a:bodyPr>
          <a:lstStyle/>
          <a:p>
            <a:r>
              <a:rPr lang="en-US" dirty="0">
                <a:latin typeface="Goudy Old Style" panose="02020502050305020303" pitchFamily="18" charset="77"/>
              </a:rPr>
              <a:t>The Number of Times Showed on People’s Screen and Like Reactions</a:t>
            </a:r>
          </a:p>
        </p:txBody>
      </p:sp>
      <p:sp>
        <p:nvSpPr>
          <p:cNvPr id="7" name="TextBox 6">
            <a:extLst>
              <a:ext uri="{FF2B5EF4-FFF2-40B4-BE49-F238E27FC236}">
                <a16:creationId xmlns:a16="http://schemas.microsoft.com/office/drawing/2014/main" id="{C777B03F-1759-FB4E-BF27-EAAF8019C615}"/>
              </a:ext>
            </a:extLst>
          </p:cNvPr>
          <p:cNvSpPr txBox="1"/>
          <p:nvPr/>
        </p:nvSpPr>
        <p:spPr>
          <a:xfrm>
            <a:off x="7479421" y="836762"/>
            <a:ext cx="4272202" cy="5033494"/>
          </a:xfrm>
          <a:prstGeom prst="rect">
            <a:avLst/>
          </a:prstGeom>
          <a:noFill/>
        </p:spPr>
        <p:txBody>
          <a:bodyPr wrap="square" rtlCol="0">
            <a:spAutoFit/>
          </a:bodyPr>
          <a:lstStyle/>
          <a:p>
            <a:pPr algn="just">
              <a:lnSpc>
                <a:spcPct val="150000"/>
              </a:lnSpc>
            </a:pPr>
            <a:r>
              <a:rPr lang="en-US" dirty="0">
                <a:latin typeface="Goudy Old Style" panose="02020502050305020303" pitchFamily="18" charset="77"/>
              </a:rPr>
              <a:t>From above graph, it can be learned that the number of times from the page showed on person's screen from a paid distribution, the number of times from the page showed on person's screen from an unpaid distribution and the number of like reactions. </a:t>
            </a:r>
          </a:p>
          <a:p>
            <a:pPr algn="just">
              <a:lnSpc>
                <a:spcPct val="150000"/>
              </a:lnSpc>
            </a:pPr>
            <a:r>
              <a:rPr lang="en-US" dirty="0">
                <a:latin typeface="Goudy Old Style" panose="02020502050305020303" pitchFamily="18" charset="77"/>
              </a:rPr>
              <a:t>In addition, it showed that whether the content is paid or unpaid doesn't affect the numbers of like. </a:t>
            </a:r>
          </a:p>
          <a:p>
            <a:pPr algn="just">
              <a:lnSpc>
                <a:spcPct val="150000"/>
              </a:lnSpc>
            </a:pPr>
            <a:r>
              <a:rPr lang="en-US" dirty="0">
                <a:latin typeface="Goudy Old Style" panose="02020502050305020303" pitchFamily="18" charset="77"/>
              </a:rPr>
              <a:t>However, the results were only occurred in several accounts, there were other accounts might have opposite results. </a:t>
            </a:r>
          </a:p>
        </p:txBody>
      </p:sp>
      <p:pic>
        <p:nvPicPr>
          <p:cNvPr id="4" name="Picture 3" descr="Chart&#10;&#10;Description automatically generated">
            <a:extLst>
              <a:ext uri="{FF2B5EF4-FFF2-40B4-BE49-F238E27FC236}">
                <a16:creationId xmlns:a16="http://schemas.microsoft.com/office/drawing/2014/main" id="{59C462E7-66DB-FB49-A2C2-A9D9E0390EF4}"/>
              </a:ext>
            </a:extLst>
          </p:cNvPr>
          <p:cNvPicPr>
            <a:picLocks noChangeAspect="1"/>
          </p:cNvPicPr>
          <p:nvPr/>
        </p:nvPicPr>
        <p:blipFill>
          <a:blip r:embed="rId2"/>
          <a:stretch>
            <a:fillRect/>
          </a:stretch>
        </p:blipFill>
        <p:spPr>
          <a:xfrm>
            <a:off x="143197" y="940210"/>
            <a:ext cx="7011983" cy="5163409"/>
          </a:xfrm>
          <a:prstGeom prst="rect">
            <a:avLst/>
          </a:prstGeom>
        </p:spPr>
      </p:pic>
    </p:spTree>
    <p:extLst>
      <p:ext uri="{BB962C8B-B14F-4D97-AF65-F5344CB8AC3E}">
        <p14:creationId xmlns:p14="http://schemas.microsoft.com/office/powerpoint/2010/main" val="644116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C4757-18B1-174C-9416-45CBC43AC275}"/>
              </a:ext>
            </a:extLst>
          </p:cNvPr>
          <p:cNvSpPr>
            <a:spLocks noGrp="1"/>
          </p:cNvSpPr>
          <p:nvPr>
            <p:ph type="title"/>
          </p:nvPr>
        </p:nvSpPr>
        <p:spPr>
          <a:xfrm>
            <a:off x="129395" y="0"/>
            <a:ext cx="5736567" cy="836762"/>
          </a:xfrm>
        </p:spPr>
        <p:txBody>
          <a:bodyPr/>
          <a:lstStyle/>
          <a:p>
            <a:r>
              <a:rPr lang="en-US" dirty="0"/>
              <a:t>Analysis</a:t>
            </a:r>
          </a:p>
        </p:txBody>
      </p:sp>
      <p:sp>
        <p:nvSpPr>
          <p:cNvPr id="6" name="TextBox 5">
            <a:extLst>
              <a:ext uri="{FF2B5EF4-FFF2-40B4-BE49-F238E27FC236}">
                <a16:creationId xmlns:a16="http://schemas.microsoft.com/office/drawing/2014/main" id="{37BC7BD2-0604-224C-98D9-ED81BA9FB4E0}"/>
              </a:ext>
            </a:extLst>
          </p:cNvPr>
          <p:cNvSpPr txBox="1"/>
          <p:nvPr/>
        </p:nvSpPr>
        <p:spPr>
          <a:xfrm>
            <a:off x="129394" y="5919987"/>
            <a:ext cx="7817177" cy="369332"/>
          </a:xfrm>
          <a:prstGeom prst="rect">
            <a:avLst/>
          </a:prstGeom>
          <a:noFill/>
        </p:spPr>
        <p:txBody>
          <a:bodyPr wrap="square" rtlCol="0">
            <a:spAutoFit/>
          </a:bodyPr>
          <a:lstStyle/>
          <a:p>
            <a:r>
              <a:rPr lang="en-US" dirty="0">
                <a:latin typeface="Goudy Old Style" panose="02020502050305020303" pitchFamily="18" charset="77"/>
              </a:rPr>
              <a:t>The Total CPM for Different Account in 2018 and 2019. </a:t>
            </a:r>
          </a:p>
        </p:txBody>
      </p:sp>
      <p:sp>
        <p:nvSpPr>
          <p:cNvPr id="7" name="TextBox 6">
            <a:extLst>
              <a:ext uri="{FF2B5EF4-FFF2-40B4-BE49-F238E27FC236}">
                <a16:creationId xmlns:a16="http://schemas.microsoft.com/office/drawing/2014/main" id="{C777B03F-1759-FB4E-BF27-EAAF8019C615}"/>
              </a:ext>
            </a:extLst>
          </p:cNvPr>
          <p:cNvSpPr txBox="1"/>
          <p:nvPr/>
        </p:nvSpPr>
        <p:spPr>
          <a:xfrm>
            <a:off x="6941006" y="2442485"/>
            <a:ext cx="4868720" cy="2228880"/>
          </a:xfrm>
          <a:prstGeom prst="rect">
            <a:avLst/>
          </a:prstGeom>
          <a:noFill/>
        </p:spPr>
        <p:txBody>
          <a:bodyPr wrap="square" rtlCol="0">
            <a:spAutoFit/>
          </a:bodyPr>
          <a:lstStyle/>
          <a:p>
            <a:pPr algn="just">
              <a:lnSpc>
                <a:spcPct val="200000"/>
              </a:lnSpc>
            </a:pPr>
            <a:r>
              <a:rPr lang="en-US" dirty="0">
                <a:latin typeface="Goudy Old Style" panose="02020502050305020303" pitchFamily="18" charset="77"/>
              </a:rPr>
              <a:t>From the graph, the total CPM for different accounts in 2018 and 2019 can be learned. </a:t>
            </a:r>
          </a:p>
          <a:p>
            <a:pPr algn="just">
              <a:lnSpc>
                <a:spcPct val="200000"/>
              </a:lnSpc>
            </a:pPr>
            <a:r>
              <a:rPr lang="en-US" dirty="0">
                <a:latin typeface="Goudy Old Style" panose="02020502050305020303" pitchFamily="18" charset="77"/>
              </a:rPr>
              <a:t>There were accounts that having increased CPM also accounts that having decreased CPM.</a:t>
            </a:r>
          </a:p>
        </p:txBody>
      </p:sp>
      <p:pic>
        <p:nvPicPr>
          <p:cNvPr id="9" name="Picture 8" descr="Chart, waterfall chart&#10;&#10;Description automatically generated">
            <a:extLst>
              <a:ext uri="{FF2B5EF4-FFF2-40B4-BE49-F238E27FC236}">
                <a16:creationId xmlns:a16="http://schemas.microsoft.com/office/drawing/2014/main" id="{CF63948F-C14A-A144-B6EB-226A8D315CFB}"/>
              </a:ext>
            </a:extLst>
          </p:cNvPr>
          <p:cNvPicPr>
            <a:picLocks noChangeAspect="1"/>
          </p:cNvPicPr>
          <p:nvPr/>
        </p:nvPicPr>
        <p:blipFill>
          <a:blip r:embed="rId2"/>
          <a:stretch>
            <a:fillRect/>
          </a:stretch>
        </p:blipFill>
        <p:spPr>
          <a:xfrm>
            <a:off x="129394" y="1193863"/>
            <a:ext cx="6811612" cy="4202096"/>
          </a:xfrm>
          <a:prstGeom prst="rect">
            <a:avLst/>
          </a:prstGeom>
        </p:spPr>
      </p:pic>
    </p:spTree>
    <p:extLst>
      <p:ext uri="{BB962C8B-B14F-4D97-AF65-F5344CB8AC3E}">
        <p14:creationId xmlns:p14="http://schemas.microsoft.com/office/powerpoint/2010/main" val="78193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C4757-18B1-174C-9416-45CBC43AC275}"/>
              </a:ext>
            </a:extLst>
          </p:cNvPr>
          <p:cNvSpPr>
            <a:spLocks noGrp="1"/>
          </p:cNvSpPr>
          <p:nvPr>
            <p:ph type="title"/>
          </p:nvPr>
        </p:nvSpPr>
        <p:spPr>
          <a:xfrm>
            <a:off x="129395" y="0"/>
            <a:ext cx="5736567" cy="836762"/>
          </a:xfrm>
        </p:spPr>
        <p:txBody>
          <a:bodyPr/>
          <a:lstStyle/>
          <a:p>
            <a:r>
              <a:rPr lang="en-US" dirty="0"/>
              <a:t>Analysis</a:t>
            </a:r>
          </a:p>
        </p:txBody>
      </p:sp>
      <p:sp>
        <p:nvSpPr>
          <p:cNvPr id="6" name="TextBox 5">
            <a:extLst>
              <a:ext uri="{FF2B5EF4-FFF2-40B4-BE49-F238E27FC236}">
                <a16:creationId xmlns:a16="http://schemas.microsoft.com/office/drawing/2014/main" id="{37BC7BD2-0604-224C-98D9-ED81BA9FB4E0}"/>
              </a:ext>
            </a:extLst>
          </p:cNvPr>
          <p:cNvSpPr txBox="1"/>
          <p:nvPr/>
        </p:nvSpPr>
        <p:spPr>
          <a:xfrm>
            <a:off x="129395" y="5906146"/>
            <a:ext cx="7817177" cy="369332"/>
          </a:xfrm>
          <a:prstGeom prst="rect">
            <a:avLst/>
          </a:prstGeom>
          <a:noFill/>
        </p:spPr>
        <p:txBody>
          <a:bodyPr wrap="square" rtlCol="0">
            <a:spAutoFit/>
          </a:bodyPr>
          <a:lstStyle/>
          <a:p>
            <a:r>
              <a:rPr lang="en-US" dirty="0">
                <a:latin typeface="Goudy Old Style" panose="02020502050305020303" pitchFamily="18" charset="77"/>
              </a:rPr>
              <a:t>The Number of Metric Type for Different Page ID in 2018 and 2019</a:t>
            </a:r>
          </a:p>
        </p:txBody>
      </p:sp>
      <p:sp>
        <p:nvSpPr>
          <p:cNvPr id="7" name="TextBox 6">
            <a:extLst>
              <a:ext uri="{FF2B5EF4-FFF2-40B4-BE49-F238E27FC236}">
                <a16:creationId xmlns:a16="http://schemas.microsoft.com/office/drawing/2014/main" id="{C777B03F-1759-FB4E-BF27-EAAF8019C615}"/>
              </a:ext>
            </a:extLst>
          </p:cNvPr>
          <p:cNvSpPr txBox="1"/>
          <p:nvPr/>
        </p:nvSpPr>
        <p:spPr>
          <a:xfrm>
            <a:off x="8443654" y="1248634"/>
            <a:ext cx="3379299" cy="4202497"/>
          </a:xfrm>
          <a:prstGeom prst="rect">
            <a:avLst/>
          </a:prstGeom>
          <a:noFill/>
        </p:spPr>
        <p:txBody>
          <a:bodyPr wrap="square" rtlCol="0">
            <a:spAutoFit/>
          </a:bodyPr>
          <a:lstStyle/>
          <a:p>
            <a:pPr algn="just">
              <a:lnSpc>
                <a:spcPct val="150000"/>
              </a:lnSpc>
            </a:pPr>
            <a:r>
              <a:rPr lang="en-US" dirty="0">
                <a:latin typeface="Goudy Old Style" panose="02020502050305020303" pitchFamily="18" charset="77"/>
              </a:rPr>
              <a:t>From the graph, The number of page impression, page fans online and page video views can be learned.  For different page, there were different number of metrics in 2018 and 2019, there were increase in the number of metrics from 2018 to 2019, also decrease in the number of metrics for different page. </a:t>
            </a:r>
          </a:p>
        </p:txBody>
      </p:sp>
      <p:pic>
        <p:nvPicPr>
          <p:cNvPr id="9" name="Picture 8" descr="Chart&#10;&#10;Description automatically generated">
            <a:extLst>
              <a:ext uri="{FF2B5EF4-FFF2-40B4-BE49-F238E27FC236}">
                <a16:creationId xmlns:a16="http://schemas.microsoft.com/office/drawing/2014/main" id="{5F3605B9-21E2-AF49-B0A1-B684780105B5}"/>
              </a:ext>
            </a:extLst>
          </p:cNvPr>
          <p:cNvPicPr>
            <a:picLocks noChangeAspect="1"/>
          </p:cNvPicPr>
          <p:nvPr/>
        </p:nvPicPr>
        <p:blipFill>
          <a:blip r:embed="rId2"/>
          <a:stretch>
            <a:fillRect/>
          </a:stretch>
        </p:blipFill>
        <p:spPr>
          <a:xfrm>
            <a:off x="121516" y="767188"/>
            <a:ext cx="8200953" cy="4683943"/>
          </a:xfrm>
          <a:prstGeom prst="rect">
            <a:avLst/>
          </a:prstGeom>
        </p:spPr>
      </p:pic>
    </p:spTree>
    <p:extLst>
      <p:ext uri="{BB962C8B-B14F-4D97-AF65-F5344CB8AC3E}">
        <p14:creationId xmlns:p14="http://schemas.microsoft.com/office/powerpoint/2010/main" val="2187777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C4757-18B1-174C-9416-45CBC43AC275}"/>
              </a:ext>
            </a:extLst>
          </p:cNvPr>
          <p:cNvSpPr>
            <a:spLocks noGrp="1"/>
          </p:cNvSpPr>
          <p:nvPr>
            <p:ph type="title"/>
          </p:nvPr>
        </p:nvSpPr>
        <p:spPr>
          <a:xfrm>
            <a:off x="129395" y="0"/>
            <a:ext cx="5736567" cy="836762"/>
          </a:xfrm>
        </p:spPr>
        <p:txBody>
          <a:bodyPr/>
          <a:lstStyle/>
          <a:p>
            <a:r>
              <a:rPr lang="en-US" dirty="0"/>
              <a:t>Analysis</a:t>
            </a:r>
          </a:p>
        </p:txBody>
      </p:sp>
      <p:sp>
        <p:nvSpPr>
          <p:cNvPr id="6" name="TextBox 5">
            <a:extLst>
              <a:ext uri="{FF2B5EF4-FFF2-40B4-BE49-F238E27FC236}">
                <a16:creationId xmlns:a16="http://schemas.microsoft.com/office/drawing/2014/main" id="{37BC7BD2-0604-224C-98D9-ED81BA9FB4E0}"/>
              </a:ext>
            </a:extLst>
          </p:cNvPr>
          <p:cNvSpPr txBox="1"/>
          <p:nvPr/>
        </p:nvSpPr>
        <p:spPr>
          <a:xfrm>
            <a:off x="129394" y="3838090"/>
            <a:ext cx="4996070" cy="646331"/>
          </a:xfrm>
          <a:prstGeom prst="rect">
            <a:avLst/>
          </a:prstGeom>
          <a:noFill/>
        </p:spPr>
        <p:txBody>
          <a:bodyPr wrap="square" rtlCol="0">
            <a:spAutoFit/>
          </a:bodyPr>
          <a:lstStyle/>
          <a:p>
            <a:r>
              <a:rPr lang="en-US" dirty="0">
                <a:latin typeface="Goudy Old Style" panose="02020502050305020303" pitchFamily="18" charset="77"/>
              </a:rPr>
              <a:t>The Number of Female for Different Accounts in 2018 and 2019.</a:t>
            </a:r>
          </a:p>
        </p:txBody>
      </p:sp>
      <p:sp>
        <p:nvSpPr>
          <p:cNvPr id="7" name="TextBox 6">
            <a:extLst>
              <a:ext uri="{FF2B5EF4-FFF2-40B4-BE49-F238E27FC236}">
                <a16:creationId xmlns:a16="http://schemas.microsoft.com/office/drawing/2014/main" id="{C777B03F-1759-FB4E-BF27-EAAF8019C615}"/>
              </a:ext>
            </a:extLst>
          </p:cNvPr>
          <p:cNvSpPr txBox="1"/>
          <p:nvPr/>
        </p:nvSpPr>
        <p:spPr>
          <a:xfrm>
            <a:off x="129394" y="4701250"/>
            <a:ext cx="6196646" cy="1709507"/>
          </a:xfrm>
          <a:prstGeom prst="rect">
            <a:avLst/>
          </a:prstGeom>
          <a:noFill/>
        </p:spPr>
        <p:txBody>
          <a:bodyPr wrap="square" rtlCol="0">
            <a:spAutoFit/>
          </a:bodyPr>
          <a:lstStyle/>
          <a:p>
            <a:pPr algn="just">
              <a:lnSpc>
                <a:spcPct val="150000"/>
              </a:lnSpc>
            </a:pPr>
            <a:r>
              <a:rPr lang="en-US" dirty="0">
                <a:latin typeface="Goudy Old Style" panose="02020502050305020303" pitchFamily="18" charset="77"/>
              </a:rPr>
              <a:t>From the graphs, the number of female and male audience for different accounts in 2018 and 2019 can be learned. </a:t>
            </a:r>
          </a:p>
          <a:p>
            <a:pPr algn="just">
              <a:lnSpc>
                <a:spcPct val="150000"/>
              </a:lnSpc>
            </a:pPr>
            <a:r>
              <a:rPr lang="en-US" dirty="0">
                <a:latin typeface="Goudy Old Style" panose="02020502050305020303" pitchFamily="18" charset="77"/>
              </a:rPr>
              <a:t>Some accounts had increased number of female and male audience, but some had decreased female and male audience. </a:t>
            </a:r>
          </a:p>
        </p:txBody>
      </p:sp>
      <p:pic>
        <p:nvPicPr>
          <p:cNvPr id="4" name="Picture 3" descr="Chart, waterfall chart&#10;&#10;Description automatically generated">
            <a:extLst>
              <a:ext uri="{FF2B5EF4-FFF2-40B4-BE49-F238E27FC236}">
                <a16:creationId xmlns:a16="http://schemas.microsoft.com/office/drawing/2014/main" id="{B2822486-FAF9-A84B-A55E-A83C2AC8F074}"/>
              </a:ext>
            </a:extLst>
          </p:cNvPr>
          <p:cNvPicPr>
            <a:picLocks noChangeAspect="1"/>
          </p:cNvPicPr>
          <p:nvPr/>
        </p:nvPicPr>
        <p:blipFill>
          <a:blip r:embed="rId2"/>
          <a:stretch>
            <a:fillRect/>
          </a:stretch>
        </p:blipFill>
        <p:spPr>
          <a:xfrm>
            <a:off x="129394" y="742267"/>
            <a:ext cx="5664905" cy="3084418"/>
          </a:xfrm>
          <a:prstGeom prst="rect">
            <a:avLst/>
          </a:prstGeom>
        </p:spPr>
      </p:pic>
      <p:pic>
        <p:nvPicPr>
          <p:cNvPr id="18" name="Picture 17" descr="Chart&#10;&#10;Description automatically generated">
            <a:extLst>
              <a:ext uri="{FF2B5EF4-FFF2-40B4-BE49-F238E27FC236}">
                <a16:creationId xmlns:a16="http://schemas.microsoft.com/office/drawing/2014/main" id="{7DE30103-8493-5A4F-A31E-706CD57CDDF6}"/>
              </a:ext>
            </a:extLst>
          </p:cNvPr>
          <p:cNvPicPr>
            <a:picLocks noChangeAspect="1"/>
          </p:cNvPicPr>
          <p:nvPr/>
        </p:nvPicPr>
        <p:blipFill>
          <a:blip r:embed="rId3"/>
          <a:stretch>
            <a:fillRect/>
          </a:stretch>
        </p:blipFill>
        <p:spPr>
          <a:xfrm>
            <a:off x="6326040" y="825249"/>
            <a:ext cx="5573547" cy="3876003"/>
          </a:xfrm>
          <a:prstGeom prst="rect">
            <a:avLst/>
          </a:prstGeom>
        </p:spPr>
      </p:pic>
      <p:sp>
        <p:nvSpPr>
          <p:cNvPr id="19" name="TextBox 18">
            <a:extLst>
              <a:ext uri="{FF2B5EF4-FFF2-40B4-BE49-F238E27FC236}">
                <a16:creationId xmlns:a16="http://schemas.microsoft.com/office/drawing/2014/main" id="{196AFFF6-ADD7-464E-B3DB-771904733600}"/>
              </a:ext>
            </a:extLst>
          </p:cNvPr>
          <p:cNvSpPr txBox="1"/>
          <p:nvPr/>
        </p:nvSpPr>
        <p:spPr>
          <a:xfrm>
            <a:off x="6614778" y="5232839"/>
            <a:ext cx="4996070" cy="646331"/>
          </a:xfrm>
          <a:prstGeom prst="rect">
            <a:avLst/>
          </a:prstGeom>
          <a:noFill/>
        </p:spPr>
        <p:txBody>
          <a:bodyPr wrap="square" rtlCol="0">
            <a:spAutoFit/>
          </a:bodyPr>
          <a:lstStyle/>
          <a:p>
            <a:r>
              <a:rPr lang="en-US" dirty="0">
                <a:latin typeface="Goudy Old Style" panose="02020502050305020303" pitchFamily="18" charset="77"/>
              </a:rPr>
              <a:t>The Number of Male for Different Accounts in 2018 and 2019.</a:t>
            </a:r>
          </a:p>
        </p:txBody>
      </p:sp>
    </p:spTree>
    <p:extLst>
      <p:ext uri="{BB962C8B-B14F-4D97-AF65-F5344CB8AC3E}">
        <p14:creationId xmlns:p14="http://schemas.microsoft.com/office/powerpoint/2010/main" val="2162407356"/>
      </p:ext>
    </p:extLst>
  </p:cSld>
  <p:clrMapOvr>
    <a:masterClrMapping/>
  </p:clrMapOvr>
</p:sld>
</file>

<file path=ppt/theme/theme1.xml><?xml version="1.0" encoding="utf-8"?>
<a:theme xmlns:a="http://schemas.openxmlformats.org/drawingml/2006/main" name="ClassicFrameVTI">
  <a:themeElements>
    <a:clrScheme name="AnalogousFromDarkSeedLeftStep">
      <a:dk1>
        <a:srgbClr val="000000"/>
      </a:dk1>
      <a:lt1>
        <a:srgbClr val="FFFFFF"/>
      </a:lt1>
      <a:dk2>
        <a:srgbClr val="203038"/>
      </a:dk2>
      <a:lt2>
        <a:srgbClr val="E2E8E2"/>
      </a:lt2>
      <a:accent1>
        <a:srgbClr val="C34DC3"/>
      </a:accent1>
      <a:accent2>
        <a:srgbClr val="7F3BB1"/>
      </a:accent2>
      <a:accent3>
        <a:srgbClr val="604DC3"/>
      </a:accent3>
      <a:accent4>
        <a:srgbClr val="3B59B1"/>
      </a:accent4>
      <a:accent5>
        <a:srgbClr val="4D9CC3"/>
      </a:accent5>
      <a:accent6>
        <a:srgbClr val="3BB1A7"/>
      </a:accent6>
      <a:hlink>
        <a:srgbClr val="3F80BF"/>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otalTime>1613</TotalTime>
  <Words>1564</Words>
  <Application>Microsoft Macintosh PowerPoint</Application>
  <PresentationFormat>Widescreen</PresentationFormat>
  <Paragraphs>94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Gill Sans MT</vt:lpstr>
      <vt:lpstr>Goudy Old Style</vt:lpstr>
      <vt:lpstr>Times New Roman</vt:lpstr>
      <vt:lpstr>ClassicFrameVTI</vt:lpstr>
      <vt:lpstr>Social Demographic Targeting</vt:lpstr>
      <vt:lpstr>Executive Summary</vt:lpstr>
      <vt:lpstr>PowerPoint Presentation</vt:lpstr>
      <vt:lpstr>Problem outline</vt:lpstr>
      <vt:lpstr>Analysis</vt:lpstr>
      <vt:lpstr>Analysis</vt:lpstr>
      <vt:lpstr>Analysis</vt:lpstr>
      <vt:lpstr>Analysis</vt:lpstr>
      <vt:lpstr>Analysis</vt:lpstr>
      <vt:lpstr>Analysis</vt:lpstr>
      <vt:lpstr>Analysis</vt:lpstr>
      <vt:lpstr>Results/Findings</vt:lpstr>
      <vt:lpstr>Failed Approach</vt:lpstr>
      <vt:lpstr>Recommendations</vt:lpstr>
      <vt:lpstr>Future Research</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Demographic Targeting</dc:title>
  <dc:creator>wangjie</dc:creator>
  <cp:lastModifiedBy>wangjie</cp:lastModifiedBy>
  <cp:revision>29</cp:revision>
  <dcterms:created xsi:type="dcterms:W3CDTF">2020-11-04T01:05:58Z</dcterms:created>
  <dcterms:modified xsi:type="dcterms:W3CDTF">2021-01-19T21:51:35Z</dcterms:modified>
</cp:coreProperties>
</file>