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347" r:id="rId2"/>
  </p:sldIdLst>
  <p:sldSz cx="9144000" cy="6858000" type="screen4x3"/>
  <p:notesSz cx="6805613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336600"/>
    <a:srgbClr val="000066"/>
    <a:srgbClr val="006666"/>
    <a:srgbClr val="006600"/>
    <a:srgbClr val="FFFF99"/>
    <a:srgbClr val="00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893" autoAdjust="0"/>
    <p:restoredTop sz="94637" autoAdjust="0"/>
  </p:normalViewPr>
  <p:slideViewPr>
    <p:cSldViewPr>
      <p:cViewPr>
        <p:scale>
          <a:sx n="100" d="100"/>
          <a:sy n="100" d="100"/>
        </p:scale>
        <p:origin x="692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0A2E11F-74B3-4770-AFE1-794350DCC6B5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95129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70BCA-A290-423D-B4F1-0CA7DDB4717A}" type="slidenum">
              <a:rPr lang="ja-JP" altLang="en-US" smtClean="0"/>
              <a:pPr/>
              <a:t>1</a:t>
            </a:fld>
            <a:endParaRPr lang="en-US" altLang="ja-JP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72050" cy="3729038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21225"/>
            <a:ext cx="5446713" cy="4471988"/>
          </a:xfrm>
          <a:noFill/>
          <a:ln/>
        </p:spPr>
        <p:txBody>
          <a:bodyPr/>
          <a:lstStyle/>
          <a:p>
            <a:pPr eaLnBrk="1" hangingPunct="1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7794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365125" y="381000"/>
            <a:ext cx="8428038" cy="5875338"/>
          </a:xfrm>
          <a:prstGeom prst="rect">
            <a:avLst/>
          </a:prstGeom>
          <a:noFill/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ea typeface="MS PGothic" pitchFamily="34" charset="-128"/>
            </a:endParaRPr>
          </a:p>
        </p:txBody>
      </p:sp>
      <p:pic>
        <p:nvPicPr>
          <p:cNvPr id="5" name="Picture 5" descr="foot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64288"/>
            <a:ext cx="9144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762000"/>
            <a:ext cx="4924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0"/>
            <a:ext cx="7772400" cy="685800"/>
          </a:xfrm>
        </p:spPr>
        <p:txBody>
          <a:bodyPr lIns="91440" anchor="t"/>
          <a:lstStyle>
            <a:lvl1pPr>
              <a:defRPr sz="2800"/>
            </a:lvl1pPr>
          </a:lstStyle>
          <a:p>
            <a:r>
              <a:rPr lang="en-US" altLang="ja-JP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410200"/>
            <a:ext cx="6400800" cy="457200"/>
          </a:xfrm>
        </p:spPr>
        <p:txBody>
          <a:bodyPr lIns="91440" tIns="45720"/>
          <a:lstStyle>
            <a:lvl1pPr marL="0" indent="0">
              <a:buFont typeface="Wingdings" pitchFamily="2" charset="2"/>
              <a:buNone/>
              <a:defRPr>
                <a:solidFill>
                  <a:srgbClr val="777777"/>
                </a:solidFill>
              </a:defRPr>
            </a:lvl1pPr>
          </a:lstStyle>
          <a:p>
            <a:r>
              <a:rPr lang="en-US" altLang="ja-JP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0825" y="381000"/>
            <a:ext cx="2049463" cy="5934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438" y="381000"/>
            <a:ext cx="5995987" cy="5934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075" y="990600"/>
            <a:ext cx="4011613" cy="532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088" y="990600"/>
            <a:ext cx="4013200" cy="532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2438" y="381000"/>
            <a:ext cx="8145462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3075" y="990600"/>
            <a:ext cx="8177213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3"/>
            <a:endParaRPr lang="ja-JP" altLang="en-US"/>
          </a:p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  <a:p>
            <a:pPr lvl="3"/>
            <a:endParaRPr lang="en-US" altLang="ja-JP"/>
          </a:p>
          <a:p>
            <a:pPr lvl="4"/>
            <a:endParaRPr lang="ja-JP" altLang="en-US"/>
          </a:p>
        </p:txBody>
      </p:sp>
      <p:pic>
        <p:nvPicPr>
          <p:cNvPr id="1028" name="Picture 4" descr="Untitled-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53175"/>
            <a:ext cx="9144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 Box 5"/>
          <p:cNvSpPr txBox="1">
            <a:spLocks noChangeArrowheads="1"/>
          </p:cNvSpPr>
          <p:nvPr userDrawn="1"/>
        </p:nvSpPr>
        <p:spPr bwMode="auto">
          <a:xfrm>
            <a:off x="4286250" y="6400800"/>
            <a:ext cx="514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fld id="{B4457986-3D9F-4F8A-9257-5ED50C7950A8}" type="slidenum">
              <a:rPr lang="ja-JP" altLang="en-US" sz="1200" smtClean="0">
                <a:solidFill>
                  <a:schemeClr val="bg1"/>
                </a:solidFill>
                <a:ea typeface="MS PGothic" pitchFamily="34" charset="-128"/>
              </a:rPr>
              <a:pPr algn="ctr" eaLnBrk="1" hangingPunct="1">
                <a:defRPr/>
              </a:pPr>
              <a:t>‹#›</a:t>
            </a:fld>
            <a:endParaRPr lang="en-US" altLang="ja-JP" sz="1200">
              <a:solidFill>
                <a:schemeClr val="bg1"/>
              </a:solidFill>
              <a:ea typeface="MS PGothic" pitchFamily="34" charset="-128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457200" y="914400"/>
            <a:ext cx="8229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1328738" y="6513513"/>
            <a:ext cx="2057400" cy="26035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1100" b="1">
                <a:solidFill>
                  <a:srgbClr val="FFFFFF"/>
                </a:solidFill>
                <a:ea typeface="MS PGothic" pitchFamily="34" charset="-128"/>
              </a:rPr>
              <a:t>Company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rgbClr val="003399"/>
          </a:solidFill>
          <a:latin typeface="+mn-lt"/>
          <a:ea typeface="+mn-ea"/>
          <a:cs typeface="+mn-cs"/>
        </a:defRPr>
      </a:lvl1pPr>
      <a:lvl2pPr marL="6667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ú"/>
        <a:defRPr sz="1400">
          <a:solidFill>
            <a:srgbClr val="003399"/>
          </a:solidFill>
          <a:latin typeface="+mn-lt"/>
        </a:defRPr>
      </a:lvl2pPr>
      <a:lvl3pPr marL="1047750" indent="-1905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1200">
          <a:solidFill>
            <a:srgbClr val="003399"/>
          </a:solidFill>
          <a:latin typeface="+mn-lt"/>
        </a:defRPr>
      </a:lvl3pPr>
      <a:lvl4pPr marL="1428750" indent="-1905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–"/>
        <a:defRPr sz="1000">
          <a:solidFill>
            <a:srgbClr val="003399"/>
          </a:solidFill>
          <a:latin typeface="+mn-lt"/>
        </a:defRPr>
      </a:lvl4pPr>
      <a:lvl5pPr marL="1809750" indent="-1905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000">
          <a:solidFill>
            <a:srgbClr val="003399"/>
          </a:solidFill>
          <a:latin typeface="+mn-lt"/>
        </a:defRPr>
      </a:lvl5pPr>
      <a:lvl6pPr marL="2266950" indent="-1905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000">
          <a:solidFill>
            <a:srgbClr val="003399"/>
          </a:solidFill>
          <a:latin typeface="+mn-lt"/>
        </a:defRPr>
      </a:lvl6pPr>
      <a:lvl7pPr marL="2724150" indent="-1905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000">
          <a:solidFill>
            <a:srgbClr val="003399"/>
          </a:solidFill>
          <a:latin typeface="+mn-lt"/>
        </a:defRPr>
      </a:lvl7pPr>
      <a:lvl8pPr marL="3181350" indent="-1905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000">
          <a:solidFill>
            <a:srgbClr val="003399"/>
          </a:solidFill>
          <a:latin typeface="+mn-lt"/>
        </a:defRPr>
      </a:lvl8pPr>
      <a:lvl9pPr marL="3638550" indent="-1905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0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inaybalavant_kadm@Infosy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38125" y="914400"/>
            <a:ext cx="4333875" cy="43434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en-US" altLang="ja-JP" sz="1000" b="1" u="sng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Brief Summary: </a:t>
            </a:r>
            <a:r>
              <a:rPr lang="en-US" altLang="ja-JP" sz="1000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A graduate with a Bachelor of Mathematics and previous experience in the Fintech industry who excels at prioritizing, multitasking, and following through on projects to ensure they meet their objectives. Adaptable team player with a solid commitment to customer relationship management, time management, and complex problem-solving.</a:t>
            </a:r>
          </a:p>
          <a:p>
            <a:pPr algn="just" eaLnBrk="0" hangingPunct="0">
              <a:defRPr/>
            </a:pPr>
            <a:endParaRPr lang="en-US" altLang="ja-JP" sz="1000" b="1" dirty="0">
              <a:ea typeface="MS PGothic" pitchFamily="34" charset="-128"/>
              <a:cs typeface="Arial" charset="0"/>
            </a:endParaRPr>
          </a:p>
          <a:p>
            <a:pPr algn="just" eaLnBrk="0" hangingPunct="0">
              <a:defRPr/>
            </a:pPr>
            <a:r>
              <a:rPr lang="en-US" altLang="ja-JP" sz="1000" b="1" u="sng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Domain / Technical Expertise :</a:t>
            </a:r>
          </a:p>
          <a:p>
            <a:pPr algn="just" eaLnBrk="0" hangingPunct="0">
              <a:spcBef>
                <a:spcPct val="50000"/>
              </a:spcBef>
              <a:defRPr/>
            </a:pPr>
            <a:r>
              <a:rPr lang="en-US" altLang="ja-JP" sz="1000" dirty="0">
                <a:ea typeface="ＭＳ Ｐゴシック" pitchFamily="1" charset="-128"/>
              </a:rPr>
              <a:t>IDEs 		 :Visual Studio, </a:t>
            </a:r>
            <a:r>
              <a:rPr lang="en-US" altLang="ja-JP" sz="1000" dirty="0" err="1">
                <a:ea typeface="ＭＳ Ｐゴシック" pitchFamily="1" charset="-128"/>
              </a:rPr>
              <a:t>Intellij</a:t>
            </a:r>
            <a:r>
              <a:rPr lang="en-US" altLang="ja-JP" sz="1000" dirty="0">
                <a:ea typeface="ＭＳ Ｐゴシック" pitchFamily="1" charset="-128"/>
              </a:rPr>
              <a:t>, PyCharm, Eclipse</a:t>
            </a:r>
          </a:p>
          <a:p>
            <a:pPr algn="just" eaLnBrk="0" hangingPunct="0">
              <a:spcBef>
                <a:spcPct val="50000"/>
              </a:spcBef>
              <a:defRPr/>
            </a:pPr>
            <a:r>
              <a:rPr lang="en-US" altLang="ja-JP" sz="1000" dirty="0">
                <a:ea typeface="HGPｺﾞｼｯｸE" pitchFamily="50" charset="-128"/>
                <a:cs typeface="Arial" charset="0"/>
              </a:rPr>
              <a:t>Database   		 :SQL, MongoDB</a:t>
            </a:r>
            <a:endParaRPr lang="en-US" altLang="ja-JP" sz="1000" dirty="0">
              <a:ea typeface="ＭＳ Ｐゴシック" pitchFamily="1" charset="-128"/>
            </a:endParaRPr>
          </a:p>
          <a:p>
            <a:pPr algn="just" eaLnBrk="0" hangingPunct="0">
              <a:spcBef>
                <a:spcPct val="50000"/>
              </a:spcBef>
              <a:defRPr/>
            </a:pPr>
            <a:r>
              <a:rPr lang="en-US" altLang="ja-JP" sz="1000" dirty="0">
                <a:ea typeface="HGPｺﾞｼｯｸE" pitchFamily="50" charset="-128"/>
                <a:cs typeface="Arial" charset="0"/>
              </a:rPr>
              <a:t>Operating System  	 :Windows, Linux, Unix</a:t>
            </a:r>
          </a:p>
          <a:p>
            <a:pPr algn="just" eaLnBrk="0" hangingPunct="0">
              <a:spcBef>
                <a:spcPct val="50000"/>
              </a:spcBef>
              <a:defRPr/>
            </a:pPr>
            <a:r>
              <a:rPr lang="en-US" sz="1000" dirty="0">
                <a:ea typeface="HGPｺﾞｼｯｸE" pitchFamily="50" charset="-128"/>
                <a:cs typeface="Arial" charset="0"/>
              </a:rPr>
              <a:t>Technologies            	 :Java, Python, Spring Boot, ReactJS,</a:t>
            </a:r>
          </a:p>
          <a:p>
            <a:pPr algn="just" eaLnBrk="0" hangingPunct="0">
              <a:spcBef>
                <a:spcPct val="50000"/>
              </a:spcBef>
              <a:defRPr/>
            </a:pPr>
            <a:r>
              <a:rPr lang="en-US" sz="1000" dirty="0">
                <a:ea typeface="HGPｺﾞｼｯｸE" pitchFamily="50" charset="-128"/>
                <a:cs typeface="Arial" charset="0"/>
              </a:rPr>
              <a:t>                                                       Angular, Git, Docker, GCP, Maven,</a:t>
            </a:r>
          </a:p>
          <a:p>
            <a:pPr algn="just" eaLnBrk="0" hangingPunct="0">
              <a:spcBef>
                <a:spcPct val="50000"/>
              </a:spcBef>
              <a:defRPr/>
            </a:pPr>
            <a:r>
              <a:rPr lang="en-US" sz="1000" dirty="0">
                <a:ea typeface="HGPｺﾞｼｯｸE" pitchFamily="50" charset="-128"/>
                <a:cs typeface="Arial" charset="0"/>
              </a:rPr>
              <a:t>                                                       Postman, Figma, Agile Methodology</a:t>
            </a:r>
          </a:p>
          <a:p>
            <a:pPr>
              <a:defRPr/>
            </a:pPr>
            <a:endParaRPr lang="en-US" altLang="ja-JP" sz="1000" b="1" u="sng" dirty="0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  <a:p>
            <a:pPr>
              <a:defRPr/>
            </a:pPr>
            <a:endParaRPr lang="en-US" altLang="ja-JP" sz="1000" b="1" u="sng" dirty="0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  <a:p>
            <a:pPr>
              <a:defRPr/>
            </a:pPr>
            <a:r>
              <a:rPr lang="en-US" altLang="ja-JP" sz="1000" b="1" u="sng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Qualifications</a:t>
            </a:r>
            <a:r>
              <a:rPr lang="en-US" altLang="ja-JP" sz="1000" b="1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:</a:t>
            </a:r>
          </a:p>
          <a:p>
            <a:pPr algn="just">
              <a:spcBef>
                <a:spcPct val="5000"/>
              </a:spcBef>
              <a:spcAft>
                <a:spcPct val="5000"/>
              </a:spcAft>
              <a:defRPr/>
            </a:pPr>
            <a:endParaRPr lang="en-US" altLang="ja-JP" sz="1000" dirty="0">
              <a:ea typeface="HGPｺﾞｼｯｸE" pitchFamily="50" charset="-128"/>
            </a:endParaRPr>
          </a:p>
          <a:p>
            <a:pPr algn="just">
              <a:spcBef>
                <a:spcPct val="5000"/>
              </a:spcBef>
              <a:spcAft>
                <a:spcPct val="5000"/>
              </a:spcAft>
              <a:defRPr/>
            </a:pPr>
            <a:r>
              <a:rPr lang="en-US" altLang="ja-JP" sz="1000" dirty="0">
                <a:ea typeface="HGPｺﾞｼｯｸE" pitchFamily="50" charset="-128"/>
              </a:rPr>
              <a:t>2017.09-2021.05  Bachelor of Mathematics with distinction</a:t>
            </a:r>
          </a:p>
          <a:p>
            <a:pPr algn="just">
              <a:spcBef>
                <a:spcPct val="5000"/>
              </a:spcBef>
              <a:spcAft>
                <a:spcPct val="5000"/>
              </a:spcAft>
              <a:defRPr/>
            </a:pPr>
            <a:r>
              <a:rPr lang="en-US" altLang="ja-JP" sz="1000" dirty="0">
                <a:ea typeface="HGPｺﾞｼｯｸE" pitchFamily="50" charset="-128"/>
              </a:rPr>
              <a:t>Vancouver, BC     University of British Columbia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657724" y="961104"/>
            <a:ext cx="4333875" cy="3534696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marL="82550" indent="-82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defRPr/>
            </a:pPr>
            <a:r>
              <a:rPr lang="en-US" altLang="ja-JP" sz="1000" b="1" u="sng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Project experience </a:t>
            </a:r>
            <a:r>
              <a:rPr lang="en-US" altLang="ja-JP" sz="1000" b="1" u="sng" dirty="0">
                <a:ea typeface="MS PGothic" pitchFamily="34" charset="-128"/>
                <a:cs typeface="Arial" charset="0"/>
              </a:rPr>
              <a:t>(</a:t>
            </a:r>
            <a:r>
              <a:rPr lang="en-US" altLang="ja-JP" sz="1000" u="sng" dirty="0">
                <a:ea typeface="MS PGothic" pitchFamily="34" charset="-128"/>
                <a:cs typeface="Arial" charset="0"/>
              </a:rPr>
              <a:t>Latest project / Last 2 Infosys worked Project details only</a:t>
            </a:r>
            <a:r>
              <a:rPr lang="en-US" altLang="ja-JP" sz="1000" b="1" u="sng" dirty="0">
                <a:ea typeface="MS PGothic" pitchFamily="34" charset="-128"/>
                <a:cs typeface="Arial" charset="0"/>
              </a:rPr>
              <a:t>)</a:t>
            </a:r>
          </a:p>
          <a:p>
            <a:pPr algn="just">
              <a:spcBef>
                <a:spcPct val="30000"/>
              </a:spcBef>
              <a:defRPr/>
            </a:pPr>
            <a:r>
              <a:rPr lang="en-US" altLang="ja-JP" sz="1000" b="1" dirty="0">
                <a:ea typeface="MS PGothic" pitchFamily="34" charset="-128"/>
                <a:cs typeface="Arial" charset="0"/>
              </a:rPr>
              <a:t>Infosys / Client Account: </a:t>
            </a:r>
          </a:p>
          <a:p>
            <a:pPr marL="171450" lvl="1" indent="-17145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err="1">
                <a:latin typeface="+mn-lt"/>
              </a:rPr>
              <a:t>Ekart</a:t>
            </a:r>
            <a:r>
              <a:rPr lang="en-US" sz="1000" dirty="0">
                <a:latin typeface="+mn-lt"/>
              </a:rPr>
              <a:t> Application</a:t>
            </a:r>
          </a:p>
          <a:p>
            <a:pPr marL="171450" lvl="1" indent="-17145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err="1">
                <a:latin typeface="+mn-lt"/>
              </a:rPr>
              <a:t>Ekart</a:t>
            </a:r>
            <a:r>
              <a:rPr lang="en-US" sz="1000" dirty="0">
                <a:latin typeface="+mn-lt"/>
              </a:rPr>
              <a:t> is an e-commerce application using </a:t>
            </a:r>
            <a:r>
              <a:rPr lang="en-US" sz="1000" b="1" dirty="0">
                <a:latin typeface="+mn-lt"/>
              </a:rPr>
              <a:t>Spring Boot</a:t>
            </a:r>
            <a:r>
              <a:rPr lang="en-US" sz="1000" dirty="0">
                <a:latin typeface="+mn-lt"/>
              </a:rPr>
              <a:t>, </a:t>
            </a:r>
            <a:r>
              <a:rPr lang="en-US" sz="1000" b="1" dirty="0">
                <a:latin typeface="+mn-lt"/>
              </a:rPr>
              <a:t>Spring Data</a:t>
            </a:r>
            <a:r>
              <a:rPr lang="en-US" sz="1000" dirty="0">
                <a:latin typeface="+mn-lt"/>
              </a:rPr>
              <a:t> and </a:t>
            </a:r>
            <a:r>
              <a:rPr lang="en-US" sz="1000" b="1" dirty="0">
                <a:latin typeface="+mn-lt"/>
              </a:rPr>
              <a:t>Spring REST</a:t>
            </a:r>
            <a:r>
              <a:rPr lang="en-US" sz="1000" dirty="0">
                <a:latin typeface="+mn-lt"/>
              </a:rPr>
              <a:t> where the customers should register themselves with the application to view and purchase the available products </a:t>
            </a:r>
          </a:p>
          <a:p>
            <a:pPr marL="171450" lvl="1" indent="-17145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latin typeface="+mn-lt"/>
              </a:rPr>
              <a:t>store configuration details and discover services using </a:t>
            </a:r>
            <a:r>
              <a:rPr lang="en-US" sz="1000" b="1" dirty="0">
                <a:latin typeface="+mn-lt"/>
              </a:rPr>
              <a:t>Consul</a:t>
            </a:r>
            <a:r>
              <a:rPr lang="en-US" sz="1000" dirty="0">
                <a:latin typeface="+mn-lt"/>
              </a:rPr>
              <a:t> </a:t>
            </a:r>
          </a:p>
          <a:p>
            <a:pPr marL="171450" lvl="1" indent="-17145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latin typeface="+mn-lt"/>
              </a:rPr>
              <a:t>load balance requests between </a:t>
            </a:r>
            <a:r>
              <a:rPr lang="en-US" sz="1000" b="1" dirty="0">
                <a:latin typeface="+mn-lt"/>
              </a:rPr>
              <a:t>microservices</a:t>
            </a:r>
            <a:r>
              <a:rPr lang="en-US" sz="1000" dirty="0">
                <a:latin typeface="+mn-lt"/>
              </a:rPr>
              <a:t> using </a:t>
            </a:r>
            <a:r>
              <a:rPr lang="en-US" sz="1000" b="1" dirty="0" err="1">
                <a:latin typeface="+mn-lt"/>
              </a:rPr>
              <a:t>LoadBalanced</a:t>
            </a:r>
            <a:r>
              <a:rPr lang="en-US" sz="1000" b="1" dirty="0">
                <a:latin typeface="+mn-lt"/>
              </a:rPr>
              <a:t> </a:t>
            </a:r>
            <a:r>
              <a:rPr lang="en-US" sz="1000" b="1" dirty="0" err="1">
                <a:latin typeface="+mn-lt"/>
              </a:rPr>
              <a:t>RestTemplate</a:t>
            </a:r>
            <a:r>
              <a:rPr lang="en-US" sz="1000" b="1" dirty="0">
                <a:latin typeface="+mn-lt"/>
              </a:rPr>
              <a:t> </a:t>
            </a:r>
            <a:r>
              <a:rPr lang="en-US" sz="1000" dirty="0">
                <a:latin typeface="+mn-lt"/>
              </a:rPr>
              <a:t>and </a:t>
            </a:r>
            <a:r>
              <a:rPr lang="en-US" sz="1000" b="1" dirty="0">
                <a:latin typeface="+mn-lt"/>
              </a:rPr>
              <a:t>dynamic load balancer</a:t>
            </a:r>
          </a:p>
          <a:p>
            <a:pPr marL="171450" lvl="1" indent="-17145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latin typeface="+mn-lt"/>
              </a:rPr>
              <a:t>increase resilience through </a:t>
            </a:r>
            <a:r>
              <a:rPr lang="en-US" sz="1000" b="1" dirty="0">
                <a:latin typeface="+mn-lt"/>
              </a:rPr>
              <a:t>Resillience4j</a:t>
            </a:r>
          </a:p>
          <a:p>
            <a:pPr marL="171450" lvl="1" indent="-17145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latin typeface="+mn-lt"/>
              </a:rPr>
              <a:t>Bring </a:t>
            </a:r>
            <a:r>
              <a:rPr lang="en-US" sz="1000" b="1" dirty="0">
                <a:latin typeface="+mn-lt"/>
              </a:rPr>
              <a:t>Spring Cloud Gateway </a:t>
            </a:r>
            <a:r>
              <a:rPr lang="en-US" sz="1000" dirty="0">
                <a:latin typeface="+mn-lt"/>
              </a:rPr>
              <a:t>service in place</a:t>
            </a:r>
          </a:p>
          <a:p>
            <a:pPr marL="171450" lvl="1" indent="-17145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latin typeface="+mn-lt"/>
              </a:rPr>
              <a:t>Write </a:t>
            </a:r>
            <a:r>
              <a:rPr lang="en-US" sz="1000" b="1" dirty="0">
                <a:latin typeface="+mn-lt"/>
              </a:rPr>
              <a:t>Junit</a:t>
            </a:r>
            <a:r>
              <a:rPr lang="en-US" sz="1000" dirty="0">
                <a:latin typeface="+mn-lt"/>
              </a:rPr>
              <a:t> test cases for the service layer for code coverage.</a:t>
            </a:r>
          </a:p>
          <a:p>
            <a:pPr marL="171450" lvl="1" indent="-17145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latin typeface="+mn-lt"/>
            </a:endParaRPr>
          </a:p>
          <a:p>
            <a:pPr marL="171450" lvl="1" indent="-17145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err="1">
                <a:latin typeface="+mn-lt"/>
              </a:rPr>
              <a:t>Workflix</a:t>
            </a:r>
            <a:endParaRPr lang="en-US" sz="1000" dirty="0">
              <a:latin typeface="+mn-lt"/>
            </a:endParaRPr>
          </a:p>
          <a:p>
            <a:pPr marL="171450" lvl="1" indent="-171450">
              <a:buFont typeface="Arial" panose="020B0604020202020204" pitchFamily="34" charset="0"/>
              <a:buChar char="•"/>
              <a:defRPr/>
            </a:pPr>
            <a:r>
              <a:rPr lang="en-US" sz="1000" dirty="0" err="1">
                <a:latin typeface="+mn-lt"/>
              </a:rPr>
              <a:t>Workflix</a:t>
            </a:r>
            <a:r>
              <a:rPr lang="en-US" sz="1000" dirty="0">
                <a:latin typeface="+mn-lt"/>
              </a:rPr>
              <a:t> is an real-time full stack application allowing each user to upload – Videos/ Doc/ pdf or create blogs etc. And each of the files can be shared over WhatsApp and mails etc.</a:t>
            </a:r>
          </a:p>
          <a:p>
            <a:pPr marL="171450" lvl="1" indent="-17145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latin typeface="+mn-lt"/>
              </a:rPr>
              <a:t>Develop a </a:t>
            </a:r>
            <a:r>
              <a:rPr lang="en-US" sz="1000" b="1" dirty="0">
                <a:latin typeface="+mn-lt"/>
              </a:rPr>
              <a:t>Spring Boot </a:t>
            </a:r>
            <a:r>
              <a:rPr lang="en-US" sz="1000" dirty="0">
                <a:latin typeface="+mn-lt"/>
              </a:rPr>
              <a:t>back-end using </a:t>
            </a:r>
            <a:r>
              <a:rPr lang="en-US" sz="1000" b="1" dirty="0">
                <a:latin typeface="+mn-lt"/>
              </a:rPr>
              <a:t>REST APIs </a:t>
            </a:r>
            <a:r>
              <a:rPr lang="en-US" sz="1000" dirty="0">
                <a:latin typeface="+mn-lt"/>
              </a:rPr>
              <a:t>and </a:t>
            </a:r>
            <a:r>
              <a:rPr lang="en-US" sz="1000" b="1" dirty="0">
                <a:latin typeface="+mn-lt"/>
              </a:rPr>
              <a:t>MySQL</a:t>
            </a:r>
            <a:r>
              <a:rPr lang="en-US" sz="1000" dirty="0">
                <a:latin typeface="+mn-lt"/>
              </a:rPr>
              <a:t> database and </a:t>
            </a:r>
            <a:r>
              <a:rPr lang="en-US" sz="1000" b="1" dirty="0">
                <a:latin typeface="+mn-lt"/>
              </a:rPr>
              <a:t>Angular</a:t>
            </a:r>
            <a:r>
              <a:rPr lang="en-US" sz="1000" dirty="0">
                <a:latin typeface="+mn-lt"/>
              </a:rPr>
              <a:t> front-end.</a:t>
            </a:r>
          </a:p>
          <a:p>
            <a:pPr marL="171450" lvl="1" indent="-17145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latin typeface="+mn-lt"/>
              </a:rPr>
              <a:t>Use </a:t>
            </a:r>
            <a:r>
              <a:rPr lang="en-US" sz="1000" b="1" dirty="0">
                <a:latin typeface="+mn-lt"/>
              </a:rPr>
              <a:t>JWT with Spring Security </a:t>
            </a:r>
            <a:r>
              <a:rPr lang="en-US" sz="1000" dirty="0">
                <a:latin typeface="+mn-lt"/>
              </a:rPr>
              <a:t>to authenticate users</a:t>
            </a:r>
          </a:p>
          <a:p>
            <a:pPr marL="171450" lvl="1" indent="-17145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latin typeface="+mn-lt"/>
              </a:rPr>
              <a:t>Data is stored in </a:t>
            </a:r>
            <a:r>
              <a:rPr lang="en-US" sz="1000" b="1" dirty="0">
                <a:latin typeface="+mn-lt"/>
              </a:rPr>
              <a:t>Google Cloud Storage</a:t>
            </a:r>
          </a:p>
          <a:p>
            <a:pPr marL="171450" lvl="1" indent="-17145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latin typeface="+mn-lt"/>
            </a:endParaRPr>
          </a:p>
          <a:p>
            <a:pPr marL="171450" lvl="1" indent="-17145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latin typeface="+mn-lt"/>
            </a:endParaRPr>
          </a:p>
          <a:p>
            <a:pPr algn="just">
              <a:spcBef>
                <a:spcPct val="30000"/>
              </a:spcBef>
              <a:defRPr/>
            </a:pPr>
            <a:endParaRPr lang="en-US" altLang="ja-JP" sz="1000" b="1" dirty="0">
              <a:ea typeface="MS PGothic" pitchFamily="34" charset="-128"/>
              <a:cs typeface="Arial" charset="0"/>
            </a:endParaRPr>
          </a:p>
          <a:p>
            <a:pPr algn="just">
              <a:spcBef>
                <a:spcPct val="30000"/>
              </a:spcBef>
              <a:defRPr/>
            </a:pPr>
            <a:endParaRPr lang="en-US" altLang="ja-JP" sz="1000" b="1" dirty="0">
              <a:ea typeface="MS PGothic" pitchFamily="34" charset="-128"/>
              <a:cs typeface="Arial" charset="0"/>
            </a:endParaRPr>
          </a:p>
          <a:p>
            <a:pPr marL="0" lvl="0" indent="0" algn="just"/>
            <a:endParaRPr lang="en-GB" sz="1000" dirty="0"/>
          </a:p>
          <a:p>
            <a:pPr marL="0" lvl="0" indent="0" algn="just"/>
            <a:endParaRPr lang="en-US" sz="1000" dirty="0"/>
          </a:p>
          <a:p>
            <a:pPr marL="0" indent="0" algn="just">
              <a:spcBef>
                <a:spcPct val="50000"/>
              </a:spcBef>
              <a:spcAft>
                <a:spcPct val="50000"/>
              </a:spcAft>
              <a:defRPr/>
            </a:pPr>
            <a:r>
              <a:rPr lang="en-US" altLang="ja-JP" sz="1000" b="1" dirty="0">
                <a:ea typeface="MS PGothic" pitchFamily="34" charset="-128"/>
                <a:cs typeface="Arial" charset="0"/>
              </a:rPr>
              <a:t>	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31954"/>
            <a:ext cx="7924800" cy="791497"/>
          </a:xfrm>
        </p:spPr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  <a:ea typeface="MS PGothic" pitchFamily="34" charset="-128"/>
              </a:rPr>
              <a:t>Jessie Cheng – Associate-CADLY</a:t>
            </a:r>
            <a:br>
              <a:rPr lang="en-US" altLang="ja-JP" dirty="0">
                <a:solidFill>
                  <a:schemeClr val="tx1"/>
                </a:solidFill>
                <a:ea typeface="MS PGothic" pitchFamily="34" charset="-128"/>
              </a:rPr>
            </a:br>
            <a:r>
              <a:rPr lang="en-US" altLang="ja-JP" sz="1000" dirty="0">
                <a:solidFill>
                  <a:schemeClr val="tx1"/>
                </a:solidFill>
                <a:latin typeface="+mn-lt"/>
                <a:ea typeface="MS PGothic" pitchFamily="34" charset="-128"/>
              </a:rPr>
              <a:t>Contact No. : 7787231780				Current Location :  Mississauga, ON</a:t>
            </a:r>
            <a:br>
              <a:rPr lang="en-US" altLang="ja-JP" sz="1000" dirty="0">
                <a:solidFill>
                  <a:schemeClr val="tx1"/>
                </a:solidFill>
                <a:latin typeface="+mn-lt"/>
                <a:ea typeface="MS PGothic" pitchFamily="34" charset="-128"/>
              </a:rPr>
            </a:br>
            <a:r>
              <a:rPr lang="en-US" altLang="ja-JP" sz="1000" dirty="0">
                <a:solidFill>
                  <a:schemeClr val="tx1"/>
                </a:solidFill>
                <a:latin typeface="+mn-lt"/>
                <a:ea typeface="MS PGothic" pitchFamily="34" charset="-128"/>
              </a:rPr>
              <a:t>E-mail id : </a:t>
            </a:r>
            <a:r>
              <a:rPr lang="en-US" altLang="ja-JP" sz="1000" dirty="0">
                <a:solidFill>
                  <a:schemeClr val="tx1"/>
                </a:solidFill>
                <a:latin typeface="+mn-lt"/>
                <a:ea typeface="MS PGothic" pitchFamily="34" charset="-128"/>
                <a:hlinkClick r:id="rId3"/>
              </a:rPr>
              <a:t> jessie.cheng01@Infosys.com</a:t>
            </a:r>
            <a:r>
              <a:rPr lang="en-US" altLang="ja-JP" sz="1000" dirty="0">
                <a:solidFill>
                  <a:schemeClr val="tx1"/>
                </a:solidFill>
                <a:latin typeface="+mn-lt"/>
                <a:ea typeface="MS PGothic" pitchFamily="34" charset="-128"/>
              </a:rPr>
              <a:t> 			Role Designation and Job Level :  associate-JL3</a:t>
            </a:r>
            <a:r>
              <a:rPr lang="en-US" altLang="ja-JP" sz="1100" dirty="0">
                <a:solidFill>
                  <a:schemeClr val="tx1"/>
                </a:solidFill>
                <a:ea typeface="MS PGothic" pitchFamily="34" charset="-128"/>
              </a:rPr>
              <a:t>				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38916F61-EE01-906A-4EE6-36277F3BE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725" y="4572000"/>
            <a:ext cx="4333875" cy="16764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marL="82550" indent="-82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defRPr/>
            </a:pPr>
            <a:r>
              <a:rPr lang="en-US" altLang="ja-JP" sz="1000" b="1" u="sng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Lex Courses and Certifications:</a:t>
            </a:r>
          </a:p>
          <a:p>
            <a:pPr algn="just">
              <a:defRPr/>
            </a:pPr>
            <a:endParaRPr lang="en-US" sz="1000" b="1" u="sng" dirty="0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  <a:p>
            <a:pPr algn="just">
              <a:defRPr/>
            </a:pPr>
            <a:r>
              <a:rPr lang="en-US" sz="1000" b="1" u="sng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Certifications:</a:t>
            </a:r>
          </a:p>
          <a:p>
            <a:pPr algn="just">
              <a:defRPr/>
            </a:pPr>
            <a:r>
              <a:rPr lang="en-US" sz="1000" dirty="0"/>
              <a:t>•	Infosys Certified Software Programmer-</a:t>
            </a:r>
            <a:r>
              <a:rPr lang="en-US" sz="1000" dirty="0" err="1"/>
              <a:t>WebIDE</a:t>
            </a:r>
            <a:endParaRPr lang="en-US" sz="1000" dirty="0"/>
          </a:p>
          <a:p>
            <a:pPr algn="just">
              <a:defRPr/>
            </a:pPr>
            <a:r>
              <a:rPr lang="en-US" sz="1000" dirty="0"/>
              <a:t>•	Infosys Certified Spring Associate</a:t>
            </a:r>
          </a:p>
          <a:p>
            <a:pPr algn="just">
              <a:defRPr/>
            </a:pPr>
            <a:r>
              <a:rPr lang="en-US" sz="1000" b="1" u="sng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Courses:</a:t>
            </a:r>
          </a:p>
          <a:p>
            <a:pPr algn="just">
              <a:defRPr/>
            </a:pPr>
            <a:r>
              <a:rPr lang="en-US" sz="1000" dirty="0"/>
              <a:t>•	Course Programming using Java, Database Management System </a:t>
            </a:r>
          </a:p>
          <a:p>
            <a:pPr algn="just">
              <a:defRPr/>
            </a:pPr>
            <a:r>
              <a:rPr lang="en-US" sz="1000" dirty="0"/>
              <a:t>•	Java Spring Microservices Foundation Training </a:t>
            </a:r>
            <a:endParaRPr lang="en-US" sz="1000" b="1" dirty="0"/>
          </a:p>
          <a:p>
            <a:pPr algn="just">
              <a:defRPr/>
            </a:pPr>
            <a:r>
              <a:rPr lang="en-US" sz="1000" dirty="0"/>
              <a:t>•	Bootstrap, JavaScript, React.js Training</a:t>
            </a:r>
          </a:p>
          <a:p>
            <a:pPr algn="just">
              <a:defRPr/>
            </a:pPr>
            <a:r>
              <a:rPr lang="en-US" sz="1000" dirty="0"/>
              <a:t>•	AWS Cloud Training </a:t>
            </a:r>
            <a:endParaRPr lang="en-US" sz="1000" b="1" dirty="0"/>
          </a:p>
          <a:p>
            <a:pPr algn="just">
              <a:defRPr/>
            </a:pPr>
            <a:endParaRPr lang="en-US" sz="1000" dirty="0"/>
          </a:p>
          <a:p>
            <a:pPr marL="0" indent="0" algn="just">
              <a:spcBef>
                <a:spcPct val="50000"/>
              </a:spcBef>
              <a:spcAft>
                <a:spcPct val="50000"/>
              </a:spcAft>
              <a:defRPr/>
            </a:pPr>
            <a:r>
              <a:rPr lang="en-US" altLang="ja-JP" sz="1000" b="1" dirty="0">
                <a:ea typeface="MS PGothic" pitchFamily="34" charset="-128"/>
                <a:cs typeface="Arial" charset="0"/>
              </a:rPr>
              <a:t>	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00E4221-F42B-588C-DBF9-7694039C0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667" y="5334000"/>
            <a:ext cx="4333875" cy="9144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algn="just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ja-JP" sz="1100" b="1" u="sng" dirty="0">
                <a:ea typeface="MS PGothic" pitchFamily="34" charset="-128"/>
                <a:cs typeface="Arial" charset="0"/>
              </a:rPr>
              <a:t>Ext. Certifications / Professional Awards </a:t>
            </a:r>
            <a:r>
              <a:rPr lang="en-US" altLang="ja-JP" sz="1100" b="1" u="sng" dirty="0">
                <a:solidFill>
                  <a:srgbClr val="00B050"/>
                </a:solidFill>
                <a:ea typeface="MS PGothic" pitchFamily="34" charset="-128"/>
                <a:cs typeface="Arial" charset="0"/>
              </a:rPr>
              <a:t>:</a:t>
            </a:r>
          </a:p>
          <a:p>
            <a:pPr marL="171450" indent="-171450" algn="just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ja-JP" sz="1100" b="1" u="sng" dirty="0">
                <a:ea typeface="HGPｺﾞｼｯｸE" pitchFamily="50" charset="-128"/>
              </a:rPr>
              <a:t>Foreign Languages known: mandarin</a:t>
            </a:r>
            <a:endParaRPr lang="en-US" altLang="ja-JP" sz="1100" b="1" u="sng" dirty="0">
              <a:ea typeface="MS PGothic" pitchFamily="34" charset="-128"/>
              <a:cs typeface="Arial" charset="0"/>
            </a:endParaRPr>
          </a:p>
          <a:p>
            <a:pPr marL="171450" indent="-171450" algn="just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ja-JP" sz="1100" b="1" u="sng" dirty="0">
                <a:ea typeface="MS PGothic" pitchFamily="34" charset="-128"/>
                <a:cs typeface="Arial" charset="0"/>
              </a:rPr>
              <a:t>Valid Visa ( If any) : open work permit</a:t>
            </a:r>
          </a:p>
          <a:p>
            <a:pPr algn="just">
              <a:spcBef>
                <a:spcPct val="30000"/>
              </a:spcBef>
              <a:defRPr/>
            </a:pPr>
            <a:endParaRPr lang="en-US" altLang="ja-JP" sz="1100" dirty="0">
              <a:ea typeface="MS PGothic" pitchFamily="34" charset="-128"/>
              <a:cs typeface="Arial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193A80"/>
      </a:dk2>
      <a:lt2>
        <a:srgbClr val="808080"/>
      </a:lt2>
      <a:accent1>
        <a:srgbClr val="F54510"/>
      </a:accent1>
      <a:accent2>
        <a:srgbClr val="1E60A2"/>
      </a:accent2>
      <a:accent3>
        <a:srgbClr val="FFFFFF"/>
      </a:accent3>
      <a:accent4>
        <a:srgbClr val="000000"/>
      </a:accent4>
      <a:accent5>
        <a:srgbClr val="F9B0AA"/>
      </a:accent5>
      <a:accent6>
        <a:srgbClr val="1A5692"/>
      </a:accent6>
      <a:hlink>
        <a:srgbClr val="F9B311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6279</TotalTime>
  <Words>423</Words>
  <Application>Microsoft Office PowerPoint</Application>
  <PresentationFormat>On-screen Show (4:3)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Wingdings</vt:lpstr>
      <vt:lpstr>1_Default Design</vt:lpstr>
      <vt:lpstr>Jessie Cheng – Associate-CADLY Contact No. : 7787231780    Current Location :  Mississauga, ON E-mail id :  jessie.cheng01@Infosys.com    Role Designation and Job Level :  associate-JL3     </vt:lpstr>
    </vt:vector>
  </TitlesOfParts>
  <Company>Infosys Technologies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Profiles</dc:title>
  <dc:creator>Venkata_Sundararajan</dc:creator>
  <cp:lastModifiedBy>Jessie Cheng</cp:lastModifiedBy>
  <cp:revision>599</cp:revision>
  <dcterms:created xsi:type="dcterms:W3CDTF">2007-04-27T06:32:27Z</dcterms:created>
  <dcterms:modified xsi:type="dcterms:W3CDTF">2023-04-29T01:02:21Z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Enabled">
    <vt:lpwstr>true</vt:lpwstr>
  </property>
  <property fmtid="{D5CDD505-2E9C-101B-9397-08002B2CF9AE}" pid="3" name="MSIP_Label_a0819fa7-4367-4500-ba88-dd630d977609_SetDate">
    <vt:lpwstr>2021-12-15T17:08:20Z</vt:lpwstr>
  </property>
  <property fmtid="{D5CDD505-2E9C-101B-9397-08002B2CF9AE}" pid="4" name="MSIP_Label_a0819fa7-4367-4500-ba88-dd630d977609_Method">
    <vt:lpwstr>Standard</vt:lpwstr>
  </property>
  <property fmtid="{D5CDD505-2E9C-101B-9397-08002B2CF9AE}" pid="5" name="MSIP_Label_a0819fa7-4367-4500-ba88-dd630d977609_Name">
    <vt:lpwstr>a0819fa7-4367-4500-ba88-dd630d977609</vt:lpwstr>
  </property>
  <property fmtid="{D5CDD505-2E9C-101B-9397-08002B2CF9AE}" pid="6" name="MSIP_Label_a0819fa7-4367-4500-ba88-dd630d977609_SiteId">
    <vt:lpwstr>63ce7d59-2f3e-42cd-a8cc-be764cff5eb6</vt:lpwstr>
  </property>
  <property fmtid="{D5CDD505-2E9C-101B-9397-08002B2CF9AE}" pid="7" name="MSIP_Label_a0819fa7-4367-4500-ba88-dd630d977609_ActionId">
    <vt:lpwstr>3e1591ba-210a-4e54-9de6-f92e2c554e1b</vt:lpwstr>
  </property>
  <property fmtid="{D5CDD505-2E9C-101B-9397-08002B2CF9AE}" pid="8" name="MSIP_Label_a0819fa7-4367-4500-ba88-dd630d977609_ContentBits">
    <vt:lpwstr>0</vt:lpwstr>
  </property>
</Properties>
</file>