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66" r:id="rId4"/>
    <p:sldId id="267" r:id="rId5"/>
    <p:sldId id="259" r:id="rId6"/>
    <p:sldId id="262" r:id="rId7"/>
    <p:sldId id="260" r:id="rId8"/>
    <p:sldId id="261" r:id="rId9"/>
    <p:sldId id="269" r:id="rId10"/>
    <p:sldId id="270" r:id="rId11"/>
    <p:sldId id="271" r:id="rId12"/>
    <p:sldId id="263" r:id="rId13"/>
    <p:sldId id="272" r:id="rId14"/>
    <p:sldId id="273" r:id="rId15"/>
    <p:sldId id="268" r:id="rId16"/>
    <p:sldId id="274" r:id="rId17"/>
    <p:sldId id="277"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54" autoAdjust="0"/>
  </p:normalViewPr>
  <p:slideViewPr>
    <p:cSldViewPr snapToGrid="0">
      <p:cViewPr varScale="1">
        <p:scale>
          <a:sx n="60" d="100"/>
          <a:sy n="60" d="100"/>
        </p:scale>
        <p:origin x="908" y="56"/>
      </p:cViewPr>
      <p:guideLst/>
    </p:cSldViewPr>
  </p:slideViewPr>
  <p:notesTextViewPr>
    <p:cViewPr>
      <p:scale>
        <a:sx n="1" d="1"/>
        <a:sy n="1" d="1"/>
      </p:scale>
      <p:origin x="0" y="0"/>
    </p:cViewPr>
  </p:notesTextViewPr>
  <p:sorterViewPr>
    <p:cViewPr>
      <p:scale>
        <a:sx n="100" d="100"/>
        <a:sy n="100" d="100"/>
      </p:scale>
      <p:origin x="0" y="-26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171991871676252"/>
          <c:y val="1.6658498123926616E-2"/>
          <c:w val="0.77990808625947305"/>
          <c:h val="0.94623758953165316"/>
        </c:manualLayout>
      </c:layout>
      <c:barChart>
        <c:barDir val="bar"/>
        <c:grouping val="clustered"/>
        <c:varyColors val="0"/>
        <c:ser>
          <c:idx val="0"/>
          <c:order val="0"/>
          <c:spPr>
            <a:solidFill>
              <a:srgbClr val="33CCCC"/>
            </a:solidFill>
            <a:ln>
              <a:noFill/>
            </a:ln>
            <a:effectLst/>
          </c:spPr>
          <c:invertIfNegative val="0"/>
          <c:cat>
            <c:strRef>
              <c:f>Sheet1!$B$1:$B$32</c:f>
              <c:strCache>
                <c:ptCount val="32"/>
                <c:pt idx="0">
                  <c:v>Age</c:v>
                </c:pt>
                <c:pt idx="1">
                  <c:v>Female</c:v>
                </c:pt>
                <c:pt idx="2">
                  <c:v>Racegrp</c:v>
                </c:pt>
                <c:pt idx="3">
                  <c:v>Educ</c:v>
                </c:pt>
                <c:pt idx="4">
                  <c:v>Unmarried</c:v>
                </c:pt>
                <c:pt idx="5">
                  <c:v>Income</c:v>
                </c:pt>
                <c:pt idx="6">
                  <c:v>CareSource</c:v>
                </c:pt>
                <c:pt idx="7">
                  <c:v>Insured</c:v>
                </c:pt>
                <c:pt idx="8">
                  <c:v>Weight</c:v>
                </c:pt>
                <c:pt idx="9">
                  <c:v>Height</c:v>
                </c:pt>
                <c:pt idx="10">
                  <c:v>BMI</c:v>
                </c:pt>
                <c:pt idx="11">
                  <c:v>Obese</c:v>
                </c:pt>
                <c:pt idx="12">
                  <c:v>Waist</c:v>
                </c:pt>
                <c:pt idx="13">
                  <c:v>SBP</c:v>
                </c:pt>
                <c:pt idx="14">
                  <c:v>DBP</c:v>
                </c:pt>
                <c:pt idx="15">
                  <c:v>HDL</c:v>
                </c:pt>
                <c:pt idx="16">
                  <c:v>LDL</c:v>
                </c:pt>
                <c:pt idx="17">
                  <c:v>Total Chol</c:v>
                </c:pt>
                <c:pt idx="18">
                  <c:v>Dyslipidemia</c:v>
                </c:pt>
                <c:pt idx="19">
                  <c:v>PVD</c:v>
                </c:pt>
                <c:pt idx="20">
                  <c:v>Activity</c:v>
                </c:pt>
                <c:pt idx="21">
                  <c:v>Poor vision</c:v>
                </c:pt>
                <c:pt idx="22">
                  <c:v>Smoker</c:v>
                </c:pt>
                <c:pt idx="23">
                  <c:v>Hypertension</c:v>
                </c:pt>
                <c:pt idx="24">
                  <c:v>Fam Hypertension</c:v>
                </c:pt>
                <c:pt idx="25">
                  <c:v>Diabetes</c:v>
                </c:pt>
                <c:pt idx="26">
                  <c:v>Fam Diabetes</c:v>
                </c:pt>
                <c:pt idx="27">
                  <c:v>Stroke</c:v>
                </c:pt>
                <c:pt idx="28">
                  <c:v>CVD</c:v>
                </c:pt>
                <c:pt idx="29">
                  <c:v>Fam CVD</c:v>
                </c:pt>
                <c:pt idx="30">
                  <c:v>CHF</c:v>
                </c:pt>
                <c:pt idx="31">
                  <c:v>Anemia</c:v>
                </c:pt>
              </c:strCache>
            </c:strRef>
          </c:cat>
          <c:val>
            <c:numRef>
              <c:f>Sheet1!$C$1:$C$32</c:f>
              <c:numCache>
                <c:formatCode>0.00%</c:formatCode>
                <c:ptCount val="32"/>
                <c:pt idx="0">
                  <c:v>0</c:v>
                </c:pt>
                <c:pt idx="1">
                  <c:v>0</c:v>
                </c:pt>
                <c:pt idx="2">
                  <c:v>0</c:v>
                </c:pt>
                <c:pt idx="3">
                  <c:v>2.2000000000000001E-3</c:v>
                </c:pt>
                <c:pt idx="4">
                  <c:v>5.1299999999999998E-2</c:v>
                </c:pt>
                <c:pt idx="5">
                  <c:v>0.13220000000000001</c:v>
                </c:pt>
                <c:pt idx="6">
                  <c:v>0</c:v>
                </c:pt>
                <c:pt idx="7">
                  <c:v>1.2800000000000001E-2</c:v>
                </c:pt>
                <c:pt idx="8">
                  <c:v>2.1899999999999999E-2</c:v>
                </c:pt>
                <c:pt idx="9">
                  <c:v>2.1600000000000001E-2</c:v>
                </c:pt>
                <c:pt idx="10">
                  <c:v>3.2800000000000003E-2</c:v>
                </c:pt>
                <c:pt idx="11">
                  <c:v>3.2800000000000003E-2</c:v>
                </c:pt>
                <c:pt idx="12">
                  <c:v>3.56E-2</c:v>
                </c:pt>
                <c:pt idx="13">
                  <c:v>3.49E-2</c:v>
                </c:pt>
                <c:pt idx="14">
                  <c:v>4.3099999999999999E-2</c:v>
                </c:pt>
                <c:pt idx="15">
                  <c:v>1.9E-3</c:v>
                </c:pt>
                <c:pt idx="16">
                  <c:v>2E-3</c:v>
                </c:pt>
                <c:pt idx="17">
                  <c:v>1.8E-3</c:v>
                </c:pt>
                <c:pt idx="18">
                  <c:v>0</c:v>
                </c:pt>
                <c:pt idx="19">
                  <c:v>0</c:v>
                </c:pt>
                <c:pt idx="20">
                  <c:v>1.1000000000000001E-3</c:v>
                </c:pt>
                <c:pt idx="21">
                  <c:v>6.4199999999999993E-2</c:v>
                </c:pt>
                <c:pt idx="22">
                  <c:v>0</c:v>
                </c:pt>
                <c:pt idx="23">
                  <c:v>9.1000000000000004E-3</c:v>
                </c:pt>
                <c:pt idx="24">
                  <c:v>0</c:v>
                </c:pt>
                <c:pt idx="25">
                  <c:v>2.0000000000000001E-4</c:v>
                </c:pt>
                <c:pt idx="26">
                  <c:v>0</c:v>
                </c:pt>
                <c:pt idx="27">
                  <c:v>1.1999999999999999E-3</c:v>
                </c:pt>
                <c:pt idx="28">
                  <c:v>2.5999999999999999E-3</c:v>
                </c:pt>
                <c:pt idx="29">
                  <c:v>4.7500000000000001E-2</c:v>
                </c:pt>
                <c:pt idx="30">
                  <c:v>4.1000000000000003E-3</c:v>
                </c:pt>
                <c:pt idx="31">
                  <c:v>6.9999999999999999E-4</c:v>
                </c:pt>
              </c:numCache>
            </c:numRef>
          </c:val>
          <c:extLst>
            <c:ext xmlns:c16="http://schemas.microsoft.com/office/drawing/2014/chart" uri="{C3380CC4-5D6E-409C-BE32-E72D297353CC}">
              <c16:uniqueId val="{00000000-214C-4041-9A82-F338F5349F51}"/>
            </c:ext>
          </c:extLst>
        </c:ser>
        <c:dLbls>
          <c:showLegendKey val="0"/>
          <c:showVal val="0"/>
          <c:showCatName val="0"/>
          <c:showSerName val="0"/>
          <c:showPercent val="0"/>
          <c:showBubbleSize val="0"/>
        </c:dLbls>
        <c:gapWidth val="182"/>
        <c:axId val="525071688"/>
        <c:axId val="525079232"/>
      </c:barChart>
      <c:catAx>
        <c:axId val="525071688"/>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25079232"/>
        <c:crosses val="autoZero"/>
        <c:auto val="1"/>
        <c:lblAlgn val="ctr"/>
        <c:lblOffset val="100"/>
        <c:noMultiLvlLbl val="0"/>
      </c:catAx>
      <c:valAx>
        <c:axId val="525079232"/>
        <c:scaling>
          <c:orientation val="minMax"/>
        </c:scaling>
        <c:delete val="0"/>
        <c:axPos val="b"/>
        <c:majorGridlines>
          <c:spPr>
            <a:ln w="9525" cap="flat" cmpd="sng" algn="ctr">
              <a:solidFill>
                <a:schemeClr val="bg1"/>
              </a:solidFill>
              <a:round/>
            </a:ln>
            <a:effectLst/>
          </c:spPr>
        </c:majorGridlines>
        <c:numFmt formatCode="0.00%"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25071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Sheet1!$D$2</c:f>
              <c:strCache>
                <c:ptCount val="1"/>
                <c:pt idx="0">
                  <c:v>Threshold</c:v>
                </c:pt>
              </c:strCache>
            </c:strRef>
          </c:tx>
          <c:spPr>
            <a:solidFill>
              <a:schemeClr val="accent1"/>
            </a:solidFill>
            <a:ln>
              <a:noFill/>
            </a:ln>
            <a:effectLst/>
          </c:spPr>
          <c:invertIfNegative val="0"/>
          <c:cat>
            <c:numRef>
              <c:f>Sheet1!$E$2:$G$2</c:f>
              <c:numCache>
                <c:formatCode>General</c:formatCode>
                <c:ptCount val="3"/>
                <c:pt idx="0">
                  <c:v>0.3</c:v>
                </c:pt>
                <c:pt idx="1">
                  <c:v>0.4</c:v>
                </c:pt>
                <c:pt idx="2">
                  <c:v>0.5</c:v>
                </c:pt>
              </c:numCache>
            </c:numRef>
          </c:cat>
          <c:val>
            <c:numRef>
              <c:f>Sheet1!$E$2:$G$2</c:f>
              <c:numCache>
                <c:formatCode>General</c:formatCode>
                <c:ptCount val="3"/>
                <c:pt idx="0">
                  <c:v>0.3</c:v>
                </c:pt>
                <c:pt idx="1">
                  <c:v>0.4</c:v>
                </c:pt>
                <c:pt idx="2">
                  <c:v>0.5</c:v>
                </c:pt>
              </c:numCache>
            </c:numRef>
          </c:val>
          <c:extLst>
            <c:ext xmlns:c16="http://schemas.microsoft.com/office/drawing/2014/chart" uri="{C3380CC4-5D6E-409C-BE32-E72D297353CC}">
              <c16:uniqueId val="{00000000-68F6-4603-A737-1571EE2B1B65}"/>
            </c:ext>
          </c:extLst>
        </c:ser>
        <c:ser>
          <c:idx val="1"/>
          <c:order val="1"/>
          <c:tx>
            <c:strRef>
              <c:f>Sheet1!$D$3</c:f>
              <c:strCache>
                <c:ptCount val="1"/>
                <c:pt idx="0">
                  <c:v>Profit</c:v>
                </c:pt>
              </c:strCache>
            </c:strRef>
          </c:tx>
          <c:spPr>
            <a:solidFill>
              <a:srgbClr val="33CCC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Sheet1!$E$2:$G$2</c:f>
              <c:numCache>
                <c:formatCode>General</c:formatCode>
                <c:ptCount val="3"/>
                <c:pt idx="0">
                  <c:v>0.3</c:v>
                </c:pt>
                <c:pt idx="1">
                  <c:v>0.4</c:v>
                </c:pt>
                <c:pt idx="2">
                  <c:v>0.5</c:v>
                </c:pt>
              </c:numCache>
            </c:numRef>
          </c:cat>
          <c:val>
            <c:numRef>
              <c:f>Sheet1!$E$3:$G$3</c:f>
              <c:numCache>
                <c:formatCode>General</c:formatCode>
                <c:ptCount val="3"/>
                <c:pt idx="0">
                  <c:v>48900</c:v>
                </c:pt>
                <c:pt idx="1">
                  <c:v>35300</c:v>
                </c:pt>
                <c:pt idx="2">
                  <c:v>22800</c:v>
                </c:pt>
              </c:numCache>
            </c:numRef>
          </c:val>
          <c:extLst>
            <c:ext xmlns:c16="http://schemas.microsoft.com/office/drawing/2014/chart" uri="{C3380CC4-5D6E-409C-BE32-E72D297353CC}">
              <c16:uniqueId val="{00000001-68F6-4603-A737-1571EE2B1B65}"/>
            </c:ext>
          </c:extLst>
        </c:ser>
        <c:dLbls>
          <c:showLegendKey val="0"/>
          <c:showVal val="0"/>
          <c:showCatName val="0"/>
          <c:showSerName val="0"/>
          <c:showPercent val="0"/>
          <c:showBubbleSize val="0"/>
        </c:dLbls>
        <c:gapWidth val="150"/>
        <c:axId val="521536768"/>
        <c:axId val="521539392"/>
      </c:barChart>
      <c:lineChart>
        <c:grouping val="standard"/>
        <c:varyColors val="0"/>
        <c:ser>
          <c:idx val="2"/>
          <c:order val="2"/>
          <c:tx>
            <c:strRef>
              <c:f>Sheet1!$D$4</c:f>
              <c:strCache>
                <c:ptCount val="1"/>
                <c:pt idx="0">
                  <c:v>Accuracy</c:v>
                </c:pt>
              </c:strCache>
            </c:strRef>
          </c:tx>
          <c:spPr>
            <a:ln w="28575" cap="rnd">
              <a:solidFill>
                <a:schemeClr val="accent3"/>
              </a:solidFill>
              <a:round/>
            </a:ln>
            <a:effectLst/>
          </c:spPr>
          <c:marker>
            <c:symbol val="none"/>
          </c:marker>
          <c:val>
            <c:numRef>
              <c:f>Sheet1!$E$4:$G$4</c:f>
              <c:numCache>
                <c:formatCode>General</c:formatCode>
                <c:ptCount val="3"/>
                <c:pt idx="0">
                  <c:v>91.4</c:v>
                </c:pt>
                <c:pt idx="1">
                  <c:v>92.7</c:v>
                </c:pt>
                <c:pt idx="2">
                  <c:v>93.2</c:v>
                </c:pt>
              </c:numCache>
            </c:numRef>
          </c:val>
          <c:smooth val="0"/>
          <c:extLst>
            <c:ext xmlns:c16="http://schemas.microsoft.com/office/drawing/2014/chart" uri="{C3380CC4-5D6E-409C-BE32-E72D297353CC}">
              <c16:uniqueId val="{00000002-68F6-4603-A737-1571EE2B1B65}"/>
            </c:ext>
          </c:extLst>
        </c:ser>
        <c:dLbls>
          <c:showLegendKey val="0"/>
          <c:showVal val="0"/>
          <c:showCatName val="0"/>
          <c:showSerName val="0"/>
          <c:showPercent val="0"/>
          <c:showBubbleSize val="0"/>
        </c:dLbls>
        <c:marker val="1"/>
        <c:smooth val="0"/>
        <c:axId val="521537424"/>
        <c:axId val="521538408"/>
      </c:lineChart>
      <c:catAx>
        <c:axId val="52153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39392"/>
        <c:crosses val="autoZero"/>
        <c:auto val="1"/>
        <c:lblAlgn val="ctr"/>
        <c:lblOffset val="100"/>
        <c:noMultiLvlLbl val="0"/>
      </c:catAx>
      <c:valAx>
        <c:axId val="52153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36768"/>
        <c:crosses val="autoZero"/>
        <c:crossBetween val="between"/>
      </c:valAx>
      <c:valAx>
        <c:axId val="52153840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537424"/>
        <c:crosses val="max"/>
        <c:crossBetween val="between"/>
      </c:valAx>
      <c:catAx>
        <c:axId val="521537424"/>
        <c:scaling>
          <c:orientation val="minMax"/>
        </c:scaling>
        <c:delete val="1"/>
        <c:axPos val="b"/>
        <c:majorTickMark val="none"/>
        <c:minorTickMark val="none"/>
        <c:tickLblPos val="nextTo"/>
        <c:crossAx val="521538408"/>
        <c:crosses val="autoZero"/>
        <c:auto val="1"/>
        <c:lblAlgn val="ctr"/>
        <c:lblOffset val="100"/>
        <c:noMultiLvlLbl val="0"/>
      </c:cat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0DFCB7-2F47-473D-ACCE-0562AD4D86E3}"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31F7CD09-58A8-4504-BD28-1E7AD25C9A0F}">
      <dgm:prSet/>
      <dgm:spPr/>
      <dgm:t>
        <a:bodyPr/>
        <a:lstStyle/>
        <a:p>
          <a:pPr>
            <a:defRPr cap="all"/>
          </a:pPr>
          <a:r>
            <a:rPr lang="en-US" b="0" i="0"/>
            <a:t>Detect at-risk patients</a:t>
          </a:r>
          <a:endParaRPr lang="en-US"/>
        </a:p>
      </dgm:t>
    </dgm:pt>
    <dgm:pt modelId="{DD107EE2-8EAA-4C2A-9F6F-9B81FA4B43E1}" type="parTrans" cxnId="{BC69F2AF-C5B6-4D8A-9809-C43029F68C6D}">
      <dgm:prSet/>
      <dgm:spPr/>
      <dgm:t>
        <a:bodyPr/>
        <a:lstStyle/>
        <a:p>
          <a:endParaRPr lang="en-US"/>
        </a:p>
      </dgm:t>
    </dgm:pt>
    <dgm:pt modelId="{9CD934C0-E28F-4C26-A010-93A36FFB26C3}" type="sibTrans" cxnId="{BC69F2AF-C5B6-4D8A-9809-C43029F68C6D}">
      <dgm:prSet/>
      <dgm:spPr/>
      <dgm:t>
        <a:bodyPr/>
        <a:lstStyle/>
        <a:p>
          <a:endParaRPr lang="en-US"/>
        </a:p>
      </dgm:t>
    </dgm:pt>
    <dgm:pt modelId="{2B4EF35E-5690-44A2-9211-2E0287DA2EA9}">
      <dgm:prSet/>
      <dgm:spPr/>
      <dgm:t>
        <a:bodyPr/>
        <a:lstStyle/>
        <a:p>
          <a:pPr>
            <a:defRPr cap="all"/>
          </a:pPr>
          <a:r>
            <a:rPr lang="en-US" b="0" i="0"/>
            <a:t>Define risk factors/significant variables</a:t>
          </a:r>
          <a:endParaRPr lang="en-US"/>
        </a:p>
      </dgm:t>
    </dgm:pt>
    <dgm:pt modelId="{EC9D9975-FD09-455E-BC1F-60A598F223BA}" type="parTrans" cxnId="{C4A0B5F6-4E5A-4881-9536-DFC6E9333875}">
      <dgm:prSet/>
      <dgm:spPr/>
      <dgm:t>
        <a:bodyPr/>
        <a:lstStyle/>
        <a:p>
          <a:endParaRPr lang="en-US"/>
        </a:p>
      </dgm:t>
    </dgm:pt>
    <dgm:pt modelId="{8517CA7F-3DE3-4C5F-BEB0-BA550E27DCF3}" type="sibTrans" cxnId="{C4A0B5F6-4E5A-4881-9536-DFC6E9333875}">
      <dgm:prSet/>
      <dgm:spPr/>
      <dgm:t>
        <a:bodyPr/>
        <a:lstStyle/>
        <a:p>
          <a:endParaRPr lang="en-US"/>
        </a:p>
      </dgm:t>
    </dgm:pt>
    <dgm:pt modelId="{E3CE38B6-5A98-4966-BE73-11BD009ABBC4}">
      <dgm:prSet/>
      <dgm:spPr/>
      <dgm:t>
        <a:bodyPr/>
        <a:lstStyle/>
        <a:p>
          <a:pPr>
            <a:defRPr cap="all"/>
          </a:pPr>
          <a:r>
            <a:rPr lang="en-US" b="0" i="0"/>
            <a:t>Develop simple-to-use screening tool</a:t>
          </a:r>
          <a:endParaRPr lang="en-US"/>
        </a:p>
      </dgm:t>
    </dgm:pt>
    <dgm:pt modelId="{BB383D83-F1AE-412D-BEFD-AA7060923B3A}" type="parTrans" cxnId="{353CED9E-50D4-4829-855B-2C1AB7C38050}">
      <dgm:prSet/>
      <dgm:spPr/>
      <dgm:t>
        <a:bodyPr/>
        <a:lstStyle/>
        <a:p>
          <a:endParaRPr lang="en-US"/>
        </a:p>
      </dgm:t>
    </dgm:pt>
    <dgm:pt modelId="{775239E4-F5BD-4ADD-832F-BB3D5E94E11C}" type="sibTrans" cxnId="{353CED9E-50D4-4829-855B-2C1AB7C38050}">
      <dgm:prSet/>
      <dgm:spPr/>
      <dgm:t>
        <a:bodyPr/>
        <a:lstStyle/>
        <a:p>
          <a:endParaRPr lang="en-US"/>
        </a:p>
      </dgm:t>
    </dgm:pt>
    <dgm:pt modelId="{9494AF08-EAC7-4791-9296-89CB12EEAD84}" type="pres">
      <dgm:prSet presAssocID="{790DFCB7-2F47-473D-ACCE-0562AD4D86E3}" presName="root" presStyleCnt="0">
        <dgm:presLayoutVars>
          <dgm:dir/>
          <dgm:resizeHandles val="exact"/>
        </dgm:presLayoutVars>
      </dgm:prSet>
      <dgm:spPr/>
    </dgm:pt>
    <dgm:pt modelId="{A0147A7D-7316-47BD-90BD-DB866DBB72E7}" type="pres">
      <dgm:prSet presAssocID="{31F7CD09-58A8-4504-BD28-1E7AD25C9A0F}" presName="compNode" presStyleCnt="0"/>
      <dgm:spPr/>
    </dgm:pt>
    <dgm:pt modelId="{CF5BBF16-BCEB-413A-B38A-E1DA28C6DAFA}" type="pres">
      <dgm:prSet presAssocID="{31F7CD09-58A8-4504-BD28-1E7AD25C9A0F}" presName="iconBgRect" presStyleLbl="bgShp" presStyleIdx="0" presStyleCnt="3"/>
      <dgm:spPr/>
    </dgm:pt>
    <dgm:pt modelId="{8536B15C-04D2-4143-B2DF-47D237D91639}" type="pres">
      <dgm:prSet presAssocID="{31F7CD09-58A8-4504-BD28-1E7AD25C9A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7264423F-DBBD-4E5B-8106-ADEB200641F5}" type="pres">
      <dgm:prSet presAssocID="{31F7CD09-58A8-4504-BD28-1E7AD25C9A0F}" presName="spaceRect" presStyleCnt="0"/>
      <dgm:spPr/>
    </dgm:pt>
    <dgm:pt modelId="{C958F809-0566-4BD0-8052-DA86ACDE8380}" type="pres">
      <dgm:prSet presAssocID="{31F7CD09-58A8-4504-BD28-1E7AD25C9A0F}" presName="textRect" presStyleLbl="revTx" presStyleIdx="0" presStyleCnt="3">
        <dgm:presLayoutVars>
          <dgm:chMax val="1"/>
          <dgm:chPref val="1"/>
        </dgm:presLayoutVars>
      </dgm:prSet>
      <dgm:spPr/>
    </dgm:pt>
    <dgm:pt modelId="{EF87E947-0386-4499-9A69-18270D517251}" type="pres">
      <dgm:prSet presAssocID="{9CD934C0-E28F-4C26-A010-93A36FFB26C3}" presName="sibTrans" presStyleCnt="0"/>
      <dgm:spPr/>
    </dgm:pt>
    <dgm:pt modelId="{A8EC28F0-380D-4FEC-800E-92D1A879D39C}" type="pres">
      <dgm:prSet presAssocID="{2B4EF35E-5690-44A2-9211-2E0287DA2EA9}" presName="compNode" presStyleCnt="0"/>
      <dgm:spPr/>
    </dgm:pt>
    <dgm:pt modelId="{65D27B8C-CA63-4455-8475-CBF0BD8F0F63}" type="pres">
      <dgm:prSet presAssocID="{2B4EF35E-5690-44A2-9211-2E0287DA2EA9}" presName="iconBgRect" presStyleLbl="bgShp" presStyleIdx="1" presStyleCnt="3"/>
      <dgm:spPr/>
    </dgm:pt>
    <dgm:pt modelId="{112E2E47-D135-4528-A977-67235E7C67BA}" type="pres">
      <dgm:prSet presAssocID="{2B4EF35E-5690-44A2-9211-2E0287DA2E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DA6A2369-0147-43C4-BB8D-17B6C0CEEACE}" type="pres">
      <dgm:prSet presAssocID="{2B4EF35E-5690-44A2-9211-2E0287DA2EA9}" presName="spaceRect" presStyleCnt="0"/>
      <dgm:spPr/>
    </dgm:pt>
    <dgm:pt modelId="{CE34C431-D68E-41C5-898E-CCD20A83D091}" type="pres">
      <dgm:prSet presAssocID="{2B4EF35E-5690-44A2-9211-2E0287DA2EA9}" presName="textRect" presStyleLbl="revTx" presStyleIdx="1" presStyleCnt="3">
        <dgm:presLayoutVars>
          <dgm:chMax val="1"/>
          <dgm:chPref val="1"/>
        </dgm:presLayoutVars>
      </dgm:prSet>
      <dgm:spPr/>
    </dgm:pt>
    <dgm:pt modelId="{DA6F36BC-741B-4AFD-9982-813913783F50}" type="pres">
      <dgm:prSet presAssocID="{8517CA7F-3DE3-4C5F-BEB0-BA550E27DCF3}" presName="sibTrans" presStyleCnt="0"/>
      <dgm:spPr/>
    </dgm:pt>
    <dgm:pt modelId="{0D48FC57-30F1-4EA9-B85C-AE0F1F3455BF}" type="pres">
      <dgm:prSet presAssocID="{E3CE38B6-5A98-4966-BE73-11BD009ABBC4}" presName="compNode" presStyleCnt="0"/>
      <dgm:spPr/>
    </dgm:pt>
    <dgm:pt modelId="{6BF74E6E-DEF0-4C93-B293-A9DFD94E6D05}" type="pres">
      <dgm:prSet presAssocID="{E3CE38B6-5A98-4966-BE73-11BD009ABBC4}" presName="iconBgRect" presStyleLbl="bgShp" presStyleIdx="2" presStyleCnt="3"/>
      <dgm:spPr/>
    </dgm:pt>
    <dgm:pt modelId="{F25AD3B9-F72E-4642-9FAA-9F50A2C0E5EC}" type="pres">
      <dgm:prSet presAssocID="{E3CE38B6-5A98-4966-BE73-11BD009ABB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4D26C79D-5AB4-46D0-83B6-3A038D836C08}" type="pres">
      <dgm:prSet presAssocID="{E3CE38B6-5A98-4966-BE73-11BD009ABBC4}" presName="spaceRect" presStyleCnt="0"/>
      <dgm:spPr/>
    </dgm:pt>
    <dgm:pt modelId="{22A5B742-18F9-47B0-A982-E8041114CF25}" type="pres">
      <dgm:prSet presAssocID="{E3CE38B6-5A98-4966-BE73-11BD009ABBC4}" presName="textRect" presStyleLbl="revTx" presStyleIdx="2" presStyleCnt="3">
        <dgm:presLayoutVars>
          <dgm:chMax val="1"/>
          <dgm:chPref val="1"/>
        </dgm:presLayoutVars>
      </dgm:prSet>
      <dgm:spPr/>
    </dgm:pt>
  </dgm:ptLst>
  <dgm:cxnLst>
    <dgm:cxn modelId="{629FF81D-A43A-47EE-B931-6CF02F45CB17}" type="presOf" srcId="{31F7CD09-58A8-4504-BD28-1E7AD25C9A0F}" destId="{C958F809-0566-4BD0-8052-DA86ACDE8380}" srcOrd="0" destOrd="0" presId="urn:microsoft.com/office/officeart/2018/5/layout/IconCircleLabelList"/>
    <dgm:cxn modelId="{E9DA6535-FC69-4DBE-94B4-E797928A4200}" type="presOf" srcId="{2B4EF35E-5690-44A2-9211-2E0287DA2EA9}" destId="{CE34C431-D68E-41C5-898E-CCD20A83D091}" srcOrd="0" destOrd="0" presId="urn:microsoft.com/office/officeart/2018/5/layout/IconCircleLabelList"/>
    <dgm:cxn modelId="{39F6B447-1A0C-43EC-B79C-9DD476CE86FB}" type="presOf" srcId="{790DFCB7-2F47-473D-ACCE-0562AD4D86E3}" destId="{9494AF08-EAC7-4791-9296-89CB12EEAD84}" srcOrd="0" destOrd="0" presId="urn:microsoft.com/office/officeart/2018/5/layout/IconCircleLabelList"/>
    <dgm:cxn modelId="{353CED9E-50D4-4829-855B-2C1AB7C38050}" srcId="{790DFCB7-2F47-473D-ACCE-0562AD4D86E3}" destId="{E3CE38B6-5A98-4966-BE73-11BD009ABBC4}" srcOrd="2" destOrd="0" parTransId="{BB383D83-F1AE-412D-BEFD-AA7060923B3A}" sibTransId="{775239E4-F5BD-4ADD-832F-BB3D5E94E11C}"/>
    <dgm:cxn modelId="{BC69F2AF-C5B6-4D8A-9809-C43029F68C6D}" srcId="{790DFCB7-2F47-473D-ACCE-0562AD4D86E3}" destId="{31F7CD09-58A8-4504-BD28-1E7AD25C9A0F}" srcOrd="0" destOrd="0" parTransId="{DD107EE2-8EAA-4C2A-9F6F-9B81FA4B43E1}" sibTransId="{9CD934C0-E28F-4C26-A010-93A36FFB26C3}"/>
    <dgm:cxn modelId="{D6AF0AB7-B237-4D2B-BF21-B7499B1D7FDC}" type="presOf" srcId="{E3CE38B6-5A98-4966-BE73-11BD009ABBC4}" destId="{22A5B742-18F9-47B0-A982-E8041114CF25}" srcOrd="0" destOrd="0" presId="urn:microsoft.com/office/officeart/2018/5/layout/IconCircleLabelList"/>
    <dgm:cxn modelId="{C4A0B5F6-4E5A-4881-9536-DFC6E9333875}" srcId="{790DFCB7-2F47-473D-ACCE-0562AD4D86E3}" destId="{2B4EF35E-5690-44A2-9211-2E0287DA2EA9}" srcOrd="1" destOrd="0" parTransId="{EC9D9975-FD09-455E-BC1F-60A598F223BA}" sibTransId="{8517CA7F-3DE3-4C5F-BEB0-BA550E27DCF3}"/>
    <dgm:cxn modelId="{0DABB6F0-FA8C-4E1E-A94A-E0466AA0C5D1}" type="presParOf" srcId="{9494AF08-EAC7-4791-9296-89CB12EEAD84}" destId="{A0147A7D-7316-47BD-90BD-DB866DBB72E7}" srcOrd="0" destOrd="0" presId="urn:microsoft.com/office/officeart/2018/5/layout/IconCircleLabelList"/>
    <dgm:cxn modelId="{47B4EED1-C378-4F50-A5C0-7AB38AE38476}" type="presParOf" srcId="{A0147A7D-7316-47BD-90BD-DB866DBB72E7}" destId="{CF5BBF16-BCEB-413A-B38A-E1DA28C6DAFA}" srcOrd="0" destOrd="0" presId="urn:microsoft.com/office/officeart/2018/5/layout/IconCircleLabelList"/>
    <dgm:cxn modelId="{34234257-3A12-42ED-A7D9-23F63D6F25AA}" type="presParOf" srcId="{A0147A7D-7316-47BD-90BD-DB866DBB72E7}" destId="{8536B15C-04D2-4143-B2DF-47D237D91639}" srcOrd="1" destOrd="0" presId="urn:microsoft.com/office/officeart/2018/5/layout/IconCircleLabelList"/>
    <dgm:cxn modelId="{F0A11D82-52E5-4672-9903-A69A357979A4}" type="presParOf" srcId="{A0147A7D-7316-47BD-90BD-DB866DBB72E7}" destId="{7264423F-DBBD-4E5B-8106-ADEB200641F5}" srcOrd="2" destOrd="0" presId="urn:microsoft.com/office/officeart/2018/5/layout/IconCircleLabelList"/>
    <dgm:cxn modelId="{B7D3D6D2-AA8C-46DD-82DB-CD9EC5B74220}" type="presParOf" srcId="{A0147A7D-7316-47BD-90BD-DB866DBB72E7}" destId="{C958F809-0566-4BD0-8052-DA86ACDE8380}" srcOrd="3" destOrd="0" presId="urn:microsoft.com/office/officeart/2018/5/layout/IconCircleLabelList"/>
    <dgm:cxn modelId="{E14436AA-61B7-43A6-91CC-4D82DD4C9B55}" type="presParOf" srcId="{9494AF08-EAC7-4791-9296-89CB12EEAD84}" destId="{EF87E947-0386-4499-9A69-18270D517251}" srcOrd="1" destOrd="0" presId="urn:microsoft.com/office/officeart/2018/5/layout/IconCircleLabelList"/>
    <dgm:cxn modelId="{B1437170-C424-48BC-BFAE-182CB774934F}" type="presParOf" srcId="{9494AF08-EAC7-4791-9296-89CB12EEAD84}" destId="{A8EC28F0-380D-4FEC-800E-92D1A879D39C}" srcOrd="2" destOrd="0" presId="urn:microsoft.com/office/officeart/2018/5/layout/IconCircleLabelList"/>
    <dgm:cxn modelId="{6486C13E-6650-4F0F-8635-FE4440E59390}" type="presParOf" srcId="{A8EC28F0-380D-4FEC-800E-92D1A879D39C}" destId="{65D27B8C-CA63-4455-8475-CBF0BD8F0F63}" srcOrd="0" destOrd="0" presId="urn:microsoft.com/office/officeart/2018/5/layout/IconCircleLabelList"/>
    <dgm:cxn modelId="{73A5218F-3EDE-4D8C-9964-FD1B38343F3E}" type="presParOf" srcId="{A8EC28F0-380D-4FEC-800E-92D1A879D39C}" destId="{112E2E47-D135-4528-A977-67235E7C67BA}" srcOrd="1" destOrd="0" presId="urn:microsoft.com/office/officeart/2018/5/layout/IconCircleLabelList"/>
    <dgm:cxn modelId="{1BB47100-C89C-40FC-A9CB-BE0B1BA09EA0}" type="presParOf" srcId="{A8EC28F0-380D-4FEC-800E-92D1A879D39C}" destId="{DA6A2369-0147-43C4-BB8D-17B6C0CEEACE}" srcOrd="2" destOrd="0" presId="urn:microsoft.com/office/officeart/2018/5/layout/IconCircleLabelList"/>
    <dgm:cxn modelId="{09DC7515-13BD-4F20-980C-93930BD6FDE5}" type="presParOf" srcId="{A8EC28F0-380D-4FEC-800E-92D1A879D39C}" destId="{CE34C431-D68E-41C5-898E-CCD20A83D091}" srcOrd="3" destOrd="0" presId="urn:microsoft.com/office/officeart/2018/5/layout/IconCircleLabelList"/>
    <dgm:cxn modelId="{47F60679-8FEB-459B-8B40-737A58605550}" type="presParOf" srcId="{9494AF08-EAC7-4791-9296-89CB12EEAD84}" destId="{DA6F36BC-741B-4AFD-9982-813913783F50}" srcOrd="3" destOrd="0" presId="urn:microsoft.com/office/officeart/2018/5/layout/IconCircleLabelList"/>
    <dgm:cxn modelId="{13AD33C6-2073-4BF6-B813-F987FE8C7CE2}" type="presParOf" srcId="{9494AF08-EAC7-4791-9296-89CB12EEAD84}" destId="{0D48FC57-30F1-4EA9-B85C-AE0F1F3455BF}" srcOrd="4" destOrd="0" presId="urn:microsoft.com/office/officeart/2018/5/layout/IconCircleLabelList"/>
    <dgm:cxn modelId="{945C53D2-357E-4E8C-B2C9-F9A0BD102832}" type="presParOf" srcId="{0D48FC57-30F1-4EA9-B85C-AE0F1F3455BF}" destId="{6BF74E6E-DEF0-4C93-B293-A9DFD94E6D05}" srcOrd="0" destOrd="0" presId="urn:microsoft.com/office/officeart/2018/5/layout/IconCircleLabelList"/>
    <dgm:cxn modelId="{BF3ED995-5C86-420E-A9FE-E3C4ECFCEEEF}" type="presParOf" srcId="{0D48FC57-30F1-4EA9-B85C-AE0F1F3455BF}" destId="{F25AD3B9-F72E-4642-9FAA-9F50A2C0E5EC}" srcOrd="1" destOrd="0" presId="urn:microsoft.com/office/officeart/2018/5/layout/IconCircleLabelList"/>
    <dgm:cxn modelId="{2C00C78A-7C39-4D74-901F-AE2641E52B08}" type="presParOf" srcId="{0D48FC57-30F1-4EA9-B85C-AE0F1F3455BF}" destId="{4D26C79D-5AB4-46D0-83B6-3A038D836C08}" srcOrd="2" destOrd="0" presId="urn:microsoft.com/office/officeart/2018/5/layout/IconCircleLabelList"/>
    <dgm:cxn modelId="{B15E97AB-E29D-4632-BEC6-B2E10A2376CD}" type="presParOf" srcId="{0D48FC57-30F1-4EA9-B85C-AE0F1F3455BF}" destId="{22A5B742-18F9-47B0-A982-E8041114CF2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BBF16-BCEB-413A-B38A-E1DA28C6DAFA}">
      <dsp:nvSpPr>
        <dsp:cNvPr id="0" name=""/>
        <dsp:cNvSpPr/>
      </dsp:nvSpPr>
      <dsp:spPr>
        <a:xfrm>
          <a:off x="702434" y="59638"/>
          <a:ext cx="1955812" cy="1955812"/>
        </a:xfrm>
        <a:prstGeom prst="ellipse">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536B15C-04D2-4143-B2DF-47D237D91639}">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958F809-0566-4BD0-8052-DA86ACDE8380}">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Detect at-risk patients</a:t>
          </a:r>
          <a:endParaRPr lang="en-US" sz="1700" kern="1200"/>
        </a:p>
      </dsp:txBody>
      <dsp:txXfrm>
        <a:off x="77216" y="2624638"/>
        <a:ext cx="3206250" cy="720000"/>
      </dsp:txXfrm>
    </dsp:sp>
    <dsp:sp modelId="{65D27B8C-CA63-4455-8475-CBF0BD8F0F63}">
      <dsp:nvSpPr>
        <dsp:cNvPr id="0" name=""/>
        <dsp:cNvSpPr/>
      </dsp:nvSpPr>
      <dsp:spPr>
        <a:xfrm>
          <a:off x="4469778" y="59638"/>
          <a:ext cx="1955812" cy="1955812"/>
        </a:xfrm>
        <a:prstGeom prst="ellipse">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12E2E47-D135-4528-A977-67235E7C67BA}">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E34C431-D68E-41C5-898E-CCD20A83D091}">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Define risk factors/significant variables</a:t>
          </a:r>
          <a:endParaRPr lang="en-US" sz="1700" kern="1200"/>
        </a:p>
      </dsp:txBody>
      <dsp:txXfrm>
        <a:off x="3844559" y="2624638"/>
        <a:ext cx="3206250" cy="720000"/>
      </dsp:txXfrm>
    </dsp:sp>
    <dsp:sp modelId="{6BF74E6E-DEF0-4C93-B293-A9DFD94E6D05}">
      <dsp:nvSpPr>
        <dsp:cNvPr id="0" name=""/>
        <dsp:cNvSpPr/>
      </dsp:nvSpPr>
      <dsp:spPr>
        <a:xfrm>
          <a:off x="8237122" y="59638"/>
          <a:ext cx="1955812" cy="1955812"/>
        </a:xfrm>
        <a:prstGeom prst="ellipse">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25AD3B9-F72E-4642-9FAA-9F50A2C0E5EC}">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2A5B742-18F9-47B0-A982-E8041114CF25}">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Develop simple-to-use screening tool</a:t>
          </a:r>
          <a:endParaRPr lang="en-US" sz="1700" kern="1200"/>
        </a:p>
      </dsp:txBody>
      <dsp:txXfrm>
        <a:off x="7611903" y="2624638"/>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0.05749</cdr:x>
      <cdr:y>0.78249</cdr:y>
    </cdr:from>
    <cdr:to>
      <cdr:x>1</cdr:x>
      <cdr:y>0.81845</cdr:y>
    </cdr:to>
    <cdr:sp macro="" textlink="">
      <cdr:nvSpPr>
        <cdr:cNvPr id="2" name="Rectangle 1">
          <a:extLst xmlns:a="http://schemas.openxmlformats.org/drawingml/2006/main">
            <a:ext uri="{FF2B5EF4-FFF2-40B4-BE49-F238E27FC236}">
              <a16:creationId xmlns:a16="http://schemas.microsoft.com/office/drawing/2014/main" id="{58E7CA5B-38F9-4600-9160-E8A43772ACCF}"/>
            </a:ext>
          </a:extLst>
        </cdr:cNvPr>
        <cdr:cNvSpPr/>
      </cdr:nvSpPr>
      <cdr:spPr>
        <a:xfrm xmlns:a="http://schemas.openxmlformats.org/drawingml/2006/main">
          <a:off x="408225" y="4845527"/>
          <a:ext cx="6692378" cy="222661"/>
        </a:xfrm>
        <a:prstGeom xmlns:a="http://schemas.openxmlformats.org/drawingml/2006/main" prst="rect">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0.72874</cdr:x>
      <cdr:y>0.7207</cdr:y>
    </cdr:from>
    <cdr:to>
      <cdr:x>0.87384</cdr:x>
      <cdr:y>0.78034</cdr:y>
    </cdr:to>
    <cdr:sp macro="" textlink="">
      <cdr:nvSpPr>
        <cdr:cNvPr id="3" name="TextBox 1">
          <a:extLst xmlns:a="http://schemas.openxmlformats.org/drawingml/2006/main">
            <a:ext uri="{FF2B5EF4-FFF2-40B4-BE49-F238E27FC236}">
              <a16:creationId xmlns:a16="http://schemas.microsoft.com/office/drawing/2014/main" id="{4FF38769-D796-42A9-B0C2-2015F0618B74}"/>
            </a:ext>
          </a:extLst>
        </cdr:cNvPr>
        <cdr:cNvSpPr txBox="1"/>
      </cdr:nvSpPr>
      <cdr:spPr>
        <a:xfrm xmlns:a="http://schemas.openxmlformats.org/drawingml/2006/main">
          <a:off x="5174502" y="4462900"/>
          <a:ext cx="1030308"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b="1" dirty="0">
              <a:solidFill>
                <a:schemeClr val="bg1"/>
              </a:solidFill>
            </a:rPr>
            <a:t>13.22%</a:t>
          </a:r>
        </a:p>
      </cdr:txBody>
    </cdr:sp>
  </cdr:relSizeAnchor>
  <cdr:relSizeAnchor xmlns:cdr="http://schemas.openxmlformats.org/drawingml/2006/chartDrawing">
    <cdr:from>
      <cdr:x>0.4068</cdr:x>
      <cdr:y>0.264</cdr:y>
    </cdr:from>
    <cdr:to>
      <cdr:x>0.52489</cdr:x>
      <cdr:y>0.32364</cdr:y>
    </cdr:to>
    <cdr:sp macro="" textlink="">
      <cdr:nvSpPr>
        <cdr:cNvPr id="4" name="TextBox 1">
          <a:extLst xmlns:a="http://schemas.openxmlformats.org/drawingml/2006/main">
            <a:ext uri="{FF2B5EF4-FFF2-40B4-BE49-F238E27FC236}">
              <a16:creationId xmlns:a16="http://schemas.microsoft.com/office/drawing/2014/main" id="{4FF38769-D796-42A9-B0C2-2015F0618B74}"/>
            </a:ext>
          </a:extLst>
        </cdr:cNvPr>
        <cdr:cNvSpPr txBox="1"/>
      </cdr:nvSpPr>
      <cdr:spPr>
        <a:xfrm xmlns:a="http://schemas.openxmlformats.org/drawingml/2006/main">
          <a:off x="2888501" y="1634808"/>
          <a:ext cx="838549"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b="1" dirty="0">
              <a:solidFill>
                <a:schemeClr val="bg1"/>
              </a:solidFill>
            </a:rPr>
            <a:t>6.42%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A2C63-2CA4-4D7E-AF9B-D0D2D905798F}"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09B9-4D91-401F-BB01-8E1A7AB6E10D}" type="slidenum">
              <a:rPr lang="en-US" smtClean="0"/>
              <a:t>‹#›</a:t>
            </a:fld>
            <a:endParaRPr lang="en-US"/>
          </a:p>
        </p:txBody>
      </p:sp>
    </p:spTree>
    <p:extLst>
      <p:ext uri="{BB962C8B-B14F-4D97-AF65-F5344CB8AC3E}">
        <p14:creationId xmlns:p14="http://schemas.microsoft.com/office/powerpoint/2010/main" val="243729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C09B9-4D91-401F-BB01-8E1A7AB6E10D}" type="slidenum">
              <a:rPr lang="en-US" smtClean="0"/>
              <a:t>2</a:t>
            </a:fld>
            <a:endParaRPr lang="en-US"/>
          </a:p>
        </p:txBody>
      </p:sp>
    </p:spTree>
    <p:extLst>
      <p:ext uri="{BB962C8B-B14F-4D97-AF65-F5344CB8AC3E}">
        <p14:creationId xmlns:p14="http://schemas.microsoft.com/office/powerpoint/2010/main" val="382741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C09B9-4D91-401F-BB01-8E1A7AB6E10D}" type="slidenum">
              <a:rPr lang="en-US" smtClean="0"/>
              <a:t>5</a:t>
            </a:fld>
            <a:endParaRPr lang="en-US"/>
          </a:p>
        </p:txBody>
      </p:sp>
    </p:spTree>
    <p:extLst>
      <p:ext uri="{BB962C8B-B14F-4D97-AF65-F5344CB8AC3E}">
        <p14:creationId xmlns:p14="http://schemas.microsoft.com/office/powerpoint/2010/main" val="240509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we have X1, X2….Xk variables. If X1 has missing values, then it will be regressed on other variables X2 to Xk. It will consider the other variables as independent variables to predict the values for X1.  The missing values in X1 will be then replaced by predictive values obtained using a complete() function. </a:t>
            </a:r>
          </a:p>
          <a:p>
            <a:endParaRPr lang="en-US" dirty="0"/>
          </a:p>
        </p:txBody>
      </p:sp>
      <p:sp>
        <p:nvSpPr>
          <p:cNvPr id="4" name="Slide Number Placeholder 3"/>
          <p:cNvSpPr>
            <a:spLocks noGrp="1"/>
          </p:cNvSpPr>
          <p:nvPr>
            <p:ph type="sldNum" sz="quarter" idx="5"/>
          </p:nvPr>
        </p:nvSpPr>
        <p:spPr/>
        <p:txBody>
          <a:bodyPr/>
          <a:lstStyle/>
          <a:p>
            <a:fld id="{FC5C09B9-4D91-401F-BB01-8E1A7AB6E10D}" type="slidenum">
              <a:rPr lang="en-US" smtClean="0"/>
              <a:t>7</a:t>
            </a:fld>
            <a:endParaRPr lang="en-US"/>
          </a:p>
        </p:txBody>
      </p:sp>
    </p:spTree>
    <p:extLst>
      <p:ext uri="{BB962C8B-B14F-4D97-AF65-F5344CB8AC3E}">
        <p14:creationId xmlns:p14="http://schemas.microsoft.com/office/powerpoint/2010/main" val="321537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C09B9-4D91-401F-BB01-8E1A7AB6E10D}" type="slidenum">
              <a:rPr lang="en-US" smtClean="0"/>
              <a:t>15</a:t>
            </a:fld>
            <a:endParaRPr lang="en-US"/>
          </a:p>
        </p:txBody>
      </p:sp>
    </p:spTree>
    <p:extLst>
      <p:ext uri="{BB962C8B-B14F-4D97-AF65-F5344CB8AC3E}">
        <p14:creationId xmlns:p14="http://schemas.microsoft.com/office/powerpoint/2010/main" val="4145173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5C09B9-4D91-401F-BB01-8E1A7AB6E10D}" type="slidenum">
              <a:rPr lang="en-US" smtClean="0"/>
              <a:t>18</a:t>
            </a:fld>
            <a:endParaRPr lang="en-US"/>
          </a:p>
        </p:txBody>
      </p:sp>
    </p:spTree>
    <p:extLst>
      <p:ext uri="{BB962C8B-B14F-4D97-AF65-F5344CB8AC3E}">
        <p14:creationId xmlns:p14="http://schemas.microsoft.com/office/powerpoint/2010/main" val="388406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69000"/>
                <a:hueMod val="91000"/>
                <a:satMod val="164000"/>
                <a:lumMod val="74000"/>
              </a:schemeClr>
              <a:schemeClr val="bg2">
                <a:hueMod val="124000"/>
                <a:satMod val="140000"/>
                <a:lumMod val="142000"/>
              </a:schemeClr>
            </a:duotone>
            <a:lum/>
            <a:extLst/>
          </a:blip>
          <a:srcRect/>
          <a:stretch>
            <a:fillRect/>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00C5EB-2753-4E0C-B703-683FD1DBFCBB}"/>
              </a:ext>
            </a:extLst>
          </p:cNvPr>
          <p:cNvSpPr>
            <a:spLocks noGrp="1"/>
          </p:cNvSpPr>
          <p:nvPr>
            <p:ph type="ctrTitle"/>
          </p:nvPr>
        </p:nvSpPr>
        <p:spPr>
          <a:xfrm>
            <a:off x="983231" y="938953"/>
            <a:ext cx="6630143" cy="4980094"/>
          </a:xfrm>
        </p:spPr>
        <p:txBody>
          <a:bodyPr anchor="ctr">
            <a:normAutofit/>
          </a:bodyPr>
          <a:lstStyle/>
          <a:p>
            <a:pPr algn="ctr"/>
            <a:r>
              <a:rPr lang="en-US" dirty="0"/>
              <a:t>Screening Tool to Diagnose CKD</a:t>
            </a:r>
          </a:p>
        </p:txBody>
      </p:sp>
      <p:sp>
        <p:nvSpPr>
          <p:cNvPr id="3" name="Subtitle 2">
            <a:extLst>
              <a:ext uri="{FF2B5EF4-FFF2-40B4-BE49-F238E27FC236}">
                <a16:creationId xmlns:a16="http://schemas.microsoft.com/office/drawing/2014/main" id="{F6738A50-B6BE-43B9-B632-A8D45D1C28E4}"/>
              </a:ext>
            </a:extLst>
          </p:cNvPr>
          <p:cNvSpPr>
            <a:spLocks noGrp="1"/>
          </p:cNvSpPr>
          <p:nvPr>
            <p:ph type="subTitle" idx="1"/>
          </p:nvPr>
        </p:nvSpPr>
        <p:spPr>
          <a:xfrm>
            <a:off x="8630322" y="2075905"/>
            <a:ext cx="2936367" cy="2706189"/>
          </a:xfrm>
        </p:spPr>
        <p:txBody>
          <a:bodyPr anchor="ctr">
            <a:normAutofit/>
          </a:bodyPr>
          <a:lstStyle/>
          <a:p>
            <a:pPr algn="ctr"/>
            <a:r>
              <a:rPr lang="en-US" sz="3200" b="1" dirty="0">
                <a:solidFill>
                  <a:schemeClr val="bg2"/>
                </a:solidFill>
              </a:rPr>
              <a:t>Group 4</a:t>
            </a:r>
          </a:p>
          <a:p>
            <a:pPr algn="ctr"/>
            <a:r>
              <a:rPr lang="en-US" b="1" dirty="0">
                <a:solidFill>
                  <a:schemeClr val="bg2"/>
                </a:solidFill>
              </a:rPr>
              <a:t>Hang le</a:t>
            </a:r>
          </a:p>
          <a:p>
            <a:pPr algn="ctr"/>
            <a:r>
              <a:rPr lang="en-US" b="1" dirty="0">
                <a:solidFill>
                  <a:schemeClr val="bg2"/>
                </a:solidFill>
              </a:rPr>
              <a:t>Parika Gupta</a:t>
            </a:r>
          </a:p>
          <a:p>
            <a:pPr algn="ctr"/>
            <a:r>
              <a:rPr lang="en-US" b="1" dirty="0">
                <a:solidFill>
                  <a:schemeClr val="bg2"/>
                </a:solidFill>
              </a:rPr>
              <a:t>Mengyuan Lin</a:t>
            </a:r>
          </a:p>
          <a:p>
            <a:pPr algn="ctr"/>
            <a:r>
              <a:rPr lang="en-US" b="1" dirty="0">
                <a:solidFill>
                  <a:schemeClr val="bg2"/>
                </a:solidFill>
              </a:rPr>
              <a:t>Vandana Agrawal</a:t>
            </a:r>
          </a:p>
          <a:p>
            <a:endParaRPr lang="en-US" b="1" dirty="0">
              <a:solidFill>
                <a:schemeClr val="bg2"/>
              </a:solidFill>
            </a:endParaRPr>
          </a:p>
        </p:txBody>
      </p:sp>
    </p:spTree>
    <p:extLst>
      <p:ext uri="{BB962C8B-B14F-4D97-AF65-F5344CB8AC3E}">
        <p14:creationId xmlns:p14="http://schemas.microsoft.com/office/powerpoint/2010/main" val="284443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6148" name="Picture 134">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149" name="Picture 136">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50" name="Oval 138">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51" name="Picture 140">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52" name="Picture 142">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153" name="Rectangle 144">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4D71E12-DC44-4016-BF86-08B2E875208B}"/>
              </a:ext>
            </a:extLst>
          </p:cNvPr>
          <p:cNvSpPr>
            <a:spLocks noGrp="1"/>
          </p:cNvSpPr>
          <p:nvPr>
            <p:ph type="title"/>
          </p:nvPr>
        </p:nvSpPr>
        <p:spPr>
          <a:xfrm>
            <a:off x="7902642" y="2875150"/>
            <a:ext cx="4158334" cy="1141407"/>
          </a:xfrm>
        </p:spPr>
        <p:txBody>
          <a:bodyPr vert="horz" lIns="91440" tIns="45720" rIns="91440" bIns="45720" rtlCol="0" anchor="b">
            <a:normAutofit/>
          </a:bodyPr>
          <a:lstStyle/>
          <a:p>
            <a:r>
              <a:rPr lang="en-US" sz="5400" dirty="0"/>
              <a:t>MODEL 4</a:t>
            </a:r>
          </a:p>
        </p:txBody>
      </p:sp>
      <p:sp>
        <p:nvSpPr>
          <p:cNvPr id="6154" name="Rectangle 146">
            <a:extLst>
              <a:ext uri="{FF2B5EF4-FFF2-40B4-BE49-F238E27FC236}">
                <a16:creationId xmlns:a16="http://schemas.microsoft.com/office/drawing/2014/main" id="{EA56AB5D-D5E6-4DDB-8B39-C0594DC18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36">
            <a:extLst>
              <a:ext uri="{FF2B5EF4-FFF2-40B4-BE49-F238E27FC236}">
                <a16:creationId xmlns:a16="http://schemas.microsoft.com/office/drawing/2014/main" id="{BAFB39E6-FB97-4417-A77C-B8AAD4BC0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156" name="Freeform 5">
            <a:extLst>
              <a:ext uri="{FF2B5EF4-FFF2-40B4-BE49-F238E27FC236}">
                <a16:creationId xmlns:a16="http://schemas.microsoft.com/office/drawing/2014/main" id="{7CCB9413-9128-4AD1-B7B7-1F08158FF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146" name="Picture 2" descr="https://lh6.googleusercontent.com/Z139YmX6tEcQhkNpBMgUD5P3u6vddVBnC6ZyuWqFM7PLNXDFjlmuXQtn5uJI3vGhzS1dNz3J_MjGib9B9Rd2YC3fVgJxqtbs3V_YuIzwV23KAEUJIgq-Dft4vyT6W9eyjBfAkJ7vHo6uzU17hQ">
            <a:extLst>
              <a:ext uri="{FF2B5EF4-FFF2-40B4-BE49-F238E27FC236}">
                <a16:creationId xmlns:a16="http://schemas.microsoft.com/office/drawing/2014/main" id="{4E2A81FA-C8F9-4B7D-9CA2-7C850187CC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024" y="998908"/>
            <a:ext cx="6573298" cy="4893892"/>
          </a:xfrm>
          <a:prstGeom prst="rect">
            <a:avLst/>
          </a:prstGeom>
          <a:noFill/>
          <a:ln>
            <a:solidFill>
              <a:schemeClr val="bg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2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88" name="Picture 87">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90" name="Picture 89">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4" name="Picture 93">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6" name="Picture 95">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98" name="Rectangle 97">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124002F-D80A-463C-B332-6BFC808C9E26}"/>
              </a:ext>
            </a:extLst>
          </p:cNvPr>
          <p:cNvSpPr>
            <a:spLocks noGrp="1"/>
          </p:cNvSpPr>
          <p:nvPr>
            <p:ph type="title"/>
          </p:nvPr>
        </p:nvSpPr>
        <p:spPr>
          <a:xfrm>
            <a:off x="1770927" y="246594"/>
            <a:ext cx="8666885" cy="1179870"/>
          </a:xfrm>
        </p:spPr>
        <p:txBody>
          <a:bodyPr vert="horz" lIns="91440" tIns="45720" rIns="91440" bIns="45720" rtlCol="0" anchor="b">
            <a:normAutofit/>
          </a:bodyPr>
          <a:lstStyle/>
          <a:p>
            <a:pPr algn="ctr">
              <a:lnSpc>
                <a:spcPct val="90000"/>
              </a:lnSpc>
            </a:pPr>
            <a:r>
              <a:rPr lang="en-US" sz="6100" dirty="0"/>
              <a:t>MODEL COMPARISON</a:t>
            </a:r>
          </a:p>
        </p:txBody>
      </p:sp>
      <p:pic>
        <p:nvPicPr>
          <p:cNvPr id="3074" name="Picture 2" descr="https://lh3.googleusercontent.com/azORvobFwc5PZPkWajEjxpPBoMXCI7BnG26xC_mHwAbR0Xn8Sl4lySc1WmzQYzx1zOQIJl2q5BwyuTp6biFOFsVdPUtJx5ufXBQXJC2afUm8u_MpP6SXpVW45nwtAR6n1xAvmv16">
            <a:extLst>
              <a:ext uri="{FF2B5EF4-FFF2-40B4-BE49-F238E27FC236}">
                <a16:creationId xmlns:a16="http://schemas.microsoft.com/office/drawing/2014/main" id="{CF25CAA3-577A-4A9E-AC41-2B1323CE52F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6" t="3080" r="1633" b="3813"/>
          <a:stretch/>
        </p:blipFill>
        <p:spPr bwMode="auto">
          <a:xfrm>
            <a:off x="528320" y="2384628"/>
            <a:ext cx="11104880" cy="3354394"/>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9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FF41-CFB4-49EC-BAC4-8AAF2813BFC8}"/>
              </a:ext>
            </a:extLst>
          </p:cNvPr>
          <p:cNvSpPr>
            <a:spLocks noGrp="1"/>
          </p:cNvSpPr>
          <p:nvPr>
            <p:ph type="title"/>
          </p:nvPr>
        </p:nvSpPr>
        <p:spPr>
          <a:xfrm>
            <a:off x="1743740" y="452718"/>
            <a:ext cx="8307094" cy="1400530"/>
          </a:xfrm>
        </p:spPr>
        <p:txBody>
          <a:bodyPr>
            <a:normAutofit/>
          </a:bodyPr>
          <a:lstStyle/>
          <a:p>
            <a:pPr algn="ctr"/>
            <a:r>
              <a:rPr lang="en-US" dirty="0"/>
              <a:t>PREDICTION</a:t>
            </a:r>
          </a:p>
        </p:txBody>
      </p:sp>
      <p:graphicFrame>
        <p:nvGraphicFramePr>
          <p:cNvPr id="4" name="Content Placeholder 3">
            <a:extLst>
              <a:ext uri="{FF2B5EF4-FFF2-40B4-BE49-F238E27FC236}">
                <a16:creationId xmlns:a16="http://schemas.microsoft.com/office/drawing/2014/main" id="{3F1B0181-A80E-4ED0-8B36-266483030E7C}"/>
              </a:ext>
            </a:extLst>
          </p:cNvPr>
          <p:cNvGraphicFramePr>
            <a:graphicFrameLocks noGrp="1"/>
          </p:cNvGraphicFramePr>
          <p:nvPr>
            <p:ph idx="1"/>
            <p:extLst>
              <p:ext uri="{D42A27DB-BD31-4B8C-83A1-F6EECF244321}">
                <p14:modId xmlns:p14="http://schemas.microsoft.com/office/powerpoint/2010/main" val="2765416116"/>
              </p:ext>
            </p:extLst>
          </p:nvPr>
        </p:nvGraphicFramePr>
        <p:xfrm>
          <a:off x="1960880" y="2237362"/>
          <a:ext cx="8168639" cy="407199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86C2D4DC-E337-4770-8375-6332FF92C6EF}"/>
              </a:ext>
            </a:extLst>
          </p:cNvPr>
          <p:cNvSpPr txBox="1">
            <a:spLocks/>
          </p:cNvSpPr>
          <p:nvPr/>
        </p:nvSpPr>
        <p:spPr>
          <a:xfrm>
            <a:off x="1924026" y="1525122"/>
            <a:ext cx="8307094" cy="8090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PROFIT VS ACCURACY</a:t>
            </a:r>
          </a:p>
        </p:txBody>
      </p:sp>
    </p:spTree>
    <p:extLst>
      <p:ext uri="{BB962C8B-B14F-4D97-AF65-F5344CB8AC3E}">
        <p14:creationId xmlns:p14="http://schemas.microsoft.com/office/powerpoint/2010/main" val="337746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43D1E811-F82C-4FC0-8611-6CFC73FD96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5" name="Picture 74">
            <a:extLst>
              <a:ext uri="{FF2B5EF4-FFF2-40B4-BE49-F238E27FC236}">
                <a16:creationId xmlns:a16="http://schemas.microsoft.com/office/drawing/2014/main" id="{AAC6183A-13DD-465B-9338-4D7F5D5239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15BF20A1-7C3A-4BEC-BE35-8AA3E9F0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46D3BD4A-EBCB-4B8A-BA9C-A6927EB621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F483E078-4237-4FFA-8437-F7E6C799F7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3" name="Rectangle 82">
            <a:extLst>
              <a:ext uri="{FF2B5EF4-FFF2-40B4-BE49-F238E27FC236}">
                <a16:creationId xmlns:a16="http://schemas.microsoft.com/office/drawing/2014/main" id="{7FDEDC12-69DE-40B2-9801-E7FFEC7C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220" name="Picture 4" descr="https://lh4.googleusercontent.com/LFcrOkhKYjlxJcRV4atCAfu5G-WMz7n1eo-fSqiJVc7jI47Sq2P_NeC9Cbm4t-ysHddkEPz1SRMkDhCAcWmBrOK5p5G99DXtTIVqr0Ytl0kt0MgE915uE_Qboglv8Noi1SMQmrdBJABjHQtFEw">
            <a:extLst>
              <a:ext uri="{FF2B5EF4-FFF2-40B4-BE49-F238E27FC236}">
                <a16:creationId xmlns:a16="http://schemas.microsoft.com/office/drawing/2014/main" id="{A66D0E8A-DA4F-4FBB-8B1A-A6E6DC5D8AD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465"/>
          <a:stretch/>
        </p:blipFill>
        <p:spPr bwMode="auto">
          <a:xfrm>
            <a:off x="6029152" y="2634700"/>
            <a:ext cx="6029424" cy="314394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lh5.googleusercontent.com/SfUlIia-CXySiYyxElzs-L0ARw72j_4JZta9I8e3evlRntzyDYWDXOsiqtmZo-ks4h7wGncmuqMz1tRQXGs8HizPNVNzwRuWPVFHXkoX_f79uV0IYnejP4MKJnb0Jwe0_SZld-_WJmmRUz2sMg">
            <a:extLst>
              <a:ext uri="{FF2B5EF4-FFF2-40B4-BE49-F238E27FC236}">
                <a16:creationId xmlns:a16="http://schemas.microsoft.com/office/drawing/2014/main" id="{01D03F25-6052-4634-B2B7-05A1BD91E89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3239" b="-2"/>
          <a:stretch/>
        </p:blipFill>
        <p:spPr bwMode="auto">
          <a:xfrm>
            <a:off x="133425" y="2634700"/>
            <a:ext cx="5829395" cy="314394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5B4B152-3FD8-4A60-A701-0E90AEAD5B46}"/>
              </a:ext>
            </a:extLst>
          </p:cNvPr>
          <p:cNvSpPr>
            <a:spLocks noGrp="1"/>
          </p:cNvSpPr>
          <p:nvPr>
            <p:ph type="title"/>
          </p:nvPr>
        </p:nvSpPr>
        <p:spPr>
          <a:xfrm>
            <a:off x="1522412" y="452718"/>
            <a:ext cx="8528422" cy="1400530"/>
          </a:xfrm>
        </p:spPr>
        <p:txBody>
          <a:bodyPr/>
          <a:lstStyle/>
          <a:p>
            <a:pPr algn="ctr"/>
            <a:r>
              <a:rPr lang="en-US" dirty="0"/>
              <a:t>CONFUSION MATRIX</a:t>
            </a:r>
          </a:p>
        </p:txBody>
      </p:sp>
    </p:spTree>
    <p:extLst>
      <p:ext uri="{BB962C8B-B14F-4D97-AF65-F5344CB8AC3E}">
        <p14:creationId xmlns:p14="http://schemas.microsoft.com/office/powerpoint/2010/main" val="280613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43D1E811-F82C-4FC0-8611-6CFC73FD96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5" name="Picture 74">
            <a:extLst>
              <a:ext uri="{FF2B5EF4-FFF2-40B4-BE49-F238E27FC236}">
                <a16:creationId xmlns:a16="http://schemas.microsoft.com/office/drawing/2014/main" id="{AAC6183A-13DD-465B-9338-4D7F5D5239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id="{15BF20A1-7C3A-4BEC-BE35-8AA3E9F0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46D3BD4A-EBCB-4B8A-BA9C-A6927EB621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F483E078-4237-4FFA-8437-F7E6C799F7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3" name="Rectangle 82">
            <a:extLst>
              <a:ext uri="{FF2B5EF4-FFF2-40B4-BE49-F238E27FC236}">
                <a16:creationId xmlns:a16="http://schemas.microsoft.com/office/drawing/2014/main" id="{7FDEDC12-69DE-40B2-9801-E7FFEC7C1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44" name="Picture 4" descr="https://lh4.googleusercontent.com/RdvThHUgzd56LkaPXNljL_rJU8WOPX5AoDYDLnc51AcN9zJr90KfhFQRePEbmpoornPgu4pTQmQe5JAnGNjkCbOFM9Eklb36O_J1mvUESw89hUpV8wuiTvKWjHhqHo4PO7O6tIsLdNAYFPE7UA">
            <a:extLst>
              <a:ext uri="{FF2B5EF4-FFF2-40B4-BE49-F238E27FC236}">
                <a16:creationId xmlns:a16="http://schemas.microsoft.com/office/drawing/2014/main" id="{C81455A5-3405-42E0-931B-0F596317009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919" b="3"/>
          <a:stretch/>
        </p:blipFill>
        <p:spPr bwMode="auto">
          <a:xfrm>
            <a:off x="6127770" y="2488044"/>
            <a:ext cx="6064231" cy="319532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lh6.googleusercontent.com/pLLN-quk8K26VBpH4epBpR41yAMglGvHLexG_O6dZL4azVS438KSi0vABXSGbaoHp9-sKo3Svk4P3qlRh_8h9hGwwlS15erHq_emjzehGDg1R8vyRTSUgzXfest1CP-zKvzWFmoL6ZRJ7AK4vw">
            <a:extLst>
              <a:ext uri="{FF2B5EF4-FFF2-40B4-BE49-F238E27FC236}">
                <a16:creationId xmlns:a16="http://schemas.microsoft.com/office/drawing/2014/main" id="{99CF1AB1-EFE7-4606-A7D5-11D7AE8D6FC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748" r="5484" b="3"/>
          <a:stretch/>
        </p:blipFill>
        <p:spPr bwMode="auto">
          <a:xfrm>
            <a:off x="91591" y="2477412"/>
            <a:ext cx="5881049" cy="319532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D86A824-E3E5-44F4-A2D8-A43251AF3C6C}"/>
              </a:ext>
            </a:extLst>
          </p:cNvPr>
          <p:cNvSpPr>
            <a:spLocks noGrp="1"/>
          </p:cNvSpPr>
          <p:nvPr>
            <p:ph type="title"/>
          </p:nvPr>
        </p:nvSpPr>
        <p:spPr>
          <a:xfrm>
            <a:off x="1956391" y="452718"/>
            <a:ext cx="8094443" cy="1400530"/>
          </a:xfrm>
        </p:spPr>
        <p:txBody>
          <a:bodyPr/>
          <a:lstStyle/>
          <a:p>
            <a:pPr algn="ctr"/>
            <a:r>
              <a:rPr lang="en-US" dirty="0"/>
              <a:t>CONFUSION MATRIX</a:t>
            </a:r>
          </a:p>
        </p:txBody>
      </p:sp>
    </p:spTree>
    <p:extLst>
      <p:ext uri="{BB962C8B-B14F-4D97-AF65-F5344CB8AC3E}">
        <p14:creationId xmlns:p14="http://schemas.microsoft.com/office/powerpoint/2010/main" val="299209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62" name="Picture 43">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3" name="Picture 45">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47">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49">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6" name="Picture 51">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7" name="Rectangle 53">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5FB921-84E2-4B8C-B084-2DB92911BBB1}"/>
              </a:ext>
            </a:extLst>
          </p:cNvPr>
          <p:cNvSpPr>
            <a:spLocks noGrp="1"/>
          </p:cNvSpPr>
          <p:nvPr>
            <p:ph type="title"/>
          </p:nvPr>
        </p:nvSpPr>
        <p:spPr>
          <a:xfrm>
            <a:off x="8023153" y="2409811"/>
            <a:ext cx="3865396" cy="1936266"/>
          </a:xfrm>
        </p:spPr>
        <p:txBody>
          <a:bodyPr vert="horz" lIns="91440" tIns="45720" rIns="91440" bIns="45720" rtlCol="0" anchor="b">
            <a:normAutofit/>
          </a:bodyPr>
          <a:lstStyle/>
          <a:p>
            <a:pPr algn="ctr"/>
            <a:r>
              <a:rPr lang="en-US" sz="5000" dirty="0"/>
              <a:t>SCREENING TOOL</a:t>
            </a:r>
          </a:p>
        </p:txBody>
      </p:sp>
      <p:sp>
        <p:nvSpPr>
          <p:cNvPr id="68" name="Rectangle 55">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0"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2">
            <a:extLst>
              <a:ext uri="{FF2B5EF4-FFF2-40B4-BE49-F238E27FC236}">
                <a16:creationId xmlns:a16="http://schemas.microsoft.com/office/drawing/2014/main" id="{E840AF88-BB24-4F3F-B484-B3D312B8F085}"/>
              </a:ext>
            </a:extLst>
          </p:cNvPr>
          <p:cNvPicPr>
            <a:picLocks noChangeAspect="1"/>
          </p:cNvPicPr>
          <p:nvPr/>
        </p:nvPicPr>
        <p:blipFill>
          <a:blip r:embed="rId8"/>
          <a:stretch>
            <a:fillRect/>
          </a:stretch>
        </p:blipFill>
        <p:spPr>
          <a:xfrm>
            <a:off x="647700" y="10525"/>
            <a:ext cx="5448300" cy="6734838"/>
          </a:xfrm>
          <a:prstGeom prst="rect">
            <a:avLst/>
          </a:prstGeom>
          <a:effectLst/>
        </p:spPr>
      </p:pic>
    </p:spTree>
    <p:extLst>
      <p:ext uri="{BB962C8B-B14F-4D97-AF65-F5344CB8AC3E}">
        <p14:creationId xmlns:p14="http://schemas.microsoft.com/office/powerpoint/2010/main" val="55568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950C-9C57-494F-A6FA-11C96D8B53E3}"/>
              </a:ext>
            </a:extLst>
          </p:cNvPr>
          <p:cNvSpPr>
            <a:spLocks noGrp="1"/>
          </p:cNvSpPr>
          <p:nvPr>
            <p:ph type="title"/>
          </p:nvPr>
        </p:nvSpPr>
        <p:spPr>
          <a:xfrm>
            <a:off x="484214" y="2118109"/>
            <a:ext cx="3992093" cy="3378924"/>
          </a:xfrm>
        </p:spPr>
        <p:txBody>
          <a:bodyPr>
            <a:noAutofit/>
          </a:bodyPr>
          <a:lstStyle/>
          <a:p>
            <a:pPr algn="ctr"/>
            <a:r>
              <a:rPr lang="en-US" sz="4000" dirty="0"/>
              <a:t>COMPARISION OF SCREENING TOOL AND MODELS</a:t>
            </a:r>
          </a:p>
        </p:txBody>
      </p:sp>
      <p:sp>
        <p:nvSpPr>
          <p:cNvPr id="26" name="Rectangle 25">
            <a:extLst>
              <a:ext uri="{FF2B5EF4-FFF2-40B4-BE49-F238E27FC236}">
                <a16:creationId xmlns:a16="http://schemas.microsoft.com/office/drawing/2014/main" id="{EDF212DC-3C79-454E-A58A-843742ACC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F532797E-167C-4660-8A7B-5786A091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9882F8-31AB-4D8B-BAB5-BA1EEFD91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1">
            <a:extLst>
              <a:ext uri="{FF2B5EF4-FFF2-40B4-BE49-F238E27FC236}">
                <a16:creationId xmlns:a16="http://schemas.microsoft.com/office/drawing/2014/main" id="{D500CDFE-13E5-4BA0-8CF5-31B6BD30606B}"/>
              </a:ext>
            </a:extLst>
          </p:cNvPr>
          <p:cNvSpPr>
            <a:spLocks noChangeArrowheads="1"/>
          </p:cNvSpPr>
          <p:nvPr/>
        </p:nvSpPr>
        <p:spPr bwMode="auto">
          <a:xfrm>
            <a:off x="1113889" y="1965285"/>
            <a:ext cx="18473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21" name="Content Placeholder 3">
            <a:extLst>
              <a:ext uri="{FF2B5EF4-FFF2-40B4-BE49-F238E27FC236}">
                <a16:creationId xmlns:a16="http://schemas.microsoft.com/office/drawing/2014/main" id="{801FB262-A0E3-4828-A42B-E51A3AF6F9B4}"/>
              </a:ext>
            </a:extLst>
          </p:cNvPr>
          <p:cNvGraphicFramePr>
            <a:graphicFrameLocks/>
          </p:cNvGraphicFramePr>
          <p:nvPr>
            <p:extLst>
              <p:ext uri="{D42A27DB-BD31-4B8C-83A1-F6EECF244321}">
                <p14:modId xmlns:p14="http://schemas.microsoft.com/office/powerpoint/2010/main" val="152098679"/>
              </p:ext>
            </p:extLst>
          </p:nvPr>
        </p:nvGraphicFramePr>
        <p:xfrm>
          <a:off x="5608319" y="1194181"/>
          <a:ext cx="5614837" cy="4446835"/>
        </p:xfrm>
        <a:graphic>
          <a:graphicData uri="http://schemas.openxmlformats.org/drawingml/2006/table">
            <a:tbl>
              <a:tblPr firstRow="1" bandRow="1">
                <a:tableStyleId>{8EC20E35-A176-4012-BC5E-935CFFF8708E}</a:tableStyleId>
              </a:tblPr>
              <a:tblGrid>
                <a:gridCol w="1122987">
                  <a:extLst>
                    <a:ext uri="{9D8B030D-6E8A-4147-A177-3AD203B41FA5}">
                      <a16:colId xmlns:a16="http://schemas.microsoft.com/office/drawing/2014/main" val="295891550"/>
                    </a:ext>
                  </a:extLst>
                </a:gridCol>
                <a:gridCol w="1279138">
                  <a:extLst>
                    <a:ext uri="{9D8B030D-6E8A-4147-A177-3AD203B41FA5}">
                      <a16:colId xmlns:a16="http://schemas.microsoft.com/office/drawing/2014/main" val="3314577559"/>
                    </a:ext>
                  </a:extLst>
                </a:gridCol>
                <a:gridCol w="942170">
                  <a:extLst>
                    <a:ext uri="{9D8B030D-6E8A-4147-A177-3AD203B41FA5}">
                      <a16:colId xmlns:a16="http://schemas.microsoft.com/office/drawing/2014/main" val="2779876946"/>
                    </a:ext>
                  </a:extLst>
                </a:gridCol>
                <a:gridCol w="692854">
                  <a:extLst>
                    <a:ext uri="{9D8B030D-6E8A-4147-A177-3AD203B41FA5}">
                      <a16:colId xmlns:a16="http://schemas.microsoft.com/office/drawing/2014/main" val="1032081904"/>
                    </a:ext>
                  </a:extLst>
                </a:gridCol>
                <a:gridCol w="786867">
                  <a:extLst>
                    <a:ext uri="{9D8B030D-6E8A-4147-A177-3AD203B41FA5}">
                      <a16:colId xmlns:a16="http://schemas.microsoft.com/office/drawing/2014/main" val="4137022879"/>
                    </a:ext>
                  </a:extLst>
                </a:gridCol>
                <a:gridCol w="790821">
                  <a:extLst>
                    <a:ext uri="{9D8B030D-6E8A-4147-A177-3AD203B41FA5}">
                      <a16:colId xmlns:a16="http://schemas.microsoft.com/office/drawing/2014/main" val="887636653"/>
                    </a:ext>
                  </a:extLst>
                </a:gridCol>
              </a:tblGrid>
              <a:tr h="667667">
                <a:tc>
                  <a:txBody>
                    <a:bodyPr/>
                    <a:lstStyle/>
                    <a:p>
                      <a:pPr fontAlgn="t"/>
                      <a:br>
                        <a:rPr lang="en-US" sz="1700">
                          <a:effectLst/>
                        </a:rPr>
                      </a:b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Thresholds</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Accuracy</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True Positive</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False Positive</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Profit</a:t>
                      </a:r>
                      <a:endParaRPr lang="en-US" sz="1700">
                        <a:effectLst/>
                      </a:endParaRPr>
                    </a:p>
                  </a:txBody>
                  <a:tcPr marL="68009" marR="68009" marT="45340" marB="45340"/>
                </a:tc>
                <a:extLst>
                  <a:ext uri="{0D108BD9-81ED-4DB2-BD59-A6C34878D82A}">
                    <a16:rowId xmlns:a16="http://schemas.microsoft.com/office/drawing/2014/main" val="1856865851"/>
                  </a:ext>
                </a:extLst>
              </a:tr>
              <a:tr h="326030">
                <a:tc>
                  <a:txBody>
                    <a:bodyPr/>
                    <a:lstStyle/>
                    <a:p>
                      <a:pPr rtl="0" fontAlgn="t">
                        <a:spcBef>
                          <a:spcPts val="0"/>
                        </a:spcBef>
                        <a:spcAft>
                          <a:spcPts val="0"/>
                        </a:spcAft>
                      </a:pPr>
                      <a:r>
                        <a:rPr lang="en-US" sz="1200" u="none" strike="noStrike">
                          <a:effectLst/>
                        </a:rPr>
                        <a:t>Model 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0.5</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93.13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19</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16</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$23,100</a:t>
                      </a:r>
                      <a:endParaRPr lang="en-US" sz="1700">
                        <a:effectLst/>
                      </a:endParaRPr>
                    </a:p>
                  </a:txBody>
                  <a:tcPr marL="68009" marR="68009" marT="45340" marB="45340"/>
                </a:tc>
                <a:extLst>
                  <a:ext uri="{0D108BD9-81ED-4DB2-BD59-A6C34878D82A}">
                    <a16:rowId xmlns:a16="http://schemas.microsoft.com/office/drawing/2014/main" val="1606137815"/>
                  </a:ext>
                </a:extLst>
              </a:tr>
              <a:tr h="667667">
                <a:tc>
                  <a:txBody>
                    <a:bodyPr/>
                    <a:lstStyle/>
                    <a:p>
                      <a:pPr fontAlgn="t"/>
                      <a:br>
                        <a:rPr lang="en-US" sz="1700">
                          <a:effectLst/>
                        </a:rPr>
                      </a:b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0.4</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93.13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34</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31</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$41,100</a:t>
                      </a:r>
                      <a:endParaRPr lang="en-US" sz="1700">
                        <a:effectLst/>
                      </a:endParaRPr>
                    </a:p>
                  </a:txBody>
                  <a:tcPr marL="68009" marR="68009" marT="45340" marB="45340"/>
                </a:tc>
                <a:extLst>
                  <a:ext uri="{0D108BD9-81ED-4DB2-BD59-A6C34878D82A}">
                    <a16:rowId xmlns:a16="http://schemas.microsoft.com/office/drawing/2014/main" val="3839053033"/>
                  </a:ext>
                </a:extLst>
              </a:tr>
              <a:tr h="667667">
                <a:tc>
                  <a:txBody>
                    <a:bodyPr/>
                    <a:lstStyle/>
                    <a:p>
                      <a:pPr fontAlgn="t"/>
                      <a:br>
                        <a:rPr lang="en-US" sz="1700">
                          <a:effectLst/>
                        </a:rPr>
                      </a:b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91.6</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48</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68</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$55,600</a:t>
                      </a:r>
                      <a:endParaRPr lang="en-US" sz="1700">
                        <a:effectLst/>
                      </a:endParaRPr>
                    </a:p>
                  </a:txBody>
                  <a:tcPr marL="68009" marR="68009" marT="45340" marB="45340"/>
                </a:tc>
                <a:extLst>
                  <a:ext uri="{0D108BD9-81ED-4DB2-BD59-A6C34878D82A}">
                    <a16:rowId xmlns:a16="http://schemas.microsoft.com/office/drawing/2014/main" val="1768803449"/>
                  </a:ext>
                </a:extLst>
              </a:tr>
              <a:tr h="326030">
                <a:tc>
                  <a:txBody>
                    <a:bodyPr/>
                    <a:lstStyle/>
                    <a:p>
                      <a:pPr rtl="0" fontAlgn="t">
                        <a:spcBef>
                          <a:spcPts val="0"/>
                        </a:spcBef>
                        <a:spcAft>
                          <a:spcPts val="0"/>
                        </a:spcAft>
                      </a:pPr>
                      <a:r>
                        <a:rPr lang="en-US" sz="1200" u="none" strike="noStrike">
                          <a:effectLst/>
                        </a:rPr>
                        <a:t>Model 4</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0.5</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15</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13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$18,200</a:t>
                      </a:r>
                      <a:endParaRPr lang="en-US" sz="1700">
                        <a:effectLst/>
                      </a:endParaRPr>
                    </a:p>
                  </a:txBody>
                  <a:tcPr marL="68009" marR="68009" marT="45340" marB="45340"/>
                </a:tc>
                <a:extLst>
                  <a:ext uri="{0D108BD9-81ED-4DB2-BD59-A6C34878D82A}">
                    <a16:rowId xmlns:a16="http://schemas.microsoft.com/office/drawing/2014/main" val="1530021893"/>
                  </a:ext>
                </a:extLst>
              </a:tr>
              <a:tr h="667667">
                <a:tc>
                  <a:txBody>
                    <a:bodyPr/>
                    <a:lstStyle/>
                    <a:p>
                      <a:pPr fontAlgn="t"/>
                      <a:br>
                        <a:rPr lang="en-US" sz="1700">
                          <a:effectLst/>
                        </a:rPr>
                      </a:b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0.4</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92.5</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33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39</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$39,000</a:t>
                      </a:r>
                      <a:endParaRPr lang="en-US" sz="1700">
                        <a:effectLst/>
                      </a:endParaRPr>
                    </a:p>
                  </a:txBody>
                  <a:tcPr marL="68009" marR="68009" marT="45340" marB="45340"/>
                </a:tc>
                <a:extLst>
                  <a:ext uri="{0D108BD9-81ED-4DB2-BD59-A6C34878D82A}">
                    <a16:rowId xmlns:a16="http://schemas.microsoft.com/office/drawing/2014/main" val="3184844293"/>
                  </a:ext>
                </a:extLst>
              </a:tr>
              <a:tr h="667667">
                <a:tc>
                  <a:txBody>
                    <a:bodyPr/>
                    <a:lstStyle/>
                    <a:p>
                      <a:pPr fontAlgn="t"/>
                      <a:br>
                        <a:rPr lang="en-US" sz="1700">
                          <a:effectLst/>
                        </a:rPr>
                      </a:b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0.3</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91.1</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51</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68</a:t>
                      </a:r>
                      <a:endParaRPr lang="en-US" sz="1700">
                        <a:effectLst/>
                      </a:endParaRPr>
                    </a:p>
                  </a:txBody>
                  <a:tcPr marL="68009" marR="68009" marT="45340" marB="45340"/>
                </a:tc>
                <a:tc>
                  <a:txBody>
                    <a:bodyPr/>
                    <a:lstStyle/>
                    <a:p>
                      <a:pPr algn="r" rtl="0" fontAlgn="t">
                        <a:spcBef>
                          <a:spcPts val="0"/>
                        </a:spcBef>
                        <a:spcAft>
                          <a:spcPts val="0"/>
                        </a:spcAft>
                      </a:pPr>
                      <a:r>
                        <a:rPr lang="en-US" sz="1200" u="none" strike="noStrike">
                          <a:effectLst/>
                        </a:rPr>
                        <a:t>$59,500</a:t>
                      </a:r>
                      <a:endParaRPr lang="en-US" sz="1700">
                        <a:effectLst/>
                      </a:endParaRPr>
                    </a:p>
                  </a:txBody>
                  <a:tcPr marL="68009" marR="68009" marT="45340" marB="45340"/>
                </a:tc>
                <a:extLst>
                  <a:ext uri="{0D108BD9-81ED-4DB2-BD59-A6C34878D82A}">
                    <a16:rowId xmlns:a16="http://schemas.microsoft.com/office/drawing/2014/main" val="738053215"/>
                  </a:ext>
                </a:extLst>
              </a:tr>
              <a:tr h="326030">
                <a:tc>
                  <a:txBody>
                    <a:bodyPr/>
                    <a:lstStyle/>
                    <a:p>
                      <a:pPr rtl="0" fontAlgn="t">
                        <a:spcBef>
                          <a:spcPts val="0"/>
                        </a:spcBef>
                        <a:spcAft>
                          <a:spcPts val="0"/>
                        </a:spcAft>
                      </a:pPr>
                      <a:r>
                        <a:rPr lang="en-US" sz="1200" u="none" strike="noStrike" dirty="0">
                          <a:effectLst/>
                        </a:rPr>
                        <a:t>Screening     tool</a:t>
                      </a:r>
                      <a:endParaRPr lang="en-US" sz="1700" dirty="0">
                        <a:effectLst/>
                      </a:endParaRPr>
                    </a:p>
                  </a:txBody>
                  <a:tcPr marL="68009" marR="68009" marT="45340" marB="45340"/>
                </a:tc>
                <a:tc>
                  <a:txBody>
                    <a:bodyPr/>
                    <a:lstStyle/>
                    <a:p>
                      <a:pPr algn="r" rtl="0" fontAlgn="ctr">
                        <a:spcBef>
                          <a:spcPts val="0"/>
                        </a:spcBef>
                        <a:spcAft>
                          <a:spcPts val="0"/>
                        </a:spcAft>
                      </a:pPr>
                      <a:r>
                        <a:rPr lang="en-US" sz="1200" u="none" strike="noStrike">
                          <a:effectLst/>
                        </a:rPr>
                        <a:t>&gt;60</a:t>
                      </a:r>
                      <a:endParaRPr lang="en-US" sz="1700">
                        <a:effectLst/>
                      </a:endParaRPr>
                    </a:p>
                  </a:txBody>
                  <a:tcPr marL="68009" marR="68009" marT="45340" marB="45340" anchor="ctr"/>
                </a:tc>
                <a:tc>
                  <a:txBody>
                    <a:bodyPr/>
                    <a:lstStyle/>
                    <a:p>
                      <a:pPr algn="r" rtl="0" fontAlgn="ctr">
                        <a:spcBef>
                          <a:spcPts val="0"/>
                        </a:spcBef>
                        <a:spcAft>
                          <a:spcPts val="0"/>
                        </a:spcAft>
                      </a:pPr>
                      <a:r>
                        <a:rPr lang="en-US" sz="1200" u="none" strike="noStrike">
                          <a:effectLst/>
                        </a:rPr>
                        <a:t>88.33</a:t>
                      </a:r>
                      <a:endParaRPr lang="en-US" sz="1700">
                        <a:effectLst/>
                      </a:endParaRPr>
                    </a:p>
                  </a:txBody>
                  <a:tcPr marL="68009" marR="68009" marT="45340" marB="45340" anchor="ctr"/>
                </a:tc>
                <a:tc>
                  <a:txBody>
                    <a:bodyPr/>
                    <a:lstStyle/>
                    <a:p>
                      <a:pPr algn="r" rtl="0" fontAlgn="ctr">
                        <a:spcBef>
                          <a:spcPts val="0"/>
                        </a:spcBef>
                        <a:spcAft>
                          <a:spcPts val="0"/>
                        </a:spcAft>
                      </a:pPr>
                      <a:r>
                        <a:rPr lang="en-US" sz="1200" u="none" strike="noStrike">
                          <a:effectLst/>
                        </a:rPr>
                        <a:t>58</a:t>
                      </a:r>
                      <a:endParaRPr lang="en-US" sz="1700">
                        <a:effectLst/>
                      </a:endParaRPr>
                    </a:p>
                  </a:txBody>
                  <a:tcPr marL="68009" marR="68009" marT="45340" marB="45340" anchor="ctr"/>
                </a:tc>
                <a:tc>
                  <a:txBody>
                    <a:bodyPr/>
                    <a:lstStyle/>
                    <a:p>
                      <a:pPr algn="r" rtl="0" fontAlgn="ctr">
                        <a:spcBef>
                          <a:spcPts val="0"/>
                        </a:spcBef>
                        <a:spcAft>
                          <a:spcPts val="0"/>
                        </a:spcAft>
                      </a:pPr>
                      <a:r>
                        <a:rPr lang="en-US" sz="1200" u="none" strike="noStrike">
                          <a:effectLst/>
                        </a:rPr>
                        <a:t>127</a:t>
                      </a:r>
                      <a:endParaRPr lang="en-US" sz="1700">
                        <a:effectLst/>
                      </a:endParaRPr>
                    </a:p>
                  </a:txBody>
                  <a:tcPr marL="68009" marR="68009" marT="45340" marB="45340" anchor="ctr"/>
                </a:tc>
                <a:tc>
                  <a:txBody>
                    <a:bodyPr/>
                    <a:lstStyle/>
                    <a:p>
                      <a:pPr algn="r" rtl="0" fontAlgn="ctr">
                        <a:spcBef>
                          <a:spcPts val="0"/>
                        </a:spcBef>
                        <a:spcAft>
                          <a:spcPts val="0"/>
                        </a:spcAft>
                      </a:pPr>
                      <a:r>
                        <a:rPr lang="en-US" sz="1200" u="none" strike="noStrike" dirty="0">
                          <a:effectLst/>
                        </a:rPr>
                        <a:t>$62,700</a:t>
                      </a:r>
                      <a:endParaRPr lang="en-US" sz="1700" dirty="0">
                        <a:effectLst/>
                      </a:endParaRPr>
                    </a:p>
                  </a:txBody>
                  <a:tcPr marL="68009" marR="68009" marT="45340" marB="45340" anchor="ctr"/>
                </a:tc>
                <a:extLst>
                  <a:ext uri="{0D108BD9-81ED-4DB2-BD59-A6C34878D82A}">
                    <a16:rowId xmlns:a16="http://schemas.microsoft.com/office/drawing/2014/main" val="2530443970"/>
                  </a:ext>
                </a:extLst>
              </a:tr>
            </a:tbl>
          </a:graphicData>
        </a:graphic>
      </p:graphicFrame>
      <p:sp>
        <p:nvSpPr>
          <p:cNvPr id="8" name="Rectangle 7">
            <a:extLst>
              <a:ext uri="{FF2B5EF4-FFF2-40B4-BE49-F238E27FC236}">
                <a16:creationId xmlns:a16="http://schemas.microsoft.com/office/drawing/2014/main" id="{9D3FB98A-477C-43F1-BC94-43BDB74C4F81}"/>
              </a:ext>
            </a:extLst>
          </p:cNvPr>
          <p:cNvSpPr/>
          <p:nvPr/>
        </p:nvSpPr>
        <p:spPr>
          <a:xfrm>
            <a:off x="5608319" y="5039833"/>
            <a:ext cx="5614837" cy="7974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22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950C-9C57-494F-A6FA-11C96D8B53E3}"/>
              </a:ext>
            </a:extLst>
          </p:cNvPr>
          <p:cNvSpPr>
            <a:spLocks noGrp="1"/>
          </p:cNvSpPr>
          <p:nvPr>
            <p:ph type="title"/>
          </p:nvPr>
        </p:nvSpPr>
        <p:spPr>
          <a:xfrm>
            <a:off x="720911" y="2489964"/>
            <a:ext cx="4166510" cy="1622321"/>
          </a:xfrm>
        </p:spPr>
        <p:txBody>
          <a:bodyPr>
            <a:normAutofit/>
          </a:bodyPr>
          <a:lstStyle/>
          <a:p>
            <a:pPr algn="ctr"/>
            <a:r>
              <a:rPr lang="en-US" dirty="0"/>
              <a:t>PREDICTION RESULTS</a:t>
            </a:r>
          </a:p>
        </p:txBody>
      </p:sp>
      <p:sp>
        <p:nvSpPr>
          <p:cNvPr id="12"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Picture 6" descr="https://lh5.googleusercontent.com/p5ef-SqOD3kXgUrPoP9oK65WSzBq8JeKtb6Kprx2zOYGDTC9SJEjw5pJ_j53_kJx_dc0DBg9RoiofrWodkZSPltMUS1cxQonwt1mbbgbY4kVCNd171_D52XPu93k78-Rrisr4iS1">
            <a:extLst>
              <a:ext uri="{FF2B5EF4-FFF2-40B4-BE49-F238E27FC236}">
                <a16:creationId xmlns:a16="http://schemas.microsoft.com/office/drawing/2014/main" id="{080F1F28-5436-463F-8500-D32574F8C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213" y="1440681"/>
            <a:ext cx="6388187" cy="423732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926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1" name="Picture 60">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3" name="Oval 62">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6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7" name="Picture 6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9" name="Rectangle 68">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Title 1">
            <a:extLst>
              <a:ext uri="{FF2B5EF4-FFF2-40B4-BE49-F238E27FC236}">
                <a16:creationId xmlns:a16="http://schemas.microsoft.com/office/drawing/2014/main" id="{7179B7F8-AE8C-4F79-BC2B-1C8DF6085F5A}"/>
              </a:ext>
            </a:extLst>
          </p:cNvPr>
          <p:cNvSpPr txBox="1">
            <a:spLocks/>
          </p:cNvSpPr>
          <p:nvPr/>
        </p:nvSpPr>
        <p:spPr>
          <a:xfrm>
            <a:off x="7999411" y="2371060"/>
            <a:ext cx="3544889" cy="2021327"/>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5400" dirty="0"/>
              <a:t>DECISION </a:t>
            </a:r>
          </a:p>
          <a:p>
            <a:pPr algn="ctr">
              <a:spcAft>
                <a:spcPts val="600"/>
              </a:spcAft>
            </a:pPr>
            <a:r>
              <a:rPr lang="en-US" sz="5400" dirty="0"/>
              <a:t>TREE</a:t>
            </a:r>
          </a:p>
        </p:txBody>
      </p:sp>
      <p:sp>
        <p:nvSpPr>
          <p:cNvPr id="71" name="Rectangle 70">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5"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A bunch of different types of map&#10;&#10;Description automatically generated">
            <a:extLst>
              <a:ext uri="{FF2B5EF4-FFF2-40B4-BE49-F238E27FC236}">
                <a16:creationId xmlns:a16="http://schemas.microsoft.com/office/drawing/2014/main" id="{3E05CB04-13B6-4F65-AF4E-DC03261FBB97}"/>
              </a:ext>
            </a:extLst>
          </p:cNvPr>
          <p:cNvPicPr>
            <a:picLocks noChangeAspect="1"/>
          </p:cNvPicPr>
          <p:nvPr/>
        </p:nvPicPr>
        <p:blipFill rotWithShape="1">
          <a:blip r:embed="rId8"/>
          <a:srcRect l="7556"/>
          <a:stretch/>
        </p:blipFill>
        <p:spPr>
          <a:xfrm>
            <a:off x="40735" y="1325880"/>
            <a:ext cx="7445860" cy="4188315"/>
          </a:xfrm>
          <a:prstGeom prst="rect">
            <a:avLst/>
          </a:prstGeom>
          <a:effectLst/>
        </p:spPr>
      </p:pic>
    </p:spTree>
    <p:extLst>
      <p:ext uri="{BB962C8B-B14F-4D97-AF65-F5344CB8AC3E}">
        <p14:creationId xmlns:p14="http://schemas.microsoft.com/office/powerpoint/2010/main" val="42360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BA0-E223-4403-B4D9-5F11DD23F412}"/>
              </a:ext>
            </a:extLst>
          </p:cNvPr>
          <p:cNvSpPr>
            <a:spLocks noGrp="1"/>
          </p:cNvSpPr>
          <p:nvPr>
            <p:ph type="title" idx="4294967295"/>
          </p:nvPr>
        </p:nvSpPr>
        <p:spPr>
          <a:xfrm>
            <a:off x="0" y="452438"/>
            <a:ext cx="9404350" cy="1400175"/>
          </a:xfrm>
        </p:spPr>
        <p:txBody>
          <a:bodyPr/>
          <a:lstStyle/>
          <a:p>
            <a:pPr algn="ctr"/>
            <a:br>
              <a:rPr lang="en-US" dirty="0"/>
            </a:br>
            <a:endParaRPr lang="en-US" dirty="0"/>
          </a:p>
        </p:txBody>
      </p:sp>
      <p:sp>
        <p:nvSpPr>
          <p:cNvPr id="4" name="TextBox 3">
            <a:extLst>
              <a:ext uri="{FF2B5EF4-FFF2-40B4-BE49-F238E27FC236}">
                <a16:creationId xmlns:a16="http://schemas.microsoft.com/office/drawing/2014/main" id="{1031DD69-8C4B-4186-9F14-4F9FE0CE42FF}"/>
              </a:ext>
            </a:extLst>
          </p:cNvPr>
          <p:cNvSpPr txBox="1"/>
          <p:nvPr/>
        </p:nvSpPr>
        <p:spPr>
          <a:xfrm>
            <a:off x="2847371" y="2705725"/>
            <a:ext cx="6775093" cy="1446550"/>
          </a:xfrm>
          <a:prstGeom prst="rect">
            <a:avLst/>
          </a:prstGeom>
          <a:noFill/>
        </p:spPr>
        <p:txBody>
          <a:bodyPr wrap="square" rtlCol="0">
            <a:spAutoFit/>
          </a:bodyPr>
          <a:lstStyle/>
          <a:p>
            <a:pPr algn="ctr"/>
            <a:r>
              <a:rPr lang="en-US" sz="8800" b="1" dirty="0"/>
              <a:t>THANK  YOU</a:t>
            </a:r>
          </a:p>
        </p:txBody>
      </p:sp>
    </p:spTree>
    <p:extLst>
      <p:ext uri="{BB962C8B-B14F-4D97-AF65-F5344CB8AC3E}">
        <p14:creationId xmlns:p14="http://schemas.microsoft.com/office/powerpoint/2010/main" val="91166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BB37F7B-5783-4CF2-8DF9-CE0CF4C5F1E2}"/>
              </a:ext>
            </a:extLst>
          </p:cNvPr>
          <p:cNvSpPr>
            <a:spLocks noGrp="1"/>
          </p:cNvSpPr>
          <p:nvPr>
            <p:ph type="title"/>
          </p:nvPr>
        </p:nvSpPr>
        <p:spPr>
          <a:xfrm>
            <a:off x="1584960" y="629267"/>
            <a:ext cx="8316124" cy="1016654"/>
          </a:xfrm>
        </p:spPr>
        <p:txBody>
          <a:bodyPr>
            <a:normAutofit/>
          </a:bodyPr>
          <a:lstStyle/>
          <a:p>
            <a:pPr algn="ctr"/>
            <a:r>
              <a:rPr lang="en-US" dirty="0">
                <a:solidFill>
                  <a:srgbClr val="EBEBEB"/>
                </a:solidFill>
              </a:rPr>
              <a:t>OBJECTIVE</a:t>
            </a:r>
          </a:p>
        </p:txBody>
      </p:sp>
      <p:sp>
        <p:nvSpPr>
          <p:cNvPr id="14"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097F52B-5C28-45A7-896A-BA87B1B017E7}"/>
              </a:ext>
            </a:extLst>
          </p:cNvPr>
          <p:cNvGraphicFramePr>
            <a:graphicFrameLocks noGrp="1"/>
          </p:cNvGraphicFramePr>
          <p:nvPr>
            <p:ph idx="1"/>
            <p:extLst>
              <p:ext uri="{D42A27DB-BD31-4B8C-83A1-F6EECF244321}">
                <p14:modId xmlns:p14="http://schemas.microsoft.com/office/powerpoint/2010/main" val="55607021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33167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9"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0" name="Rectangle 22">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2" name="Rectangle 26">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34915027-4884-4C09-98AB-D6A3DABABC33}"/>
              </a:ext>
            </a:extLst>
          </p:cNvPr>
          <p:cNvSpPr>
            <a:spLocks noGrp="1"/>
          </p:cNvSpPr>
          <p:nvPr>
            <p:ph idx="1"/>
          </p:nvPr>
        </p:nvSpPr>
        <p:spPr>
          <a:xfrm>
            <a:off x="297582" y="2661525"/>
            <a:ext cx="3863727" cy="1839355"/>
          </a:xfrm>
        </p:spPr>
        <p:txBody>
          <a:bodyPr>
            <a:normAutofit/>
          </a:bodyPr>
          <a:lstStyle/>
          <a:p>
            <a:r>
              <a:rPr lang="en-US" sz="2800" dirty="0"/>
              <a:t>Higher Age</a:t>
            </a:r>
          </a:p>
          <a:p>
            <a:r>
              <a:rPr lang="en-US" sz="2800" dirty="0"/>
              <a:t>High Blood Pressure</a:t>
            </a:r>
          </a:p>
          <a:p>
            <a:r>
              <a:rPr lang="en-US" sz="2800" dirty="0"/>
              <a:t>“Bad” Cholesterol</a:t>
            </a:r>
          </a:p>
        </p:txBody>
      </p:sp>
      <p:pic>
        <p:nvPicPr>
          <p:cNvPr id="15" name="Picture 2" descr="https://lh3.googleusercontent.com/wTVbuu46vEex5G9ezuBH7Cqfcs3rUsjnK7O3_BeEbnriL57Dq22YF5DYM6QqWMXitmzK8hKmBRsjfN__Uj_5rzxI9aUSrCUo6-aeDODczmaNJIg1-5QxT3FuPfO5H1QN9LE9706ISx9GrwnNzw">
            <a:extLst>
              <a:ext uri="{FF2B5EF4-FFF2-40B4-BE49-F238E27FC236}">
                <a16:creationId xmlns:a16="http://schemas.microsoft.com/office/drawing/2014/main" id="{382F3926-BB5A-4A5B-8B83-00EB6ACDE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18" y="1657386"/>
            <a:ext cx="7720082" cy="410451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492F02-57E5-43F5-BE3C-EA149D5072F9}"/>
              </a:ext>
            </a:extLst>
          </p:cNvPr>
          <p:cNvSpPr txBox="1"/>
          <p:nvPr/>
        </p:nvSpPr>
        <p:spPr>
          <a:xfrm>
            <a:off x="5397389" y="3159360"/>
            <a:ext cx="477747" cy="369332"/>
          </a:xfrm>
          <a:prstGeom prst="rect">
            <a:avLst/>
          </a:prstGeom>
          <a:noFill/>
        </p:spPr>
        <p:txBody>
          <a:bodyPr wrap="square" rtlCol="0">
            <a:spAutoFit/>
          </a:bodyPr>
          <a:lstStyle/>
          <a:p>
            <a:r>
              <a:rPr lang="en-US" b="1" dirty="0">
                <a:solidFill>
                  <a:schemeClr val="bg1"/>
                </a:solidFill>
              </a:rPr>
              <a:t>73</a:t>
            </a:r>
          </a:p>
        </p:txBody>
      </p:sp>
      <p:sp>
        <p:nvSpPr>
          <p:cNvPr id="4" name="TextBox 3">
            <a:extLst>
              <a:ext uri="{FF2B5EF4-FFF2-40B4-BE49-F238E27FC236}">
                <a16:creationId xmlns:a16="http://schemas.microsoft.com/office/drawing/2014/main" id="{177D1DEB-89EB-432C-9821-E0DF7262882F}"/>
              </a:ext>
            </a:extLst>
          </p:cNvPr>
          <p:cNvSpPr txBox="1"/>
          <p:nvPr/>
        </p:nvSpPr>
        <p:spPr>
          <a:xfrm>
            <a:off x="8267826" y="2661525"/>
            <a:ext cx="810228" cy="369332"/>
          </a:xfrm>
          <a:prstGeom prst="rect">
            <a:avLst/>
          </a:prstGeom>
          <a:noFill/>
        </p:spPr>
        <p:txBody>
          <a:bodyPr wrap="square" rtlCol="0">
            <a:spAutoFit/>
          </a:bodyPr>
          <a:lstStyle/>
          <a:p>
            <a:r>
              <a:rPr lang="en-US" b="1" dirty="0">
                <a:solidFill>
                  <a:schemeClr val="bg1"/>
                </a:solidFill>
              </a:rPr>
              <a:t>141.5</a:t>
            </a:r>
          </a:p>
        </p:txBody>
      </p:sp>
    </p:spTree>
    <p:extLst>
      <p:ext uri="{BB962C8B-B14F-4D97-AF65-F5344CB8AC3E}">
        <p14:creationId xmlns:p14="http://schemas.microsoft.com/office/powerpoint/2010/main" val="258473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93" name="Picture 19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7" name="Rectangle 196">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8" name="Rectangle 197">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0"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065" name="Picture 2" descr="https://lh4.googleusercontent.com/IzMwpoaXgKOfcZnbBXpgiXyXo5DtChlXB9ELhw_kmHdSuOmw8cugjmWrn-s7a2SX-waFuW1gMTt73aDQSDuqckQRzDzKLxc8Guy1ItoGfM7njcTooc_PEuQYbyjt7St7z0jFMPQtVesmHT_-ig">
            <a:extLst>
              <a:ext uri="{FF2B5EF4-FFF2-40B4-BE49-F238E27FC236}">
                <a16:creationId xmlns:a16="http://schemas.microsoft.com/office/drawing/2014/main" id="{41BEC284-6E26-4FAA-9413-8FC3D09D007C}"/>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84468" y="870737"/>
            <a:ext cx="7377139" cy="509022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360C4D-3E12-488C-84CA-5425F8F06392}"/>
              </a:ext>
            </a:extLst>
          </p:cNvPr>
          <p:cNvSpPr txBox="1"/>
          <p:nvPr/>
        </p:nvSpPr>
        <p:spPr>
          <a:xfrm>
            <a:off x="7987650" y="2327680"/>
            <a:ext cx="4003721" cy="2462213"/>
          </a:xfrm>
          <a:prstGeom prst="rect">
            <a:avLst/>
          </a:prstGeom>
          <a:noFill/>
        </p:spPr>
        <p:txBody>
          <a:bodyPr wrap="square" rtlCol="0">
            <a:spAutoFit/>
          </a:bodyPr>
          <a:lstStyle/>
          <a:p>
            <a:pPr marL="285750" indent="-285750">
              <a:buFont typeface="Arial" panose="020B0604020202020204" pitchFamily="34" charset="0"/>
              <a:buChar char="•"/>
            </a:pPr>
            <a:r>
              <a:rPr lang="en-US" sz="2800" dirty="0"/>
              <a:t>Hypertension</a:t>
            </a:r>
          </a:p>
          <a:p>
            <a:pPr marL="285750" indent="-285750">
              <a:buFont typeface="Arial" panose="020B0604020202020204" pitchFamily="34" charset="0"/>
              <a:buChar char="•"/>
            </a:pPr>
            <a:r>
              <a:rPr lang="en-US" sz="2800" dirty="0"/>
              <a:t>Female </a:t>
            </a:r>
            <a:r>
              <a:rPr lang="en-US" sz="2000" dirty="0"/>
              <a:t>– 55%</a:t>
            </a:r>
          </a:p>
          <a:p>
            <a:pPr marL="285750" indent="-285750">
              <a:buFont typeface="Arial" panose="020B0604020202020204" pitchFamily="34" charset="0"/>
              <a:buChar char="•"/>
            </a:pPr>
            <a:r>
              <a:rPr lang="en-US" sz="2800" dirty="0"/>
              <a:t>CVD </a:t>
            </a:r>
            <a:r>
              <a:rPr lang="en-US" sz="2000" dirty="0"/>
              <a:t>- 25% vs 5%</a:t>
            </a:r>
          </a:p>
          <a:p>
            <a:pPr marL="285750" indent="-285750">
              <a:buFont typeface="Arial" panose="020B0604020202020204" pitchFamily="34" charset="0"/>
              <a:buChar char="•"/>
            </a:pPr>
            <a:r>
              <a:rPr lang="en-US" sz="2800" dirty="0"/>
              <a:t>Diabetes</a:t>
            </a:r>
            <a:r>
              <a:rPr lang="en-US" sz="2400" dirty="0"/>
              <a:t> </a:t>
            </a:r>
            <a:r>
              <a:rPr lang="en-US" sz="2000" dirty="0"/>
              <a:t>- 28% vs 10%</a:t>
            </a:r>
          </a:p>
          <a:p>
            <a:endParaRPr lang="en-US" sz="2400" dirty="0"/>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45BBEDC3-CA76-4F3E-9693-A6F0A1DA4C80}"/>
              </a:ext>
            </a:extLst>
          </p:cNvPr>
          <p:cNvSpPr/>
          <p:nvPr/>
        </p:nvSpPr>
        <p:spPr>
          <a:xfrm>
            <a:off x="5372885" y="3244334"/>
            <a:ext cx="1446230" cy="369332"/>
          </a:xfrm>
          <a:prstGeom prst="rect">
            <a:avLst/>
          </a:prstGeom>
        </p:spPr>
        <p:txBody>
          <a:bodyPr wrap="none">
            <a:spAutoFit/>
          </a:bodyPr>
          <a:lstStyle/>
          <a:p>
            <a:r>
              <a:rPr lang="en-US" dirty="0"/>
              <a:t>Higher Age</a:t>
            </a:r>
          </a:p>
        </p:txBody>
      </p:sp>
      <p:sp>
        <p:nvSpPr>
          <p:cNvPr id="2" name="TextBox 1">
            <a:extLst>
              <a:ext uri="{FF2B5EF4-FFF2-40B4-BE49-F238E27FC236}">
                <a16:creationId xmlns:a16="http://schemas.microsoft.com/office/drawing/2014/main" id="{4FF38769-D796-42A9-B0C2-2015F0618B74}"/>
              </a:ext>
            </a:extLst>
          </p:cNvPr>
          <p:cNvSpPr txBox="1"/>
          <p:nvPr/>
        </p:nvSpPr>
        <p:spPr>
          <a:xfrm>
            <a:off x="5210511" y="2624299"/>
            <a:ext cx="734299" cy="369332"/>
          </a:xfrm>
          <a:prstGeom prst="rect">
            <a:avLst/>
          </a:prstGeom>
          <a:noFill/>
        </p:spPr>
        <p:txBody>
          <a:bodyPr wrap="square" rtlCol="0">
            <a:spAutoFit/>
          </a:bodyPr>
          <a:lstStyle/>
          <a:p>
            <a:r>
              <a:rPr lang="en-US" b="1" dirty="0">
                <a:solidFill>
                  <a:schemeClr val="bg1"/>
                </a:solidFill>
              </a:rPr>
              <a:t>79%</a:t>
            </a:r>
          </a:p>
        </p:txBody>
      </p:sp>
      <p:sp>
        <p:nvSpPr>
          <p:cNvPr id="6" name="Rectangle 5">
            <a:extLst>
              <a:ext uri="{FF2B5EF4-FFF2-40B4-BE49-F238E27FC236}">
                <a16:creationId xmlns:a16="http://schemas.microsoft.com/office/drawing/2014/main" id="{58E7CA5B-38F9-4600-9160-E8A43772ACCF}"/>
              </a:ext>
            </a:extLst>
          </p:cNvPr>
          <p:cNvSpPr/>
          <p:nvPr/>
        </p:nvSpPr>
        <p:spPr>
          <a:xfrm>
            <a:off x="208344" y="2669685"/>
            <a:ext cx="6692378" cy="222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07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3CCA-9C58-4D07-BB87-B1D1275B0FE1}"/>
              </a:ext>
            </a:extLst>
          </p:cNvPr>
          <p:cNvSpPr>
            <a:spLocks noGrp="1"/>
          </p:cNvSpPr>
          <p:nvPr>
            <p:ph type="title"/>
          </p:nvPr>
        </p:nvSpPr>
        <p:spPr>
          <a:xfrm>
            <a:off x="1635760" y="452718"/>
            <a:ext cx="8415074" cy="1400530"/>
          </a:xfrm>
        </p:spPr>
        <p:txBody>
          <a:bodyPr/>
          <a:lstStyle/>
          <a:p>
            <a:pPr algn="ctr"/>
            <a:r>
              <a:rPr lang="en-US" dirty="0"/>
              <a:t>METHODOLOGY</a:t>
            </a:r>
          </a:p>
        </p:txBody>
      </p:sp>
      <p:sp>
        <p:nvSpPr>
          <p:cNvPr id="3" name="Content Placeholder 2">
            <a:extLst>
              <a:ext uri="{FF2B5EF4-FFF2-40B4-BE49-F238E27FC236}">
                <a16:creationId xmlns:a16="http://schemas.microsoft.com/office/drawing/2014/main" id="{FF771D92-AA14-49AC-ACCC-52795F93A7B6}"/>
              </a:ext>
            </a:extLst>
          </p:cNvPr>
          <p:cNvSpPr>
            <a:spLocks noGrp="1"/>
          </p:cNvSpPr>
          <p:nvPr>
            <p:ph idx="1"/>
          </p:nvPr>
        </p:nvSpPr>
        <p:spPr>
          <a:xfrm>
            <a:off x="659757" y="1690806"/>
            <a:ext cx="11532243" cy="4541520"/>
          </a:xfrm>
        </p:spPr>
        <p:txBody>
          <a:bodyPr>
            <a:normAutofit/>
          </a:bodyPr>
          <a:lstStyle/>
          <a:p>
            <a:pPr marL="0" indent="0">
              <a:buNone/>
            </a:pPr>
            <a:r>
              <a:rPr lang="en-US" sz="2800" dirty="0"/>
              <a:t>5 steps </a:t>
            </a:r>
          </a:p>
          <a:p>
            <a:pPr fontAlgn="base"/>
            <a:r>
              <a:rPr lang="en-US" sz="2800" dirty="0"/>
              <a:t>Step 1: Analyze the distribution of missing data &amp; Imputation</a:t>
            </a:r>
          </a:p>
          <a:p>
            <a:pPr fontAlgn="base"/>
            <a:r>
              <a:rPr lang="en-US" sz="2800" dirty="0"/>
              <a:t>Step 2: Split the data </a:t>
            </a:r>
          </a:p>
          <a:p>
            <a:pPr fontAlgn="base"/>
            <a:r>
              <a:rPr lang="en-US" sz="2800" dirty="0"/>
              <a:t>Step 3: Build the models </a:t>
            </a:r>
          </a:p>
          <a:p>
            <a:pPr fontAlgn="base"/>
            <a:r>
              <a:rPr lang="en-US" sz="2800" dirty="0"/>
              <a:t>Step 4: Select the best model for prediction</a:t>
            </a:r>
          </a:p>
          <a:p>
            <a:pPr fontAlgn="base"/>
            <a:r>
              <a:rPr lang="en-US" sz="2800" dirty="0"/>
              <a:t>Step 5: Design Screening Tool</a:t>
            </a:r>
          </a:p>
        </p:txBody>
      </p:sp>
    </p:spTree>
    <p:extLst>
      <p:ext uri="{BB962C8B-B14F-4D97-AF65-F5344CB8AC3E}">
        <p14:creationId xmlns:p14="http://schemas.microsoft.com/office/powerpoint/2010/main" val="145338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36" name="Picture 18">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37" name="Picture 20">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22">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2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2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28">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itle 1">
            <a:extLst>
              <a:ext uri="{FF2B5EF4-FFF2-40B4-BE49-F238E27FC236}">
                <a16:creationId xmlns:a16="http://schemas.microsoft.com/office/drawing/2014/main" id="{6B58D1C7-35E9-453D-B4FA-0E315569511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DATA ANALYSIS</a:t>
            </a:r>
          </a:p>
        </p:txBody>
      </p:sp>
      <p:sp>
        <p:nvSpPr>
          <p:cNvPr id="42" name="Rectangle 30">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5"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graphicFrame>
        <p:nvGraphicFramePr>
          <p:cNvPr id="5" name="Chart 4">
            <a:extLst>
              <a:ext uri="{FF2B5EF4-FFF2-40B4-BE49-F238E27FC236}">
                <a16:creationId xmlns:a16="http://schemas.microsoft.com/office/drawing/2014/main" id="{0E169B56-640B-419D-9E27-4FD9EDB44AC1}"/>
              </a:ext>
            </a:extLst>
          </p:cNvPr>
          <p:cNvGraphicFramePr>
            <a:graphicFrameLocks/>
          </p:cNvGraphicFramePr>
          <p:nvPr>
            <p:extLst>
              <p:ext uri="{D42A27DB-BD31-4B8C-83A1-F6EECF244321}">
                <p14:modId xmlns:p14="http://schemas.microsoft.com/office/powerpoint/2010/main" val="323728395"/>
              </p:ext>
            </p:extLst>
          </p:nvPr>
        </p:nvGraphicFramePr>
        <p:xfrm>
          <a:off x="173619" y="300942"/>
          <a:ext cx="7100603" cy="619245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4959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1E12-DC44-4016-BF86-08B2E875208B}"/>
              </a:ext>
            </a:extLst>
          </p:cNvPr>
          <p:cNvSpPr>
            <a:spLocks noGrp="1"/>
          </p:cNvSpPr>
          <p:nvPr>
            <p:ph type="title"/>
          </p:nvPr>
        </p:nvSpPr>
        <p:spPr>
          <a:xfrm>
            <a:off x="375921" y="629266"/>
            <a:ext cx="4063999" cy="1622321"/>
          </a:xfrm>
        </p:spPr>
        <p:txBody>
          <a:bodyPr>
            <a:normAutofit/>
          </a:bodyPr>
          <a:lstStyle/>
          <a:p>
            <a:pPr algn="ctr">
              <a:lnSpc>
                <a:spcPct val="90000"/>
              </a:lnSpc>
            </a:pPr>
            <a:r>
              <a:rPr lang="en-US" sz="3600" dirty="0"/>
              <a:t>HANDLING MISSING VALUES</a:t>
            </a:r>
          </a:p>
        </p:txBody>
      </p:sp>
      <p:sp>
        <p:nvSpPr>
          <p:cNvPr id="3" name="Content Placeholder 2">
            <a:extLst>
              <a:ext uri="{FF2B5EF4-FFF2-40B4-BE49-F238E27FC236}">
                <a16:creationId xmlns:a16="http://schemas.microsoft.com/office/drawing/2014/main" id="{92FB857D-F6E3-4D32-B497-78BB73FFC2E7}"/>
              </a:ext>
            </a:extLst>
          </p:cNvPr>
          <p:cNvSpPr>
            <a:spLocks noGrp="1"/>
          </p:cNvSpPr>
          <p:nvPr>
            <p:ph idx="1"/>
          </p:nvPr>
        </p:nvSpPr>
        <p:spPr>
          <a:xfrm>
            <a:off x="375920" y="2251588"/>
            <a:ext cx="4064000" cy="3972232"/>
          </a:xfrm>
        </p:spPr>
        <p:txBody>
          <a:bodyPr>
            <a:normAutofit/>
          </a:bodyPr>
          <a:lstStyle/>
          <a:p>
            <a:pPr marL="0" indent="0" algn="ctr">
              <a:buNone/>
            </a:pPr>
            <a:r>
              <a:rPr lang="en-US" sz="2400" dirty="0"/>
              <a:t>MULTIPLE IMPUTATION METHOD</a:t>
            </a:r>
          </a:p>
          <a:p>
            <a:pPr marL="0" indent="0">
              <a:buNone/>
            </a:pPr>
            <a:endParaRPr lang="en-US" dirty="0"/>
          </a:p>
          <a:p>
            <a:r>
              <a:rPr lang="en-US" dirty="0"/>
              <a:t>It imputes data with a set of plausible values</a:t>
            </a:r>
          </a:p>
          <a:p>
            <a:r>
              <a:rPr lang="en-US" dirty="0"/>
              <a:t>Inspect the distributions of the original values and the imputed values</a:t>
            </a:r>
          </a:p>
        </p:txBody>
      </p:sp>
      <p:sp>
        <p:nvSpPr>
          <p:cNvPr id="29" name="Rectangle 28">
            <a:extLst>
              <a:ext uri="{FF2B5EF4-FFF2-40B4-BE49-F238E27FC236}">
                <a16:creationId xmlns:a16="http://schemas.microsoft.com/office/drawing/2014/main" id="{EDF212DC-3C79-454E-A58A-843742ACC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9">
            <a:extLst>
              <a:ext uri="{FF2B5EF4-FFF2-40B4-BE49-F238E27FC236}">
                <a16:creationId xmlns:a16="http://schemas.microsoft.com/office/drawing/2014/main" id="{F532797E-167C-4660-8A7B-5786A091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472E73-EB9E-4313-B168-AC4D2A863A6B}"/>
              </a:ext>
            </a:extLst>
          </p:cNvPr>
          <p:cNvPicPr/>
          <p:nvPr/>
        </p:nvPicPr>
        <p:blipFill>
          <a:blip r:embed="rId4"/>
          <a:stretch>
            <a:fillRect/>
          </a:stretch>
        </p:blipFill>
        <p:spPr>
          <a:xfrm>
            <a:off x="5312876" y="1143000"/>
            <a:ext cx="6076484" cy="4881076"/>
          </a:xfrm>
          <a:prstGeom prst="rect">
            <a:avLst/>
          </a:prstGeom>
          <a:effectLst/>
        </p:spPr>
      </p:pic>
      <p:sp>
        <p:nvSpPr>
          <p:cNvPr id="33" name="Rectangle 32">
            <a:extLst>
              <a:ext uri="{FF2B5EF4-FFF2-40B4-BE49-F238E27FC236}">
                <a16:creationId xmlns:a16="http://schemas.microsoft.com/office/drawing/2014/main" id="{729882F8-31AB-4D8B-BAB5-BA1EEFD91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2621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59" name="Picture 45">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1" name="Picture 47">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3" name="Oval 49">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4" name="Picture 51">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53">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6" name="Rectangle 55">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4D71E12-DC44-4016-BF86-08B2E875208B}"/>
              </a:ext>
            </a:extLst>
          </p:cNvPr>
          <p:cNvSpPr>
            <a:spLocks noGrp="1"/>
          </p:cNvSpPr>
          <p:nvPr>
            <p:ph type="title"/>
          </p:nvPr>
        </p:nvSpPr>
        <p:spPr>
          <a:xfrm>
            <a:off x="7437122" y="2855872"/>
            <a:ext cx="4158334" cy="1219201"/>
          </a:xfrm>
        </p:spPr>
        <p:txBody>
          <a:bodyPr vert="horz" lIns="91440" tIns="45720" rIns="91440" bIns="45720" rtlCol="0" anchor="b">
            <a:normAutofit/>
          </a:bodyPr>
          <a:lstStyle/>
          <a:p>
            <a:pPr algn="ctr"/>
            <a:r>
              <a:rPr lang="en-US" sz="5400" dirty="0"/>
              <a:t>MODEL 1</a:t>
            </a:r>
          </a:p>
        </p:txBody>
      </p:sp>
      <p:sp>
        <p:nvSpPr>
          <p:cNvPr id="58" name="Rectangle 57">
            <a:extLst>
              <a:ext uri="{FF2B5EF4-FFF2-40B4-BE49-F238E27FC236}">
                <a16:creationId xmlns:a16="http://schemas.microsoft.com/office/drawing/2014/main" id="{EA56AB5D-D5E6-4DDB-8B39-C0594DC18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36">
            <a:extLst>
              <a:ext uri="{FF2B5EF4-FFF2-40B4-BE49-F238E27FC236}">
                <a16:creationId xmlns:a16="http://schemas.microsoft.com/office/drawing/2014/main" id="{BAFB39E6-FB97-4417-A77C-B8AAD4BC0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2" name="Freeform 5">
            <a:extLst>
              <a:ext uri="{FF2B5EF4-FFF2-40B4-BE49-F238E27FC236}">
                <a16:creationId xmlns:a16="http://schemas.microsoft.com/office/drawing/2014/main" id="{7CCB9413-9128-4AD1-B7B7-1F08158FF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1" name="Picture 2" descr="https://lh4.googleusercontent.com/smv1KXyAfr-L0_CXa9X3C1gPMQKD8G7EfdrcjMvfPTCjWeYJ7KlvsmsK_SdzLfLNa1G4wovvdMVgzpCrooGdsv5OkzKmEC7arRVbPW3l4CMFPMGJfsDG9nfRgdWohwEUR-eU0tDzaWA5fykNJw">
            <a:extLst>
              <a:ext uri="{FF2B5EF4-FFF2-40B4-BE49-F238E27FC236}">
                <a16:creationId xmlns:a16="http://schemas.microsoft.com/office/drawing/2014/main" id="{9912FFDD-83E8-4144-BAEC-379DB9958D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583" y="0"/>
            <a:ext cx="6408838" cy="67767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02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10" name="Picture 91">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1" name="Picture 93">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2" name="Oval 95">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3" name="Picture 97">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4" name="Picture 99">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15" name="Rectangle 101">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4D71E12-DC44-4016-BF86-08B2E875208B}"/>
              </a:ext>
            </a:extLst>
          </p:cNvPr>
          <p:cNvSpPr>
            <a:spLocks noGrp="1"/>
          </p:cNvSpPr>
          <p:nvPr>
            <p:ph type="title"/>
          </p:nvPr>
        </p:nvSpPr>
        <p:spPr>
          <a:xfrm>
            <a:off x="7648089" y="3059519"/>
            <a:ext cx="4158334" cy="963387"/>
          </a:xfrm>
        </p:spPr>
        <p:txBody>
          <a:bodyPr vert="horz" lIns="91440" tIns="45720" rIns="91440" bIns="45720" rtlCol="0" anchor="b">
            <a:normAutofit/>
          </a:bodyPr>
          <a:lstStyle/>
          <a:p>
            <a:r>
              <a:rPr lang="en-US" sz="5400" dirty="0"/>
              <a:t>MODEL 3</a:t>
            </a:r>
          </a:p>
        </p:txBody>
      </p:sp>
      <p:sp>
        <p:nvSpPr>
          <p:cNvPr id="116" name="Rectangle 103">
            <a:extLst>
              <a:ext uri="{FF2B5EF4-FFF2-40B4-BE49-F238E27FC236}">
                <a16:creationId xmlns:a16="http://schemas.microsoft.com/office/drawing/2014/main" id="{EA56AB5D-D5E6-4DDB-8B39-C0594DC18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36">
            <a:extLst>
              <a:ext uri="{FF2B5EF4-FFF2-40B4-BE49-F238E27FC236}">
                <a16:creationId xmlns:a16="http://schemas.microsoft.com/office/drawing/2014/main" id="{BAFB39E6-FB97-4417-A77C-B8AAD4BC0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8" name="Freeform 5">
            <a:extLst>
              <a:ext uri="{FF2B5EF4-FFF2-40B4-BE49-F238E27FC236}">
                <a16:creationId xmlns:a16="http://schemas.microsoft.com/office/drawing/2014/main" id="{7CCB9413-9128-4AD1-B7B7-1F08158FF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4" name="Picture 2" descr="https://lh6.googleusercontent.com/PSjOD1B53xFDmIJf2aPIK8QdEpKc5rNXXuTNoWit1qTrriep7O4xOe03-6MtadFCWsMUnePYj63suIMQlP3OQPHQ2lmjAbVuAcadNkcC8GCMEZyUN291Z9kb9bOhaZ0ws1cyT0RmAyKS2fhEVw">
            <a:extLst>
              <a:ext uri="{FF2B5EF4-FFF2-40B4-BE49-F238E27FC236}">
                <a16:creationId xmlns:a16="http://schemas.microsoft.com/office/drawing/2014/main" id="{140A6BBE-B68E-49DE-A8DC-C229253940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91" y="904240"/>
            <a:ext cx="6505655" cy="5191760"/>
          </a:xfrm>
          <a:prstGeom prst="rect">
            <a:avLst/>
          </a:prstGeom>
          <a:noFill/>
          <a:ln>
            <a:solidFill>
              <a:schemeClr val="bg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673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291</Words>
  <Application>Microsoft Office PowerPoint</Application>
  <PresentationFormat>Widescreen</PresentationFormat>
  <Paragraphs>108</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Screening Tool to Diagnose CKD</vt:lpstr>
      <vt:lpstr>OBJECTIVE</vt:lpstr>
      <vt:lpstr>PowerPoint Presentation</vt:lpstr>
      <vt:lpstr>PowerPoint Presentation</vt:lpstr>
      <vt:lpstr>METHODOLOGY</vt:lpstr>
      <vt:lpstr>DATA ANALYSIS</vt:lpstr>
      <vt:lpstr>HANDLING MISSING VALUES</vt:lpstr>
      <vt:lpstr>MODEL 1</vt:lpstr>
      <vt:lpstr>MODEL 3</vt:lpstr>
      <vt:lpstr>MODEL 4</vt:lpstr>
      <vt:lpstr>MODEL COMPARISON</vt:lpstr>
      <vt:lpstr>PREDICTION</vt:lpstr>
      <vt:lpstr>CONFUSION MATRIX</vt:lpstr>
      <vt:lpstr>CONFUSION MATRIX</vt:lpstr>
      <vt:lpstr>SCREENING TOOL</vt:lpstr>
      <vt:lpstr>COMPARISION OF SCREENING TOOL AND MODELS</vt:lpstr>
      <vt:lpstr>PREDICTION RESULTS</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Screening Tool to Diagnose CKD</dc:title>
  <dc:creator>Parika Gupta</dc:creator>
  <cp:lastModifiedBy>Parika Gupta</cp:lastModifiedBy>
  <cp:revision>2</cp:revision>
  <dcterms:created xsi:type="dcterms:W3CDTF">2019-02-26T06:56:26Z</dcterms:created>
  <dcterms:modified xsi:type="dcterms:W3CDTF">2019-02-26T07:14:39Z</dcterms:modified>
</cp:coreProperties>
</file>