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Nunito"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44" y="4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6baf8160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6baf8160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6baf8160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6baf8160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8fa896ae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8fa896ae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6baf8160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6baf8160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6baf8160b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6baf8160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Major factors: The factors directly result in the heart disease.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Heart defect is defined into different types of defect, numerical level is not a good identification (from online resources). </a:t>
            </a:r>
            <a:endParaRPr/>
          </a:p>
          <a:p>
            <a:pPr marL="457200" lvl="0" indent="-298450" algn="l" rtl="0">
              <a:spcBef>
                <a:spcPts val="0"/>
              </a:spcBef>
              <a:spcAft>
                <a:spcPts val="0"/>
              </a:spcAft>
              <a:buSzPts val="1100"/>
              <a:buChar char="-"/>
            </a:pPr>
            <a:r>
              <a:rPr lang="en"/>
              <a:t>We change the categorical data into dummy variable.</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6baf8160b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6baf8160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6baf8160b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6baf8160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baf8160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6baf8160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6baf8160b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6baf8160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6baf8160b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6baf8160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k=14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5b99464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5b99464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6baf8160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6baf8160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6baf8160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6baf8160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6ba6a4a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6ba6a4a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6baf8160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6baf8160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6baf8160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6baf8160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6baf8160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6baf8160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screen out the data for effective analysis, we referred some resources online to define the major factors of heart disease.</a:t>
            </a:r>
            <a:endParaRPr/>
          </a:p>
          <a:p>
            <a:pPr marL="0" lvl="0" indent="0" algn="l" rtl="0">
              <a:spcBef>
                <a:spcPts val="0"/>
              </a:spcBef>
              <a:spcAft>
                <a:spcPts val="0"/>
              </a:spcAft>
              <a:buNone/>
            </a:pPr>
            <a:r>
              <a:rPr lang="en"/>
              <a:t>The two variable selected first in accordance with Mahmood &amp; Kuppa’s study in 2010</a:t>
            </a:r>
            <a:r>
              <a:rPr lang="en" b="1"/>
              <a:t> (Biomarkers of heart disease)</a:t>
            </a:r>
            <a:r>
              <a:rPr lang="en"/>
              <a:t>: </a:t>
            </a:r>
            <a:endParaRPr/>
          </a:p>
          <a:p>
            <a:pPr marL="457200" lvl="0" indent="-298450" algn="l" rtl="0">
              <a:spcBef>
                <a:spcPts val="0"/>
              </a:spcBef>
              <a:spcAft>
                <a:spcPts val="0"/>
              </a:spcAft>
              <a:buSzPts val="1100"/>
              <a:buChar char="-"/>
            </a:pPr>
            <a:r>
              <a:rPr lang="en" b="1"/>
              <a:t>ca</a:t>
            </a:r>
            <a:r>
              <a:rPr lang="en"/>
              <a:t> (number of Major Vessels Colored by Fluoroscopy</a:t>
            </a:r>
            <a:endParaRPr/>
          </a:p>
          <a:p>
            <a:pPr marL="457200" lvl="0" indent="-298450" algn="l" rtl="0">
              <a:spcBef>
                <a:spcPts val="0"/>
              </a:spcBef>
              <a:spcAft>
                <a:spcPts val="0"/>
              </a:spcAft>
              <a:buSzPts val="1100"/>
              <a:buChar char="-"/>
            </a:pPr>
            <a:r>
              <a:rPr lang="en" b="1"/>
              <a:t>cp</a:t>
            </a:r>
            <a:r>
              <a:rPr lang="en"/>
              <a:t> (Chest Pain Type)</a:t>
            </a:r>
            <a:endParaRPr/>
          </a:p>
          <a:p>
            <a:pPr marL="457200" lvl="0" indent="-298450" algn="l" rtl="0">
              <a:spcBef>
                <a:spcPts val="0"/>
              </a:spcBef>
              <a:spcAft>
                <a:spcPts val="0"/>
              </a:spcAft>
              <a:buSzPts val="1100"/>
              <a:buChar char="-"/>
            </a:pPr>
            <a:r>
              <a:rPr lang="en" b="1"/>
              <a:t>Category variable into num</a:t>
            </a:r>
            <a:endParaRPr b="1"/>
          </a:p>
          <a:p>
            <a:pPr marL="0" lvl="0" indent="0" algn="l" rtl="0">
              <a:spcBef>
                <a:spcPts val="0"/>
              </a:spcBef>
              <a:spcAft>
                <a:spcPts val="0"/>
              </a:spcAft>
              <a:buNone/>
            </a:pPr>
            <a:r>
              <a:rPr lang="en"/>
              <a:t>Variables selected according to Mayo Clinic’s website </a:t>
            </a:r>
            <a:r>
              <a:rPr lang="en" b="1"/>
              <a:t>(Key factors to identify heart disease)</a:t>
            </a:r>
            <a:r>
              <a:rPr lang="en"/>
              <a:t>:</a:t>
            </a:r>
            <a:endParaRPr/>
          </a:p>
          <a:p>
            <a:pPr marL="457200" lvl="0" indent="-298450" algn="l" rtl="0">
              <a:spcBef>
                <a:spcPts val="0"/>
              </a:spcBef>
              <a:spcAft>
                <a:spcPts val="0"/>
              </a:spcAft>
              <a:buSzPts val="1100"/>
              <a:buChar char="-"/>
            </a:pPr>
            <a:r>
              <a:rPr lang="en" b="1"/>
              <a:t>trestbps</a:t>
            </a:r>
            <a:r>
              <a:rPr lang="en"/>
              <a:t> (resting blood pressure)</a:t>
            </a:r>
            <a:endParaRPr/>
          </a:p>
          <a:p>
            <a:pPr marL="457200" lvl="0" indent="-298450" algn="l" rtl="0">
              <a:spcBef>
                <a:spcPts val="0"/>
              </a:spcBef>
              <a:spcAft>
                <a:spcPts val="0"/>
              </a:spcAft>
              <a:buSzPts val="1100"/>
              <a:buChar char="-"/>
            </a:pPr>
            <a:r>
              <a:rPr lang="en" b="1"/>
              <a:t>chol </a:t>
            </a:r>
            <a:r>
              <a:rPr lang="en"/>
              <a:t>(serum cholesterol)</a:t>
            </a:r>
            <a:endParaRPr/>
          </a:p>
          <a:p>
            <a:pPr marL="457200" lvl="0" indent="-298450" algn="l" rtl="0">
              <a:spcBef>
                <a:spcPts val="0"/>
              </a:spcBef>
              <a:spcAft>
                <a:spcPts val="0"/>
              </a:spcAft>
              <a:buClr>
                <a:srgbClr val="FF0000"/>
              </a:buClr>
              <a:buSzPts val="1100"/>
              <a:buChar char="-"/>
            </a:pPr>
            <a:r>
              <a:rPr lang="en" b="1">
                <a:solidFill>
                  <a:srgbClr val="FF0000"/>
                </a:solidFill>
              </a:rPr>
              <a:t>thalach </a:t>
            </a:r>
            <a:r>
              <a:rPr lang="en">
                <a:solidFill>
                  <a:srgbClr val="FF0000"/>
                </a:solidFill>
              </a:rPr>
              <a:t>(maximum heart rate)</a:t>
            </a:r>
            <a:endParaRPr>
              <a:solidFill>
                <a:srgbClr val="FF0000"/>
              </a:solidFill>
            </a:endParaRPr>
          </a:p>
          <a:p>
            <a:pPr marL="457200" lvl="0" indent="-298450" algn="l" rtl="0">
              <a:spcBef>
                <a:spcPts val="0"/>
              </a:spcBef>
              <a:spcAft>
                <a:spcPts val="0"/>
              </a:spcAft>
              <a:buSzPts val="1100"/>
              <a:buChar char="-"/>
            </a:pPr>
            <a:r>
              <a:rPr lang="en" b="1"/>
              <a:t>exang</a:t>
            </a:r>
            <a:r>
              <a:rPr lang="en"/>
              <a:t> (exercise induced angina)</a:t>
            </a:r>
            <a:endParaRPr/>
          </a:p>
          <a:p>
            <a:pPr marL="0" lvl="0" indent="0" algn="l" rtl="0">
              <a:spcBef>
                <a:spcPts val="0"/>
              </a:spcBef>
              <a:spcAft>
                <a:spcPts val="0"/>
              </a:spcAft>
              <a:buNone/>
            </a:pPr>
            <a:r>
              <a:rPr lang="en"/>
              <a:t>Variables selected from Okin &amp; Kligfield’s study in 1995 </a:t>
            </a:r>
            <a:r>
              <a:rPr lang="en" b="1"/>
              <a:t>(slope and heart rate can improve the accuracy of the electrocardiogram results for identification of patients with coronary artery disease)</a:t>
            </a:r>
            <a:r>
              <a:rPr lang="en"/>
              <a:t>: </a:t>
            </a:r>
            <a:endParaRPr b="1"/>
          </a:p>
          <a:p>
            <a:pPr marL="457200" lvl="0" indent="-298450" algn="l" rtl="0">
              <a:spcBef>
                <a:spcPts val="0"/>
              </a:spcBef>
              <a:spcAft>
                <a:spcPts val="0"/>
              </a:spcAft>
              <a:buSzPts val="1100"/>
              <a:buChar char="-"/>
            </a:pPr>
            <a:r>
              <a:rPr lang="en" b="1"/>
              <a:t>slope</a:t>
            </a:r>
            <a:r>
              <a:rPr lang="en"/>
              <a:t> (slope of the peak exercise ST segment)</a:t>
            </a:r>
            <a:endParaRPr/>
          </a:p>
          <a:p>
            <a:pPr marL="457200" lvl="0" indent="-298450" algn="l" rtl="0">
              <a:spcBef>
                <a:spcPts val="0"/>
              </a:spcBef>
              <a:spcAft>
                <a:spcPts val="0"/>
              </a:spcAft>
              <a:buClr>
                <a:srgbClr val="FF0000"/>
              </a:buClr>
              <a:buSzPts val="1100"/>
              <a:buChar char="-"/>
            </a:pPr>
            <a:r>
              <a:rPr lang="en" b="1">
                <a:solidFill>
                  <a:srgbClr val="FF0000"/>
                </a:solidFill>
              </a:rPr>
              <a:t>thalach</a:t>
            </a:r>
            <a:r>
              <a:rPr lang="en">
                <a:solidFill>
                  <a:srgbClr val="FF0000"/>
                </a:solidFill>
              </a:rPr>
              <a:t> (maximum heart rate)</a:t>
            </a:r>
            <a:endParaRPr>
              <a:solidFill>
                <a:srgbClr val="FF0000"/>
              </a:solidFill>
            </a:endParaRPr>
          </a:p>
          <a:p>
            <a:pPr marL="457200" lvl="0" indent="-298450" algn="l" rtl="0">
              <a:spcBef>
                <a:spcPts val="0"/>
              </a:spcBef>
              <a:spcAft>
                <a:spcPts val="0"/>
              </a:spcAft>
              <a:buSzPts val="1100"/>
              <a:buChar char="-"/>
            </a:pPr>
            <a:r>
              <a:rPr lang="en" b="1"/>
              <a:t>restecg</a:t>
            </a:r>
            <a:r>
              <a:rPr lang="en"/>
              <a:t> (resting electrocardiographic results)</a:t>
            </a:r>
            <a:endParaRPr/>
          </a:p>
          <a:p>
            <a:pPr marL="457200" lvl="0" indent="-317500" algn="l" rtl="0">
              <a:lnSpc>
                <a:spcPct val="115000"/>
              </a:lnSpc>
              <a:spcBef>
                <a:spcPts val="0"/>
              </a:spcBef>
              <a:spcAft>
                <a:spcPts val="0"/>
              </a:spcAft>
              <a:buSzPts val="1400"/>
              <a:buChar char="-"/>
            </a:pPr>
            <a:r>
              <a:rPr lang="en" sz="1400">
                <a:latin typeface="Calibri"/>
                <a:ea typeface="Calibri"/>
                <a:cs typeface="Calibri"/>
                <a:sym typeface="Calibri"/>
              </a:rPr>
              <a:t>We didn’t use the Fasting blood sugar (fbs) as one of the variables because it’s not the major factors result in the heart disease</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We didn’t use the ST depression induced by exercise relative to rest (oldpeak) as one of the variables is because it’s influenced by the slope of the peak exercise ST segment and the heart rate, which are the variables we’ve already selected.</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We didn’t use the heart defect (thal) as one of the variables because it’s a type data, which is unclearly defined by number in this dataset. </a:t>
            </a:r>
            <a:endParaRPr sz="1400">
              <a:latin typeface="Calibri"/>
              <a:ea typeface="Calibri"/>
              <a:cs typeface="Calibri"/>
              <a:sym typeface="Calibri"/>
            </a:endParaRPr>
          </a:p>
          <a:p>
            <a:pPr marL="0" lvl="0" indent="0" algn="l" rtl="0">
              <a:spcBef>
                <a:spcPts val="16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6baf8160b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6baf8160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8fa896ae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8fa896a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6baf8160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6baf8160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6baf8160b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6baf8160b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0" y="928225"/>
            <a:ext cx="5361300" cy="292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dk2"/>
                </a:solidFill>
              </a:rPr>
              <a:t>DS 201 Final Project</a:t>
            </a:r>
            <a:endParaRPr sz="3000" b="1">
              <a:solidFill>
                <a:schemeClr val="dk2"/>
              </a:solidFill>
            </a:endParaRPr>
          </a:p>
          <a:p>
            <a:pPr marL="0" lvl="0" indent="0" algn="ctr" rtl="0">
              <a:spcBef>
                <a:spcPts val="0"/>
              </a:spcBef>
              <a:spcAft>
                <a:spcPts val="0"/>
              </a:spcAft>
              <a:buNone/>
            </a:pPr>
            <a:endParaRPr sz="2400"/>
          </a:p>
          <a:p>
            <a:pPr marL="0" lvl="0" indent="0" algn="ctr" rtl="0">
              <a:spcBef>
                <a:spcPts val="0"/>
              </a:spcBef>
              <a:spcAft>
                <a:spcPts val="0"/>
              </a:spcAft>
              <a:buNone/>
            </a:pPr>
            <a:r>
              <a:rPr lang="en" sz="2400">
                <a:solidFill>
                  <a:schemeClr val="dk2"/>
                </a:solidFill>
              </a:rPr>
              <a:t>Heart Disease </a:t>
            </a:r>
            <a:endParaRPr sz="2400">
              <a:solidFill>
                <a:schemeClr val="dk2"/>
              </a:solidFill>
            </a:endParaRPr>
          </a:p>
          <a:p>
            <a:pPr marL="0" lvl="0" indent="0" algn="ctr" rtl="0">
              <a:spcBef>
                <a:spcPts val="0"/>
              </a:spcBef>
              <a:spcAft>
                <a:spcPts val="0"/>
              </a:spcAft>
              <a:buNone/>
            </a:pPr>
            <a:endParaRPr sz="2400"/>
          </a:p>
          <a:p>
            <a:pPr marL="0" lvl="0" indent="0" algn="ctr" rtl="0">
              <a:spcBef>
                <a:spcPts val="0"/>
              </a:spcBef>
              <a:spcAft>
                <a:spcPts val="0"/>
              </a:spcAft>
              <a:buNone/>
            </a:pPr>
            <a:r>
              <a:rPr lang="en" sz="1400">
                <a:solidFill>
                  <a:schemeClr val="dk2"/>
                </a:solidFill>
              </a:rPr>
              <a:t>by</a:t>
            </a:r>
            <a:endParaRPr sz="1400">
              <a:solidFill>
                <a:schemeClr val="dk2"/>
              </a:solidFill>
            </a:endParaRPr>
          </a:p>
        </p:txBody>
      </p:sp>
      <p:sp>
        <p:nvSpPr>
          <p:cNvPr id="129" name="Google Shape;129;p13"/>
          <p:cNvSpPr txBox="1">
            <a:spLocks noGrp="1"/>
          </p:cNvSpPr>
          <p:nvPr>
            <p:ph type="subTitle" idx="1"/>
          </p:nvPr>
        </p:nvSpPr>
        <p:spPr>
          <a:xfrm>
            <a:off x="1891350" y="3333750"/>
            <a:ext cx="5361300" cy="77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rPr>
              <a:t> No Group Name</a:t>
            </a:r>
            <a:endParaRPr dirty="0">
              <a:solidFill>
                <a:schemeClr val="dk2"/>
              </a:solidFill>
            </a:endParaRPr>
          </a:p>
          <a:p>
            <a:pPr marL="0" lvl="0" indent="0" algn="ctr" rtl="0">
              <a:spcBef>
                <a:spcPts val="0"/>
              </a:spcBef>
              <a:spcAft>
                <a:spcPts val="0"/>
              </a:spcAft>
              <a:buNone/>
            </a:pPr>
            <a:r>
              <a:rPr lang="en" sz="1400" dirty="0">
                <a:solidFill>
                  <a:schemeClr val="dk2"/>
                </a:solidFill>
              </a:rPr>
              <a:t>Haoyu Li, Sijie Huang, Yu Hong</a:t>
            </a:r>
            <a:r>
              <a:rPr lang="en-US" sz="1400" dirty="0">
                <a:solidFill>
                  <a:schemeClr val="dk2"/>
                </a:solidFill>
              </a:rPr>
              <a:t>, </a:t>
            </a:r>
            <a:r>
              <a:rPr lang="en-US" sz="1400" dirty="0" err="1">
                <a:solidFill>
                  <a:schemeClr val="dk2"/>
                </a:solidFill>
              </a:rPr>
              <a:t>Yijia</a:t>
            </a:r>
            <a:r>
              <a:rPr lang="en-US" sz="1400">
                <a:solidFill>
                  <a:schemeClr val="dk2"/>
                </a:solidFill>
              </a:rPr>
              <a:t> Sun</a:t>
            </a:r>
            <a:endParaRPr sz="1400" dirty="0">
              <a:solidFill>
                <a:schemeClr val="dk2"/>
              </a:solidFill>
            </a:endParaRPr>
          </a:p>
          <a:p>
            <a:pPr marL="0" lvl="0" indent="0" algn="ctr" rtl="0">
              <a:spcBef>
                <a:spcPts val="0"/>
              </a:spcBef>
              <a:spcAft>
                <a:spcPts val="0"/>
              </a:spcAft>
              <a:buNone/>
            </a:pPr>
            <a:r>
              <a:rPr lang="en" dirty="0">
                <a:solidFill>
                  <a:schemeClr val="dk2"/>
                </a:solidFill>
              </a:rPr>
              <a:t>                           </a:t>
            </a:r>
            <a:endParaRPr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07" name="Google Shape;207;p22"/>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Visualization</a:t>
            </a: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08" name="Google Shape;208;p22"/>
          <p:cNvPicPr preferRelativeResize="0"/>
          <p:nvPr/>
        </p:nvPicPr>
        <p:blipFill>
          <a:blip r:embed="rId3">
            <a:alphaModFix/>
          </a:blip>
          <a:stretch>
            <a:fillRect/>
          </a:stretch>
        </p:blipFill>
        <p:spPr>
          <a:xfrm>
            <a:off x="4757150" y="1563875"/>
            <a:ext cx="3933500" cy="1777710"/>
          </a:xfrm>
          <a:prstGeom prst="rect">
            <a:avLst/>
          </a:prstGeom>
          <a:noFill/>
          <a:ln>
            <a:noFill/>
          </a:ln>
        </p:spPr>
      </p:pic>
      <p:pic>
        <p:nvPicPr>
          <p:cNvPr id="209" name="Google Shape;209;p22"/>
          <p:cNvPicPr preferRelativeResize="0"/>
          <p:nvPr/>
        </p:nvPicPr>
        <p:blipFill>
          <a:blip r:embed="rId4">
            <a:alphaModFix/>
          </a:blip>
          <a:stretch>
            <a:fillRect/>
          </a:stretch>
        </p:blipFill>
        <p:spPr>
          <a:xfrm>
            <a:off x="466050" y="1611075"/>
            <a:ext cx="3933504" cy="171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15" name="Google Shape;215;p23"/>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Visualization</a:t>
            </a:r>
            <a:endParaRPr sz="1600" b="1">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16" name="Google Shape;216;p23"/>
          <p:cNvPicPr preferRelativeResize="0"/>
          <p:nvPr/>
        </p:nvPicPr>
        <p:blipFill>
          <a:blip r:embed="rId3">
            <a:alphaModFix/>
          </a:blip>
          <a:stretch>
            <a:fillRect/>
          </a:stretch>
        </p:blipFill>
        <p:spPr>
          <a:xfrm>
            <a:off x="576669" y="1159457"/>
            <a:ext cx="3618024" cy="1695450"/>
          </a:xfrm>
          <a:prstGeom prst="rect">
            <a:avLst/>
          </a:prstGeom>
          <a:noFill/>
          <a:ln>
            <a:noFill/>
          </a:ln>
        </p:spPr>
      </p:pic>
      <p:pic>
        <p:nvPicPr>
          <p:cNvPr id="217" name="Google Shape;217;p23"/>
          <p:cNvPicPr preferRelativeResize="0"/>
          <p:nvPr/>
        </p:nvPicPr>
        <p:blipFill>
          <a:blip r:embed="rId4">
            <a:alphaModFix/>
          </a:blip>
          <a:stretch>
            <a:fillRect/>
          </a:stretch>
        </p:blipFill>
        <p:spPr>
          <a:xfrm>
            <a:off x="384612" y="2973825"/>
            <a:ext cx="3857296" cy="1695450"/>
          </a:xfrm>
          <a:prstGeom prst="rect">
            <a:avLst/>
          </a:prstGeom>
          <a:noFill/>
          <a:ln>
            <a:noFill/>
          </a:ln>
        </p:spPr>
      </p:pic>
      <p:pic>
        <p:nvPicPr>
          <p:cNvPr id="218" name="Google Shape;218;p23"/>
          <p:cNvPicPr preferRelativeResize="0"/>
          <p:nvPr/>
        </p:nvPicPr>
        <p:blipFill>
          <a:blip r:embed="rId5">
            <a:alphaModFix/>
          </a:blip>
          <a:stretch>
            <a:fillRect/>
          </a:stretch>
        </p:blipFill>
        <p:spPr>
          <a:xfrm>
            <a:off x="4571987" y="2973825"/>
            <a:ext cx="3618025" cy="1617761"/>
          </a:xfrm>
          <a:prstGeom prst="rect">
            <a:avLst/>
          </a:prstGeom>
          <a:noFill/>
          <a:ln>
            <a:noFill/>
          </a:ln>
        </p:spPr>
      </p:pic>
      <p:pic>
        <p:nvPicPr>
          <p:cNvPr id="219" name="Google Shape;219;p23"/>
          <p:cNvPicPr preferRelativeResize="0"/>
          <p:nvPr/>
        </p:nvPicPr>
        <p:blipFill>
          <a:blip r:embed="rId6">
            <a:alphaModFix/>
          </a:blip>
          <a:stretch>
            <a:fillRect/>
          </a:stretch>
        </p:blipFill>
        <p:spPr>
          <a:xfrm>
            <a:off x="4509132" y="1163888"/>
            <a:ext cx="3743751" cy="168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25" name="Google Shape;225;p24"/>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Visualization</a:t>
            </a:r>
            <a:endParaRPr sz="1600" b="1">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26" name="Google Shape;226;p24"/>
          <p:cNvPicPr preferRelativeResize="0"/>
          <p:nvPr/>
        </p:nvPicPr>
        <p:blipFill>
          <a:blip r:embed="rId3">
            <a:alphaModFix/>
          </a:blip>
          <a:stretch>
            <a:fillRect/>
          </a:stretch>
        </p:blipFill>
        <p:spPr>
          <a:xfrm>
            <a:off x="1889022" y="1260697"/>
            <a:ext cx="5230575" cy="333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32" name="Google Shape;232;p25"/>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1600" b="1">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1600" b="1">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33" name="Google Shape;233;p25"/>
          <p:cNvPicPr preferRelativeResize="0"/>
          <p:nvPr/>
        </p:nvPicPr>
        <p:blipFill>
          <a:blip r:embed="rId3">
            <a:alphaModFix/>
          </a:blip>
          <a:stretch>
            <a:fillRect/>
          </a:stretch>
        </p:blipFill>
        <p:spPr>
          <a:xfrm>
            <a:off x="1855675" y="1233375"/>
            <a:ext cx="4919799" cy="358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39" name="Google Shape;239;p26"/>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Data improvement</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a:latin typeface="Calibri"/>
                <a:ea typeface="Calibri"/>
                <a:cs typeface="Calibri"/>
                <a:sym typeface="Calibri"/>
              </a:rPr>
              <a:t>More data (major factors) need for making prediction more precise</a:t>
            </a:r>
            <a:endParaRPr sz="1800">
              <a:latin typeface="Calibri"/>
              <a:ea typeface="Calibri"/>
              <a:cs typeface="Calibri"/>
              <a:sym typeface="Calibri"/>
            </a:endParaRPr>
          </a:p>
          <a:p>
            <a:pPr marL="914400" lvl="0" indent="0" algn="l" rtl="0">
              <a:spcBef>
                <a:spcPts val="0"/>
              </a:spcBef>
              <a:spcAft>
                <a:spcPts val="0"/>
              </a:spcAft>
              <a:buNone/>
            </a:pPr>
            <a:endParaRPr sz="1800">
              <a:latin typeface="Calibri"/>
              <a:ea typeface="Calibri"/>
              <a:cs typeface="Calibri"/>
              <a:sym typeface="Calibri"/>
            </a:endParaRPr>
          </a:p>
          <a:p>
            <a:pPr marL="9144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 Data type should be clarified (e.g. heart defect)</a:t>
            </a: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40" name="Google Shape;240;p26"/>
          <p:cNvPicPr preferRelativeResize="0"/>
          <p:nvPr/>
        </p:nvPicPr>
        <p:blipFill>
          <a:blip r:embed="rId3">
            <a:alphaModFix/>
          </a:blip>
          <a:stretch>
            <a:fillRect/>
          </a:stretch>
        </p:blipFill>
        <p:spPr>
          <a:xfrm>
            <a:off x="5615078" y="2689350"/>
            <a:ext cx="3075576" cy="184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Model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46" name="Google Shape;246;p27"/>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Machine Learning</a:t>
            </a:r>
            <a:endParaRPr sz="2400" b="1">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 sz="1800">
                <a:latin typeface="Calibri"/>
                <a:ea typeface="Calibri"/>
                <a:cs typeface="Calibri"/>
                <a:sym typeface="Calibri"/>
              </a:rPr>
              <a:t>Logistic Regression</a:t>
            </a:r>
            <a:endParaRPr sz="18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47" name="Google Shape;247;p27"/>
          <p:cNvPicPr preferRelativeResize="0"/>
          <p:nvPr/>
        </p:nvPicPr>
        <p:blipFill>
          <a:blip r:embed="rId3">
            <a:alphaModFix/>
          </a:blip>
          <a:stretch>
            <a:fillRect/>
          </a:stretch>
        </p:blipFill>
        <p:spPr>
          <a:xfrm>
            <a:off x="3000000" y="1163100"/>
            <a:ext cx="4972425" cy="344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Model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53" name="Google Shape;253;p28"/>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Machine Learning</a:t>
            </a:r>
            <a:endParaRPr sz="2400" b="1">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 sz="1800">
                <a:latin typeface="Calibri"/>
                <a:ea typeface="Calibri"/>
                <a:cs typeface="Calibri"/>
                <a:sym typeface="Calibri"/>
              </a:rPr>
              <a:t>Logistic Regression</a:t>
            </a:r>
            <a:endParaRPr sz="18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54" name="Google Shape;254;p28"/>
          <p:cNvPicPr preferRelativeResize="0"/>
          <p:nvPr/>
        </p:nvPicPr>
        <p:blipFill>
          <a:blip r:embed="rId3">
            <a:alphaModFix/>
          </a:blip>
          <a:stretch>
            <a:fillRect/>
          </a:stretch>
        </p:blipFill>
        <p:spPr>
          <a:xfrm>
            <a:off x="3000000" y="1163100"/>
            <a:ext cx="4972425" cy="3444325"/>
          </a:xfrm>
          <a:prstGeom prst="rect">
            <a:avLst/>
          </a:prstGeom>
          <a:noFill/>
          <a:ln>
            <a:noFill/>
          </a:ln>
        </p:spPr>
      </p:pic>
      <p:cxnSp>
        <p:nvCxnSpPr>
          <p:cNvPr id="255" name="Google Shape;255;p28"/>
          <p:cNvCxnSpPr/>
          <p:nvPr/>
        </p:nvCxnSpPr>
        <p:spPr>
          <a:xfrm>
            <a:off x="4075775" y="2648750"/>
            <a:ext cx="1396200" cy="164400"/>
          </a:xfrm>
          <a:prstGeom prst="straightConnector1">
            <a:avLst/>
          </a:prstGeom>
          <a:noFill/>
          <a:ln w="38100" cap="flat" cmpd="sng">
            <a:solidFill>
              <a:srgbClr val="FF0000"/>
            </a:solidFill>
            <a:prstDash val="solid"/>
            <a:round/>
            <a:headEnd type="none" w="med" len="med"/>
            <a:tailEnd type="none" w="med" len="med"/>
          </a:ln>
        </p:spPr>
      </p:cxnSp>
      <p:cxnSp>
        <p:nvCxnSpPr>
          <p:cNvPr id="256" name="Google Shape;256;p28"/>
          <p:cNvCxnSpPr/>
          <p:nvPr/>
        </p:nvCxnSpPr>
        <p:spPr>
          <a:xfrm>
            <a:off x="5215375" y="3685650"/>
            <a:ext cx="790500" cy="153900"/>
          </a:xfrm>
          <a:prstGeom prst="straightConnector1">
            <a:avLst/>
          </a:prstGeom>
          <a:noFill/>
          <a:ln w="38100" cap="flat" cmpd="sng">
            <a:solidFill>
              <a:srgbClr val="FF0000"/>
            </a:solidFill>
            <a:prstDash val="solid"/>
            <a:round/>
            <a:headEnd type="none" w="med" len="med"/>
            <a:tailEnd type="none" w="med" len="med"/>
          </a:ln>
        </p:spPr>
      </p:cxnSp>
      <p:cxnSp>
        <p:nvCxnSpPr>
          <p:cNvPr id="257" name="Google Shape;257;p28"/>
          <p:cNvCxnSpPr/>
          <p:nvPr/>
        </p:nvCxnSpPr>
        <p:spPr>
          <a:xfrm>
            <a:off x="5152175" y="4033100"/>
            <a:ext cx="790500" cy="153900"/>
          </a:xfrm>
          <a:prstGeom prst="straightConnector1">
            <a:avLst/>
          </a:prstGeom>
          <a:noFill/>
          <a:ln w="38100" cap="flat" cmpd="sng">
            <a:solidFill>
              <a:srgbClr val="FF0000"/>
            </a:solidFill>
            <a:prstDash val="solid"/>
            <a:round/>
            <a:headEnd type="none" w="med" len="med"/>
            <a:tailEnd type="none" w="med" len="med"/>
          </a:ln>
        </p:spPr>
      </p:cxnSp>
      <p:pic>
        <p:nvPicPr>
          <p:cNvPr id="258" name="Google Shape;258;p28"/>
          <p:cNvPicPr preferRelativeResize="0"/>
          <p:nvPr/>
        </p:nvPicPr>
        <p:blipFill>
          <a:blip r:embed="rId4">
            <a:alphaModFix/>
          </a:blip>
          <a:stretch>
            <a:fillRect/>
          </a:stretch>
        </p:blipFill>
        <p:spPr>
          <a:xfrm>
            <a:off x="7972425" y="3152025"/>
            <a:ext cx="419050" cy="42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Model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64" name="Google Shape;264;p29"/>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Machine Learning</a:t>
            </a:r>
            <a:endParaRPr sz="2400" b="1">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 sz="1800">
                <a:latin typeface="Calibri"/>
                <a:ea typeface="Calibri"/>
                <a:cs typeface="Calibri"/>
                <a:sym typeface="Calibri"/>
              </a:rPr>
              <a:t>Logistic Regression</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65" name="Google Shape;265;p29"/>
          <p:cNvPicPr preferRelativeResize="0"/>
          <p:nvPr/>
        </p:nvPicPr>
        <p:blipFill>
          <a:blip r:embed="rId3">
            <a:alphaModFix/>
          </a:blip>
          <a:stretch>
            <a:fillRect/>
          </a:stretch>
        </p:blipFill>
        <p:spPr>
          <a:xfrm>
            <a:off x="1075300" y="1940013"/>
            <a:ext cx="6858000" cy="279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Model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71" name="Google Shape;271;p30"/>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Machine Learning</a:t>
            </a:r>
            <a:endParaRPr sz="2400" b="1">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 sz="1800">
                <a:latin typeface="Calibri"/>
                <a:ea typeface="Calibri"/>
                <a:cs typeface="Calibri"/>
                <a:sym typeface="Calibri"/>
              </a:rPr>
              <a:t>Decision Tree</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72" name="Google Shape;272;p30"/>
          <p:cNvPicPr preferRelativeResize="0"/>
          <p:nvPr/>
        </p:nvPicPr>
        <p:blipFill>
          <a:blip r:embed="rId3">
            <a:alphaModFix/>
          </a:blip>
          <a:stretch>
            <a:fillRect/>
          </a:stretch>
        </p:blipFill>
        <p:spPr>
          <a:xfrm>
            <a:off x="1071050" y="1891750"/>
            <a:ext cx="6353175" cy="2933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Model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78" name="Google Shape;278;p31"/>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Machine Learning</a:t>
            </a:r>
            <a:endParaRPr sz="2400" b="1">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 sz="1800">
                <a:latin typeface="Calibri"/>
                <a:ea typeface="Calibri"/>
                <a:cs typeface="Calibri"/>
                <a:sym typeface="Calibri"/>
              </a:rPr>
              <a:t>KNN</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Find the best k</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79" name="Google Shape;279;p31"/>
          <p:cNvPicPr preferRelativeResize="0"/>
          <p:nvPr/>
        </p:nvPicPr>
        <p:blipFill>
          <a:blip r:embed="rId3">
            <a:alphaModFix/>
          </a:blip>
          <a:stretch>
            <a:fillRect/>
          </a:stretch>
        </p:blipFill>
        <p:spPr>
          <a:xfrm>
            <a:off x="3133949" y="995787"/>
            <a:ext cx="5479625" cy="359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1: Ask a question</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135" name="Google Shape;135;p14"/>
          <p:cNvSpPr txBox="1"/>
          <p:nvPr/>
        </p:nvSpPr>
        <p:spPr>
          <a:xfrm>
            <a:off x="317950" y="757450"/>
            <a:ext cx="8372700" cy="10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Our dataset</a:t>
            </a:r>
            <a:endParaRPr sz="2400" b="1">
              <a:latin typeface="Calibri"/>
              <a:ea typeface="Calibri"/>
              <a:cs typeface="Calibri"/>
              <a:sym typeface="Calibri"/>
            </a:endParaRPr>
          </a:p>
          <a:p>
            <a:pPr marL="0" lvl="0" indent="0" algn="l" rtl="0">
              <a:spcBef>
                <a:spcPts val="0"/>
              </a:spcBef>
              <a:spcAft>
                <a:spcPts val="0"/>
              </a:spcAft>
              <a:buNone/>
            </a:pPr>
            <a:endParaRPr sz="1600" b="1">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Heart disease data from UCI datasets repository</a:t>
            </a:r>
            <a:endParaRPr sz="1800">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sp>
        <p:nvSpPr>
          <p:cNvPr id="136" name="Google Shape;136;p14"/>
          <p:cNvSpPr txBox="1"/>
          <p:nvPr/>
        </p:nvSpPr>
        <p:spPr>
          <a:xfrm>
            <a:off x="317950" y="1702125"/>
            <a:ext cx="4323300" cy="3057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Variables include:</a:t>
            </a:r>
            <a:endParaRPr sz="18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age</a:t>
            </a:r>
            <a:r>
              <a:rPr lang="en" sz="1600">
                <a:latin typeface="Calibri"/>
                <a:ea typeface="Calibri"/>
                <a:cs typeface="Calibri"/>
                <a:sym typeface="Calibri"/>
              </a:rPr>
              <a:t> (age of an individual)</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sex</a:t>
            </a:r>
            <a:r>
              <a:rPr lang="en" sz="1600">
                <a:latin typeface="Calibri"/>
                <a:ea typeface="Calibri"/>
                <a:cs typeface="Calibri"/>
                <a:sym typeface="Calibri"/>
              </a:rPr>
              <a:t> (male or female)</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cp</a:t>
            </a:r>
            <a:r>
              <a:rPr lang="en" sz="1600">
                <a:latin typeface="Calibri"/>
                <a:ea typeface="Calibri"/>
                <a:cs typeface="Calibri"/>
                <a:sym typeface="Calibri"/>
              </a:rPr>
              <a:t> (chest pain type)</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trestbps</a:t>
            </a:r>
            <a:r>
              <a:rPr lang="en" sz="1600">
                <a:latin typeface="Calibri"/>
                <a:ea typeface="Calibri"/>
                <a:cs typeface="Calibri"/>
                <a:sym typeface="Calibri"/>
              </a:rPr>
              <a:t> (resting blood pressure)</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chol</a:t>
            </a:r>
            <a:r>
              <a:rPr lang="en" sz="1600">
                <a:latin typeface="Calibri"/>
                <a:ea typeface="Calibri"/>
                <a:cs typeface="Calibri"/>
                <a:sym typeface="Calibri"/>
              </a:rPr>
              <a:t> (serum cholesterol)</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fbs</a:t>
            </a:r>
            <a:r>
              <a:rPr lang="en" sz="1600">
                <a:latin typeface="Calibri"/>
                <a:ea typeface="Calibri"/>
                <a:cs typeface="Calibri"/>
                <a:sym typeface="Calibri"/>
              </a:rPr>
              <a:t> (fasting blood sugar)</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restecg</a:t>
            </a:r>
            <a:r>
              <a:rPr lang="en" sz="1600">
                <a:latin typeface="Calibri"/>
                <a:ea typeface="Calibri"/>
                <a:cs typeface="Calibri"/>
                <a:sym typeface="Calibri"/>
              </a:rPr>
              <a:t> (resting electrocardiographic results)</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thalach</a:t>
            </a:r>
            <a:r>
              <a:rPr lang="en" sz="1600">
                <a:latin typeface="Calibri"/>
                <a:ea typeface="Calibri"/>
                <a:cs typeface="Calibri"/>
                <a:sym typeface="Calibri"/>
              </a:rPr>
              <a:t> (maximum heart rate)</a:t>
            </a:r>
            <a:endParaRPr sz="1600">
              <a:latin typeface="Calibri"/>
              <a:ea typeface="Calibri"/>
              <a:cs typeface="Calibri"/>
              <a:sym typeface="Calibri"/>
            </a:endParaRPr>
          </a:p>
        </p:txBody>
      </p:sp>
      <p:sp>
        <p:nvSpPr>
          <p:cNvPr id="137" name="Google Shape;137;p14"/>
          <p:cNvSpPr txBox="1"/>
          <p:nvPr/>
        </p:nvSpPr>
        <p:spPr>
          <a:xfrm>
            <a:off x="4572008" y="1702116"/>
            <a:ext cx="3984000" cy="2824200"/>
          </a:xfrm>
          <a:prstGeom prst="rect">
            <a:avLst/>
          </a:prstGeom>
          <a:noFill/>
          <a:ln>
            <a:noFill/>
          </a:ln>
        </p:spPr>
        <p:txBody>
          <a:bodyPr spcFirstLastPara="1" wrap="square" lIns="91425" tIns="91425" rIns="91425" bIns="91425" anchor="t" anchorCtr="0">
            <a:noAutofit/>
          </a:bodyPr>
          <a:lstStyle/>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exang</a:t>
            </a:r>
            <a:r>
              <a:rPr lang="en" sz="1600">
                <a:latin typeface="Calibri"/>
                <a:ea typeface="Calibri"/>
                <a:cs typeface="Calibri"/>
                <a:sym typeface="Calibri"/>
              </a:rPr>
              <a:t> (exercise induced angina)</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oldpeak</a:t>
            </a:r>
            <a:r>
              <a:rPr lang="en" sz="1600">
                <a:latin typeface="Calibri"/>
                <a:ea typeface="Calibri"/>
                <a:cs typeface="Calibri"/>
                <a:sym typeface="Calibri"/>
              </a:rPr>
              <a:t> (ST depression induced by exercise relative to rest)</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slope</a:t>
            </a:r>
            <a:r>
              <a:rPr lang="en" sz="1600">
                <a:latin typeface="Calibri"/>
                <a:ea typeface="Calibri"/>
                <a:cs typeface="Calibri"/>
                <a:sym typeface="Calibri"/>
              </a:rPr>
              <a:t> (slope of the peak exercise ST segment)</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ca</a:t>
            </a:r>
            <a:r>
              <a:rPr lang="en" sz="1600">
                <a:latin typeface="Calibri"/>
                <a:ea typeface="Calibri"/>
                <a:cs typeface="Calibri"/>
                <a:sym typeface="Calibri"/>
              </a:rPr>
              <a:t> (number of major vessels colored by fluoroscopy)</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thal </a:t>
            </a:r>
            <a:r>
              <a:rPr lang="en" sz="1600">
                <a:latin typeface="Calibri"/>
                <a:ea typeface="Calibri"/>
                <a:cs typeface="Calibri"/>
                <a:sym typeface="Calibri"/>
              </a:rPr>
              <a:t>(heart defect)</a:t>
            </a:r>
            <a:endParaRPr sz="1600">
              <a:latin typeface="Calibri"/>
              <a:ea typeface="Calibri"/>
              <a:cs typeface="Calibri"/>
              <a:sym typeface="Calibri"/>
            </a:endParaRPr>
          </a:p>
          <a:p>
            <a:pPr marL="914400" lvl="1" indent="-330200" algn="l" rtl="0">
              <a:spcBef>
                <a:spcPts val="0"/>
              </a:spcBef>
              <a:spcAft>
                <a:spcPts val="0"/>
              </a:spcAft>
              <a:buSzPts val="1600"/>
              <a:buFont typeface="Calibri"/>
              <a:buChar char="○"/>
            </a:pPr>
            <a:r>
              <a:rPr lang="en" sz="1600" b="1">
                <a:latin typeface="Calibri"/>
                <a:ea typeface="Calibri"/>
                <a:cs typeface="Calibri"/>
                <a:sym typeface="Calibri"/>
              </a:rPr>
              <a:t>target</a:t>
            </a:r>
            <a:r>
              <a:rPr lang="en" sz="1600">
                <a:latin typeface="Calibri"/>
                <a:ea typeface="Calibri"/>
                <a:cs typeface="Calibri"/>
                <a:sym typeface="Calibri"/>
              </a:rPr>
              <a:t> (whether an individual has heart disease)</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Model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85" name="Google Shape;285;p32"/>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Machine Learning</a:t>
            </a:r>
            <a:endParaRPr sz="2400" b="1">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n" sz="1800">
                <a:latin typeface="Calibri"/>
                <a:ea typeface="Calibri"/>
                <a:cs typeface="Calibri"/>
                <a:sym typeface="Calibri"/>
              </a:rPr>
              <a:t>KNN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86" name="Google Shape;286;p32"/>
          <p:cNvPicPr preferRelativeResize="0"/>
          <p:nvPr/>
        </p:nvPicPr>
        <p:blipFill>
          <a:blip r:embed="rId3">
            <a:alphaModFix/>
          </a:blip>
          <a:stretch>
            <a:fillRect/>
          </a:stretch>
        </p:blipFill>
        <p:spPr>
          <a:xfrm>
            <a:off x="1120363" y="1914763"/>
            <a:ext cx="6143625" cy="277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p:nvPr/>
        </p:nvSpPr>
        <p:spPr>
          <a:xfrm>
            <a:off x="307675" y="592875"/>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Sources/References</a:t>
            </a:r>
            <a:endParaRPr sz="2400" b="1">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 sz="1200"/>
              <a:t>Mahmood, A. M., and Kuppa, M. R., (2010, December). Early Detection of Clinical Parameters in Heart Disease by Improved Decision Tree Algorithm. </a:t>
            </a:r>
            <a:r>
              <a:rPr lang="en" sz="1200" i="1"/>
              <a:t>In 2010 Second Vaagdevi International Conference on Information Technology for Real World Problems. </a:t>
            </a:r>
            <a:r>
              <a:rPr lang="en" sz="1200"/>
              <a:t>pp. 24-29. IEEE.</a:t>
            </a:r>
            <a:endParaRPr>
              <a:solidFill>
                <a:srgbClr val="2D3B45"/>
              </a:solidFill>
              <a:highlight>
                <a:schemeClr val="dk1"/>
              </a:highlight>
            </a:endParaRPr>
          </a:p>
          <a:p>
            <a:pPr marL="457200" lvl="0" indent="-381000" algn="l" rtl="0">
              <a:lnSpc>
                <a:spcPct val="115000"/>
              </a:lnSpc>
              <a:spcBef>
                <a:spcPts val="1600"/>
              </a:spcBef>
              <a:spcAft>
                <a:spcPts val="0"/>
              </a:spcAft>
              <a:buSzPts val="2400"/>
              <a:buFont typeface="Calibri"/>
              <a:buChar char="●"/>
            </a:pPr>
            <a:r>
              <a:rPr lang="en" sz="1200"/>
              <a:t>Okin, P.M., and Kigfield, P. (1995). Heart rate adjustment of ST segment depression and performance of the exercise electrocardiogram: a critical evaluation. </a:t>
            </a:r>
            <a:r>
              <a:rPr lang="en" sz="1200" i="1"/>
              <a:t>Journal of the American College of Cardiology. </a:t>
            </a:r>
            <a:r>
              <a:rPr lang="en" sz="1200"/>
              <a:t>25(7), pp 1726-1735.</a:t>
            </a:r>
            <a:endParaRPr>
              <a:solidFill>
                <a:srgbClr val="2D3B45"/>
              </a:solidFill>
              <a:highlight>
                <a:schemeClr val="dk1"/>
              </a:highlight>
            </a:endParaRPr>
          </a:p>
          <a:p>
            <a:pPr marL="457200" lvl="0" indent="-381000" algn="l" rtl="0">
              <a:lnSpc>
                <a:spcPct val="115000"/>
              </a:lnSpc>
              <a:spcBef>
                <a:spcPts val="1600"/>
              </a:spcBef>
              <a:spcAft>
                <a:spcPts val="0"/>
              </a:spcAft>
              <a:buSzPts val="2400"/>
              <a:buFont typeface="Calibri"/>
              <a:buChar char="●"/>
            </a:pPr>
            <a:r>
              <a:rPr lang="en">
                <a:solidFill>
                  <a:srgbClr val="2D3B45"/>
                </a:solidFill>
                <a:highlight>
                  <a:schemeClr val="dk1"/>
                </a:highlight>
              </a:rPr>
              <a:t>UCI Machine Learning Repository</a:t>
            </a:r>
            <a:r>
              <a:rPr lang="en" sz="1300">
                <a:solidFill>
                  <a:schemeClr val="dk2"/>
                </a:solidFill>
                <a:latin typeface="Calibri"/>
                <a:ea typeface="Calibri"/>
                <a:cs typeface="Calibri"/>
                <a:sym typeface="Calibri"/>
              </a:rPr>
              <a:t>:  </a:t>
            </a:r>
            <a:r>
              <a:rPr lang="en" sz="1200" u="sng">
                <a:solidFill>
                  <a:schemeClr val="accent5"/>
                </a:solidFill>
                <a:hlinkClick r:id="rId3">
                  <a:extLst>
                    <a:ext uri="{A12FA001-AC4F-418D-AE19-62706E023703}">
                      <ahyp:hlinkClr xmlns:ahyp="http://schemas.microsoft.com/office/drawing/2018/hyperlinkcolor" val="tx"/>
                    </a:ext>
                  </a:extLst>
                </a:hlinkClick>
              </a:rPr>
              <a:t>https://archive.ics.uci.edu/ml/datasets/Heart+Disease</a:t>
            </a:r>
            <a:endParaRPr sz="1800">
              <a:latin typeface="Calibri"/>
              <a:ea typeface="Calibri"/>
              <a:cs typeface="Calibri"/>
              <a:sym typeface="Calibri"/>
            </a:endParaRPr>
          </a:p>
          <a:p>
            <a:pPr marL="457200" lvl="0" indent="0" algn="l" rtl="0">
              <a:spcBef>
                <a:spcPts val="1600"/>
              </a:spcBef>
              <a:spcAft>
                <a:spcPts val="0"/>
              </a:spcAft>
              <a:buNone/>
            </a:pPr>
            <a:endParaRPr sz="1800">
              <a:latin typeface="Calibri"/>
              <a:ea typeface="Calibri"/>
              <a:cs typeface="Calibri"/>
              <a:sym typeface="Calibri"/>
            </a:endParaRPr>
          </a:p>
          <a:p>
            <a:pPr marL="457200" lvl="0" indent="0" algn="l" rtl="0">
              <a:spcBef>
                <a:spcPts val="0"/>
              </a:spcBef>
              <a:spcAft>
                <a:spcPts val="0"/>
              </a:spcAft>
              <a:buNone/>
            </a:pPr>
            <a:r>
              <a:rPr lang="en"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p:nvPr/>
        </p:nvSpPr>
        <p:spPr>
          <a:xfrm>
            <a:off x="2043750" y="303425"/>
            <a:ext cx="4887600" cy="165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600" b="1">
                <a:solidFill>
                  <a:srgbClr val="2D3B45"/>
                </a:solidFill>
              </a:rPr>
              <a:t>Thank you!</a:t>
            </a:r>
            <a:endParaRPr sz="3600" b="1">
              <a:solidFill>
                <a:srgbClr val="2D3B45"/>
              </a:solidFill>
            </a:endParaRPr>
          </a:p>
          <a:p>
            <a:pPr marL="0" lvl="0" indent="0" algn="ctr" rtl="0">
              <a:lnSpc>
                <a:spcPct val="115000"/>
              </a:lnSpc>
              <a:spcBef>
                <a:spcPts val="0"/>
              </a:spcBef>
              <a:spcAft>
                <a:spcPts val="0"/>
              </a:spcAft>
              <a:buNone/>
            </a:pPr>
            <a:endParaRPr sz="3600" b="1">
              <a:solidFill>
                <a:srgbClr val="2D3B45"/>
              </a:solidFill>
            </a:endParaRPr>
          </a:p>
          <a:p>
            <a:pPr marL="0" lvl="0" indent="0" algn="ctr" rtl="0">
              <a:lnSpc>
                <a:spcPct val="115000"/>
              </a:lnSpc>
              <a:spcBef>
                <a:spcPts val="0"/>
              </a:spcBef>
              <a:spcAft>
                <a:spcPts val="0"/>
              </a:spcAft>
              <a:buNone/>
            </a:pPr>
            <a:r>
              <a:rPr lang="en" sz="3600" b="1">
                <a:solidFill>
                  <a:srgbClr val="2D3B45"/>
                </a:solidFill>
              </a:rPr>
              <a:t>Any question?</a:t>
            </a:r>
            <a:endParaRPr sz="3600" b="1">
              <a:solidFill>
                <a:srgbClr val="2D3B45"/>
              </a:solidFill>
            </a:endParaRPr>
          </a:p>
        </p:txBody>
      </p:sp>
      <p:pic>
        <p:nvPicPr>
          <p:cNvPr id="297" name="Google Shape;297;p34"/>
          <p:cNvPicPr preferRelativeResize="0"/>
          <p:nvPr/>
        </p:nvPicPr>
        <p:blipFill>
          <a:blip r:embed="rId3">
            <a:alphaModFix/>
          </a:blip>
          <a:stretch>
            <a:fillRect/>
          </a:stretch>
        </p:blipFill>
        <p:spPr>
          <a:xfrm>
            <a:off x="2756075" y="2253375"/>
            <a:ext cx="3631838" cy="242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1: Ask a question</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143" name="Google Shape;143;p15"/>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The questions/answer we expect to find</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By analysing the data, to find:</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correlation between factor of heart disease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cause lead to heart disease</a:t>
            </a:r>
            <a:endParaRPr sz="1800">
              <a:latin typeface="Calibri"/>
              <a:ea typeface="Calibri"/>
              <a:cs typeface="Calibri"/>
              <a:sym typeface="Calibri"/>
            </a:endParaRPr>
          </a:p>
          <a:p>
            <a:pPr marL="9144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Through selecting efficient Machine Learning, to predict:</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likelihood of having a heart disease  </a:t>
            </a: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1: Ask a question</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149" name="Google Shape;149;p16"/>
          <p:cNvSpPr txBox="1"/>
          <p:nvPr/>
        </p:nvSpPr>
        <p:spPr>
          <a:xfrm>
            <a:off x="317950" y="757450"/>
            <a:ext cx="8372700" cy="40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The benefits</a:t>
            </a:r>
            <a:endParaRPr sz="2400" b="1">
              <a:latin typeface="Calibri"/>
              <a:ea typeface="Calibri"/>
              <a:cs typeface="Calibri"/>
              <a:sym typeface="Calibri"/>
            </a:endParaRPr>
          </a:p>
          <a:p>
            <a:pPr marL="0" lvl="0" indent="0" algn="l" rtl="0">
              <a:spcBef>
                <a:spcPts val="0"/>
              </a:spcBef>
              <a:spcAft>
                <a:spcPts val="0"/>
              </a:spcAft>
              <a:buNone/>
            </a:pPr>
            <a:endParaRPr sz="2400" b="1">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 sz="1800">
                <a:latin typeface="Calibri"/>
                <a:ea typeface="Calibri"/>
                <a:cs typeface="Calibri"/>
                <a:sym typeface="Calibri"/>
              </a:rPr>
              <a:t>The results of this project can:</a:t>
            </a:r>
            <a:endParaRPr sz="1800">
              <a:latin typeface="Calibri"/>
              <a:ea typeface="Calibri"/>
              <a:cs typeface="Calibri"/>
              <a:sym typeface="Calibri"/>
            </a:endParaRPr>
          </a:p>
          <a:p>
            <a:pPr marL="457200" marR="0" lvl="0" indent="0" algn="l" rtl="0">
              <a:lnSpc>
                <a:spcPct val="100000"/>
              </a:lnSpc>
              <a:spcBef>
                <a:spcPts val="0"/>
              </a:spcBef>
              <a:spcAft>
                <a:spcPts val="0"/>
              </a:spcAft>
              <a:buNone/>
            </a:pPr>
            <a:endParaRPr sz="1800">
              <a:latin typeface="Calibri"/>
              <a:ea typeface="Calibri"/>
              <a:cs typeface="Calibri"/>
              <a:sym typeface="Calibri"/>
            </a:endParaRPr>
          </a:p>
          <a:p>
            <a:pPr marL="914400" marR="0" lvl="1"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Be applied in the medical industries for research and curing purpose</a:t>
            </a:r>
            <a:endParaRPr sz="1800">
              <a:latin typeface="Calibri"/>
              <a:ea typeface="Calibri"/>
              <a:cs typeface="Calibri"/>
              <a:sym typeface="Calibri"/>
            </a:endParaRPr>
          </a:p>
          <a:p>
            <a:pPr marL="914400" marR="0" lvl="0" indent="0" algn="l" rtl="0">
              <a:lnSpc>
                <a:spcPct val="100000"/>
              </a:lnSpc>
              <a:spcBef>
                <a:spcPts val="0"/>
              </a:spcBef>
              <a:spcAft>
                <a:spcPts val="0"/>
              </a:spcAft>
              <a:buNone/>
            </a:pPr>
            <a:endParaRPr sz="1800">
              <a:latin typeface="Calibri"/>
              <a:ea typeface="Calibri"/>
              <a:cs typeface="Calibri"/>
              <a:sym typeface="Calibri"/>
            </a:endParaRPr>
          </a:p>
          <a:p>
            <a:pPr marL="914400" marR="0" lvl="1"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Educate people more knowledge of heart disease with scientific aspect</a:t>
            </a:r>
            <a:endParaRPr sz="1800">
              <a:latin typeface="Calibri"/>
              <a:ea typeface="Calibri"/>
              <a:cs typeface="Calibri"/>
              <a:sym typeface="Calibri"/>
            </a:endParaRPr>
          </a:p>
          <a:p>
            <a:pPr marL="914400" marR="0" lvl="0" indent="0" algn="l" rtl="0">
              <a:lnSpc>
                <a:spcPct val="100000"/>
              </a:lnSpc>
              <a:spcBef>
                <a:spcPts val="0"/>
              </a:spcBef>
              <a:spcAft>
                <a:spcPts val="0"/>
              </a:spcAft>
              <a:buNone/>
            </a:pPr>
            <a:endParaRPr sz="1800">
              <a:latin typeface="Calibri"/>
              <a:ea typeface="Calibri"/>
              <a:cs typeface="Calibri"/>
              <a:sym typeface="Calibri"/>
            </a:endParaRPr>
          </a:p>
          <a:p>
            <a:pPr marL="914400" marR="0" lvl="1"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Alarm people how to prevent and detect heart disease</a:t>
            </a:r>
            <a:endParaRPr sz="1800">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2: Get the Data</a:t>
            </a:r>
            <a:endParaRPr sz="1400">
              <a:solidFill>
                <a:srgbClr val="2D3B45"/>
              </a:solidFill>
              <a:latin typeface="Arial"/>
              <a:ea typeface="Arial"/>
              <a:cs typeface="Arial"/>
              <a:sym typeface="Arial"/>
            </a:endParaRPr>
          </a:p>
          <a:p>
            <a:pPr marL="45720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155" name="Google Shape;155;p17"/>
          <p:cNvSpPr txBox="1"/>
          <p:nvPr/>
        </p:nvSpPr>
        <p:spPr>
          <a:xfrm>
            <a:off x="317950" y="757450"/>
            <a:ext cx="8372700" cy="177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b="1">
                <a:latin typeface="Calibri"/>
                <a:ea typeface="Calibri"/>
                <a:cs typeface="Calibri"/>
                <a:sym typeface="Calibri"/>
              </a:rPr>
              <a:t>Data collection </a:t>
            </a:r>
            <a:endParaRPr sz="1800">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From the UCI Machine Learning Repository</a:t>
            </a:r>
            <a:endParaRPr sz="1600">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 sz="1800" b="1">
                <a:latin typeface="Calibri"/>
                <a:ea typeface="Calibri"/>
                <a:cs typeface="Calibri"/>
                <a:sym typeface="Calibri"/>
              </a:rPr>
              <a:t>Data clean and preparation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Variables were selected or removed through resources learning (two articles + one website)</a:t>
            </a: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sp>
        <p:nvSpPr>
          <p:cNvPr id="156" name="Google Shape;156;p17"/>
          <p:cNvSpPr txBox="1"/>
          <p:nvPr/>
        </p:nvSpPr>
        <p:spPr>
          <a:xfrm>
            <a:off x="317950" y="2454125"/>
            <a:ext cx="7290000" cy="2347200"/>
          </a:xfrm>
          <a:prstGeom prst="rect">
            <a:avLst/>
          </a:prstGeom>
          <a:noFill/>
          <a:ln>
            <a:noFill/>
          </a:ln>
        </p:spPr>
        <p:txBody>
          <a:bodyPr spcFirstLastPara="1" wrap="square" lIns="91425" tIns="91425" rIns="91425" bIns="91425" anchor="t" anchorCtr="0">
            <a:noAutofit/>
          </a:bodyPr>
          <a:lstStyle/>
          <a:p>
            <a:pPr marL="1371600" lvl="0" indent="0" algn="l" rtl="0">
              <a:spcBef>
                <a:spcPts val="0"/>
              </a:spcBef>
              <a:spcAft>
                <a:spcPts val="0"/>
              </a:spcAft>
              <a:buNone/>
            </a:pPr>
            <a:r>
              <a:rPr lang="en" sz="1600">
                <a:latin typeface="Times New Roman"/>
                <a:ea typeface="Times New Roman"/>
                <a:cs typeface="Times New Roman"/>
                <a:sym typeface="Times New Roman"/>
              </a:rPr>
              <a:t>age</a:t>
            </a:r>
            <a:endParaRPr sz="1600">
              <a:latin typeface="Times New Roman"/>
              <a:ea typeface="Times New Roman"/>
              <a:cs typeface="Times New Roman"/>
              <a:sym typeface="Times New Roman"/>
            </a:endParaRPr>
          </a:p>
          <a:p>
            <a:pPr marL="1371600" lvl="0" indent="0" algn="l" rtl="0">
              <a:spcBef>
                <a:spcPts val="0"/>
              </a:spcBef>
              <a:spcAft>
                <a:spcPts val="0"/>
              </a:spcAft>
              <a:buNone/>
            </a:pPr>
            <a:r>
              <a:rPr lang="en" sz="1600">
                <a:latin typeface="Times New Roman"/>
                <a:ea typeface="Times New Roman"/>
                <a:cs typeface="Times New Roman"/>
                <a:sym typeface="Times New Roman"/>
              </a:rPr>
              <a:t>sex</a:t>
            </a:r>
            <a:endParaRPr sz="1600">
              <a:latin typeface="Times New Roman"/>
              <a:ea typeface="Times New Roman"/>
              <a:cs typeface="Times New Roman"/>
              <a:sym typeface="Times New Roman"/>
            </a:endParaRPr>
          </a:p>
          <a:p>
            <a:pPr marL="1371600" lvl="0" indent="0" algn="l" rtl="0">
              <a:spcBef>
                <a:spcPts val="0"/>
              </a:spcBef>
              <a:spcAft>
                <a:spcPts val="0"/>
              </a:spcAft>
              <a:buNone/>
            </a:pPr>
            <a:r>
              <a:rPr lang="en" sz="1600">
                <a:latin typeface="Times New Roman"/>
                <a:ea typeface="Times New Roman"/>
                <a:cs typeface="Times New Roman"/>
                <a:sym typeface="Times New Roman"/>
              </a:rPr>
              <a:t>ca</a:t>
            </a:r>
            <a:endParaRPr sz="1600">
              <a:latin typeface="Times New Roman"/>
              <a:ea typeface="Times New Roman"/>
              <a:cs typeface="Times New Roman"/>
              <a:sym typeface="Times New Roman"/>
            </a:endParaRPr>
          </a:p>
          <a:p>
            <a:pPr marL="1371600" lvl="0" indent="0" algn="l" rtl="0">
              <a:spcBef>
                <a:spcPts val="0"/>
              </a:spcBef>
              <a:spcAft>
                <a:spcPts val="0"/>
              </a:spcAft>
              <a:buNone/>
            </a:pPr>
            <a:r>
              <a:rPr lang="en" sz="1600">
                <a:latin typeface="Times New Roman"/>
                <a:ea typeface="Times New Roman"/>
                <a:cs typeface="Times New Roman"/>
                <a:sym typeface="Times New Roman"/>
              </a:rPr>
              <a:t>cp</a:t>
            </a:r>
            <a:endParaRPr sz="1600">
              <a:latin typeface="Times New Roman"/>
              <a:ea typeface="Times New Roman"/>
              <a:cs typeface="Times New Roman"/>
              <a:sym typeface="Times New Roman"/>
            </a:endParaRPr>
          </a:p>
          <a:p>
            <a:pPr marL="1371600" lvl="0" indent="0" algn="l" rtl="0">
              <a:spcBef>
                <a:spcPts val="0"/>
              </a:spcBef>
              <a:spcAft>
                <a:spcPts val="0"/>
              </a:spcAft>
              <a:buNone/>
            </a:pPr>
            <a:r>
              <a:rPr lang="en" sz="1600">
                <a:latin typeface="Times New Roman"/>
                <a:ea typeface="Times New Roman"/>
                <a:cs typeface="Times New Roman"/>
                <a:sym typeface="Times New Roman"/>
              </a:rPr>
              <a:t>trestbps</a:t>
            </a:r>
            <a:endParaRPr sz="1600">
              <a:latin typeface="Times New Roman"/>
              <a:ea typeface="Times New Roman"/>
              <a:cs typeface="Times New Roman"/>
              <a:sym typeface="Times New Roman"/>
            </a:endParaRPr>
          </a:p>
          <a:p>
            <a:pPr marL="1371600" lvl="0" indent="0" algn="l" rtl="0">
              <a:spcBef>
                <a:spcPts val="0"/>
              </a:spcBef>
              <a:spcAft>
                <a:spcPts val="0"/>
              </a:spcAft>
              <a:buNone/>
            </a:pPr>
            <a:r>
              <a:rPr lang="en" sz="1600">
                <a:latin typeface="Times New Roman"/>
                <a:ea typeface="Times New Roman"/>
                <a:cs typeface="Times New Roman"/>
                <a:sym typeface="Times New Roman"/>
              </a:rPr>
              <a:t>chol</a:t>
            </a:r>
            <a:endParaRPr sz="1600">
              <a:latin typeface="Times New Roman"/>
              <a:ea typeface="Times New Roman"/>
              <a:cs typeface="Times New Roman"/>
              <a:sym typeface="Times New Roman"/>
            </a:endParaRPr>
          </a:p>
          <a:p>
            <a:pPr marL="1371600" lvl="0" indent="0" algn="l" rtl="0">
              <a:spcBef>
                <a:spcPts val="0"/>
              </a:spcBef>
              <a:spcAft>
                <a:spcPts val="0"/>
              </a:spcAft>
              <a:buNone/>
            </a:pPr>
            <a:endParaRPr sz="1600">
              <a:latin typeface="Times New Roman"/>
              <a:ea typeface="Times New Roman"/>
              <a:cs typeface="Times New Roman"/>
              <a:sym typeface="Times New Roman"/>
            </a:endParaRPr>
          </a:p>
          <a:p>
            <a:pPr marL="457200" lvl="0" indent="-342900" algn="l" rtl="0">
              <a:spcBef>
                <a:spcPts val="0"/>
              </a:spcBef>
              <a:spcAft>
                <a:spcPts val="0"/>
              </a:spcAft>
              <a:buSzPts val="1800"/>
              <a:buFont typeface="Calibri"/>
              <a:buChar char="●"/>
            </a:pPr>
            <a:r>
              <a:rPr lang="en" sz="1800">
                <a:latin typeface="Times New Roman"/>
                <a:ea typeface="Times New Roman"/>
                <a:cs typeface="Times New Roman"/>
                <a:sym typeface="Times New Roman"/>
              </a:rPr>
              <a:t>Change Category variable represented by number into word</a:t>
            </a:r>
            <a:r>
              <a:rPr lang="en" sz="1800"/>
              <a:t>  </a:t>
            </a:r>
            <a:endParaRPr sz="1800">
              <a:latin typeface="Calibri"/>
              <a:ea typeface="Calibri"/>
              <a:cs typeface="Calibri"/>
              <a:sym typeface="Calibri"/>
            </a:endParaRPr>
          </a:p>
        </p:txBody>
      </p:sp>
      <p:sp>
        <p:nvSpPr>
          <p:cNvPr id="157" name="Google Shape;157;p17"/>
          <p:cNvSpPr txBox="1"/>
          <p:nvPr/>
        </p:nvSpPr>
        <p:spPr>
          <a:xfrm>
            <a:off x="4572000" y="2459525"/>
            <a:ext cx="2730600" cy="2416500"/>
          </a:xfrm>
          <a:prstGeom prst="rect">
            <a:avLst/>
          </a:prstGeom>
          <a:noFill/>
          <a:ln>
            <a:noFill/>
          </a:ln>
        </p:spPr>
        <p:txBody>
          <a:bodyPr spcFirstLastPara="1" wrap="square" lIns="91425" tIns="91425" rIns="91425" bIns="91425" anchor="t" anchorCtr="0">
            <a:noAutofit/>
          </a:bodyPr>
          <a:lstStyle/>
          <a:p>
            <a:pPr marL="1371600" lvl="0" indent="0" algn="l" rtl="0">
              <a:spcBef>
                <a:spcPts val="0"/>
              </a:spcBef>
              <a:spcAft>
                <a:spcPts val="0"/>
              </a:spcAft>
              <a:buNone/>
            </a:pPr>
            <a:r>
              <a:rPr lang="en" sz="1600">
                <a:latin typeface="Times New Roman"/>
                <a:ea typeface="Times New Roman"/>
                <a:cs typeface="Times New Roman"/>
                <a:sym typeface="Times New Roman"/>
              </a:rPr>
              <a:t>fbs</a:t>
            </a:r>
            <a:endParaRPr sz="1600">
              <a:latin typeface="Times New Roman"/>
              <a:ea typeface="Times New Roman"/>
              <a:cs typeface="Times New Roman"/>
              <a:sym typeface="Times New Roman"/>
            </a:endParaRPr>
          </a:p>
          <a:p>
            <a:pPr marL="1371600" lvl="0" indent="0" algn="l" rtl="0">
              <a:spcBef>
                <a:spcPts val="0"/>
              </a:spcBef>
              <a:spcAft>
                <a:spcPts val="0"/>
              </a:spcAft>
              <a:buNone/>
            </a:pPr>
            <a:r>
              <a:rPr lang="en" sz="1600">
                <a:latin typeface="Times New Roman"/>
                <a:ea typeface="Times New Roman"/>
                <a:cs typeface="Times New Roman"/>
                <a:sym typeface="Times New Roman"/>
              </a:rPr>
              <a:t>oldpeak</a:t>
            </a:r>
            <a:endParaRPr sz="1600">
              <a:latin typeface="Times New Roman"/>
              <a:ea typeface="Times New Roman"/>
              <a:cs typeface="Times New Roman"/>
              <a:sym typeface="Times New Roman"/>
            </a:endParaRPr>
          </a:p>
          <a:p>
            <a:pPr marL="1371600" lvl="0" indent="0" algn="l" rtl="0">
              <a:spcBef>
                <a:spcPts val="0"/>
              </a:spcBef>
              <a:spcAft>
                <a:spcPts val="0"/>
              </a:spcAft>
              <a:buNone/>
            </a:pPr>
            <a:r>
              <a:rPr lang="en" sz="1600">
                <a:latin typeface="Times New Roman"/>
                <a:ea typeface="Times New Roman"/>
                <a:cs typeface="Times New Roman"/>
                <a:sym typeface="Times New Roman"/>
              </a:rPr>
              <a:t>thal</a:t>
            </a:r>
            <a:endParaRPr sz="1600">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pic>
        <p:nvPicPr>
          <p:cNvPr id="158" name="Google Shape;158;p17"/>
          <p:cNvPicPr preferRelativeResize="0"/>
          <p:nvPr/>
        </p:nvPicPr>
        <p:blipFill>
          <a:blip r:embed="rId3">
            <a:alphaModFix/>
          </a:blip>
          <a:stretch>
            <a:fillRect/>
          </a:stretch>
        </p:blipFill>
        <p:spPr>
          <a:xfrm>
            <a:off x="5651000" y="2571738"/>
            <a:ext cx="239625" cy="181400"/>
          </a:xfrm>
          <a:prstGeom prst="rect">
            <a:avLst/>
          </a:prstGeom>
          <a:noFill/>
          <a:ln>
            <a:noFill/>
          </a:ln>
        </p:spPr>
      </p:pic>
      <p:pic>
        <p:nvPicPr>
          <p:cNvPr id="159" name="Google Shape;159;p17"/>
          <p:cNvPicPr preferRelativeResize="0"/>
          <p:nvPr/>
        </p:nvPicPr>
        <p:blipFill>
          <a:blip r:embed="rId3">
            <a:alphaModFix/>
          </a:blip>
          <a:stretch>
            <a:fillRect/>
          </a:stretch>
        </p:blipFill>
        <p:spPr>
          <a:xfrm>
            <a:off x="5651000" y="2816903"/>
            <a:ext cx="239625" cy="223326"/>
          </a:xfrm>
          <a:prstGeom prst="rect">
            <a:avLst/>
          </a:prstGeom>
          <a:noFill/>
          <a:ln>
            <a:noFill/>
          </a:ln>
        </p:spPr>
      </p:pic>
      <p:pic>
        <p:nvPicPr>
          <p:cNvPr id="160" name="Google Shape;160;p17"/>
          <p:cNvPicPr preferRelativeResize="0"/>
          <p:nvPr/>
        </p:nvPicPr>
        <p:blipFill>
          <a:blip r:embed="rId3">
            <a:alphaModFix/>
          </a:blip>
          <a:stretch>
            <a:fillRect/>
          </a:stretch>
        </p:blipFill>
        <p:spPr>
          <a:xfrm>
            <a:off x="5651000" y="3104000"/>
            <a:ext cx="239625" cy="181400"/>
          </a:xfrm>
          <a:prstGeom prst="rect">
            <a:avLst/>
          </a:prstGeom>
          <a:noFill/>
          <a:ln>
            <a:noFill/>
          </a:ln>
        </p:spPr>
      </p:pic>
      <p:pic>
        <p:nvPicPr>
          <p:cNvPr id="161" name="Google Shape;161;p17"/>
          <p:cNvPicPr preferRelativeResize="0"/>
          <p:nvPr/>
        </p:nvPicPr>
        <p:blipFill>
          <a:blip r:embed="rId4">
            <a:alphaModFix/>
          </a:blip>
          <a:stretch>
            <a:fillRect/>
          </a:stretch>
        </p:blipFill>
        <p:spPr>
          <a:xfrm>
            <a:off x="1400554" y="2571750"/>
            <a:ext cx="225396" cy="181375"/>
          </a:xfrm>
          <a:prstGeom prst="rect">
            <a:avLst/>
          </a:prstGeom>
          <a:noFill/>
          <a:ln>
            <a:noFill/>
          </a:ln>
        </p:spPr>
      </p:pic>
      <p:pic>
        <p:nvPicPr>
          <p:cNvPr id="162" name="Google Shape;162;p17"/>
          <p:cNvPicPr preferRelativeResize="0"/>
          <p:nvPr/>
        </p:nvPicPr>
        <p:blipFill>
          <a:blip r:embed="rId4">
            <a:alphaModFix/>
          </a:blip>
          <a:stretch>
            <a:fillRect/>
          </a:stretch>
        </p:blipFill>
        <p:spPr>
          <a:xfrm>
            <a:off x="1400554" y="2837863"/>
            <a:ext cx="225396" cy="181375"/>
          </a:xfrm>
          <a:prstGeom prst="rect">
            <a:avLst/>
          </a:prstGeom>
          <a:noFill/>
          <a:ln>
            <a:noFill/>
          </a:ln>
        </p:spPr>
      </p:pic>
      <p:pic>
        <p:nvPicPr>
          <p:cNvPr id="163" name="Google Shape;163;p17"/>
          <p:cNvPicPr preferRelativeResize="0"/>
          <p:nvPr/>
        </p:nvPicPr>
        <p:blipFill>
          <a:blip r:embed="rId4">
            <a:alphaModFix/>
          </a:blip>
          <a:stretch>
            <a:fillRect/>
          </a:stretch>
        </p:blipFill>
        <p:spPr>
          <a:xfrm>
            <a:off x="1400554" y="3084638"/>
            <a:ext cx="225396" cy="181375"/>
          </a:xfrm>
          <a:prstGeom prst="rect">
            <a:avLst/>
          </a:prstGeom>
          <a:noFill/>
          <a:ln>
            <a:noFill/>
          </a:ln>
        </p:spPr>
      </p:pic>
      <p:pic>
        <p:nvPicPr>
          <p:cNvPr id="164" name="Google Shape;164;p17"/>
          <p:cNvPicPr preferRelativeResize="0"/>
          <p:nvPr/>
        </p:nvPicPr>
        <p:blipFill>
          <a:blip r:embed="rId4">
            <a:alphaModFix/>
          </a:blip>
          <a:stretch>
            <a:fillRect/>
          </a:stretch>
        </p:blipFill>
        <p:spPr>
          <a:xfrm>
            <a:off x="1400554" y="3331425"/>
            <a:ext cx="225396" cy="181375"/>
          </a:xfrm>
          <a:prstGeom prst="rect">
            <a:avLst/>
          </a:prstGeom>
          <a:noFill/>
          <a:ln>
            <a:noFill/>
          </a:ln>
        </p:spPr>
      </p:pic>
      <p:pic>
        <p:nvPicPr>
          <p:cNvPr id="165" name="Google Shape;165;p17"/>
          <p:cNvPicPr preferRelativeResize="0"/>
          <p:nvPr/>
        </p:nvPicPr>
        <p:blipFill>
          <a:blip r:embed="rId4">
            <a:alphaModFix/>
          </a:blip>
          <a:stretch>
            <a:fillRect/>
          </a:stretch>
        </p:blipFill>
        <p:spPr>
          <a:xfrm>
            <a:off x="1400554" y="3578200"/>
            <a:ext cx="225396" cy="181375"/>
          </a:xfrm>
          <a:prstGeom prst="rect">
            <a:avLst/>
          </a:prstGeom>
          <a:noFill/>
          <a:ln>
            <a:noFill/>
          </a:ln>
        </p:spPr>
      </p:pic>
      <p:pic>
        <p:nvPicPr>
          <p:cNvPr id="166" name="Google Shape;166;p17"/>
          <p:cNvPicPr preferRelativeResize="0"/>
          <p:nvPr/>
        </p:nvPicPr>
        <p:blipFill>
          <a:blip r:embed="rId4">
            <a:alphaModFix/>
          </a:blip>
          <a:stretch>
            <a:fillRect/>
          </a:stretch>
        </p:blipFill>
        <p:spPr>
          <a:xfrm>
            <a:off x="1400554" y="3824975"/>
            <a:ext cx="225396" cy="181375"/>
          </a:xfrm>
          <a:prstGeom prst="rect">
            <a:avLst/>
          </a:prstGeom>
          <a:noFill/>
          <a:ln>
            <a:noFill/>
          </a:ln>
        </p:spPr>
      </p:pic>
      <p:sp>
        <p:nvSpPr>
          <p:cNvPr id="167" name="Google Shape;167;p17"/>
          <p:cNvSpPr txBox="1"/>
          <p:nvPr/>
        </p:nvSpPr>
        <p:spPr>
          <a:xfrm>
            <a:off x="3179625" y="2459525"/>
            <a:ext cx="1926600" cy="23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	thalach</a:t>
            </a:r>
            <a:endParaRPr sz="1600">
              <a:latin typeface="Times New Roman"/>
              <a:ea typeface="Times New Roman"/>
              <a:cs typeface="Times New Roman"/>
              <a:sym typeface="Times New Roman"/>
            </a:endParaRPr>
          </a:p>
          <a:p>
            <a:pPr marL="0" lvl="0" indent="457200" algn="l" rtl="0">
              <a:spcBef>
                <a:spcPts val="0"/>
              </a:spcBef>
              <a:spcAft>
                <a:spcPts val="0"/>
              </a:spcAft>
              <a:buNone/>
            </a:pPr>
            <a:r>
              <a:rPr lang="en" sz="1600">
                <a:latin typeface="Times New Roman"/>
                <a:ea typeface="Times New Roman"/>
                <a:cs typeface="Times New Roman"/>
                <a:sym typeface="Times New Roman"/>
              </a:rPr>
              <a:t>exang</a:t>
            </a:r>
            <a:endParaRPr sz="1600">
              <a:latin typeface="Times New Roman"/>
              <a:ea typeface="Times New Roman"/>
              <a:cs typeface="Times New Roman"/>
              <a:sym typeface="Times New Roman"/>
            </a:endParaRPr>
          </a:p>
          <a:p>
            <a:pPr marL="0" lvl="0" indent="457200" algn="l" rtl="0">
              <a:spcBef>
                <a:spcPts val="0"/>
              </a:spcBef>
              <a:spcAft>
                <a:spcPts val="0"/>
              </a:spcAft>
              <a:buNone/>
            </a:pPr>
            <a:r>
              <a:rPr lang="en" sz="1600">
                <a:latin typeface="Times New Roman"/>
                <a:ea typeface="Times New Roman"/>
                <a:cs typeface="Times New Roman"/>
                <a:sym typeface="Times New Roman"/>
              </a:rPr>
              <a:t>slope</a:t>
            </a:r>
            <a:endParaRPr sz="1600">
              <a:latin typeface="Times New Roman"/>
              <a:ea typeface="Times New Roman"/>
              <a:cs typeface="Times New Roman"/>
              <a:sym typeface="Times New Roman"/>
            </a:endParaRPr>
          </a:p>
          <a:p>
            <a:pPr marL="0" lvl="0" indent="457200" algn="l" rtl="0">
              <a:spcBef>
                <a:spcPts val="0"/>
              </a:spcBef>
              <a:spcAft>
                <a:spcPts val="0"/>
              </a:spcAft>
              <a:buNone/>
            </a:pPr>
            <a:r>
              <a:rPr lang="en" sz="1600">
                <a:latin typeface="Times New Roman"/>
                <a:ea typeface="Times New Roman"/>
                <a:cs typeface="Times New Roman"/>
                <a:sym typeface="Times New Roman"/>
              </a:rPr>
              <a:t>restecg</a:t>
            </a:r>
            <a:endParaRPr sz="1600">
              <a:latin typeface="Times New Roman"/>
              <a:ea typeface="Times New Roman"/>
              <a:cs typeface="Times New Roman"/>
              <a:sym typeface="Times New Roman"/>
            </a:endParaRPr>
          </a:p>
          <a:p>
            <a:pPr marL="0" lvl="0" indent="0" algn="l" rtl="0">
              <a:spcBef>
                <a:spcPts val="0"/>
              </a:spcBef>
              <a:spcAft>
                <a:spcPts val="0"/>
              </a:spcAft>
              <a:buNone/>
            </a:pPr>
            <a:r>
              <a:rPr lang="en" sz="1600">
                <a:latin typeface="Times New Roman"/>
                <a:ea typeface="Times New Roman"/>
                <a:cs typeface="Times New Roman"/>
                <a:sym typeface="Times New Roman"/>
              </a:rPr>
              <a:t>	target</a:t>
            </a:r>
            <a:endParaRPr sz="1600">
              <a:latin typeface="Times New Roman"/>
              <a:ea typeface="Times New Roman"/>
              <a:cs typeface="Times New Roman"/>
              <a:sym typeface="Times New Roman"/>
            </a:endParaRPr>
          </a:p>
        </p:txBody>
      </p:sp>
      <p:pic>
        <p:nvPicPr>
          <p:cNvPr id="168" name="Google Shape;168;p17"/>
          <p:cNvPicPr preferRelativeResize="0"/>
          <p:nvPr/>
        </p:nvPicPr>
        <p:blipFill>
          <a:blip r:embed="rId4">
            <a:alphaModFix/>
          </a:blip>
          <a:stretch>
            <a:fillRect/>
          </a:stretch>
        </p:blipFill>
        <p:spPr>
          <a:xfrm>
            <a:off x="3423329" y="2571750"/>
            <a:ext cx="225396" cy="181375"/>
          </a:xfrm>
          <a:prstGeom prst="rect">
            <a:avLst/>
          </a:prstGeom>
          <a:noFill/>
          <a:ln>
            <a:noFill/>
          </a:ln>
        </p:spPr>
      </p:pic>
      <p:pic>
        <p:nvPicPr>
          <p:cNvPr id="169" name="Google Shape;169;p17"/>
          <p:cNvPicPr preferRelativeResize="0"/>
          <p:nvPr/>
        </p:nvPicPr>
        <p:blipFill>
          <a:blip r:embed="rId4">
            <a:alphaModFix/>
          </a:blip>
          <a:stretch>
            <a:fillRect/>
          </a:stretch>
        </p:blipFill>
        <p:spPr>
          <a:xfrm>
            <a:off x="3423329" y="2837863"/>
            <a:ext cx="225396" cy="181375"/>
          </a:xfrm>
          <a:prstGeom prst="rect">
            <a:avLst/>
          </a:prstGeom>
          <a:noFill/>
          <a:ln>
            <a:noFill/>
          </a:ln>
        </p:spPr>
      </p:pic>
      <p:pic>
        <p:nvPicPr>
          <p:cNvPr id="170" name="Google Shape;170;p17"/>
          <p:cNvPicPr preferRelativeResize="0"/>
          <p:nvPr/>
        </p:nvPicPr>
        <p:blipFill>
          <a:blip r:embed="rId4">
            <a:alphaModFix/>
          </a:blip>
          <a:stretch>
            <a:fillRect/>
          </a:stretch>
        </p:blipFill>
        <p:spPr>
          <a:xfrm>
            <a:off x="3423329" y="3089475"/>
            <a:ext cx="225396" cy="181375"/>
          </a:xfrm>
          <a:prstGeom prst="rect">
            <a:avLst/>
          </a:prstGeom>
          <a:noFill/>
          <a:ln>
            <a:noFill/>
          </a:ln>
        </p:spPr>
      </p:pic>
      <p:pic>
        <p:nvPicPr>
          <p:cNvPr id="171" name="Google Shape;171;p17"/>
          <p:cNvPicPr preferRelativeResize="0"/>
          <p:nvPr/>
        </p:nvPicPr>
        <p:blipFill>
          <a:blip r:embed="rId4">
            <a:alphaModFix/>
          </a:blip>
          <a:stretch>
            <a:fillRect/>
          </a:stretch>
        </p:blipFill>
        <p:spPr>
          <a:xfrm>
            <a:off x="3423329" y="3341088"/>
            <a:ext cx="225396" cy="181375"/>
          </a:xfrm>
          <a:prstGeom prst="rect">
            <a:avLst/>
          </a:prstGeom>
          <a:noFill/>
          <a:ln>
            <a:noFill/>
          </a:ln>
        </p:spPr>
      </p:pic>
      <p:pic>
        <p:nvPicPr>
          <p:cNvPr id="172" name="Google Shape;172;p17"/>
          <p:cNvPicPr preferRelativeResize="0"/>
          <p:nvPr/>
        </p:nvPicPr>
        <p:blipFill>
          <a:blip r:embed="rId4">
            <a:alphaModFix/>
          </a:blip>
          <a:stretch>
            <a:fillRect/>
          </a:stretch>
        </p:blipFill>
        <p:spPr>
          <a:xfrm>
            <a:off x="3423329" y="3578188"/>
            <a:ext cx="225396" cy="18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178" name="Google Shape;178;p18"/>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Visualization</a:t>
            </a:r>
            <a:endParaRPr sz="1600" b="1">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179" name="Google Shape;179;p18"/>
          <p:cNvPicPr preferRelativeResize="0"/>
          <p:nvPr/>
        </p:nvPicPr>
        <p:blipFill>
          <a:blip r:embed="rId3">
            <a:alphaModFix/>
          </a:blip>
          <a:stretch>
            <a:fillRect/>
          </a:stretch>
        </p:blipFill>
        <p:spPr>
          <a:xfrm>
            <a:off x="1907449" y="1335250"/>
            <a:ext cx="5193699" cy="347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185" name="Google Shape;185;p19"/>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Visualization</a:t>
            </a:r>
            <a:endParaRPr sz="1600" b="1">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186" name="Google Shape;186;p19"/>
          <p:cNvPicPr preferRelativeResize="0"/>
          <p:nvPr/>
        </p:nvPicPr>
        <p:blipFill>
          <a:blip r:embed="rId3">
            <a:alphaModFix/>
          </a:blip>
          <a:stretch>
            <a:fillRect/>
          </a:stretch>
        </p:blipFill>
        <p:spPr>
          <a:xfrm>
            <a:off x="4920900" y="1353350"/>
            <a:ext cx="4001400" cy="3078050"/>
          </a:xfrm>
          <a:prstGeom prst="rect">
            <a:avLst/>
          </a:prstGeom>
          <a:noFill/>
          <a:ln>
            <a:noFill/>
          </a:ln>
        </p:spPr>
      </p:pic>
      <p:pic>
        <p:nvPicPr>
          <p:cNvPr id="187" name="Google Shape;187;p19"/>
          <p:cNvPicPr preferRelativeResize="0"/>
          <p:nvPr/>
        </p:nvPicPr>
        <p:blipFill>
          <a:blip r:embed="rId4">
            <a:alphaModFix/>
          </a:blip>
          <a:stretch>
            <a:fillRect/>
          </a:stretch>
        </p:blipFill>
        <p:spPr>
          <a:xfrm>
            <a:off x="507600" y="1353350"/>
            <a:ext cx="4064400" cy="323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193" name="Google Shape;193;p20"/>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Visualization</a:t>
            </a:r>
            <a:endParaRPr sz="1600" b="1">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194" name="Google Shape;194;p20"/>
          <p:cNvPicPr preferRelativeResize="0"/>
          <p:nvPr/>
        </p:nvPicPr>
        <p:blipFill>
          <a:blip r:embed="rId3">
            <a:alphaModFix/>
          </a:blip>
          <a:stretch>
            <a:fillRect/>
          </a:stretch>
        </p:blipFill>
        <p:spPr>
          <a:xfrm>
            <a:off x="2360947" y="1220390"/>
            <a:ext cx="4422099" cy="34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body" idx="1"/>
          </p:nvPr>
        </p:nvSpPr>
        <p:spPr>
          <a:xfrm>
            <a:off x="221700" y="213550"/>
            <a:ext cx="8700600" cy="543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2D3B45"/>
                </a:solidFill>
                <a:latin typeface="Arial"/>
                <a:ea typeface="Arial"/>
                <a:cs typeface="Arial"/>
                <a:sym typeface="Arial"/>
              </a:rPr>
              <a:t>Part 3: Explore the Data</a:t>
            </a:r>
            <a:endParaRPr sz="1400">
              <a:solidFill>
                <a:srgbClr val="2D3B45"/>
              </a:solidFill>
              <a:latin typeface="Arial"/>
              <a:ea typeface="Arial"/>
              <a:cs typeface="Arial"/>
              <a:sym typeface="Arial"/>
            </a:endParaRPr>
          </a:p>
          <a:p>
            <a:pPr marL="0" lvl="0" indent="0" algn="l" rtl="0">
              <a:spcBef>
                <a:spcPts val="0"/>
              </a:spcBef>
              <a:spcAft>
                <a:spcPts val="0"/>
              </a:spcAft>
              <a:buNone/>
            </a:pPr>
            <a:endParaRPr sz="1400">
              <a:solidFill>
                <a:srgbClr val="2D3B45"/>
              </a:solidFill>
              <a:latin typeface="Arial"/>
              <a:ea typeface="Arial"/>
              <a:cs typeface="Arial"/>
              <a:sym typeface="Arial"/>
            </a:endParaRPr>
          </a:p>
          <a:p>
            <a:pPr marL="0" lvl="0" indent="0" algn="l" rtl="0">
              <a:spcBef>
                <a:spcPts val="0"/>
              </a:spcBef>
              <a:spcAft>
                <a:spcPts val="0"/>
              </a:spcAft>
              <a:buNone/>
            </a:pPr>
            <a:endParaRPr sz="1800">
              <a:solidFill>
                <a:srgbClr val="2D3B45"/>
              </a:solidFill>
              <a:latin typeface="Arial"/>
              <a:ea typeface="Arial"/>
              <a:cs typeface="Arial"/>
              <a:sym typeface="Arial"/>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sp>
        <p:nvSpPr>
          <p:cNvPr id="200" name="Google Shape;200;p21"/>
          <p:cNvSpPr txBox="1"/>
          <p:nvPr/>
        </p:nvSpPr>
        <p:spPr>
          <a:xfrm>
            <a:off x="317950" y="757450"/>
            <a:ext cx="8372700" cy="40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Calibri"/>
                <a:ea typeface="Calibri"/>
                <a:cs typeface="Calibri"/>
                <a:sym typeface="Calibri"/>
              </a:rPr>
              <a:t>Visualization</a:t>
            </a:r>
            <a:endParaRPr sz="1600" b="1">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endParaRPr sz="1800" b="1">
              <a:latin typeface="Calibri"/>
              <a:ea typeface="Calibri"/>
              <a:cs typeface="Calibri"/>
              <a:sym typeface="Calibri"/>
            </a:endParaRPr>
          </a:p>
          <a:p>
            <a:pPr marL="914400" lvl="0" indent="0" algn="l" rtl="0">
              <a:spcBef>
                <a:spcPts val="0"/>
              </a:spcBef>
              <a:spcAft>
                <a:spcPts val="0"/>
              </a:spcAft>
              <a:buNone/>
            </a:pPr>
            <a:endParaRPr sz="1800" b="1">
              <a:latin typeface="Calibri"/>
              <a:ea typeface="Calibri"/>
              <a:cs typeface="Calibri"/>
              <a:sym typeface="Calibri"/>
            </a:endParaRPr>
          </a:p>
        </p:txBody>
      </p:sp>
      <p:pic>
        <p:nvPicPr>
          <p:cNvPr id="201" name="Google Shape;201;p21"/>
          <p:cNvPicPr preferRelativeResize="0"/>
          <p:nvPr/>
        </p:nvPicPr>
        <p:blipFill>
          <a:blip r:embed="rId3">
            <a:alphaModFix/>
          </a:blip>
          <a:stretch>
            <a:fillRect/>
          </a:stretch>
        </p:blipFill>
        <p:spPr>
          <a:xfrm>
            <a:off x="2130200" y="1055700"/>
            <a:ext cx="4659001" cy="3636276"/>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On-screen Show (16:9)</PresentationFormat>
  <Paragraphs>220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Calibri</vt:lpstr>
      <vt:lpstr>Nunito</vt:lpstr>
      <vt:lpstr>Roboto</vt:lpstr>
      <vt:lpstr>Arial</vt:lpstr>
      <vt:lpstr>Shift</vt:lpstr>
      <vt:lpstr>DS 201 Final Project  Heart Disease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201 Final Project  Heart Disease   by</dc:title>
  <cp:lastModifiedBy>jessie hwang</cp:lastModifiedBy>
  <cp:revision>1</cp:revision>
  <dcterms:modified xsi:type="dcterms:W3CDTF">2020-09-13T22:10:33Z</dcterms:modified>
</cp:coreProperties>
</file>