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Georgia" panose="02040502050405020303" pitchFamily="18" charset="0"/>
      <p:regular r:id="rId20"/>
      <p:bold r:id="rId21"/>
      <p:italic r:id="rId22"/>
      <p:boldItalic r:id="rId23"/>
    </p:embeddedFont>
    <p:embeddedFont>
      <p:font typeface="Open Sans" panose="020B0604020202020204" charset="0"/>
      <p:regular r:id="rId24"/>
      <p:bold r:id="rId25"/>
      <p:italic r:id="rId26"/>
      <p:boldItalic r:id="rId27"/>
    </p:embeddedFont>
    <p:embeddedFont>
      <p:font typeface="PT Sans Narrow" panose="020B0604020202020204" charset="0"/>
      <p:regular r:id="rId28"/>
      <p:bold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3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太难了！</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ba9eb548f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ba9eb548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highlight>
                  <a:srgbClr val="FFFFFF"/>
                </a:highlight>
              </a:rPr>
              <a:t>Train the model using the fit() method, which is another word for train. We will train the model on the training data with batch size equal to 700 and batch size for validation=100, epochs =5</a:t>
            </a:r>
            <a:endParaRPr sz="1050">
              <a:highlight>
                <a:srgbClr val="FFFFFF"/>
              </a:highlight>
            </a:endParaRPr>
          </a:p>
          <a:p>
            <a:pPr marL="0" lvl="0" indent="0" algn="l" rtl="0">
              <a:spcBef>
                <a:spcPts val="0"/>
              </a:spcBef>
              <a:spcAft>
                <a:spcPts val="0"/>
              </a:spcAft>
              <a:buNone/>
            </a:pPr>
            <a:r>
              <a:rPr lang="en" sz="1050">
                <a:highlight>
                  <a:srgbClr val="FFFFFF"/>
                </a:highlight>
              </a:rPr>
              <a:t>From the output we can see the accuracy are around 60% and the loss are higher than 65%.</a:t>
            </a:r>
            <a:endParaRPr sz="1050">
              <a:highlight>
                <a:srgbClr val="FFFFFF"/>
              </a:highlight>
            </a:endParaRPr>
          </a:p>
          <a:p>
            <a:pPr marL="0" lvl="0" indent="0" algn="l" rtl="0">
              <a:spcBef>
                <a:spcPts val="0"/>
              </a:spcBef>
              <a:spcAft>
                <a:spcPts val="0"/>
              </a:spcAft>
              <a:buNone/>
            </a:pPr>
            <a:r>
              <a:rPr lang="en" sz="1050">
                <a:highlight>
                  <a:srgbClr val="FFFFFF"/>
                </a:highlight>
              </a:rPr>
              <a:t>The highest accuracy for train is 63.6%, for validation is 64.09%</a:t>
            </a:r>
            <a:endParaRPr sz="1050">
              <a:highlight>
                <a:srgbClr val="FFFFFF"/>
              </a:highlight>
            </a:endParaRPr>
          </a:p>
          <a:p>
            <a:pPr marL="0" lvl="0" indent="0" algn="l" rtl="0">
              <a:spcBef>
                <a:spcPts val="0"/>
              </a:spcBef>
              <a:spcAft>
                <a:spcPts val="0"/>
              </a:spcAft>
              <a:buNone/>
            </a:pPr>
            <a:endParaRPr sz="1050">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bc002680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bc00268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Visualize the models accuracy and loss for both the training and validation data.</a:t>
            </a:r>
            <a:endParaRPr/>
          </a:p>
          <a:p>
            <a:pPr marL="0" lvl="0" indent="0" algn="l" rtl="0">
              <a:spcBef>
                <a:spcPts val="0"/>
              </a:spcBef>
              <a:spcAft>
                <a:spcPts val="0"/>
              </a:spcAft>
              <a:buNone/>
            </a:pPr>
            <a:r>
              <a:rPr lang="en"/>
              <a:t>The trend of accuracy for both the training and validation are going up first and then going down.But the loss is generally decreasing and interact and spreading further apart later.</a:t>
            </a:r>
            <a:endParaRPr/>
          </a:p>
          <a:p>
            <a:pPr marL="0" lvl="0" indent="0" algn="l" rtl="0">
              <a:spcBef>
                <a:spcPts val="0"/>
              </a:spcBef>
              <a:spcAft>
                <a:spcPts val="0"/>
              </a:spcAft>
              <a:buNone/>
            </a:pPr>
            <a:r>
              <a:rPr lang="en"/>
              <a:t>Because the model has some problems, we use multiple ways to fight in the training process.</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bac3f8a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bac3f8a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fix the problem, we first apply horizontal flip.</a:t>
            </a:r>
            <a:endParaRPr/>
          </a:p>
          <a:p>
            <a:pPr marL="0" lvl="0" indent="0" algn="l" rtl="0">
              <a:spcBef>
                <a:spcPts val="0"/>
              </a:spcBef>
              <a:spcAft>
                <a:spcPts val="0"/>
              </a:spcAft>
              <a:buNone/>
            </a:pPr>
            <a:r>
              <a:rPr lang="en"/>
              <a:t>We Pass horizontal_flip as an argument to the ImageDataGenerator class and set it to True to apply this augmentation.</a:t>
            </a:r>
            <a:endParaRPr/>
          </a:p>
          <a:p>
            <a:pPr marL="0" lvl="0" indent="0" algn="l" rtl="0">
              <a:lnSpc>
                <a:spcPct val="115000"/>
              </a:lnSpc>
              <a:spcBef>
                <a:spcPts val="0"/>
              </a:spcBef>
              <a:spcAft>
                <a:spcPts val="300"/>
              </a:spcAft>
              <a:buNone/>
            </a:pPr>
            <a:r>
              <a:rPr lang="en" sz="1200" b="1">
                <a:solidFill>
                  <a:srgbClr val="222222"/>
                </a:solidFill>
                <a:highlight>
                  <a:schemeClr val="lt1"/>
                </a:highlight>
                <a:latin typeface="Roboto"/>
                <a:ea typeface="Roboto"/>
                <a:cs typeface="Roboto"/>
                <a:sym typeface="Roboto"/>
              </a:rPr>
              <a:t>Increase</a:t>
            </a:r>
            <a:r>
              <a:rPr lang="en" sz="1200">
                <a:solidFill>
                  <a:srgbClr val="222222"/>
                </a:solidFill>
                <a:highlight>
                  <a:schemeClr val="lt1"/>
                </a:highlight>
                <a:latin typeface="Roboto"/>
                <a:ea typeface="Roboto"/>
                <a:cs typeface="Roboto"/>
                <a:sym typeface="Roboto"/>
              </a:rPr>
              <a:t> epoches from 5 to 15, so both accuracy and loss are more correct but it still occurs interactition for the accuracy and spread further apart for the loss so we keep trying more transformations.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babdcacd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babdcac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apply more transformation such as horizontal flip , 45 degrees of rotation randomly, Apply a zoom augmentation to the dataset to zoom images up to 50% randomly and put it together.</a:t>
            </a:r>
            <a:endParaRPr/>
          </a:p>
          <a:p>
            <a:pPr marL="0" lvl="0" indent="0" algn="l" rtl="0">
              <a:spcBef>
                <a:spcPts val="0"/>
              </a:spcBef>
              <a:spcAft>
                <a:spcPts val="0"/>
              </a:spcAft>
              <a:buNone/>
            </a:pPr>
            <a:r>
              <a:rPr lang="en"/>
              <a:t>From the accuracy and loss plot, we can see both of them are going very well, They have a reasonable margin between training and validation dataset.Accuracy keeps going up and loss goes down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ba9eb548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ba9eb548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step,we apply transfer learning to fine tune the model</a:t>
            </a:r>
            <a:endParaRPr/>
          </a:p>
          <a:p>
            <a:pPr marL="0" lvl="0" indent="0" algn="l" rtl="0">
              <a:spcBef>
                <a:spcPts val="0"/>
              </a:spcBef>
              <a:spcAft>
                <a:spcPts val="0"/>
              </a:spcAft>
              <a:buNone/>
            </a:pPr>
            <a:r>
              <a:rPr lang="en"/>
              <a:t>we import a very powerful model called VGG 16 model to apply on our dataset.we Freeze all layers besides `predictions`</a:t>
            </a:r>
            <a:endParaRPr/>
          </a:p>
          <a:p>
            <a:pPr marL="0" lvl="0" indent="0" algn="l" rtl="0">
              <a:spcBef>
                <a:spcPts val="0"/>
              </a:spcBef>
              <a:spcAft>
                <a:spcPts val="0"/>
              </a:spcAft>
              <a:buNone/>
            </a:pPr>
            <a:r>
              <a:rPr lang="en"/>
              <a:t>Add the Dense layer with softmax activation to the model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ba9eb548f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ba9eb548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run through this model using 5 epoches and 700 batches for training and 100 batches for validation as before and it doesn’t look as good as we had before.</a:t>
            </a:r>
            <a:endParaRPr/>
          </a:p>
          <a:p>
            <a:pPr marL="0" lvl="0" indent="0" algn="l" rtl="0">
              <a:spcBef>
                <a:spcPts val="0"/>
              </a:spcBef>
              <a:spcAft>
                <a:spcPts val="0"/>
              </a:spcAft>
              <a:buNone/>
            </a:pPr>
            <a:r>
              <a:rPr lang="en"/>
              <a:t>The highest accuracy for training is 64.71% and the highest accuracy for validation is 67.5%.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bac3f8ae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bac3f8a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 though accuracy goes up and loss goes down, they have some interactions and it’s not as accurate as the previous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ba9eb548f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ba9eb548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the model that has all the transformation to test the prediction.</a:t>
            </a:r>
            <a:endParaRPr/>
          </a:p>
          <a:p>
            <a:pPr marL="0" lvl="0" indent="0" algn="l" rtl="0">
              <a:spcBef>
                <a:spcPts val="0"/>
              </a:spcBef>
              <a:spcAft>
                <a:spcPts val="0"/>
              </a:spcAft>
              <a:buNone/>
            </a:pPr>
            <a:r>
              <a:rPr lang="en"/>
              <a:t>we upload an addition image from the testset and resize it as the same size to 224 x 224 pixel image with depth = 3. So the probability of  showing image to be homer is 91% and the probability of  showing image to be lisa is 9.8%, which is pretty good.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ba9eb548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ba9eb54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ba9eb548f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ba9eb548f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ba9eb548f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ba9eb548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ba9eb548f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ba9eb548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The main idea of </a:t>
            </a:r>
            <a:r>
              <a:rPr lang="en" sz="1200" b="1">
                <a:solidFill>
                  <a:srgbClr val="222222"/>
                </a:solidFill>
                <a:highlight>
                  <a:srgbClr val="FFFFFF"/>
                </a:highlight>
                <a:latin typeface="Roboto"/>
                <a:ea typeface="Roboto"/>
                <a:cs typeface="Roboto"/>
                <a:sym typeface="Roboto"/>
              </a:rPr>
              <a:t>principal component analysis</a:t>
            </a:r>
            <a:r>
              <a:rPr lang="en" sz="1200">
                <a:solidFill>
                  <a:srgbClr val="222222"/>
                </a:solidFill>
                <a:highlight>
                  <a:srgbClr val="FFFFFF"/>
                </a:highlight>
                <a:latin typeface="Roboto"/>
                <a:ea typeface="Roboto"/>
                <a:cs typeface="Roboto"/>
                <a:sym typeface="Roboto"/>
              </a:rPr>
              <a:t> (</a:t>
            </a:r>
            <a:r>
              <a:rPr lang="en" sz="1200" b="1">
                <a:solidFill>
                  <a:srgbClr val="222222"/>
                </a:solidFill>
                <a:highlight>
                  <a:srgbClr val="FFFFFF"/>
                </a:highlight>
                <a:latin typeface="Roboto"/>
                <a:ea typeface="Roboto"/>
                <a:cs typeface="Roboto"/>
                <a:sym typeface="Roboto"/>
              </a:rPr>
              <a:t>PCA</a:t>
            </a:r>
            <a:r>
              <a:rPr lang="en" sz="1200">
                <a:solidFill>
                  <a:srgbClr val="222222"/>
                </a:solidFill>
                <a:highlight>
                  <a:srgbClr val="FFFFFF"/>
                </a:highlight>
                <a:latin typeface="Roboto"/>
                <a:ea typeface="Roboto"/>
                <a:cs typeface="Roboto"/>
                <a:sym typeface="Roboto"/>
              </a:rPr>
              <a:t>) is to reduce the dimensionality of a data set consisting of many variables correlated with each other, and we keep 50 components to accelerate ML algorithms</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Also used StandardScaler is to transform the data</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ba9eb548f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ba9eb548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Random Forest is a large number of relatively uncorrelated models (trees) operating as a committee will outperform any of the individual constituent models.</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SVM is given labeled training data (supervised </a:t>
            </a:r>
            <a:r>
              <a:rPr lang="en" sz="1200" b="1">
                <a:solidFill>
                  <a:srgbClr val="222222"/>
                </a:solidFill>
                <a:highlight>
                  <a:srgbClr val="FFFFFF"/>
                </a:highlight>
                <a:latin typeface="Roboto"/>
                <a:ea typeface="Roboto"/>
                <a:cs typeface="Roboto"/>
                <a:sym typeface="Roboto"/>
              </a:rPr>
              <a:t>learning</a:t>
            </a:r>
            <a:r>
              <a:rPr lang="en" sz="1200">
                <a:solidFill>
                  <a:srgbClr val="222222"/>
                </a:solidFill>
                <a:highlight>
                  <a:srgbClr val="FFFFFF"/>
                </a:highlight>
                <a:latin typeface="Roboto"/>
                <a:ea typeface="Roboto"/>
                <a:cs typeface="Roboto"/>
                <a:sym typeface="Roboto"/>
              </a:rPr>
              <a:t>), the algorithm outputs an optimal hyperplane which categorizes new examples.</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CNN stands for Convolutional neural network, It takes input images, process it and classify it under certain categories. In our project, we input 3601 homer and lisa image and classify them into their own character categories.</a:t>
            </a: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22222"/>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222222"/>
                </a:solidFill>
                <a:highlight>
                  <a:srgbClr val="FFFFFF"/>
                </a:highlight>
                <a:latin typeface="Roboto"/>
                <a:ea typeface="Roboto"/>
                <a:cs typeface="Roboto"/>
                <a:sym typeface="Roboto"/>
              </a:rPr>
              <a:t>Transfer learning is a process to fine-tune the neural network and we apply VGG16 model for this step. </a:t>
            </a:r>
            <a:endParaRPr sz="120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ba9eb548f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ba9eb548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highlight>
                  <a:srgbClr val="FFFFFF"/>
                </a:highlight>
                <a:latin typeface="Georgia"/>
                <a:ea typeface="Georgia"/>
                <a:cs typeface="Georgia"/>
                <a:sym typeface="Georgia"/>
              </a:rPr>
              <a:t>ROC is a probability curve and AUC represents degree or measure of separability. It tells how much model is capable of distinguishing between classes. Higher the AUC, better the model is at predicting 0s as 0s and 1s as 1s.</a:t>
            </a:r>
            <a:br>
              <a:rPr lang="en" sz="1400">
                <a:highlight>
                  <a:srgbClr val="FFFFFF"/>
                </a:highlight>
                <a:latin typeface="Georgia"/>
                <a:ea typeface="Georgia"/>
                <a:cs typeface="Georgia"/>
                <a:sym typeface="Georgia"/>
              </a:rPr>
            </a:br>
            <a:endParaRPr sz="1400">
              <a:highlight>
                <a:srgbClr val="FFFFFF"/>
              </a:highlight>
              <a:latin typeface="Georgia"/>
              <a:ea typeface="Georgia"/>
              <a:cs typeface="Georgia"/>
              <a:sym typeface="Georgia"/>
            </a:endParaRPr>
          </a:p>
          <a:p>
            <a:pPr marL="0" lvl="0" indent="0" algn="l" rtl="0">
              <a:spcBef>
                <a:spcPts val="0"/>
              </a:spcBef>
              <a:spcAft>
                <a:spcPts val="0"/>
              </a:spcAft>
              <a:buNone/>
            </a:pPr>
            <a:r>
              <a:rPr lang="en" sz="1400">
                <a:highlight>
                  <a:srgbClr val="FFFFFF"/>
                </a:highlight>
                <a:latin typeface="Georgia"/>
                <a:ea typeface="Georgia"/>
                <a:cs typeface="Georgia"/>
                <a:sym typeface="Georgia"/>
              </a:rPr>
              <a:t>133 false positive, and 31 false negative</a:t>
            </a:r>
            <a:endParaRPr sz="1400">
              <a:highlight>
                <a:srgbClr val="FFFFFF"/>
              </a:highlight>
              <a:latin typeface="Georgia"/>
              <a:ea typeface="Georgia"/>
              <a:cs typeface="Georgia"/>
              <a:sym typeface="Georgia"/>
            </a:endParaRPr>
          </a:p>
          <a:p>
            <a:pPr marL="0" lvl="0" indent="0" algn="l" rtl="0">
              <a:spcBef>
                <a:spcPts val="0"/>
              </a:spcBef>
              <a:spcAft>
                <a:spcPts val="0"/>
              </a:spcAft>
              <a:buNone/>
            </a:pPr>
            <a:r>
              <a:rPr lang="en" sz="1400">
                <a:highlight>
                  <a:srgbClr val="FFFFFF"/>
                </a:highlight>
                <a:latin typeface="Georgia"/>
                <a:ea typeface="Georgia"/>
                <a:cs typeface="Georgia"/>
                <a:sym typeface="Georgia"/>
              </a:rPr>
              <a:t>Model predicts 133+408=541 as Homer, and 31+148=179 as Lisa, 133+31=164 </a:t>
            </a:r>
            <a:r>
              <a:rPr lang="en" sz="1400">
                <a:solidFill>
                  <a:srgbClr val="37474F"/>
                </a:solidFill>
                <a:highlight>
                  <a:srgbClr val="FFFFFF"/>
                </a:highlight>
                <a:latin typeface="Roboto"/>
                <a:ea typeface="Roboto"/>
                <a:cs typeface="Roboto"/>
                <a:sym typeface="Roboto"/>
              </a:rPr>
              <a:t>classifications were incorrect. 720 test images</a:t>
            </a:r>
            <a:endParaRPr sz="1400">
              <a:highlight>
                <a:srgbClr val="FFFFFF"/>
              </a:highlight>
              <a:latin typeface="Georgia"/>
              <a:ea typeface="Georgia"/>
              <a:cs typeface="Georgia"/>
              <a:sym typeface="Georgia"/>
            </a:endParaRPr>
          </a:p>
          <a:p>
            <a:pPr marL="0" lvl="0" indent="0" algn="l" rtl="0">
              <a:spcBef>
                <a:spcPts val="0"/>
              </a:spcBef>
              <a:spcAft>
                <a:spcPts val="0"/>
              </a:spcAft>
              <a:buNone/>
            </a:pPr>
            <a:endParaRPr sz="1400">
              <a:highlight>
                <a:srgbClr val="FFFFFF"/>
              </a:highlight>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ba9eb548f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ba9eb548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highlight>
                  <a:srgbClr val="FFFFFF"/>
                </a:highlight>
                <a:latin typeface="Georgia"/>
                <a:ea typeface="Georgia"/>
                <a:cs typeface="Georgia"/>
                <a:sym typeface="Georgia"/>
              </a:rPr>
              <a:t>105 false positive, and 59 false negative</a:t>
            </a:r>
            <a:endParaRPr sz="1600">
              <a:highlight>
                <a:srgbClr val="FFFFFF"/>
              </a:highlight>
              <a:latin typeface="Georgia"/>
              <a:ea typeface="Georgia"/>
              <a:cs typeface="Georgia"/>
              <a:sym typeface="Georgia"/>
            </a:endParaRPr>
          </a:p>
          <a:p>
            <a:pPr marL="0" lvl="0" indent="0" algn="l" rtl="0">
              <a:spcBef>
                <a:spcPts val="0"/>
              </a:spcBef>
              <a:spcAft>
                <a:spcPts val="0"/>
              </a:spcAft>
              <a:buNone/>
            </a:pPr>
            <a:endParaRPr sz="1600">
              <a:highlight>
                <a:srgbClr val="FFFFFF"/>
              </a:highlight>
              <a:latin typeface="Georgia"/>
              <a:ea typeface="Georgia"/>
              <a:cs typeface="Georgia"/>
              <a:sym typeface="Georgia"/>
            </a:endParaRPr>
          </a:p>
          <a:p>
            <a:pPr marL="0" lvl="0" indent="0" algn="l" rtl="0">
              <a:spcBef>
                <a:spcPts val="0"/>
              </a:spcBef>
              <a:spcAft>
                <a:spcPts val="0"/>
              </a:spcAft>
              <a:buNone/>
            </a:pPr>
            <a:r>
              <a:rPr lang="en" sz="1600">
                <a:highlight>
                  <a:srgbClr val="FFFFFF"/>
                </a:highlight>
                <a:latin typeface="Georgia"/>
                <a:ea typeface="Georgia"/>
                <a:cs typeface="Georgia"/>
                <a:sym typeface="Georgia"/>
              </a:rPr>
              <a:t>AUC increased by 2%</a:t>
            </a:r>
            <a:endParaRPr sz="1600">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ba9eb548f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ba9eb548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222222"/>
                </a:solidFill>
                <a:highlight>
                  <a:srgbClr val="FFFFFF"/>
                </a:highlight>
                <a:latin typeface="Roboto"/>
                <a:ea typeface="Roboto"/>
                <a:cs typeface="Roboto"/>
                <a:sym typeface="Roboto"/>
              </a:rPr>
              <a:t>We build a CNN model, and it have 5 epochs as showing here.</a:t>
            </a:r>
            <a:endParaRPr sz="1200">
              <a:solidFill>
                <a:srgbClr val="222222"/>
              </a:solidFill>
              <a:highlight>
                <a:srgbClr val="FFFFFF"/>
              </a:highlight>
              <a:latin typeface="Roboto"/>
              <a:ea typeface="Roboto"/>
              <a:cs typeface="Roboto"/>
              <a:sym typeface="Roboto"/>
            </a:endParaRPr>
          </a:p>
          <a:p>
            <a:pPr marL="0" lvl="0" indent="0" algn="l" rtl="0">
              <a:spcBef>
                <a:spcPts val="300"/>
              </a:spcBef>
              <a:spcAft>
                <a:spcPts val="0"/>
              </a:spcAft>
              <a:buNone/>
            </a:pPr>
            <a:r>
              <a:rPr lang="en"/>
              <a:t>1.To build the model we need to create the architecture using Sequential()</a:t>
            </a:r>
            <a:endParaRPr/>
          </a:p>
          <a:p>
            <a:pPr marL="0" lvl="0" indent="0" algn="l" rtl="0">
              <a:spcBef>
                <a:spcPts val="0"/>
              </a:spcBef>
              <a:spcAft>
                <a:spcPts val="0"/>
              </a:spcAft>
              <a:buNone/>
            </a:pPr>
            <a:r>
              <a:rPr lang="en"/>
              <a:t>2.Next we add the first layer, a convolution layer to extract features from the input image, and create 16 3 ReLu convoluted features also known as feature maps. Since this is the first layer we must input the dimension shape which is a 224 x 224 pixel image with depth = 3</a:t>
            </a:r>
            <a:endParaRPr/>
          </a:p>
          <a:p>
            <a:pPr marL="0" lvl="0" indent="0" algn="l" rtl="0">
              <a:spcBef>
                <a:spcPts val="0"/>
              </a:spcBef>
              <a:spcAft>
                <a:spcPts val="0"/>
              </a:spcAft>
              <a:buNone/>
            </a:pPr>
            <a:r>
              <a:rPr lang="en"/>
              <a:t>3.The next layer will be a pooling layer pixel filter to get the max element from the feature maps. This reduces the dimension of the feature maps by half and is also known as sub sampling.</a:t>
            </a:r>
            <a:endParaRPr/>
          </a:p>
          <a:p>
            <a:pPr marL="0" lvl="0" indent="0" algn="l" rtl="0">
              <a:spcBef>
                <a:spcPts val="0"/>
              </a:spcBef>
              <a:spcAft>
                <a:spcPts val="0"/>
              </a:spcAft>
              <a:buNone/>
            </a:pPr>
            <a:r>
              <a:rPr lang="en"/>
              <a:t>4.Create two more convolution layer with 32 and 64 features and pooling layer like before, but without the input_shape</a:t>
            </a:r>
            <a:endParaRPr/>
          </a:p>
          <a:p>
            <a:pPr marL="0" lvl="0" indent="0" algn="l" rtl="0">
              <a:spcBef>
                <a:spcPts val="0"/>
              </a:spcBef>
              <a:spcAft>
                <a:spcPts val="0"/>
              </a:spcAft>
              <a:buNone/>
            </a:pPr>
            <a:r>
              <a:rPr lang="en"/>
              <a:t>5.Add a flattening layer, to reduce the image to a linear array also known as a one 1-Dimension vector to feed into and connect with the neural network.</a:t>
            </a:r>
            <a:endParaRPr/>
          </a:p>
          <a:p>
            <a:pPr marL="0" lvl="0" indent="0" algn="l" rtl="0">
              <a:spcBef>
                <a:spcPts val="0"/>
              </a:spcBef>
              <a:spcAft>
                <a:spcPts val="0"/>
              </a:spcAft>
              <a:buNone/>
            </a:pPr>
            <a:r>
              <a:rPr lang="en"/>
              <a:t>6.Now create a neural network where the first layer has 512 neurons and the activation function ReLu.</a:t>
            </a:r>
            <a:endParaRPr/>
          </a:p>
          <a:p>
            <a:pPr marL="0" lvl="0" indent="0" algn="l" rtl="0">
              <a:spcBef>
                <a:spcPts val="0"/>
              </a:spcBef>
              <a:spcAft>
                <a:spcPts val="0"/>
              </a:spcAft>
              <a:buNone/>
            </a:pPr>
            <a:r>
              <a:rPr lang="en"/>
              <a:t>7.Create the last layer of this neural network with 2 neurons (one for each label) using the sigmoid function.</a:t>
            </a:r>
            <a:endParaRPr/>
          </a:p>
          <a:p>
            <a:pPr marL="0" lvl="0" indent="0" algn="l" rtl="0">
              <a:spcBef>
                <a:spcPts val="0"/>
              </a:spcBef>
              <a:spcAft>
                <a:spcPts val="0"/>
              </a:spcAft>
              <a:buNone/>
            </a:pPr>
            <a:r>
              <a:rPr lang="en"/>
              <a:t>8.So the CNN should look like below when put together.</a:t>
            </a:r>
            <a:endParaRPr/>
          </a:p>
          <a:p>
            <a:pPr marL="0" lvl="0" indent="0" algn="l" rtl="0">
              <a:spcBef>
                <a:spcPts val="0"/>
              </a:spcBef>
              <a:spcAft>
                <a:spcPts val="0"/>
              </a:spcAft>
              <a:buNone/>
            </a:pPr>
            <a:r>
              <a:rPr lang="en"/>
              <a:t>Compile the model.Give it the binary_crossentropy loss function which is used for  2 classes, the adam optimizer, and the accuracy of the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alexattia/the-simpsons-characters-data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Simpsons Characters</a:t>
            </a:r>
            <a:endParaRPr/>
          </a:p>
        </p:txBody>
      </p:sp>
      <p:sp>
        <p:nvSpPr>
          <p:cNvPr id="67" name="Google Shape;67;p13"/>
          <p:cNvSpPr txBox="1">
            <a:spLocks noGrp="1"/>
          </p:cNvSpPr>
          <p:nvPr>
            <p:ph type="subTitle" idx="1"/>
          </p:nvPr>
        </p:nvSpPr>
        <p:spPr>
          <a:xfrm>
            <a:off x="2136750" y="2909674"/>
            <a:ext cx="4870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t>Sijie Huang, Hanying Shen, Yijia Sun</a:t>
            </a:r>
            <a:endParaRPr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9" name="Google Shape;129;p22"/>
          <p:cNvPicPr preferRelativeResize="0"/>
          <p:nvPr/>
        </p:nvPicPr>
        <p:blipFill>
          <a:blip r:embed="rId3">
            <a:alphaModFix/>
          </a:blip>
          <a:stretch>
            <a:fillRect/>
          </a:stretch>
        </p:blipFill>
        <p:spPr>
          <a:xfrm>
            <a:off x="1014413" y="1042988"/>
            <a:ext cx="7115175" cy="305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6" name="Google Shape;136;p23"/>
          <p:cNvPicPr preferRelativeResize="0"/>
          <p:nvPr/>
        </p:nvPicPr>
        <p:blipFill>
          <a:blip r:embed="rId3">
            <a:alphaModFix/>
          </a:blip>
          <a:stretch>
            <a:fillRect/>
          </a:stretch>
        </p:blipFill>
        <p:spPr>
          <a:xfrm>
            <a:off x="2143250" y="445025"/>
            <a:ext cx="4857500" cy="438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3" name="Google Shape;143;p24"/>
          <p:cNvPicPr preferRelativeResize="0"/>
          <p:nvPr/>
        </p:nvPicPr>
        <p:blipFill>
          <a:blip r:embed="rId3">
            <a:alphaModFix/>
          </a:blip>
          <a:stretch>
            <a:fillRect/>
          </a:stretch>
        </p:blipFill>
        <p:spPr>
          <a:xfrm>
            <a:off x="1989800" y="231250"/>
            <a:ext cx="4810476" cy="47713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0" name="Google Shape;150;p25"/>
          <p:cNvPicPr preferRelativeResize="0"/>
          <p:nvPr/>
        </p:nvPicPr>
        <p:blipFill>
          <a:blip r:embed="rId3">
            <a:alphaModFix/>
          </a:blip>
          <a:stretch>
            <a:fillRect/>
          </a:stretch>
        </p:blipFill>
        <p:spPr>
          <a:xfrm>
            <a:off x="2396897" y="445025"/>
            <a:ext cx="4663052" cy="4569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Fine-tune the model.</a:t>
            </a:r>
            <a:endParaRPr/>
          </a:p>
        </p:txBody>
      </p:sp>
      <p:sp>
        <p:nvSpPr>
          <p:cNvPr id="156" name="Google Shape;156;p26"/>
          <p:cNvSpPr txBox="1">
            <a:spLocks noGrp="1"/>
          </p:cNvSpPr>
          <p:nvPr>
            <p:ph type="body" idx="1"/>
          </p:nvPr>
        </p:nvSpPr>
        <p:spPr>
          <a:xfrm>
            <a:off x="311700" y="1266325"/>
            <a:ext cx="3198000" cy="31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 VGG16 model</a:t>
            </a:r>
            <a:endParaRPr/>
          </a:p>
          <a:p>
            <a:pPr marL="0" lvl="0" indent="0" algn="l" rtl="0">
              <a:spcBef>
                <a:spcPts val="1600"/>
              </a:spcBef>
              <a:spcAft>
                <a:spcPts val="0"/>
              </a:spcAft>
              <a:buNone/>
            </a:pPr>
            <a:endParaRPr/>
          </a:p>
          <a:p>
            <a:pPr marL="0" lvl="0" indent="0" algn="l" rtl="0">
              <a:spcBef>
                <a:spcPts val="1600"/>
              </a:spcBef>
              <a:spcAft>
                <a:spcPts val="0"/>
              </a:spcAft>
              <a:buNone/>
            </a:pPr>
            <a:r>
              <a:rPr lang="en"/>
              <a:t>Freeze all layers besides `predictions`</a:t>
            </a:r>
            <a:endParaRPr/>
          </a:p>
          <a:p>
            <a:pPr marL="0" lvl="0" indent="0" algn="l" rtl="0">
              <a:spcBef>
                <a:spcPts val="1600"/>
              </a:spcBef>
              <a:spcAft>
                <a:spcPts val="0"/>
              </a:spcAft>
              <a:buNone/>
            </a:pPr>
            <a:endParaRPr/>
          </a:p>
          <a:p>
            <a:pPr marL="0" lvl="0" indent="0" algn="l" rtl="0">
              <a:spcBef>
                <a:spcPts val="1600"/>
              </a:spcBef>
              <a:spcAft>
                <a:spcPts val="1600"/>
              </a:spcAft>
              <a:buNone/>
            </a:pPr>
            <a:r>
              <a:rPr lang="en"/>
              <a:t>Add our layer to the model</a:t>
            </a:r>
            <a:endParaRPr/>
          </a:p>
        </p:txBody>
      </p:sp>
      <p:pic>
        <p:nvPicPr>
          <p:cNvPr id="157" name="Google Shape;157;p26"/>
          <p:cNvPicPr preferRelativeResize="0"/>
          <p:nvPr/>
        </p:nvPicPr>
        <p:blipFill>
          <a:blip r:embed="rId3">
            <a:alphaModFix/>
          </a:blip>
          <a:stretch>
            <a:fillRect/>
          </a:stretch>
        </p:blipFill>
        <p:spPr>
          <a:xfrm>
            <a:off x="3509625" y="1068850"/>
            <a:ext cx="5781675" cy="1266825"/>
          </a:xfrm>
          <a:prstGeom prst="rect">
            <a:avLst/>
          </a:prstGeom>
          <a:noFill/>
          <a:ln>
            <a:noFill/>
          </a:ln>
        </p:spPr>
      </p:pic>
      <p:pic>
        <p:nvPicPr>
          <p:cNvPr id="158" name="Google Shape;158;p26"/>
          <p:cNvPicPr preferRelativeResize="0"/>
          <p:nvPr/>
        </p:nvPicPr>
        <p:blipFill rotWithShape="1">
          <a:blip r:embed="rId4">
            <a:alphaModFix/>
          </a:blip>
          <a:srcRect t="8273"/>
          <a:stretch/>
        </p:blipFill>
        <p:spPr>
          <a:xfrm>
            <a:off x="3509625" y="2287925"/>
            <a:ext cx="4479250" cy="1182025"/>
          </a:xfrm>
          <a:prstGeom prst="rect">
            <a:avLst/>
          </a:prstGeom>
          <a:noFill/>
          <a:ln>
            <a:noFill/>
          </a:ln>
        </p:spPr>
      </p:pic>
      <p:pic>
        <p:nvPicPr>
          <p:cNvPr id="159" name="Google Shape;159;p26"/>
          <p:cNvPicPr preferRelativeResize="0"/>
          <p:nvPr/>
        </p:nvPicPr>
        <p:blipFill>
          <a:blip r:embed="rId5">
            <a:alphaModFix/>
          </a:blip>
          <a:stretch>
            <a:fillRect/>
          </a:stretch>
        </p:blipFill>
        <p:spPr>
          <a:xfrm>
            <a:off x="3509613" y="3527950"/>
            <a:ext cx="5476875" cy="1447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27"/>
          <p:cNvSpPr txBox="1">
            <a:spLocks noGrp="1"/>
          </p:cNvSpPr>
          <p:nvPr>
            <p:ph type="body" idx="1"/>
          </p:nvPr>
        </p:nvSpPr>
        <p:spPr>
          <a:xfrm>
            <a:off x="400475" y="3878900"/>
            <a:ext cx="8398800" cy="105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27"/>
          <p:cNvPicPr preferRelativeResize="0"/>
          <p:nvPr/>
        </p:nvPicPr>
        <p:blipFill>
          <a:blip r:embed="rId3">
            <a:alphaModFix/>
          </a:blip>
          <a:stretch>
            <a:fillRect/>
          </a:stretch>
        </p:blipFill>
        <p:spPr>
          <a:xfrm>
            <a:off x="1686525" y="1304825"/>
            <a:ext cx="5512612" cy="242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3" name="Google Shape;173;p28"/>
          <p:cNvPicPr preferRelativeResize="0"/>
          <p:nvPr/>
        </p:nvPicPr>
        <p:blipFill>
          <a:blip r:embed="rId3">
            <a:alphaModFix/>
          </a:blip>
          <a:stretch>
            <a:fillRect/>
          </a:stretch>
        </p:blipFill>
        <p:spPr>
          <a:xfrm>
            <a:off x="1082800" y="0"/>
            <a:ext cx="5356451" cy="493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179" name="Google Shape;179;p29"/>
          <p:cNvSpPr txBox="1">
            <a:spLocks noGrp="1"/>
          </p:cNvSpPr>
          <p:nvPr>
            <p:ph type="body" idx="1"/>
          </p:nvPr>
        </p:nvSpPr>
        <p:spPr>
          <a:xfrm>
            <a:off x="311700" y="1313100"/>
            <a:ext cx="4713900" cy="3255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Upload an image</a:t>
            </a:r>
            <a:endParaRPr/>
          </a:p>
          <a:p>
            <a:pPr marL="457200" lvl="0" indent="-342900" algn="l" rtl="0">
              <a:spcBef>
                <a:spcPts val="0"/>
              </a:spcBef>
              <a:spcAft>
                <a:spcPts val="0"/>
              </a:spcAft>
              <a:buSzPts val="1800"/>
              <a:buChar char="-"/>
            </a:pPr>
            <a:r>
              <a:rPr lang="en"/>
              <a:t>Resize it</a:t>
            </a:r>
            <a:endParaRPr/>
          </a:p>
          <a:p>
            <a:pPr marL="457200" lvl="0" indent="-342900" algn="l" rtl="0">
              <a:spcBef>
                <a:spcPts val="0"/>
              </a:spcBef>
              <a:spcAft>
                <a:spcPts val="0"/>
              </a:spcAft>
              <a:buSzPts val="1800"/>
              <a:buChar char="-"/>
            </a:pPr>
            <a:r>
              <a:rPr lang="en"/>
              <a:t>Use the model to predict who is it in the image</a:t>
            </a:r>
            <a:endParaRPr/>
          </a:p>
        </p:txBody>
      </p:sp>
      <p:pic>
        <p:nvPicPr>
          <p:cNvPr id="180" name="Google Shape;180;p29"/>
          <p:cNvPicPr preferRelativeResize="0"/>
          <p:nvPr/>
        </p:nvPicPr>
        <p:blipFill>
          <a:blip r:embed="rId3">
            <a:alphaModFix/>
          </a:blip>
          <a:stretch>
            <a:fillRect/>
          </a:stretch>
        </p:blipFill>
        <p:spPr>
          <a:xfrm>
            <a:off x="5627850" y="445025"/>
            <a:ext cx="3204450" cy="2999649"/>
          </a:xfrm>
          <a:prstGeom prst="rect">
            <a:avLst/>
          </a:prstGeom>
          <a:noFill/>
          <a:ln>
            <a:noFill/>
          </a:ln>
        </p:spPr>
      </p:pic>
      <p:pic>
        <p:nvPicPr>
          <p:cNvPr id="181" name="Google Shape;181;p29"/>
          <p:cNvPicPr preferRelativeResize="0"/>
          <p:nvPr/>
        </p:nvPicPr>
        <p:blipFill>
          <a:blip r:embed="rId4">
            <a:alphaModFix/>
          </a:blip>
          <a:stretch>
            <a:fillRect/>
          </a:stretch>
        </p:blipFill>
        <p:spPr>
          <a:xfrm>
            <a:off x="0" y="3708394"/>
            <a:ext cx="9143999" cy="8606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Ask a Question</a:t>
            </a:r>
            <a:endParaRPr/>
          </a:p>
        </p:txBody>
      </p:sp>
      <p:sp>
        <p:nvSpPr>
          <p:cNvPr id="73" name="Google Shape;73;p14"/>
          <p:cNvSpPr txBox="1">
            <a:spLocks noGrp="1"/>
          </p:cNvSpPr>
          <p:nvPr>
            <p:ph type="body" idx="1"/>
          </p:nvPr>
        </p:nvSpPr>
        <p:spPr>
          <a:xfrm>
            <a:off x="311700" y="1278275"/>
            <a:ext cx="57168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Simpson character image dataset</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To distinguish the characters of Homer Simpson and Lisa Simpson</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Use CNN and Transfer Learning to do the binary image classification</a:t>
            </a:r>
            <a:endParaRPr/>
          </a:p>
        </p:txBody>
      </p:sp>
      <p:pic>
        <p:nvPicPr>
          <p:cNvPr id="74" name="Google Shape;74;p14"/>
          <p:cNvPicPr preferRelativeResize="0"/>
          <p:nvPr/>
        </p:nvPicPr>
        <p:blipFill>
          <a:blip r:embed="rId3">
            <a:alphaModFix/>
          </a:blip>
          <a:stretch>
            <a:fillRect/>
          </a:stretch>
        </p:blipFill>
        <p:spPr>
          <a:xfrm>
            <a:off x="6149175" y="445025"/>
            <a:ext cx="2683125" cy="2130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 Get the data.</a:t>
            </a:r>
            <a:endParaRPr/>
          </a:p>
        </p:txBody>
      </p:sp>
      <p:sp>
        <p:nvSpPr>
          <p:cNvPr id="80" name="Google Shape;80;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Kaggle: </a:t>
            </a:r>
            <a:r>
              <a:rPr lang="en" sz="1100" u="sng">
                <a:solidFill>
                  <a:schemeClr val="hlink"/>
                </a:solidFill>
                <a:latin typeface="Arial"/>
                <a:ea typeface="Arial"/>
                <a:cs typeface="Arial"/>
                <a:sym typeface="Arial"/>
                <a:hlinkClick r:id="rId3"/>
              </a:rPr>
              <a:t>https://www.kaggle.com/alexattia/the-simpsons-characters-dataset</a:t>
            </a:r>
            <a:endParaRPr/>
          </a:p>
          <a:p>
            <a:pPr marL="457200" lvl="0" indent="-342900" algn="l" rtl="0">
              <a:spcBef>
                <a:spcPts val="0"/>
              </a:spcBef>
              <a:spcAft>
                <a:spcPts val="0"/>
              </a:spcAft>
              <a:buSzPts val="1800"/>
              <a:buChar char="-"/>
            </a:pPr>
            <a:r>
              <a:rPr lang="en"/>
              <a:t>42 classes with 20933 images</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Homer Simpson: 2247 images </a:t>
            </a:r>
            <a:endParaRPr/>
          </a:p>
          <a:p>
            <a:pPr marL="457200" lvl="0" indent="-342900" algn="l" rtl="0">
              <a:spcBef>
                <a:spcPts val="0"/>
              </a:spcBef>
              <a:spcAft>
                <a:spcPts val="0"/>
              </a:spcAft>
              <a:buSzPts val="1800"/>
              <a:buChar char="-"/>
            </a:pPr>
            <a:r>
              <a:rPr lang="en"/>
              <a:t>Lisa Simpson: 1354 images</a:t>
            </a:r>
            <a:endParaRPr/>
          </a:p>
          <a:p>
            <a:pPr marL="457200" lvl="0" indent="0" algn="l" rtl="0">
              <a:spcBef>
                <a:spcPts val="1600"/>
              </a:spcBef>
              <a:spcAft>
                <a:spcPts val="0"/>
              </a:spcAft>
              <a:buNone/>
            </a:pPr>
            <a:endParaRPr/>
          </a:p>
          <a:p>
            <a:pPr marL="457200" lvl="0" indent="-342900" algn="l" rtl="0">
              <a:spcBef>
                <a:spcPts val="1600"/>
              </a:spcBef>
              <a:spcAft>
                <a:spcPts val="0"/>
              </a:spcAft>
              <a:buSzPts val="1800"/>
              <a:buChar char="-"/>
            </a:pPr>
            <a:r>
              <a:rPr lang="en"/>
              <a:t>Data cleaning: add labels to images before training the model</a:t>
            </a:r>
            <a:endParaRPr/>
          </a:p>
          <a:p>
            <a:pPr marL="457200" lvl="0" indent="-342900" algn="l" rtl="0">
              <a:spcBef>
                <a:spcPts val="0"/>
              </a:spcBef>
              <a:spcAft>
                <a:spcPts val="0"/>
              </a:spcAft>
              <a:buSzPts val="1800"/>
              <a:buChar char="-"/>
            </a:pPr>
            <a:r>
              <a:rPr lang="en"/>
              <a:t>Related dataset: test set (to test the model at 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Explore the Data</a:t>
            </a:r>
            <a:endParaRPr/>
          </a:p>
        </p:txBody>
      </p:sp>
      <p:sp>
        <p:nvSpPr>
          <p:cNvPr id="86" name="Google Shape;86;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Problem with data?  </a:t>
            </a:r>
            <a:endParaRPr/>
          </a:p>
          <a:p>
            <a:pPr marL="914400" lvl="1" indent="-317500" algn="l" rtl="0">
              <a:spcBef>
                <a:spcPts val="0"/>
              </a:spcBef>
              <a:spcAft>
                <a:spcPts val="0"/>
              </a:spcAft>
              <a:buSzPts val="1400"/>
              <a:buChar char="-"/>
            </a:pPr>
            <a:r>
              <a:rPr lang="en"/>
              <a:t>The original dataset has 42 classes, and many of them have less than 100 images</a:t>
            </a:r>
            <a:endParaRPr/>
          </a:p>
          <a:p>
            <a:pPr marL="914400" lvl="1" indent="-317500" algn="l" rtl="0">
              <a:spcBef>
                <a:spcPts val="0"/>
              </a:spcBef>
              <a:spcAft>
                <a:spcPts val="0"/>
              </a:spcAft>
              <a:buSzPts val="1400"/>
              <a:buChar char="-"/>
            </a:pPr>
            <a:r>
              <a:rPr lang="en"/>
              <a:t>Too many classes will lead to less accuracy</a:t>
            </a:r>
            <a:endParaRPr/>
          </a:p>
          <a:p>
            <a:pPr marL="457200" lvl="0" indent="-342900" algn="l" rtl="0">
              <a:spcBef>
                <a:spcPts val="0"/>
              </a:spcBef>
              <a:spcAft>
                <a:spcPts val="0"/>
              </a:spcAft>
              <a:buSzPts val="1800"/>
              <a:buChar char="-"/>
            </a:pPr>
            <a:r>
              <a:rPr lang="en"/>
              <a:t>How to improve this dataset in the future? </a:t>
            </a:r>
            <a:endParaRPr/>
          </a:p>
          <a:p>
            <a:pPr marL="914400" lvl="1" indent="-317500" algn="l" rtl="0">
              <a:spcBef>
                <a:spcPts val="0"/>
              </a:spcBef>
              <a:spcAft>
                <a:spcPts val="0"/>
              </a:spcAft>
              <a:buSzPts val="1400"/>
              <a:buChar char="-"/>
            </a:pPr>
            <a:r>
              <a:rPr lang="en"/>
              <a:t>Capture more images</a:t>
            </a:r>
            <a:endParaRPr/>
          </a:p>
          <a:p>
            <a:pPr marL="914400" lvl="1" indent="-317500" algn="l" rtl="0">
              <a:spcBef>
                <a:spcPts val="0"/>
              </a:spcBef>
              <a:spcAft>
                <a:spcPts val="0"/>
              </a:spcAft>
              <a:buSzPts val="1400"/>
              <a:buChar char="-"/>
            </a:pPr>
            <a:r>
              <a:rPr lang="en"/>
              <a:t>Reduce to less classes</a:t>
            </a:r>
            <a:endParaRPr/>
          </a:p>
        </p:txBody>
      </p:sp>
      <p:pic>
        <p:nvPicPr>
          <p:cNvPr id="87" name="Google Shape;87;p16"/>
          <p:cNvPicPr preferRelativeResize="0"/>
          <p:nvPr/>
        </p:nvPicPr>
        <p:blipFill rotWithShape="1">
          <a:blip r:embed="rId3">
            <a:alphaModFix/>
          </a:blip>
          <a:srcRect t="2426" r="9836" b="28436"/>
          <a:stretch/>
        </p:blipFill>
        <p:spPr>
          <a:xfrm>
            <a:off x="4572000" y="2781375"/>
            <a:ext cx="4047501" cy="20412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724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4. Model the Data</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Image dataset → CNN and Transfer Learning, SVM</a:t>
            </a:r>
            <a:endParaRPr/>
          </a:p>
          <a:p>
            <a:pPr marL="457200" lvl="0" indent="-342900" algn="l" rtl="0">
              <a:spcBef>
                <a:spcPts val="0"/>
              </a:spcBef>
              <a:spcAft>
                <a:spcPts val="0"/>
              </a:spcAft>
              <a:buSzPts val="1800"/>
              <a:buChar char="-"/>
            </a:pPr>
            <a:r>
              <a:rPr lang="en"/>
              <a:t>Accuracy: Training and Validation Loss, Confusion Matrix, ROC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5. Select a model and train it.</a:t>
            </a: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42900" algn="l" rtl="0">
              <a:spcBef>
                <a:spcPts val="1600"/>
              </a:spcBef>
              <a:spcAft>
                <a:spcPts val="0"/>
              </a:spcAft>
              <a:buSzPts val="1800"/>
              <a:buChar char="-"/>
            </a:pPr>
            <a:r>
              <a:rPr lang="en"/>
              <a:t>Random Forest Classifier</a:t>
            </a:r>
            <a:endParaRPr/>
          </a:p>
          <a:p>
            <a:pPr marL="457200" lvl="0" indent="-342900" algn="l" rtl="0">
              <a:spcBef>
                <a:spcPts val="0"/>
              </a:spcBef>
              <a:spcAft>
                <a:spcPts val="0"/>
              </a:spcAft>
              <a:buSzPts val="1800"/>
              <a:buChar char="-"/>
            </a:pPr>
            <a:r>
              <a:rPr lang="en"/>
              <a:t>SVM (Support Vector Machine)</a:t>
            </a:r>
            <a:endParaRPr/>
          </a:p>
          <a:p>
            <a:pPr marL="457200" lvl="0" indent="-342900" algn="l" rtl="0">
              <a:spcBef>
                <a:spcPts val="0"/>
              </a:spcBef>
              <a:spcAft>
                <a:spcPts val="0"/>
              </a:spcAft>
              <a:buSzPts val="1800"/>
              <a:buChar char="-"/>
            </a:pPr>
            <a:r>
              <a:rPr lang="en"/>
              <a:t>CNN</a:t>
            </a:r>
            <a:endParaRPr/>
          </a:p>
          <a:p>
            <a:pPr marL="457200" lvl="0" indent="-342900" algn="l" rtl="0">
              <a:spcBef>
                <a:spcPts val="0"/>
              </a:spcBef>
              <a:spcAft>
                <a:spcPts val="0"/>
              </a:spcAft>
              <a:buSzPts val="1800"/>
              <a:buChar char="-"/>
            </a:pPr>
            <a:r>
              <a:rPr lang="en"/>
              <a:t>Transfer Learning</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45400" y="1584675"/>
            <a:ext cx="2918400" cy="5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Random Forest Classifier</a:t>
            </a:r>
            <a:endParaRPr sz="2400"/>
          </a:p>
        </p:txBody>
      </p:sp>
      <p:sp>
        <p:nvSpPr>
          <p:cNvPr id="105" name="Google Shape;105;p19"/>
          <p:cNvSpPr txBox="1">
            <a:spLocks noGrp="1"/>
          </p:cNvSpPr>
          <p:nvPr>
            <p:ph type="body" idx="1"/>
          </p:nvPr>
        </p:nvSpPr>
        <p:spPr>
          <a:xfrm>
            <a:off x="345400" y="4574875"/>
            <a:ext cx="3803100" cy="46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AUC test score: 0.73</a:t>
            </a:r>
            <a:endParaRPr/>
          </a:p>
        </p:txBody>
      </p:sp>
      <p:pic>
        <p:nvPicPr>
          <p:cNvPr id="106" name="Google Shape;106;p19"/>
          <p:cNvPicPr preferRelativeResize="0"/>
          <p:nvPr/>
        </p:nvPicPr>
        <p:blipFill>
          <a:blip r:embed="rId3">
            <a:alphaModFix/>
          </a:blip>
          <a:stretch>
            <a:fillRect/>
          </a:stretch>
        </p:blipFill>
        <p:spPr>
          <a:xfrm>
            <a:off x="345400" y="2130974"/>
            <a:ext cx="3803100" cy="2499699"/>
          </a:xfrm>
          <a:prstGeom prst="rect">
            <a:avLst/>
          </a:prstGeom>
          <a:noFill/>
          <a:ln>
            <a:noFill/>
          </a:ln>
        </p:spPr>
      </p:pic>
      <p:pic>
        <p:nvPicPr>
          <p:cNvPr id="107" name="Google Shape;107;p19"/>
          <p:cNvPicPr preferRelativeResize="0"/>
          <p:nvPr/>
        </p:nvPicPr>
        <p:blipFill>
          <a:blip r:embed="rId4">
            <a:alphaModFix/>
          </a:blip>
          <a:stretch>
            <a:fillRect/>
          </a:stretch>
        </p:blipFill>
        <p:spPr>
          <a:xfrm>
            <a:off x="152400" y="152400"/>
            <a:ext cx="8671154" cy="1279875"/>
          </a:xfrm>
          <a:prstGeom prst="rect">
            <a:avLst/>
          </a:prstGeom>
          <a:noFill/>
          <a:ln>
            <a:noFill/>
          </a:ln>
        </p:spPr>
      </p:pic>
      <p:pic>
        <p:nvPicPr>
          <p:cNvPr id="108" name="Google Shape;108;p19"/>
          <p:cNvPicPr preferRelativeResize="0"/>
          <p:nvPr/>
        </p:nvPicPr>
        <p:blipFill>
          <a:blip r:embed="rId5">
            <a:alphaModFix/>
          </a:blip>
          <a:stretch>
            <a:fillRect/>
          </a:stretch>
        </p:blipFill>
        <p:spPr>
          <a:xfrm>
            <a:off x="4984425" y="1493550"/>
            <a:ext cx="3471753" cy="3406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179100" y="1611650"/>
            <a:ext cx="3761400" cy="68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SVM (Support Vector Machine)</a:t>
            </a:r>
            <a:endParaRPr sz="2400"/>
          </a:p>
        </p:txBody>
      </p:sp>
      <p:sp>
        <p:nvSpPr>
          <p:cNvPr id="114" name="Google Shape;114;p20"/>
          <p:cNvSpPr txBox="1">
            <a:spLocks noGrp="1"/>
          </p:cNvSpPr>
          <p:nvPr>
            <p:ph type="body" idx="1"/>
          </p:nvPr>
        </p:nvSpPr>
        <p:spPr>
          <a:xfrm>
            <a:off x="238575" y="4635200"/>
            <a:ext cx="3497700" cy="40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AUC test score: 0.75</a:t>
            </a:r>
            <a:endParaRPr/>
          </a:p>
        </p:txBody>
      </p:sp>
      <p:pic>
        <p:nvPicPr>
          <p:cNvPr id="115" name="Google Shape;115;p20"/>
          <p:cNvPicPr preferRelativeResize="0"/>
          <p:nvPr/>
        </p:nvPicPr>
        <p:blipFill>
          <a:blip r:embed="rId3">
            <a:alphaModFix/>
          </a:blip>
          <a:stretch>
            <a:fillRect/>
          </a:stretch>
        </p:blipFill>
        <p:spPr>
          <a:xfrm>
            <a:off x="152400" y="211600"/>
            <a:ext cx="8839200" cy="1326742"/>
          </a:xfrm>
          <a:prstGeom prst="rect">
            <a:avLst/>
          </a:prstGeom>
          <a:noFill/>
          <a:ln>
            <a:noFill/>
          </a:ln>
        </p:spPr>
      </p:pic>
      <p:pic>
        <p:nvPicPr>
          <p:cNvPr id="116" name="Google Shape;116;p20"/>
          <p:cNvPicPr preferRelativeResize="0"/>
          <p:nvPr/>
        </p:nvPicPr>
        <p:blipFill>
          <a:blip r:embed="rId4">
            <a:alphaModFix/>
          </a:blip>
          <a:stretch>
            <a:fillRect/>
          </a:stretch>
        </p:blipFill>
        <p:spPr>
          <a:xfrm>
            <a:off x="238575" y="1538350"/>
            <a:ext cx="4225025" cy="2940525"/>
          </a:xfrm>
          <a:prstGeom prst="rect">
            <a:avLst/>
          </a:prstGeom>
          <a:noFill/>
          <a:ln>
            <a:noFill/>
          </a:ln>
        </p:spPr>
      </p:pic>
      <p:pic>
        <p:nvPicPr>
          <p:cNvPr id="117" name="Google Shape;117;p20"/>
          <p:cNvPicPr preferRelativeResize="0"/>
          <p:nvPr/>
        </p:nvPicPr>
        <p:blipFill>
          <a:blip r:embed="rId5">
            <a:alphaModFix/>
          </a:blip>
          <a:stretch>
            <a:fillRect/>
          </a:stretch>
        </p:blipFill>
        <p:spPr>
          <a:xfrm>
            <a:off x="5405850" y="1358429"/>
            <a:ext cx="3264290" cy="33003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445025"/>
            <a:ext cx="2505600" cy="72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CNN</a:t>
            </a:r>
            <a:endParaRPr/>
          </a:p>
        </p:txBody>
      </p:sp>
      <p:pic>
        <p:nvPicPr>
          <p:cNvPr id="123" name="Google Shape;123;p21"/>
          <p:cNvPicPr preferRelativeResize="0"/>
          <p:nvPr/>
        </p:nvPicPr>
        <p:blipFill>
          <a:blip r:embed="rId3">
            <a:alphaModFix/>
          </a:blip>
          <a:stretch>
            <a:fillRect/>
          </a:stretch>
        </p:blipFill>
        <p:spPr>
          <a:xfrm>
            <a:off x="1452750" y="1600927"/>
            <a:ext cx="6859924" cy="2725798"/>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1231</Words>
  <Application>Microsoft Office PowerPoint</Application>
  <PresentationFormat>On-screen Show (16:9)</PresentationFormat>
  <Paragraphs>94</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PT Sans Narrow</vt:lpstr>
      <vt:lpstr>Open Sans</vt:lpstr>
      <vt:lpstr>Roboto</vt:lpstr>
      <vt:lpstr>Arial</vt:lpstr>
      <vt:lpstr>Georgia</vt:lpstr>
      <vt:lpstr>Tropic</vt:lpstr>
      <vt:lpstr>The Simpsons Characters</vt:lpstr>
      <vt:lpstr>1. Ask a Question</vt:lpstr>
      <vt:lpstr>2. Get the data.</vt:lpstr>
      <vt:lpstr>3. Explore the Data</vt:lpstr>
      <vt:lpstr>4. Model the Data</vt:lpstr>
      <vt:lpstr>5. Select a model and train it.</vt:lpstr>
      <vt:lpstr>Random Forest Classifier</vt:lpstr>
      <vt:lpstr>SVM (Support Vector Machine)</vt:lpstr>
      <vt:lpstr>CNN</vt:lpstr>
      <vt:lpstr>PowerPoint Presentation</vt:lpstr>
      <vt:lpstr>PowerPoint Presentation</vt:lpstr>
      <vt:lpstr>PowerPoint Presentation</vt:lpstr>
      <vt:lpstr>PowerPoint Presentation</vt:lpstr>
      <vt:lpstr>6. Fine-tune the model.</vt:lpstr>
      <vt:lpstr>PowerPoint Presentation</vt:lpstr>
      <vt:lpstr>PowerPoint Presentation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Simpsons Characters</dc:title>
  <cp:lastModifiedBy>Simba Sun</cp:lastModifiedBy>
  <cp:revision>1</cp:revision>
  <dcterms:modified xsi:type="dcterms:W3CDTF">2020-09-14T02:26:25Z</dcterms:modified>
</cp:coreProperties>
</file>