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Montserrat"/>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Elcy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c60145ef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c60145e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Yu:</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c60145e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c60145e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Yu:</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c60145ef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c60145ef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Yu</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b67477074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b67477074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Jessie</a:t>
            </a:r>
            <a:endParaRPr/>
          </a:p>
          <a:p>
            <a:pPr indent="-298450" lvl="0" marL="457200" rtl="0" algn="l">
              <a:spcBef>
                <a:spcPts val="0"/>
              </a:spcBef>
              <a:spcAft>
                <a:spcPts val="0"/>
              </a:spcAft>
              <a:buSzPts val="1100"/>
              <a:buAutoNum type="arabicPeriod"/>
            </a:pPr>
            <a:r>
              <a:rPr lang="en"/>
              <a:t>The data is not predictable.</a:t>
            </a:r>
            <a:r>
              <a:rPr lang="en"/>
              <a:t>Our response variable which is medal has 4 categories and the olympic final rank is not only depends on how many medal they get.</a:t>
            </a:r>
            <a:endParaRPr/>
          </a:p>
          <a:p>
            <a:pPr indent="-298450" lvl="0" marL="457200" rtl="0" algn="l">
              <a:spcBef>
                <a:spcPts val="0"/>
              </a:spcBef>
              <a:spcAft>
                <a:spcPts val="0"/>
              </a:spcAft>
              <a:buSzPts val="1100"/>
              <a:buAutoNum type="arabicPeriod"/>
            </a:pPr>
            <a:r>
              <a:rPr lang="en"/>
              <a:t>The variables are categorical variables which made it hard to model the data. </a:t>
            </a:r>
            <a:r>
              <a:rPr lang="en"/>
              <a:t>For example,Country variable has more than 100 categories ,which is really hard to do process while we are doing the model</a:t>
            </a:r>
            <a:endParaRPr/>
          </a:p>
          <a:p>
            <a:pPr indent="-298450" lvl="0" marL="457200" rtl="0" algn="l">
              <a:spcBef>
                <a:spcPts val="0"/>
              </a:spcBef>
              <a:spcAft>
                <a:spcPts val="0"/>
              </a:spcAft>
              <a:buSzPts val="1100"/>
              <a:buAutoNum type="arabicPeriod"/>
            </a:pPr>
            <a:r>
              <a:rPr lang="en"/>
              <a:t>From the past data, we can see USA meals number has been far ahead,so it means USA was dominating the Olympic games which made the prediction obvious.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b67477074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b67477074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Elcy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b595aee0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b595aee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b6747707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b6747707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Yealim</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2"/>
              </a:buClr>
              <a:buSzPts val="1100"/>
              <a:buFont typeface="Arial"/>
              <a:buNone/>
            </a:pPr>
            <a:r>
              <a:rPr lang="en" sz="1050">
                <a:solidFill>
                  <a:srgbClr val="333333"/>
                </a:solidFill>
              </a:rPr>
              <a:t>As the next summer Olympics is coming up soon, we wanted to predict various results such as the winner of the games, most medal-winning countries, and etc. The dataset consists of the modern Olympic Games information which is worth of 120 years from Athens 1896 to Rio 2016 on summer and winter Olympics. </a:t>
            </a:r>
            <a:endParaRPr sz="1050">
              <a:solidFill>
                <a:srgbClr val="333333"/>
              </a:solidFill>
            </a:endParaRPr>
          </a:p>
          <a:p>
            <a:pPr indent="0" lvl="0" marL="0" rtl="0" algn="l">
              <a:lnSpc>
                <a:spcPct val="115000"/>
              </a:lnSpc>
              <a:spcBef>
                <a:spcPts val="800"/>
              </a:spcBef>
              <a:spcAft>
                <a:spcPts val="0"/>
              </a:spcAft>
              <a:buClr>
                <a:schemeClr val="dk2"/>
              </a:buClr>
              <a:buSzPts val="1100"/>
              <a:buFont typeface="Arial"/>
              <a:buNone/>
            </a:pPr>
            <a:r>
              <a:rPr lang="en" sz="1050">
                <a:solidFill>
                  <a:srgbClr val="333333"/>
                </a:solidFill>
              </a:rPr>
              <a:t>By looking at the dataset and having so many potential visulization possibilities, it was difficult to come up with the questions.</a:t>
            </a:r>
            <a:endParaRPr/>
          </a:p>
          <a:p>
            <a:pPr indent="0" lvl="0" marL="0" rtl="0" algn="l">
              <a:spcBef>
                <a:spcPts val="8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b67477074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b67477074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050">
                <a:solidFill>
                  <a:srgbClr val="333333"/>
                </a:solidFill>
              </a:rPr>
              <a:t>Yealim</a:t>
            </a:r>
            <a:endParaRPr sz="1050">
              <a:solidFill>
                <a:srgbClr val="333333"/>
              </a:solidFill>
            </a:endParaRPr>
          </a:p>
          <a:p>
            <a:pPr indent="0" lvl="0" marL="457200" rtl="0" algn="l">
              <a:lnSpc>
                <a:spcPct val="115000"/>
              </a:lnSpc>
              <a:spcBef>
                <a:spcPts val="800"/>
              </a:spcBef>
              <a:spcAft>
                <a:spcPts val="0"/>
              </a:spcAft>
              <a:buNone/>
            </a:pPr>
            <a:r>
              <a:rPr lang="en" sz="1050">
                <a:solidFill>
                  <a:srgbClr val="333333"/>
                </a:solidFill>
              </a:rPr>
              <a:t>Firstly, we will be analyzing which sports are the top 5 Countries best at for the past 120 years. This can be done by using the data of Gold medals in sports that each country has the most of. </a:t>
            </a:r>
            <a:endParaRPr sz="1050">
              <a:solidFill>
                <a:srgbClr val="333333"/>
              </a:solidFill>
            </a:endParaRPr>
          </a:p>
          <a:p>
            <a:pPr indent="0" lvl="0" marL="457200" rtl="0" algn="l">
              <a:lnSpc>
                <a:spcPct val="115000"/>
              </a:lnSpc>
              <a:spcBef>
                <a:spcPts val="800"/>
              </a:spcBef>
              <a:spcAft>
                <a:spcPts val="0"/>
              </a:spcAft>
              <a:buClr>
                <a:schemeClr val="dk2"/>
              </a:buClr>
              <a:buSzPts val="1100"/>
              <a:buFont typeface="Arial"/>
              <a:buNone/>
            </a:pPr>
            <a:r>
              <a:rPr lang="en" sz="1050">
                <a:solidFill>
                  <a:srgbClr val="333333"/>
                </a:solidFill>
              </a:rPr>
              <a:t>Secondly, we will see how is the attendance rate of each countries for the Olympic games and how did that affect the results.</a:t>
            </a:r>
            <a:endParaRPr sz="1050">
              <a:solidFill>
                <a:srgbClr val="333333"/>
              </a:solidFill>
            </a:endParaRPr>
          </a:p>
          <a:p>
            <a:pPr indent="0" lvl="0" marL="457200" rtl="0" algn="l">
              <a:lnSpc>
                <a:spcPct val="115000"/>
              </a:lnSpc>
              <a:spcBef>
                <a:spcPts val="800"/>
              </a:spcBef>
              <a:spcAft>
                <a:spcPts val="0"/>
              </a:spcAft>
              <a:buClr>
                <a:schemeClr val="dk2"/>
              </a:buClr>
              <a:buSzPts val="1100"/>
              <a:buFont typeface="Arial"/>
              <a:buNone/>
            </a:pPr>
            <a:r>
              <a:rPr lang="en" sz="1050">
                <a:solidFill>
                  <a:srgbClr val="333333"/>
                </a:solidFill>
              </a:rPr>
              <a:t>Thirdly, we will see the athlete’s height and weight change over time and how that affects the results of the game. This will be done by analyzing the dataset of 120 years.</a:t>
            </a:r>
            <a:endParaRPr sz="1050">
              <a:solidFill>
                <a:srgbClr val="333333"/>
              </a:solidFill>
            </a:endParaRPr>
          </a:p>
          <a:p>
            <a:pPr indent="0" lvl="0" marL="457200" rtl="0" algn="l">
              <a:lnSpc>
                <a:spcPct val="115000"/>
              </a:lnSpc>
              <a:spcBef>
                <a:spcPts val="800"/>
              </a:spcBef>
              <a:spcAft>
                <a:spcPts val="0"/>
              </a:spcAft>
              <a:buClr>
                <a:schemeClr val="dk2"/>
              </a:buClr>
              <a:buSzPts val="1100"/>
              <a:buFont typeface="Arial"/>
              <a:buNone/>
            </a:pPr>
            <a:r>
              <a:rPr lang="en" sz="1050">
                <a:solidFill>
                  <a:srgbClr val="333333"/>
                </a:solidFill>
              </a:rPr>
              <a:t>Lastly, we will see the progression of Women involved in Olympics over time, and the proportion of women on Olympic teams. This can also be done by analyzing the dataset of 120 years.</a:t>
            </a:r>
            <a:endParaRPr sz="1050">
              <a:solidFill>
                <a:srgbClr val="333333"/>
              </a:solidFill>
            </a:endParaRPr>
          </a:p>
          <a:p>
            <a:pPr indent="0" lvl="0" marL="0" rtl="0" algn="l">
              <a:spcBef>
                <a:spcPts val="8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b6747707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b6747707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Crystal: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Medal: Whether can win the medal or not / the number of medal wins</a:t>
            </a:r>
            <a:endParaRPr/>
          </a:p>
          <a:p>
            <a:pPr indent="0" lvl="0" marL="0" rtl="0" algn="l">
              <a:spcBef>
                <a:spcPts val="0"/>
              </a:spcBef>
              <a:spcAft>
                <a:spcPts val="0"/>
              </a:spcAft>
              <a:buNone/>
            </a:pPr>
            <a:r>
              <a:rPr lang="en"/>
              <a:t>After dropping the all the missing values in Height and Weight, we checked if we still have the same number of medals for gold, silver, and bronze in the cleaned dataset, and it’s basically the same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b6747707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b6747707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Elcy: Plot 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b67477074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b67477074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Jessie: </a:t>
            </a:r>
            <a:endParaRPr/>
          </a:p>
          <a:p>
            <a:pPr indent="0" lvl="0" marL="0" rtl="0" algn="l">
              <a:spcBef>
                <a:spcPts val="0"/>
              </a:spcBef>
              <a:spcAft>
                <a:spcPts val="0"/>
              </a:spcAft>
              <a:buClr>
                <a:schemeClr val="dk2"/>
              </a:buClr>
              <a:buSzPts val="1100"/>
              <a:buFont typeface="Arial"/>
              <a:buNone/>
            </a:pPr>
            <a:r>
              <a:rPr lang="en">
                <a:solidFill>
                  <a:schemeClr val="dk2"/>
                </a:solidFill>
              </a:rPr>
              <a:t>The distribution of both plots are normal distributions with some outliers. The shape of the distribution of both height and weight is similar between people who have gold medal and silver ,bronze.</a:t>
            </a:r>
            <a:endParaRPr>
              <a:solidFill>
                <a:schemeClr val="dk2"/>
              </a:solidFill>
            </a:endParaRPr>
          </a:p>
          <a:p>
            <a:pPr indent="0" lvl="0" marL="0" rtl="0" algn="l">
              <a:spcBef>
                <a:spcPts val="0"/>
              </a:spcBef>
              <a:spcAft>
                <a:spcPts val="0"/>
              </a:spcAft>
              <a:buNone/>
            </a:pPr>
            <a:r>
              <a:rPr lang="en"/>
              <a:t>It shows the relationship between the number of each medal classes and weight/height. We excluded the missing values for medals in this plot. We can see there is no direct relationship showing that weight and height of the </a:t>
            </a:r>
            <a:r>
              <a:rPr lang="en"/>
              <a:t>athletes</a:t>
            </a:r>
            <a:r>
              <a:rPr lang="en"/>
              <a:t> will affect the result of the game. So we will take a look about other variables to find a possible relationship.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b67477074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b67477074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Crystal: </a:t>
            </a:r>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None/>
            </a:pPr>
            <a:r>
              <a:rPr lang="en">
                <a:solidFill>
                  <a:schemeClr val="dk2"/>
                </a:solidFill>
              </a:rPr>
              <a:t>We made a new column of Attendance, which counts the number of attendance of ALL sports for each country over years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these two plots, we showed the top 30 countries of their attendance of games and total medal wins by country. We can see that there are some overlapping countries for the tops ones in each plot, so we want to see if there is any relationship between the attendance of games and medal wins.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c60145ef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c60145ef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Crystal: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country participates more games in Olympics, they tend to have a bigger chance to win a medal.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b67477074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b67477074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Yealim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question, we counted the number of gold medals that each Country won throughout the years of 1896 to 2016 summer for each sports. By doing this, we can see which sports are the Countries best at. As you can see from the graph, Australia and USA are best at swimming, Germany and UK are best at Rowing, and Russia is best at Gymnastics.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Olympic Games</a:t>
            </a:r>
            <a:endParaRPr/>
          </a:p>
        </p:txBody>
      </p:sp>
      <p:sp>
        <p:nvSpPr>
          <p:cNvPr id="59" name="Google Shape;59;p13"/>
          <p:cNvSpPr txBox="1"/>
          <p:nvPr>
            <p:ph idx="1" type="subTitle"/>
          </p:nvPr>
        </p:nvSpPr>
        <p:spPr>
          <a:xfrm>
            <a:off x="344250" y="3550650"/>
            <a:ext cx="5484000" cy="9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Elcy Timothy, Yealim Sung, Sijie Huang, Yu Hong, </a:t>
            </a:r>
            <a:r>
              <a:rPr lang="en"/>
              <a:t>Hanying</a:t>
            </a:r>
            <a:r>
              <a:rPr lang="en"/>
              <a:t> Shen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ttendance of Countries Through Years</a:t>
            </a:r>
            <a:endParaRPr/>
          </a:p>
        </p:txBody>
      </p:sp>
      <p:sp>
        <p:nvSpPr>
          <p:cNvPr id="125" name="Google Shape;125;p22"/>
          <p:cNvSpPr txBox="1"/>
          <p:nvPr>
            <p:ph idx="1" type="body"/>
          </p:nvPr>
        </p:nvSpPr>
        <p:spPr>
          <a:xfrm>
            <a:off x="311700" y="3946200"/>
            <a:ext cx="2168400" cy="95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More countries are participating in the Olympics over years.</a:t>
            </a:r>
            <a:endParaRPr/>
          </a:p>
        </p:txBody>
      </p:sp>
      <p:sp>
        <p:nvSpPr>
          <p:cNvPr id="126" name="Google Shape;126;p22"/>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2"/>
          <p:cNvPicPr preferRelativeResize="0"/>
          <p:nvPr/>
        </p:nvPicPr>
        <p:blipFill>
          <a:blip r:embed="rId3">
            <a:alphaModFix/>
          </a:blip>
          <a:stretch>
            <a:fillRect/>
          </a:stretch>
        </p:blipFill>
        <p:spPr>
          <a:xfrm>
            <a:off x="5552100" y="1354137"/>
            <a:ext cx="3429302" cy="2435225"/>
          </a:xfrm>
          <a:prstGeom prst="rect">
            <a:avLst/>
          </a:prstGeom>
          <a:noFill/>
          <a:ln>
            <a:noFill/>
          </a:ln>
        </p:spPr>
      </p:pic>
      <p:pic>
        <p:nvPicPr>
          <p:cNvPr id="128" name="Google Shape;128;p22"/>
          <p:cNvPicPr preferRelativeResize="0"/>
          <p:nvPr/>
        </p:nvPicPr>
        <p:blipFill>
          <a:blip r:embed="rId4">
            <a:alphaModFix/>
          </a:blip>
          <a:stretch>
            <a:fillRect/>
          </a:stretch>
        </p:blipFill>
        <p:spPr>
          <a:xfrm>
            <a:off x="2847075" y="3032075"/>
            <a:ext cx="3027274" cy="2111424"/>
          </a:xfrm>
          <a:prstGeom prst="rect">
            <a:avLst/>
          </a:prstGeom>
          <a:noFill/>
          <a:ln>
            <a:noFill/>
          </a:ln>
        </p:spPr>
      </p:pic>
      <p:pic>
        <p:nvPicPr>
          <p:cNvPr id="129" name="Google Shape;129;p22"/>
          <p:cNvPicPr preferRelativeResize="0"/>
          <p:nvPr/>
        </p:nvPicPr>
        <p:blipFill>
          <a:blip r:embed="rId5">
            <a:alphaModFix/>
          </a:blip>
          <a:stretch>
            <a:fillRect/>
          </a:stretch>
        </p:blipFill>
        <p:spPr>
          <a:xfrm>
            <a:off x="197800" y="1289225"/>
            <a:ext cx="2975899" cy="2052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Medals over Years</a:t>
            </a:r>
            <a:endParaRPr/>
          </a:p>
        </p:txBody>
      </p:sp>
      <p:sp>
        <p:nvSpPr>
          <p:cNvPr id="135" name="Google Shape;135;p23"/>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6" name="Google Shape;136;p23"/>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3"/>
          <p:cNvPicPr preferRelativeResize="0"/>
          <p:nvPr/>
        </p:nvPicPr>
        <p:blipFill>
          <a:blip r:embed="rId3">
            <a:alphaModFix/>
          </a:blip>
          <a:stretch>
            <a:fillRect/>
          </a:stretch>
        </p:blipFill>
        <p:spPr>
          <a:xfrm>
            <a:off x="97750" y="1342351"/>
            <a:ext cx="4311599" cy="3118198"/>
          </a:xfrm>
          <a:prstGeom prst="rect">
            <a:avLst/>
          </a:prstGeom>
          <a:noFill/>
          <a:ln>
            <a:noFill/>
          </a:ln>
        </p:spPr>
      </p:pic>
      <p:pic>
        <p:nvPicPr>
          <p:cNvPr id="138" name="Google Shape;138;p23"/>
          <p:cNvPicPr preferRelativeResize="0"/>
          <p:nvPr/>
        </p:nvPicPr>
        <p:blipFill>
          <a:blip r:embed="rId4">
            <a:alphaModFix/>
          </a:blip>
          <a:stretch>
            <a:fillRect/>
          </a:stretch>
        </p:blipFill>
        <p:spPr>
          <a:xfrm>
            <a:off x="4531901" y="1234050"/>
            <a:ext cx="4600902" cy="3334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Modeling</a:t>
            </a:r>
            <a:endParaRPr/>
          </a:p>
        </p:txBody>
      </p:sp>
      <p:sp>
        <p:nvSpPr>
          <p:cNvPr id="144" name="Google Shape;144;p24"/>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5" name="Google Shape;145;p24"/>
          <p:cNvSpPr txBox="1"/>
          <p:nvPr>
            <p:ph idx="2" type="body"/>
          </p:nvPr>
        </p:nvSpPr>
        <p:spPr>
          <a:xfrm>
            <a:off x="6756175" y="1234050"/>
            <a:ext cx="2076000" cy="333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Not appropriate to use this model </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a:t>Impossible to be negative for Russia/Germany in 2040</a:t>
            </a:r>
            <a:endParaRPr/>
          </a:p>
        </p:txBody>
      </p:sp>
      <p:pic>
        <p:nvPicPr>
          <p:cNvPr id="146" name="Google Shape;146;p24"/>
          <p:cNvPicPr preferRelativeResize="0"/>
          <p:nvPr/>
        </p:nvPicPr>
        <p:blipFill>
          <a:blip r:embed="rId3">
            <a:alphaModFix/>
          </a:blip>
          <a:stretch>
            <a:fillRect/>
          </a:stretch>
        </p:blipFill>
        <p:spPr>
          <a:xfrm>
            <a:off x="902549" y="1234050"/>
            <a:ext cx="5218326" cy="3773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a:t>
            </a:r>
            <a:endParaRPr/>
          </a:p>
        </p:txBody>
      </p:sp>
      <p:sp>
        <p:nvSpPr>
          <p:cNvPr id="152" name="Google Shape;152;p25"/>
          <p:cNvSpPr txBox="1"/>
          <p:nvPr>
            <p:ph idx="1" type="body"/>
          </p:nvPr>
        </p:nvSpPr>
        <p:spPr>
          <a:xfrm>
            <a:off x="311700" y="1234050"/>
            <a:ext cx="8269200" cy="333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data is not predictable.</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The variables are categorical variables which made it hard to model the data.</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United States was dominating the Olympic games which made the prediction obvious.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8" name="Google Shape;158;p26"/>
          <p:cNvSpPr txBox="1"/>
          <p:nvPr>
            <p:ph idx="1" type="body"/>
          </p:nvPr>
        </p:nvSpPr>
        <p:spPr>
          <a:xfrm>
            <a:off x="311700" y="1234050"/>
            <a:ext cx="8252400" cy="3334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What sports are the top 5 countries best at?</a:t>
            </a:r>
            <a:endParaRPr/>
          </a:p>
          <a:p>
            <a:pPr indent="-317500" lvl="1" marL="914400" rtl="0" algn="l">
              <a:lnSpc>
                <a:spcPct val="100000"/>
              </a:lnSpc>
              <a:spcBef>
                <a:spcPts val="0"/>
              </a:spcBef>
              <a:spcAft>
                <a:spcPts val="0"/>
              </a:spcAft>
              <a:buSzPts val="1400"/>
              <a:buChar char="○"/>
            </a:pPr>
            <a:r>
              <a:rPr lang="en" sz="1400"/>
              <a:t>Australia: Swimming</a:t>
            </a:r>
            <a:endParaRPr sz="1400"/>
          </a:p>
          <a:p>
            <a:pPr indent="457200" lvl="0" marL="457200" rtl="0" algn="l">
              <a:lnSpc>
                <a:spcPct val="100000"/>
              </a:lnSpc>
              <a:spcBef>
                <a:spcPts val="0"/>
              </a:spcBef>
              <a:spcAft>
                <a:spcPts val="0"/>
              </a:spcAft>
              <a:buNone/>
            </a:pPr>
            <a:r>
              <a:rPr lang="en"/>
              <a:t>Germany: Rowing</a:t>
            </a:r>
            <a:endParaRPr/>
          </a:p>
          <a:p>
            <a:pPr indent="457200" lvl="0" marL="457200" rtl="0" algn="l">
              <a:lnSpc>
                <a:spcPct val="100000"/>
              </a:lnSpc>
              <a:spcBef>
                <a:spcPts val="0"/>
              </a:spcBef>
              <a:spcAft>
                <a:spcPts val="0"/>
              </a:spcAft>
              <a:buNone/>
            </a:pPr>
            <a:r>
              <a:rPr lang="en"/>
              <a:t>Russia: Gymnastics</a:t>
            </a:r>
            <a:endParaRPr/>
          </a:p>
          <a:p>
            <a:pPr indent="457200" lvl="0" marL="457200" rtl="0" algn="l">
              <a:lnSpc>
                <a:spcPct val="100000"/>
              </a:lnSpc>
              <a:spcBef>
                <a:spcPts val="0"/>
              </a:spcBef>
              <a:spcAft>
                <a:spcPts val="0"/>
              </a:spcAft>
              <a:buNone/>
            </a:pPr>
            <a:r>
              <a:rPr lang="en"/>
              <a:t>UK: Rowing</a:t>
            </a:r>
            <a:endParaRPr/>
          </a:p>
          <a:p>
            <a:pPr indent="457200" lvl="0" marL="457200" rtl="0" algn="l">
              <a:lnSpc>
                <a:spcPct val="100000"/>
              </a:lnSpc>
              <a:spcBef>
                <a:spcPts val="0"/>
              </a:spcBef>
              <a:spcAft>
                <a:spcPts val="0"/>
              </a:spcAft>
              <a:buNone/>
            </a:pPr>
            <a:r>
              <a:rPr lang="en"/>
              <a:t>USA: Swimming</a:t>
            </a:r>
            <a:endParaRPr/>
          </a:p>
          <a:p>
            <a:pPr indent="-317500" lvl="0" marL="457200" rtl="0" algn="l">
              <a:lnSpc>
                <a:spcPct val="100000"/>
              </a:lnSpc>
              <a:spcBef>
                <a:spcPts val="0"/>
              </a:spcBef>
              <a:spcAft>
                <a:spcPts val="0"/>
              </a:spcAft>
              <a:buSzPts val="1400"/>
              <a:buChar char="●"/>
            </a:pPr>
            <a:r>
              <a:rPr lang="en"/>
              <a:t>What countries have attended the Olympics the most and won the most medals from 1896 to 2016?</a:t>
            </a:r>
            <a:endParaRPr/>
          </a:p>
          <a:p>
            <a:pPr indent="-317500" lvl="1" marL="914400" rtl="0" algn="l">
              <a:lnSpc>
                <a:spcPct val="100000"/>
              </a:lnSpc>
              <a:spcBef>
                <a:spcPts val="0"/>
              </a:spcBef>
              <a:spcAft>
                <a:spcPts val="0"/>
              </a:spcAft>
              <a:buSzPts val="1400"/>
              <a:buChar char="○"/>
            </a:pPr>
            <a:r>
              <a:rPr lang="en"/>
              <a:t>USA</a:t>
            </a:r>
            <a:endParaRPr/>
          </a:p>
          <a:p>
            <a:pPr indent="-317500" lvl="0" marL="457200" rtl="0" algn="l">
              <a:lnSpc>
                <a:spcPct val="100000"/>
              </a:lnSpc>
              <a:spcBef>
                <a:spcPts val="0"/>
              </a:spcBef>
              <a:spcAft>
                <a:spcPts val="0"/>
              </a:spcAft>
              <a:buSzPts val="1400"/>
              <a:buChar char="●"/>
            </a:pPr>
            <a:r>
              <a:rPr lang="en"/>
              <a:t>How height and weight change over time affect winning?</a:t>
            </a:r>
            <a:endParaRPr/>
          </a:p>
          <a:p>
            <a:pPr indent="-317500" lvl="1" marL="914400" rtl="0" algn="l">
              <a:lnSpc>
                <a:spcPct val="100000"/>
              </a:lnSpc>
              <a:spcBef>
                <a:spcPts val="0"/>
              </a:spcBef>
              <a:spcAft>
                <a:spcPts val="0"/>
              </a:spcAft>
              <a:buSzPts val="1400"/>
              <a:buChar char="○"/>
            </a:pPr>
            <a:r>
              <a:rPr lang="en"/>
              <a:t>It does not affect the winning results.</a:t>
            </a:r>
            <a:endParaRPr/>
          </a:p>
          <a:p>
            <a:pPr indent="-317500" lvl="0" marL="457200" rtl="0" algn="l">
              <a:lnSpc>
                <a:spcPct val="100000"/>
              </a:lnSpc>
              <a:spcBef>
                <a:spcPts val="0"/>
              </a:spcBef>
              <a:spcAft>
                <a:spcPts val="0"/>
              </a:spcAft>
              <a:buSzPts val="1400"/>
              <a:buChar char="●"/>
            </a:pPr>
            <a:r>
              <a:rPr lang="en"/>
              <a:t>Comparing participation to medal wins by Sex</a:t>
            </a:r>
            <a:endParaRPr/>
          </a:p>
          <a:p>
            <a:pPr indent="-317500" lvl="1" marL="914400" rtl="0" algn="l">
              <a:lnSpc>
                <a:spcPct val="100000"/>
              </a:lnSpc>
              <a:spcBef>
                <a:spcPts val="0"/>
              </a:spcBef>
              <a:spcAft>
                <a:spcPts val="0"/>
              </a:spcAft>
              <a:buSzPts val="1400"/>
              <a:buChar char="○"/>
            </a:pPr>
            <a:r>
              <a:rPr lang="en"/>
              <a:t>We can see that female participation in Olympics is increasing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611075" y="2285400"/>
            <a:ext cx="228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Questions?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5" name="Google Shape;65;p14"/>
          <p:cNvSpPr txBox="1"/>
          <p:nvPr>
            <p:ph idx="1" type="body"/>
          </p:nvPr>
        </p:nvSpPr>
        <p:spPr>
          <a:xfrm>
            <a:off x="311700" y="1234075"/>
            <a:ext cx="61560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Summer Olympics 2020!</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dataset consists of the modern Olympic Games information which is worth of 120 years from Athens 1896 to Rio 2016 on summer and winter Olympics. </a:t>
            </a:r>
            <a:endParaRPr/>
          </a:p>
          <a:p>
            <a:pPr indent="0" lvl="0" marL="0" rtl="0" algn="l">
              <a:spcBef>
                <a:spcPts val="800"/>
              </a:spcBef>
              <a:spcAft>
                <a:spcPts val="0"/>
              </a:spcAft>
              <a:buNone/>
            </a:pPr>
            <a:r>
              <a:t/>
            </a:r>
            <a:endParaRPr/>
          </a:p>
          <a:p>
            <a:pPr indent="-342900" lvl="0" marL="457200" rtl="0" algn="l">
              <a:spcBef>
                <a:spcPts val="800"/>
              </a:spcBef>
              <a:spcAft>
                <a:spcPts val="0"/>
              </a:spcAft>
              <a:buSzPts val="1800"/>
              <a:buChar char="●"/>
            </a:pPr>
            <a:r>
              <a:rPr lang="en"/>
              <a:t>Name, sex, age, height, weight, team, games, year, season, city, sport, event, and medal.</a:t>
            </a:r>
            <a:endParaRPr/>
          </a:p>
        </p:txBody>
      </p:sp>
      <p:pic>
        <p:nvPicPr>
          <p:cNvPr id="66" name="Google Shape;66;p14"/>
          <p:cNvPicPr preferRelativeResize="0"/>
          <p:nvPr/>
        </p:nvPicPr>
        <p:blipFill>
          <a:blip r:embed="rId3">
            <a:alphaModFix/>
          </a:blip>
          <a:stretch>
            <a:fillRect/>
          </a:stretch>
        </p:blipFill>
        <p:spPr>
          <a:xfrm>
            <a:off x="6467700" y="1428750"/>
            <a:ext cx="2286000" cy="228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72" name="Google Shape;72;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What sports are the top 5 countries best at?</a:t>
            </a:r>
            <a:endParaRPr/>
          </a:p>
          <a:p>
            <a:pPr indent="-342900" lvl="0" marL="457200" rtl="0" algn="l">
              <a:lnSpc>
                <a:spcPct val="200000"/>
              </a:lnSpc>
              <a:spcBef>
                <a:spcPts val="0"/>
              </a:spcBef>
              <a:spcAft>
                <a:spcPts val="0"/>
              </a:spcAft>
              <a:buSzPts val="1800"/>
              <a:buChar char="●"/>
            </a:pPr>
            <a:r>
              <a:rPr lang="en"/>
              <a:t>What countries have attended the Olympics the most and won the most medals from 1896 to 2016?</a:t>
            </a:r>
            <a:endParaRPr/>
          </a:p>
          <a:p>
            <a:pPr indent="-342900" lvl="0" marL="457200" rtl="0" algn="l">
              <a:lnSpc>
                <a:spcPct val="200000"/>
              </a:lnSpc>
              <a:spcBef>
                <a:spcPts val="0"/>
              </a:spcBef>
              <a:spcAft>
                <a:spcPts val="0"/>
              </a:spcAft>
              <a:buSzPts val="1800"/>
              <a:buChar char="●"/>
            </a:pPr>
            <a:r>
              <a:rPr lang="en"/>
              <a:t>How </a:t>
            </a:r>
            <a:r>
              <a:rPr lang="en"/>
              <a:t>height</a:t>
            </a:r>
            <a:r>
              <a:rPr lang="en"/>
              <a:t> and weight change over time affect winning?</a:t>
            </a:r>
            <a:endParaRPr/>
          </a:p>
          <a:p>
            <a:pPr indent="-342900" lvl="0" marL="457200" rtl="0" algn="l">
              <a:lnSpc>
                <a:spcPct val="200000"/>
              </a:lnSpc>
              <a:spcBef>
                <a:spcPts val="0"/>
              </a:spcBef>
              <a:spcAft>
                <a:spcPts val="0"/>
              </a:spcAft>
              <a:buSzPts val="1800"/>
              <a:buChar char="●"/>
            </a:pPr>
            <a:r>
              <a:rPr lang="en"/>
              <a:t>Comparing relationship between medal wins by sex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the Data</a:t>
            </a:r>
            <a:endParaRPr/>
          </a:p>
        </p:txBody>
      </p:sp>
      <p:sp>
        <p:nvSpPr>
          <p:cNvPr id="78" name="Google Shape;78;p16"/>
          <p:cNvSpPr txBox="1"/>
          <p:nvPr>
            <p:ph idx="1" type="body"/>
          </p:nvPr>
        </p:nvSpPr>
        <p:spPr>
          <a:xfrm>
            <a:off x="311700" y="1138575"/>
            <a:ext cx="8520600" cy="372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Two datasets (271,116 X 15) (230X3)</a:t>
            </a:r>
            <a:endParaRPr/>
          </a:p>
          <a:p>
            <a:pPr indent="-342900" lvl="0" marL="457200" rtl="0" algn="l">
              <a:spcBef>
                <a:spcPts val="0"/>
              </a:spcBef>
              <a:spcAft>
                <a:spcPts val="0"/>
              </a:spcAft>
              <a:buSzPts val="1800"/>
              <a:buChar char="●"/>
            </a:pPr>
            <a:r>
              <a:rPr lang="en"/>
              <a:t>Merge the two datasets into one</a:t>
            </a:r>
            <a:endParaRPr/>
          </a:p>
          <a:p>
            <a:pPr indent="-342900" lvl="0" marL="457200" rtl="0" algn="l">
              <a:spcBef>
                <a:spcPts val="0"/>
              </a:spcBef>
              <a:spcAft>
                <a:spcPts val="0"/>
              </a:spcAft>
              <a:buSzPts val="1800"/>
              <a:buChar char="●"/>
            </a:pPr>
            <a:r>
              <a:rPr lang="en"/>
              <a:t>Drop the overlapping `Team` </a:t>
            </a:r>
            <a:r>
              <a:rPr lang="en"/>
              <a:t>and `Country` by `NOC`(National Olympic Committee)</a:t>
            </a:r>
            <a:endParaRPr/>
          </a:p>
          <a:p>
            <a:pPr indent="-342900" lvl="0" marL="457200" rtl="0" algn="l">
              <a:spcBef>
                <a:spcPts val="0"/>
              </a:spcBef>
              <a:spcAft>
                <a:spcPts val="0"/>
              </a:spcAft>
              <a:buSzPts val="1800"/>
              <a:buChar char="●"/>
            </a:pPr>
            <a:r>
              <a:rPr lang="en"/>
              <a:t>Check and locate all missing values</a:t>
            </a:r>
            <a:endParaRPr/>
          </a:p>
          <a:p>
            <a:pPr indent="-342900" lvl="0" marL="457200" rtl="0" algn="l">
              <a:spcBef>
                <a:spcPts val="0"/>
              </a:spcBef>
              <a:spcAft>
                <a:spcPts val="0"/>
              </a:spcAft>
              <a:buSzPts val="1800"/>
              <a:buChar char="●"/>
            </a:pPr>
            <a:r>
              <a:rPr lang="en"/>
              <a:t>Clean the missing value in `Height` (60,171) and `Weight` (62,875)</a:t>
            </a:r>
            <a:endParaRPr/>
          </a:p>
          <a:p>
            <a:pPr indent="-342900" lvl="0" marL="457200" rtl="0" algn="l">
              <a:spcBef>
                <a:spcPts val="0"/>
              </a:spcBef>
              <a:spcAft>
                <a:spcPts val="0"/>
              </a:spcAft>
              <a:buSzPts val="1800"/>
              <a:buChar char="●"/>
            </a:pPr>
            <a:r>
              <a:rPr lang="en"/>
              <a:t>Metal: 231,333 missing values -- &gt;  participated but did not win</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Response variable: Medal</a:t>
            </a:r>
            <a:endParaRPr/>
          </a:p>
          <a:p>
            <a:pPr indent="-342900" lvl="0" marL="457200" rtl="0" algn="l">
              <a:spcBef>
                <a:spcPts val="0"/>
              </a:spcBef>
              <a:spcAft>
                <a:spcPts val="0"/>
              </a:spcAft>
              <a:buSzPts val="1800"/>
              <a:buChar char="●"/>
            </a:pPr>
            <a:r>
              <a:rPr lang="en"/>
              <a:t>E</a:t>
            </a:r>
            <a:r>
              <a:rPr lang="en"/>
              <a:t>xplanatory</a:t>
            </a:r>
            <a:r>
              <a:rPr lang="en"/>
              <a:t> variables: Sex, Height, Weight, Country, </a:t>
            </a:r>
            <a:r>
              <a:rPr lang="en"/>
              <a:t>Attendance</a:t>
            </a:r>
            <a:r>
              <a:rPr lang="en"/>
              <a:t> (New), and Sports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participation to medal wins by Sex</a:t>
            </a:r>
            <a:endParaRPr/>
          </a:p>
        </p:txBody>
      </p:sp>
      <p:sp>
        <p:nvSpPr>
          <p:cNvPr id="84" name="Google Shape;84;p17"/>
          <p:cNvSpPr txBox="1"/>
          <p:nvPr>
            <p:ph idx="1" type="body"/>
          </p:nvPr>
        </p:nvSpPr>
        <p:spPr>
          <a:xfrm>
            <a:off x="311700" y="3805800"/>
            <a:ext cx="3999900" cy="7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plot we see that the number of women involved in the Olympics was not significant until 1928. </a:t>
            </a:r>
            <a:endParaRPr/>
          </a:p>
        </p:txBody>
      </p:sp>
      <p:sp>
        <p:nvSpPr>
          <p:cNvPr id="85" name="Google Shape;85;p17"/>
          <p:cNvSpPr txBox="1"/>
          <p:nvPr>
            <p:ph idx="2" type="body"/>
          </p:nvPr>
        </p:nvSpPr>
        <p:spPr>
          <a:xfrm>
            <a:off x="4832400" y="3805800"/>
            <a:ext cx="3999900" cy="89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plot represents the number of medals that male and  females won for Summer Olympics 2016.</a:t>
            </a:r>
            <a:endParaRPr/>
          </a:p>
        </p:txBody>
      </p:sp>
      <p:pic>
        <p:nvPicPr>
          <p:cNvPr id="86" name="Google Shape;86;p17"/>
          <p:cNvPicPr preferRelativeResize="0"/>
          <p:nvPr/>
        </p:nvPicPr>
        <p:blipFill>
          <a:blip r:embed="rId3">
            <a:alphaModFix/>
          </a:blip>
          <a:stretch>
            <a:fillRect/>
          </a:stretch>
        </p:blipFill>
        <p:spPr>
          <a:xfrm>
            <a:off x="5185425" y="1395375"/>
            <a:ext cx="3385224" cy="2418024"/>
          </a:xfrm>
          <a:prstGeom prst="rect">
            <a:avLst/>
          </a:prstGeom>
          <a:noFill/>
          <a:ln>
            <a:noFill/>
          </a:ln>
        </p:spPr>
      </p:pic>
      <p:pic>
        <p:nvPicPr>
          <p:cNvPr id="87" name="Google Shape;87;p17"/>
          <p:cNvPicPr preferRelativeResize="0"/>
          <p:nvPr/>
        </p:nvPicPr>
        <p:blipFill>
          <a:blip r:embed="rId4">
            <a:alphaModFix/>
          </a:blip>
          <a:stretch>
            <a:fillRect/>
          </a:stretch>
        </p:blipFill>
        <p:spPr>
          <a:xfrm>
            <a:off x="509325" y="1319250"/>
            <a:ext cx="3385224" cy="2418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a:t>How height and weight change over time affect winning </a:t>
            </a:r>
            <a:endParaRPr/>
          </a:p>
        </p:txBody>
      </p:sp>
      <p:sp>
        <p:nvSpPr>
          <p:cNvPr id="93" name="Google Shape;93;p18"/>
          <p:cNvSpPr txBox="1"/>
          <p:nvPr>
            <p:ph idx="1" type="body"/>
          </p:nvPr>
        </p:nvSpPr>
        <p:spPr>
          <a:xfrm>
            <a:off x="357550" y="4283300"/>
            <a:ext cx="8520600" cy="57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 relation between the height/weight and the number of medals won</a:t>
            </a:r>
            <a:endParaRPr/>
          </a:p>
        </p:txBody>
      </p:sp>
      <p:pic>
        <p:nvPicPr>
          <p:cNvPr id="94" name="Google Shape;94;p18"/>
          <p:cNvPicPr preferRelativeResize="0"/>
          <p:nvPr/>
        </p:nvPicPr>
        <p:blipFill>
          <a:blip r:embed="rId3">
            <a:alphaModFix/>
          </a:blip>
          <a:stretch>
            <a:fillRect/>
          </a:stretch>
        </p:blipFill>
        <p:spPr>
          <a:xfrm>
            <a:off x="152400" y="1170125"/>
            <a:ext cx="4072578" cy="2960776"/>
          </a:xfrm>
          <a:prstGeom prst="rect">
            <a:avLst/>
          </a:prstGeom>
          <a:noFill/>
          <a:ln>
            <a:noFill/>
          </a:ln>
        </p:spPr>
      </p:pic>
      <p:pic>
        <p:nvPicPr>
          <p:cNvPr id="95" name="Google Shape;95;p18"/>
          <p:cNvPicPr preferRelativeResize="0"/>
          <p:nvPr/>
        </p:nvPicPr>
        <p:blipFill>
          <a:blip r:embed="rId4">
            <a:alphaModFix/>
          </a:blip>
          <a:stretch>
            <a:fillRect/>
          </a:stretch>
        </p:blipFill>
        <p:spPr>
          <a:xfrm>
            <a:off x="4690953" y="1091363"/>
            <a:ext cx="4187205" cy="296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a:t>
            </a:r>
            <a:r>
              <a:rPr lang="en"/>
              <a:t>attendance of games</a:t>
            </a:r>
            <a:r>
              <a:rPr lang="en"/>
              <a:t> and medal wins</a:t>
            </a:r>
            <a:endParaRPr/>
          </a:p>
        </p:txBody>
      </p:sp>
      <p:pic>
        <p:nvPicPr>
          <p:cNvPr id="101" name="Google Shape;101;p19"/>
          <p:cNvPicPr preferRelativeResize="0"/>
          <p:nvPr/>
        </p:nvPicPr>
        <p:blipFill>
          <a:blip r:embed="rId3">
            <a:alphaModFix/>
          </a:blip>
          <a:stretch>
            <a:fillRect/>
          </a:stretch>
        </p:blipFill>
        <p:spPr>
          <a:xfrm>
            <a:off x="311700" y="1170400"/>
            <a:ext cx="4383150" cy="3130824"/>
          </a:xfrm>
          <a:prstGeom prst="rect">
            <a:avLst/>
          </a:prstGeom>
          <a:noFill/>
          <a:ln>
            <a:noFill/>
          </a:ln>
        </p:spPr>
      </p:pic>
      <p:pic>
        <p:nvPicPr>
          <p:cNvPr id="102" name="Google Shape;102;p19"/>
          <p:cNvPicPr preferRelativeResize="0"/>
          <p:nvPr/>
        </p:nvPicPr>
        <p:blipFill>
          <a:blip r:embed="rId4">
            <a:alphaModFix/>
          </a:blip>
          <a:stretch>
            <a:fillRect/>
          </a:stretch>
        </p:blipFill>
        <p:spPr>
          <a:xfrm>
            <a:off x="4694850" y="1170400"/>
            <a:ext cx="4218426" cy="3013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Relationship between attendance and medal wins</a:t>
            </a:r>
            <a:endParaRPr/>
          </a:p>
          <a:p>
            <a:pPr indent="0" lvl="0" marL="0" rtl="0" algn="l">
              <a:spcBef>
                <a:spcPts val="0"/>
              </a:spcBef>
              <a:spcAft>
                <a:spcPts val="0"/>
              </a:spcAft>
              <a:buNone/>
            </a:pPr>
            <a:r>
              <a:t/>
            </a:r>
            <a:endParaRPr/>
          </a:p>
        </p:txBody>
      </p:sp>
      <p:sp>
        <p:nvSpPr>
          <p:cNvPr id="108" name="Google Shape;108;p20"/>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9" name="Google Shape;109;p20"/>
          <p:cNvSpPr txBox="1"/>
          <p:nvPr>
            <p:ph idx="2" type="body"/>
          </p:nvPr>
        </p:nvSpPr>
        <p:spPr>
          <a:xfrm>
            <a:off x="4972500" y="1988325"/>
            <a:ext cx="3859800" cy="217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Positive </a:t>
            </a:r>
            <a:endParaRPr/>
          </a:p>
          <a:p>
            <a:pPr indent="-317500" lvl="0" marL="457200" rtl="0" algn="l">
              <a:spcBef>
                <a:spcPts val="0"/>
              </a:spcBef>
              <a:spcAft>
                <a:spcPts val="0"/>
              </a:spcAft>
              <a:buSzPts val="1400"/>
              <a:buChar char="●"/>
            </a:pPr>
            <a:r>
              <a:rPr lang="en"/>
              <a:t>Strong correlated</a:t>
            </a:r>
            <a:endParaRPr/>
          </a:p>
          <a:p>
            <a:pPr indent="-317500" lvl="0" marL="457200" rtl="0" algn="l">
              <a:spcBef>
                <a:spcPts val="0"/>
              </a:spcBef>
              <a:spcAft>
                <a:spcPts val="0"/>
              </a:spcAft>
              <a:buSzPts val="1400"/>
              <a:buChar char="●"/>
            </a:pPr>
            <a:r>
              <a:rPr lang="en"/>
              <a:t>Linear</a:t>
            </a:r>
            <a:endParaRPr/>
          </a:p>
          <a:p>
            <a:pPr indent="0" lvl="0" marL="914400" rtl="0" algn="l">
              <a:spcBef>
                <a:spcPts val="1600"/>
              </a:spcBef>
              <a:spcAft>
                <a:spcPts val="0"/>
              </a:spcAft>
              <a:buNone/>
            </a:pPr>
            <a:r>
              <a:t/>
            </a:r>
            <a:endParaRPr/>
          </a:p>
          <a:p>
            <a:pPr indent="-317500" lvl="0" marL="457200" rtl="0" algn="l">
              <a:spcBef>
                <a:spcPts val="1600"/>
              </a:spcBef>
              <a:spcAft>
                <a:spcPts val="0"/>
              </a:spcAft>
              <a:buSzPts val="1400"/>
              <a:buChar char="●"/>
            </a:pPr>
            <a:r>
              <a:rPr lang="en"/>
              <a:t>If </a:t>
            </a:r>
            <a:r>
              <a:rPr lang="en"/>
              <a:t>the Country attended the Olympic games     the opportunity to win medal medals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0" name="Google Shape;110;p20"/>
          <p:cNvPicPr preferRelativeResize="0"/>
          <p:nvPr/>
        </p:nvPicPr>
        <p:blipFill>
          <a:blip r:embed="rId3">
            <a:alphaModFix/>
          </a:blip>
          <a:stretch>
            <a:fillRect/>
          </a:stretch>
        </p:blipFill>
        <p:spPr>
          <a:xfrm>
            <a:off x="230124" y="1303829"/>
            <a:ext cx="4415974" cy="3195246"/>
          </a:xfrm>
          <a:prstGeom prst="rect">
            <a:avLst/>
          </a:prstGeom>
          <a:noFill/>
          <a:ln>
            <a:noFill/>
          </a:ln>
        </p:spPr>
      </p:pic>
      <p:cxnSp>
        <p:nvCxnSpPr>
          <p:cNvPr id="111" name="Google Shape;111;p20"/>
          <p:cNvCxnSpPr/>
          <p:nvPr/>
        </p:nvCxnSpPr>
        <p:spPr>
          <a:xfrm rot="10800000">
            <a:off x="6135800" y="3719350"/>
            <a:ext cx="0" cy="2028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20"/>
          <p:cNvCxnSpPr/>
          <p:nvPr/>
        </p:nvCxnSpPr>
        <p:spPr>
          <a:xfrm rot="10800000">
            <a:off x="6228525" y="3959925"/>
            <a:ext cx="0" cy="20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sports are the top 5 countries best at?</a:t>
            </a:r>
            <a:endParaRPr/>
          </a:p>
        </p:txBody>
      </p:sp>
      <p:sp>
        <p:nvSpPr>
          <p:cNvPr id="118" name="Google Shape;118;p21"/>
          <p:cNvSpPr txBox="1"/>
          <p:nvPr>
            <p:ph idx="2" type="body"/>
          </p:nvPr>
        </p:nvSpPr>
        <p:spPr>
          <a:xfrm>
            <a:off x="6480300" y="1280425"/>
            <a:ext cx="2428200" cy="351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Counted the number of Gold medals that each Country won throughout the years of 1896 to 2016 Summer.</a:t>
            </a:r>
            <a:endParaRPr/>
          </a:p>
          <a:p>
            <a:pPr indent="-317500" lvl="0" marL="457200" rtl="0" algn="l">
              <a:spcBef>
                <a:spcPts val="0"/>
              </a:spcBef>
              <a:spcAft>
                <a:spcPts val="0"/>
              </a:spcAft>
              <a:buSzPts val="1400"/>
              <a:buChar char="●"/>
            </a:pPr>
            <a:r>
              <a:rPr lang="en"/>
              <a:t>Australia: Swimming</a:t>
            </a:r>
            <a:endParaRPr/>
          </a:p>
          <a:p>
            <a:pPr indent="-317500" lvl="0" marL="457200" rtl="0" algn="l">
              <a:spcBef>
                <a:spcPts val="0"/>
              </a:spcBef>
              <a:spcAft>
                <a:spcPts val="0"/>
              </a:spcAft>
              <a:buSzPts val="1400"/>
              <a:buChar char="●"/>
            </a:pPr>
            <a:r>
              <a:rPr lang="en"/>
              <a:t>Germany: Rowing</a:t>
            </a:r>
            <a:endParaRPr/>
          </a:p>
          <a:p>
            <a:pPr indent="-317500" lvl="0" marL="457200" rtl="0" algn="l">
              <a:spcBef>
                <a:spcPts val="0"/>
              </a:spcBef>
              <a:spcAft>
                <a:spcPts val="0"/>
              </a:spcAft>
              <a:buSzPts val="1400"/>
              <a:buChar char="●"/>
            </a:pPr>
            <a:r>
              <a:rPr lang="en"/>
              <a:t>Russia: Gymnastics</a:t>
            </a:r>
            <a:endParaRPr/>
          </a:p>
          <a:p>
            <a:pPr indent="-317500" lvl="0" marL="457200" rtl="0" algn="l">
              <a:spcBef>
                <a:spcPts val="0"/>
              </a:spcBef>
              <a:spcAft>
                <a:spcPts val="0"/>
              </a:spcAft>
              <a:buSzPts val="1400"/>
              <a:buChar char="●"/>
            </a:pPr>
            <a:r>
              <a:rPr lang="en"/>
              <a:t>UK: Rowing</a:t>
            </a:r>
            <a:endParaRPr/>
          </a:p>
          <a:p>
            <a:pPr indent="-317500" lvl="0" marL="457200" rtl="0" algn="l">
              <a:spcBef>
                <a:spcPts val="0"/>
              </a:spcBef>
              <a:spcAft>
                <a:spcPts val="0"/>
              </a:spcAft>
              <a:buSzPts val="1400"/>
              <a:buChar char="●"/>
            </a:pPr>
            <a:r>
              <a:rPr lang="en"/>
              <a:t>USA: Swimming</a:t>
            </a:r>
            <a:endParaRPr/>
          </a:p>
        </p:txBody>
      </p:sp>
      <p:pic>
        <p:nvPicPr>
          <p:cNvPr id="119" name="Google Shape;119;p21"/>
          <p:cNvPicPr preferRelativeResize="0"/>
          <p:nvPr/>
        </p:nvPicPr>
        <p:blipFill>
          <a:blip r:embed="rId3">
            <a:alphaModFix/>
          </a:blip>
          <a:stretch>
            <a:fillRect/>
          </a:stretch>
        </p:blipFill>
        <p:spPr>
          <a:xfrm>
            <a:off x="0" y="1017725"/>
            <a:ext cx="6582150" cy="4014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