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12344400"/>
  <p:notesSz cx="10058400" cy="7772400"/>
  <p:defaultTextStyle>
    <a:defPPr>
      <a:defRPr lang="en-US"/>
    </a:defPPr>
    <a:lvl1pPr marL="0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4" userDrawn="1">
          <p15:clr>
            <a:srgbClr val="A4A3A4"/>
          </p15:clr>
        </p15:guide>
        <p15:guide id="2" pos="2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61"/>
  </p:normalViewPr>
  <p:slideViewPr>
    <p:cSldViewPr>
      <p:cViewPr>
        <p:scale>
          <a:sx n="124" d="100"/>
          <a:sy n="124" d="100"/>
        </p:scale>
        <p:origin x="-304" y="-2408"/>
      </p:cViewPr>
      <p:guideLst>
        <p:guide orient="horz" pos="4574"/>
        <p:guide pos="23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3826765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6912865"/>
            <a:ext cx="76809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2839213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2839213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493777"/>
            <a:ext cx="9875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2839213"/>
            <a:ext cx="9875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11480293"/>
            <a:ext cx="3511296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11480293"/>
            <a:ext cx="2523744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11480293"/>
            <a:ext cx="2523744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A620B743-5C5E-28AC-A9C0-01AB3D0C6AB6}"/>
              </a:ext>
            </a:extLst>
          </p:cNvPr>
          <p:cNvSpPr/>
          <p:nvPr/>
        </p:nvSpPr>
        <p:spPr>
          <a:xfrm>
            <a:off x="7276344" y="9569194"/>
            <a:ext cx="2372768" cy="1952148"/>
          </a:xfrm>
          <a:prstGeom prst="rect">
            <a:avLst/>
          </a:prstGeom>
          <a:solidFill>
            <a:schemeClr val="accent4">
              <a:lumMod val="40000"/>
              <a:lumOff val="60000"/>
              <a:alpha val="29939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4806950" y="2635250"/>
            <a:ext cx="8001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10" dirty="0">
                <a:latin typeface="Times New Roman"/>
                <a:cs typeface="Times New Roman"/>
              </a:rPr>
              <a:t>TOP:</a:t>
            </a:r>
            <a:endParaRPr sz="1000" dirty="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6950" y="3092452"/>
            <a:ext cx="800100" cy="29751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57150"/>
            <a:r>
              <a:rPr sz="1000" spc="-30" dirty="0">
                <a:latin typeface="Times New Roman"/>
                <a:cs typeface="Times New Roman"/>
              </a:rPr>
              <a:t>IWAIT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350" y="3206750"/>
            <a:ext cx="1257300" cy="914400"/>
          </a:xfrm>
          <a:custGeom>
            <a:avLst/>
            <a:gdLst/>
            <a:ahLst/>
            <a:cxnLst/>
            <a:rect l="l" t="t" r="r" b="b"/>
            <a:pathLst>
              <a:path w="1257300" h="914400">
                <a:moveTo>
                  <a:pt x="0" y="0"/>
                </a:moveTo>
                <a:lnTo>
                  <a:pt x="1257300" y="0"/>
                </a:lnTo>
                <a:lnTo>
                  <a:pt x="12573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3802" y="3196916"/>
            <a:ext cx="111696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RRMOVL: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Cond(cc,ifun)  valA :=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</a:t>
            </a:r>
          </a:p>
          <a:p>
            <a:pPr marL="12700" marR="64769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 valA  Cnd ? 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object 6"/>
          <p:cNvSpPr/>
          <p:nvPr/>
        </p:nvSpPr>
        <p:spPr>
          <a:xfrm>
            <a:off x="1035050" y="43497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9500" y="4309120"/>
            <a:ext cx="4635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PUSHL: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500" y="4454156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valA := 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valA  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2250" y="56070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6700" y="5566420"/>
            <a:ext cx="3924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CALL: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700" y="5711456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+ 5  valC :=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</a:p>
          <a:p>
            <a:pPr marL="12700">
              <a:lnSpc>
                <a:spcPts val="112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</a:p>
        </p:txBody>
      </p:sp>
      <p:sp>
        <p:nvSpPr>
          <p:cNvPr id="12" name="object 12"/>
          <p:cNvSpPr/>
          <p:nvPr/>
        </p:nvSpPr>
        <p:spPr>
          <a:xfrm>
            <a:off x="2063750" y="686435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0" y="0"/>
                </a:moveTo>
                <a:lnTo>
                  <a:pt x="1371600" y="0"/>
                </a:lnTo>
                <a:lnTo>
                  <a:pt x="13716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08200" y="6839117"/>
            <a:ext cx="73914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RMMOVL: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8202" y="7419255"/>
            <a:ext cx="1177925" cy="44691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950" y="5949952"/>
            <a:ext cx="1371600" cy="7617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140"/>
              </a:spcBef>
            </a:pPr>
            <a:r>
              <a:rPr sz="1000" dirty="0">
                <a:latin typeface="Times New Roman"/>
                <a:cs typeface="Times New Roman"/>
              </a:rPr>
              <a:t>JXX:</a:t>
            </a:r>
          </a:p>
          <a:p>
            <a:pPr marL="57150" marR="183515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 Cond(cc,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ifun)  valC 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</a:p>
          <a:p>
            <a:pPr marL="57150">
              <a:lnSpc>
                <a:spcPts val="1085"/>
              </a:lnSpc>
            </a:pPr>
            <a:r>
              <a:rPr sz="1000" dirty="0">
                <a:latin typeface="Times New Roman"/>
                <a:cs typeface="Times New Roman"/>
              </a:rPr>
              <a:t>Cnd 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Not-Cnd </a:t>
            </a:r>
            <a:r>
              <a:rPr sz="1000" dirty="0">
                <a:latin typeface="Times New Roman"/>
                <a:cs typeface="Times New Roman"/>
              </a:rPr>
              <a:t>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44346" y="7360778"/>
            <a:ext cx="1257300" cy="1028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070"/>
              </a:lnSpc>
            </a:pPr>
            <a:r>
              <a:rPr sz="1000" dirty="0">
                <a:latin typeface="Times New Roman"/>
                <a:cs typeface="Times New Roman"/>
              </a:rPr>
              <a:t>OPL:</a:t>
            </a:r>
          </a:p>
          <a:p>
            <a:pPr marL="57150" marR="47879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</a:p>
          <a:p>
            <a:pPr marL="57150" marR="81280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valE := valB </a:t>
            </a:r>
            <a:r>
              <a:rPr sz="1000" spc="-5" dirty="0">
                <a:latin typeface="Times New Roman"/>
                <a:cs typeface="Times New Roman"/>
              </a:rPr>
              <a:t>OP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update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cc</a:t>
            </a:r>
          </a:p>
          <a:p>
            <a:pPr marL="57150" marR="492759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5721350" y="640715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1143000" y="0"/>
                </a:lnTo>
                <a:lnTo>
                  <a:pt x="1143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5800" y="6428109"/>
            <a:ext cx="1001394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IRMOVL:</a:t>
            </a: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</a:t>
            </a:r>
          </a:p>
          <a:p>
            <a:pPr marL="12700" marR="28067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9" name="object 19"/>
          <p:cNvSpPr/>
          <p:nvPr/>
        </p:nvSpPr>
        <p:spPr>
          <a:xfrm>
            <a:off x="6064250" y="526415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lnTo>
                  <a:pt x="13716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08702" y="5212562"/>
            <a:ext cx="11779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MRMOVL: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50150" y="526415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94600" y="5238919"/>
            <a:ext cx="880744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POPL: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valA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0350" y="5264150"/>
            <a:ext cx="1028700" cy="87459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20"/>
              </a:spcBef>
            </a:pPr>
            <a:r>
              <a:rPr sz="1000" spc="-15" dirty="0">
                <a:latin typeface="Times New Roman"/>
                <a:cs typeface="Times New Roman"/>
              </a:rPr>
              <a:t>RET:</a:t>
            </a:r>
            <a:endParaRPr sz="1000">
              <a:latin typeface="Times New Roman"/>
              <a:cs typeface="Times New Roman"/>
            </a:endParaRPr>
          </a:p>
          <a:p>
            <a:pPr marL="57150" marR="108585" algn="just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50250" y="36639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0250" y="42354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94702" y="4302602"/>
            <a:ext cx="3816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HA</a:t>
            </a:r>
            <a:r>
              <a:rPr sz="1000" spc="-95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9350" y="84645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MEMWRITE: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15" dirty="0">
                <a:latin typeface="Times New Roman"/>
                <a:cs typeface="Times New Roman"/>
              </a:rPr>
              <a:t>Write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9350" y="9036050"/>
            <a:ext cx="685800" cy="2340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8650" y="66357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MEMREAD1: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07450" y="67500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MEMREAD2: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2950" y="7321550"/>
            <a:ext cx="685800" cy="2340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92950" y="80073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MEMREG: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R[rA] :=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07450" y="83502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MEMPC: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07000" y="298450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87950" y="3011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8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7950" y="3011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2302" y="3556956"/>
            <a:ext cx="263525" cy="30585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spc="-5" dirty="0">
                <a:latin typeface="Times New Roman"/>
                <a:cs typeface="Times New Roman"/>
              </a:rPr>
              <a:t>to 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38" name="object 38"/>
          <p:cNvSpPr/>
          <p:nvPr/>
        </p:nvSpPr>
        <p:spPr>
          <a:xfrm>
            <a:off x="1020906" y="3707549"/>
            <a:ext cx="122555" cy="8890"/>
          </a:xfrm>
          <a:custGeom>
            <a:avLst/>
            <a:gdLst/>
            <a:ahLst/>
            <a:cxnLst/>
            <a:rect l="l" t="t" r="r" b="b"/>
            <a:pathLst>
              <a:path w="122554" h="8890">
                <a:moveTo>
                  <a:pt x="122110" y="0"/>
                </a:moveTo>
                <a:lnTo>
                  <a:pt x="0" y="8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0224" y="3696934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49377" y="0"/>
                </a:moveTo>
                <a:lnTo>
                  <a:pt x="0" y="22478"/>
                </a:lnTo>
                <a:lnTo>
                  <a:pt x="51981" y="37998"/>
                </a:lnTo>
                <a:lnTo>
                  <a:pt x="49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0224" y="3696921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0" y="22491"/>
                </a:moveTo>
                <a:lnTo>
                  <a:pt x="51981" y="38011"/>
                </a:lnTo>
                <a:lnTo>
                  <a:pt x="49377" y="0"/>
                </a:lnTo>
                <a:lnTo>
                  <a:pt x="0" y="224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22702" y="69886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1104" y="8581643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8702" y="73315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37402" y="86142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23402" y="88428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56680" y="3869266"/>
            <a:ext cx="262255" cy="22225"/>
          </a:xfrm>
          <a:custGeom>
            <a:avLst/>
            <a:gdLst/>
            <a:ahLst/>
            <a:cxnLst/>
            <a:rect l="l" t="t" r="r" b="b"/>
            <a:pathLst>
              <a:path w="262254" h="22225">
                <a:moveTo>
                  <a:pt x="0" y="0"/>
                </a:moveTo>
                <a:lnTo>
                  <a:pt x="261899" y="2183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16996" y="3872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3162" y="0"/>
                </a:moveTo>
                <a:lnTo>
                  <a:pt x="0" y="37972"/>
                </a:lnTo>
                <a:lnTo>
                  <a:pt x="52209" y="23202"/>
                </a:lnTo>
                <a:lnTo>
                  <a:pt x="3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6996" y="3872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52209" y="23202"/>
                </a:moveTo>
                <a:lnTo>
                  <a:pt x="3162" y="0"/>
                </a:lnTo>
                <a:lnTo>
                  <a:pt x="0" y="37972"/>
                </a:lnTo>
                <a:lnTo>
                  <a:pt x="52209" y="232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993902" y="90460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08102" y="9312752"/>
            <a:ext cx="501015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>
              <a:spcBef>
                <a:spcPts val="7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  <a:p>
            <a:pPr marL="12700">
              <a:spcBef>
                <a:spcPts val="6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37502" y="73315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80302" y="7674452"/>
            <a:ext cx="2724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66302" y="74712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915400" y="7429500"/>
          <a:ext cx="685800" cy="832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DWAIT2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i="1" dirty="0">
                          <a:latin typeface="Times New Roman"/>
                          <a:cs typeface="Times New Roman"/>
                        </a:rPr>
                        <a:t>done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4090087" y="6749520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02551" y="7099299"/>
            <a:ext cx="3810" cy="122555"/>
          </a:xfrm>
          <a:custGeom>
            <a:avLst/>
            <a:gdLst/>
            <a:ahLst/>
            <a:cxnLst/>
            <a:rect l="l" t="t" r="r" b="b"/>
            <a:pathLst>
              <a:path w="3810" h="122554">
                <a:moveTo>
                  <a:pt x="0" y="0"/>
                </a:moveTo>
                <a:lnTo>
                  <a:pt x="3390" y="121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86889" y="7220722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1054"/>
                </a:lnTo>
                <a:lnTo>
                  <a:pt x="20459" y="5130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86889" y="7220722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459" y="51308"/>
                </a:moveTo>
                <a:lnTo>
                  <a:pt x="38087" y="0"/>
                </a:lnTo>
                <a:lnTo>
                  <a:pt x="0" y="1054"/>
                </a:lnTo>
                <a:lnTo>
                  <a:pt x="20459" y="513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98834" y="9385298"/>
            <a:ext cx="5080" cy="122555"/>
          </a:xfrm>
          <a:custGeom>
            <a:avLst/>
            <a:gdLst/>
            <a:ahLst/>
            <a:cxnLst/>
            <a:rect l="l" t="t" r="r" b="b"/>
            <a:pathLst>
              <a:path w="5080" h="122554">
                <a:moveTo>
                  <a:pt x="0" y="0"/>
                </a:moveTo>
                <a:lnTo>
                  <a:pt x="4521" y="1219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4316" y="9506565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38074" y="0"/>
                </a:moveTo>
                <a:lnTo>
                  <a:pt x="0" y="1409"/>
                </a:lnTo>
                <a:lnTo>
                  <a:pt x="20916" y="5147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84316" y="9506565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20916" y="51473"/>
                </a:moveTo>
                <a:lnTo>
                  <a:pt x="38074" y="0"/>
                </a:lnTo>
                <a:lnTo>
                  <a:pt x="0" y="1409"/>
                </a:lnTo>
                <a:lnTo>
                  <a:pt x="20916" y="5147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7219" y="8349819"/>
            <a:ext cx="90420" cy="212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08278" y="8691638"/>
            <a:ext cx="90190" cy="103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49352" y="5492750"/>
            <a:ext cx="421005" cy="2891790"/>
          </a:xfrm>
          <a:custGeom>
            <a:avLst/>
            <a:gdLst/>
            <a:ahLst/>
            <a:cxnLst/>
            <a:rect l="l" t="t" r="r" b="b"/>
            <a:pathLst>
              <a:path w="421005" h="2891790">
                <a:moveTo>
                  <a:pt x="0" y="0"/>
                </a:moveTo>
                <a:lnTo>
                  <a:pt x="420560" y="2891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51062" y="8381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706" y="0"/>
                </a:moveTo>
                <a:lnTo>
                  <a:pt x="0" y="5486"/>
                </a:lnTo>
                <a:lnTo>
                  <a:pt x="26162" y="53009"/>
                </a:lnTo>
                <a:lnTo>
                  <a:pt x="37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51062" y="8381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6162" y="53009"/>
                </a:moveTo>
                <a:lnTo>
                  <a:pt x="37706" y="0"/>
                </a:lnTo>
                <a:lnTo>
                  <a:pt x="0" y="5486"/>
                </a:lnTo>
                <a:lnTo>
                  <a:pt x="26162" y="530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3317" y="6756295"/>
            <a:ext cx="303530" cy="1628775"/>
          </a:xfrm>
          <a:custGeom>
            <a:avLst/>
            <a:gdLst/>
            <a:ahLst/>
            <a:cxnLst/>
            <a:rect l="l" t="t" r="r" b="b"/>
            <a:pathLst>
              <a:path w="303530" h="1628775">
                <a:moveTo>
                  <a:pt x="302945" y="0"/>
                </a:moveTo>
                <a:lnTo>
                  <a:pt x="0" y="16283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34588" y="8381157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9436" y="53428"/>
                </a:lnTo>
                <a:lnTo>
                  <a:pt x="37452" y="6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34588" y="8381157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9436" y="53428"/>
                </a:moveTo>
                <a:lnTo>
                  <a:pt x="37452" y="6972"/>
                </a:lnTo>
                <a:lnTo>
                  <a:pt x="0" y="0"/>
                </a:lnTo>
                <a:lnTo>
                  <a:pt x="9436" y="534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19935" y="7893052"/>
            <a:ext cx="472440" cy="511809"/>
          </a:xfrm>
          <a:custGeom>
            <a:avLst/>
            <a:gdLst/>
            <a:ahLst/>
            <a:cxnLst/>
            <a:rect l="l" t="t" r="r" b="b"/>
            <a:pathLst>
              <a:path w="472439" h="511810">
                <a:moveTo>
                  <a:pt x="472414" y="0"/>
                </a:moveTo>
                <a:lnTo>
                  <a:pt x="0" y="51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85487" y="8391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20459" y="0"/>
                </a:moveTo>
                <a:lnTo>
                  <a:pt x="0" y="50253"/>
                </a:lnTo>
                <a:lnTo>
                  <a:pt x="48450" y="25844"/>
                </a:lnTo>
                <a:lnTo>
                  <a:pt x="20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85487" y="8391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253"/>
                </a:moveTo>
                <a:lnTo>
                  <a:pt x="48450" y="25844"/>
                </a:lnTo>
                <a:lnTo>
                  <a:pt x="20459" y="0"/>
                </a:lnTo>
                <a:lnTo>
                  <a:pt x="0" y="502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42479" y="8813678"/>
            <a:ext cx="28575" cy="142875"/>
          </a:xfrm>
          <a:custGeom>
            <a:avLst/>
            <a:gdLst/>
            <a:ahLst/>
            <a:cxnLst/>
            <a:rect l="l" t="t" r="r" b="b"/>
            <a:pathLst>
              <a:path w="28575" h="142875">
                <a:moveTo>
                  <a:pt x="28536" y="0"/>
                </a:moveTo>
                <a:lnTo>
                  <a:pt x="0" y="1426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3807" y="8952620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8712" y="53543"/>
                </a:lnTo>
                <a:lnTo>
                  <a:pt x="37350" y="74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23807" y="8952620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8712" y="53543"/>
                </a:moveTo>
                <a:lnTo>
                  <a:pt x="37350" y="7467"/>
                </a:lnTo>
                <a:lnTo>
                  <a:pt x="0" y="0"/>
                </a:lnTo>
                <a:lnTo>
                  <a:pt x="8712" y="535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49144" y="5955465"/>
            <a:ext cx="348615" cy="610235"/>
          </a:xfrm>
          <a:custGeom>
            <a:avLst/>
            <a:gdLst/>
            <a:ahLst/>
            <a:cxnLst/>
            <a:rect l="l" t="t" r="r" b="b"/>
            <a:pathLst>
              <a:path w="348615" h="610235">
                <a:moveTo>
                  <a:pt x="0" y="0"/>
                </a:moveTo>
                <a:lnTo>
                  <a:pt x="348411" y="6097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81011" y="6555731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33083" y="0"/>
                </a:moveTo>
                <a:lnTo>
                  <a:pt x="0" y="18897"/>
                </a:lnTo>
                <a:lnTo>
                  <a:pt x="41744" y="53555"/>
                </a:lnTo>
                <a:lnTo>
                  <a:pt x="33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81011" y="6555731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41744" y="53555"/>
                </a:moveTo>
                <a:lnTo>
                  <a:pt x="33083" y="0"/>
                </a:lnTo>
                <a:lnTo>
                  <a:pt x="0" y="18897"/>
                </a:lnTo>
                <a:lnTo>
                  <a:pt x="41744" y="5355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3010" y="6298269"/>
            <a:ext cx="164465" cy="268605"/>
          </a:xfrm>
          <a:custGeom>
            <a:avLst/>
            <a:gdLst/>
            <a:ahLst/>
            <a:cxnLst/>
            <a:rect l="l" t="t" r="r" b="b"/>
            <a:pathLst>
              <a:path w="164465" h="268604">
                <a:moveTo>
                  <a:pt x="163855" y="0"/>
                </a:moveTo>
                <a:lnTo>
                  <a:pt x="0" y="2681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56519" y="6556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10236" y="0"/>
                </a:moveTo>
                <a:lnTo>
                  <a:pt x="0" y="53276"/>
                </a:lnTo>
                <a:lnTo>
                  <a:pt x="42748" y="19862"/>
                </a:lnTo>
                <a:lnTo>
                  <a:pt x="10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56519" y="6556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0" y="53276"/>
                </a:moveTo>
                <a:lnTo>
                  <a:pt x="42748" y="19862"/>
                </a:lnTo>
                <a:lnTo>
                  <a:pt x="10236" y="0"/>
                </a:lnTo>
                <a:lnTo>
                  <a:pt x="0" y="532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35850" y="6978650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16800" y="7240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16800" y="7240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65469" y="7670713"/>
            <a:ext cx="43180" cy="256540"/>
          </a:xfrm>
          <a:custGeom>
            <a:avLst/>
            <a:gdLst/>
            <a:ahLst/>
            <a:cxnLst/>
            <a:rect l="l" t="t" r="r" b="b"/>
            <a:pathLst>
              <a:path w="43179" h="256539">
                <a:moveTo>
                  <a:pt x="0" y="0"/>
                </a:moveTo>
                <a:lnTo>
                  <a:pt x="42748" y="2564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89423" y="7924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579" y="0"/>
                </a:moveTo>
                <a:lnTo>
                  <a:pt x="0" y="6261"/>
                </a:lnTo>
                <a:lnTo>
                  <a:pt x="27139" y="53238"/>
                </a:lnTo>
                <a:lnTo>
                  <a:pt x="37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89423" y="7924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7139" y="53238"/>
                </a:moveTo>
                <a:lnTo>
                  <a:pt x="37579" y="0"/>
                </a:lnTo>
                <a:lnTo>
                  <a:pt x="0" y="6261"/>
                </a:lnTo>
                <a:lnTo>
                  <a:pt x="27139" y="532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47505" y="6184573"/>
            <a:ext cx="163195" cy="488950"/>
          </a:xfrm>
          <a:custGeom>
            <a:avLst/>
            <a:gdLst/>
            <a:ahLst/>
            <a:cxnLst/>
            <a:rect l="l" t="t" r="r" b="b"/>
            <a:pathLst>
              <a:path w="163195" h="488950">
                <a:moveTo>
                  <a:pt x="162788" y="0"/>
                </a:moveTo>
                <a:lnTo>
                  <a:pt x="0" y="4883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29433" y="6666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0" y="0"/>
                </a:moveTo>
                <a:lnTo>
                  <a:pt x="2006" y="54216"/>
                </a:lnTo>
                <a:lnTo>
                  <a:pt x="36144" y="120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29433" y="6666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2006" y="54216"/>
                </a:moveTo>
                <a:lnTo>
                  <a:pt x="36144" y="12052"/>
                </a:lnTo>
                <a:lnTo>
                  <a:pt x="0" y="0"/>
                </a:lnTo>
                <a:lnTo>
                  <a:pt x="2006" y="542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64650" y="70993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45600" y="7354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45600" y="7354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245600" y="8268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245600" y="8268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35105" y="9121609"/>
            <a:ext cx="134197" cy="155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78704" y="7407109"/>
            <a:ext cx="134197" cy="155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607504" y="7546809"/>
            <a:ext cx="134197" cy="155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00704" y="3178007"/>
            <a:ext cx="134197" cy="15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765802" y="31278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487531" y="3361689"/>
            <a:ext cx="2313305" cy="231775"/>
          </a:xfrm>
          <a:custGeom>
            <a:avLst/>
            <a:gdLst/>
            <a:ahLst/>
            <a:cxnLst/>
            <a:rect l="l" t="t" r="r" b="b"/>
            <a:pathLst>
              <a:path w="2313304" h="231775">
                <a:moveTo>
                  <a:pt x="2313101" y="0"/>
                </a:moveTo>
                <a:lnTo>
                  <a:pt x="0" y="231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36980" y="3574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48653" y="0"/>
                </a:moveTo>
                <a:lnTo>
                  <a:pt x="0" y="24015"/>
                </a:lnTo>
                <a:lnTo>
                  <a:pt x="52438" y="37922"/>
                </a:lnTo>
                <a:lnTo>
                  <a:pt x="48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36980" y="3574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0" y="24015"/>
                </a:moveTo>
                <a:lnTo>
                  <a:pt x="52438" y="37909"/>
                </a:lnTo>
                <a:lnTo>
                  <a:pt x="48653" y="0"/>
                </a:lnTo>
                <a:lnTo>
                  <a:pt x="0" y="240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45978" y="3509918"/>
            <a:ext cx="2555240" cy="1189355"/>
          </a:xfrm>
          <a:custGeom>
            <a:avLst/>
            <a:gdLst/>
            <a:ahLst/>
            <a:cxnLst/>
            <a:rect l="l" t="t" r="r" b="b"/>
            <a:pathLst>
              <a:path w="2555240" h="1189355">
                <a:moveTo>
                  <a:pt x="2555214" y="0"/>
                </a:moveTo>
                <a:lnTo>
                  <a:pt x="0" y="11892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99926" y="4681860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38011" y="0"/>
                </a:moveTo>
                <a:lnTo>
                  <a:pt x="0" y="38709"/>
                </a:lnTo>
                <a:lnTo>
                  <a:pt x="54089" y="34544"/>
                </a:lnTo>
                <a:lnTo>
                  <a:pt x="38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99926" y="4681860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0" y="38709"/>
                </a:moveTo>
                <a:lnTo>
                  <a:pt x="54089" y="34544"/>
                </a:lnTo>
                <a:lnTo>
                  <a:pt x="38011" y="0"/>
                </a:lnTo>
                <a:lnTo>
                  <a:pt x="0" y="387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95397" y="3553921"/>
            <a:ext cx="2255520" cy="2050414"/>
          </a:xfrm>
          <a:custGeom>
            <a:avLst/>
            <a:gdLst/>
            <a:ahLst/>
            <a:cxnLst/>
            <a:rect l="l" t="t" r="r" b="b"/>
            <a:pathLst>
              <a:path w="2255520" h="2050414">
                <a:moveTo>
                  <a:pt x="2255443" y="0"/>
                </a:moveTo>
                <a:lnTo>
                  <a:pt x="0" y="20504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57803" y="5590230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24777" y="0"/>
                </a:moveTo>
                <a:lnTo>
                  <a:pt x="0" y="48272"/>
                </a:lnTo>
                <a:lnTo>
                  <a:pt x="50406" y="28193"/>
                </a:lnTo>
                <a:lnTo>
                  <a:pt x="24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57803" y="5590230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0" y="48272"/>
                </a:moveTo>
                <a:lnTo>
                  <a:pt x="50406" y="28193"/>
                </a:lnTo>
                <a:lnTo>
                  <a:pt x="24777" y="0"/>
                </a:lnTo>
                <a:lnTo>
                  <a:pt x="0" y="482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85102" y="3555759"/>
            <a:ext cx="655955" cy="2316480"/>
          </a:xfrm>
          <a:custGeom>
            <a:avLst/>
            <a:gdLst/>
            <a:ahLst/>
            <a:cxnLst/>
            <a:rect l="l" t="t" r="r" b="b"/>
            <a:pathLst>
              <a:path w="655954" h="2316479">
                <a:moveTo>
                  <a:pt x="655472" y="0"/>
                </a:moveTo>
                <a:lnTo>
                  <a:pt x="0" y="2315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66776" y="5866557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0" y="0"/>
                </a:moveTo>
                <a:lnTo>
                  <a:pt x="4495" y="54063"/>
                </a:lnTo>
                <a:lnTo>
                  <a:pt x="36664" y="103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66776" y="5866557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4495" y="54063"/>
                </a:moveTo>
                <a:lnTo>
                  <a:pt x="36664" y="10375"/>
                </a:lnTo>
                <a:lnTo>
                  <a:pt x="0" y="0"/>
                </a:lnTo>
                <a:lnTo>
                  <a:pt x="4495" y="5406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13102" y="3555997"/>
            <a:ext cx="95498" cy="3796458"/>
          </a:xfrm>
          <a:custGeom>
            <a:avLst/>
            <a:gdLst/>
            <a:ahLst/>
            <a:cxnLst/>
            <a:rect l="l" t="t" r="r" b="b"/>
            <a:pathLst>
              <a:path w="93345" h="3570604">
                <a:moveTo>
                  <a:pt x="0" y="0"/>
                </a:moveTo>
                <a:lnTo>
                  <a:pt x="92722" y="35699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73704" y="7268473"/>
            <a:ext cx="62209" cy="83982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990"/>
                </a:lnTo>
                <a:lnTo>
                  <a:pt x="20358" y="51282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81306" y="3555706"/>
            <a:ext cx="878840" cy="2774315"/>
          </a:xfrm>
          <a:custGeom>
            <a:avLst/>
            <a:gdLst/>
            <a:ahLst/>
            <a:cxnLst/>
            <a:rect l="l" t="t" r="r" b="b"/>
            <a:pathLst>
              <a:path w="878839" h="2774315">
                <a:moveTo>
                  <a:pt x="0" y="0"/>
                </a:moveTo>
                <a:lnTo>
                  <a:pt x="878420" y="2773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41561" y="6323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6321" y="0"/>
                </a:moveTo>
                <a:lnTo>
                  <a:pt x="0" y="11493"/>
                </a:lnTo>
                <a:lnTo>
                  <a:pt x="33502" y="54178"/>
                </a:lnTo>
                <a:lnTo>
                  <a:pt x="36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41561" y="6323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3502" y="54178"/>
                </a:moveTo>
                <a:lnTo>
                  <a:pt x="36321" y="0"/>
                </a:lnTo>
                <a:lnTo>
                  <a:pt x="0" y="11493"/>
                </a:lnTo>
                <a:lnTo>
                  <a:pt x="33502" y="5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364857" y="3554912"/>
            <a:ext cx="1108710" cy="1642110"/>
          </a:xfrm>
          <a:custGeom>
            <a:avLst/>
            <a:gdLst/>
            <a:ahLst/>
            <a:cxnLst/>
            <a:rect l="l" t="t" r="r" b="b"/>
            <a:pathLst>
              <a:path w="1108710" h="1642110">
                <a:moveTo>
                  <a:pt x="0" y="0"/>
                </a:moveTo>
                <a:lnTo>
                  <a:pt x="1108265" y="16418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57331" y="5186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31572" y="0"/>
                </a:moveTo>
                <a:lnTo>
                  <a:pt x="0" y="21323"/>
                </a:lnTo>
                <a:lnTo>
                  <a:pt x="44208" y="52768"/>
                </a:lnTo>
                <a:lnTo>
                  <a:pt x="31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57331" y="5186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44208" y="52768"/>
                </a:moveTo>
                <a:lnTo>
                  <a:pt x="31572" y="0"/>
                </a:lnTo>
                <a:lnTo>
                  <a:pt x="0" y="21323"/>
                </a:lnTo>
                <a:lnTo>
                  <a:pt x="44208" y="527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77630" y="3553792"/>
            <a:ext cx="2011045" cy="1729739"/>
          </a:xfrm>
          <a:custGeom>
            <a:avLst/>
            <a:gdLst/>
            <a:ahLst/>
            <a:cxnLst/>
            <a:rect l="l" t="t" r="r" b="b"/>
            <a:pathLst>
              <a:path w="2011045" h="1729739">
                <a:moveTo>
                  <a:pt x="0" y="0"/>
                </a:moveTo>
                <a:lnTo>
                  <a:pt x="2010892" y="17293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76103" y="5268725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24841" y="0"/>
                </a:moveTo>
                <a:lnTo>
                  <a:pt x="0" y="28879"/>
                </a:lnTo>
                <a:lnTo>
                  <a:pt x="50939" y="47561"/>
                </a:lnTo>
                <a:lnTo>
                  <a:pt x="24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76103" y="5268725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50939" y="47561"/>
                </a:moveTo>
                <a:lnTo>
                  <a:pt x="24841" y="0"/>
                </a:lnTo>
                <a:lnTo>
                  <a:pt x="0" y="28879"/>
                </a:lnTo>
                <a:lnTo>
                  <a:pt x="50939" y="475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12642" y="3539472"/>
            <a:ext cx="3466465" cy="1866900"/>
          </a:xfrm>
          <a:custGeom>
            <a:avLst/>
            <a:gdLst/>
            <a:ahLst/>
            <a:cxnLst/>
            <a:rect l="l" t="t" r="r" b="b"/>
            <a:pathLst>
              <a:path w="3466465" h="1866900">
                <a:moveTo>
                  <a:pt x="0" y="0"/>
                </a:moveTo>
                <a:lnTo>
                  <a:pt x="3466147" y="18663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069756" y="5389088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18059" y="0"/>
                </a:moveTo>
                <a:lnTo>
                  <a:pt x="0" y="33540"/>
                </a:lnTo>
                <a:lnTo>
                  <a:pt x="53759" y="40855"/>
                </a:lnTo>
                <a:lnTo>
                  <a:pt x="18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069756" y="5389088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53759" y="40855"/>
                </a:moveTo>
                <a:lnTo>
                  <a:pt x="18059" y="0"/>
                </a:lnTo>
                <a:lnTo>
                  <a:pt x="0" y="33540"/>
                </a:lnTo>
                <a:lnTo>
                  <a:pt x="53759" y="408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13123" y="3445506"/>
            <a:ext cx="2660015" cy="815340"/>
          </a:xfrm>
          <a:custGeom>
            <a:avLst/>
            <a:gdLst/>
            <a:ahLst/>
            <a:cxnLst/>
            <a:rect l="l" t="t" r="r" b="b"/>
            <a:pathLst>
              <a:path w="2660015" h="815339">
                <a:moveTo>
                  <a:pt x="0" y="0"/>
                </a:moveTo>
                <a:lnTo>
                  <a:pt x="2659418" y="814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66954" y="4242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11163" y="0"/>
                </a:moveTo>
                <a:lnTo>
                  <a:pt x="0" y="36423"/>
                </a:lnTo>
                <a:lnTo>
                  <a:pt x="54152" y="33096"/>
                </a:lnTo>
                <a:lnTo>
                  <a:pt x="1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66954" y="4242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54152" y="33096"/>
                </a:moveTo>
                <a:lnTo>
                  <a:pt x="11163" y="0"/>
                </a:lnTo>
                <a:lnTo>
                  <a:pt x="0" y="36423"/>
                </a:lnTo>
                <a:lnTo>
                  <a:pt x="54152" y="330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13334" y="3380033"/>
            <a:ext cx="2656840" cy="386080"/>
          </a:xfrm>
          <a:custGeom>
            <a:avLst/>
            <a:gdLst/>
            <a:ahLst/>
            <a:cxnLst/>
            <a:rect l="l" t="t" r="r" b="b"/>
            <a:pathLst>
              <a:path w="2656840" h="386080">
                <a:moveTo>
                  <a:pt x="0" y="0"/>
                </a:moveTo>
                <a:lnTo>
                  <a:pt x="2656484" y="3856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67076" y="3746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473" y="0"/>
                </a:moveTo>
                <a:lnTo>
                  <a:pt x="0" y="37706"/>
                </a:lnTo>
                <a:lnTo>
                  <a:pt x="53009" y="26149"/>
                </a:lnTo>
                <a:lnTo>
                  <a:pt x="5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67076" y="3746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3009" y="26149"/>
                </a:moveTo>
                <a:lnTo>
                  <a:pt x="5473" y="0"/>
                </a:lnTo>
                <a:lnTo>
                  <a:pt x="0" y="37706"/>
                </a:lnTo>
                <a:lnTo>
                  <a:pt x="53009" y="261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03163" y="3555081"/>
            <a:ext cx="1962150" cy="3239770"/>
          </a:xfrm>
          <a:custGeom>
            <a:avLst/>
            <a:gdLst/>
            <a:ahLst/>
            <a:cxnLst/>
            <a:rect l="l" t="t" r="r" b="b"/>
            <a:pathLst>
              <a:path w="1962150" h="3239770">
                <a:moveTo>
                  <a:pt x="1962099" y="0"/>
                </a:moveTo>
                <a:lnTo>
                  <a:pt x="0" y="32397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76848" y="6784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10020" y="0"/>
                </a:moveTo>
                <a:lnTo>
                  <a:pt x="0" y="53327"/>
                </a:lnTo>
                <a:lnTo>
                  <a:pt x="42608" y="19748"/>
                </a:lnTo>
                <a:lnTo>
                  <a:pt x="1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76848" y="6784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0" y="53327"/>
                </a:moveTo>
                <a:lnTo>
                  <a:pt x="42608" y="19748"/>
                </a:lnTo>
                <a:lnTo>
                  <a:pt x="10020" y="0"/>
                </a:lnTo>
                <a:lnTo>
                  <a:pt x="0" y="533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 rot="21300000">
            <a:off x="3226209" y="3292050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icode=x2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 rot="20160000">
            <a:off x="3085375" y="3936745"/>
            <a:ext cx="81764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icode=xA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 rot="19080000">
            <a:off x="3225731" y="4530551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 rot="18120000">
            <a:off x="3605473" y="5005109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icode=x4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 rot="17160000">
            <a:off x="4313793" y="4552205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 rot="5280000">
            <a:off x="4979068" y="5268501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 rot="4320000">
            <a:off x="5426392" y="4816676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 rot="3300000">
            <a:off x="5809712" y="4529630"/>
            <a:ext cx="8038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30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 rot="2400000">
            <a:off x="6167294" y="4274912"/>
            <a:ext cx="817016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157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 rot="1680000">
            <a:off x="6985131" y="4293392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 rot="480000">
            <a:off x="6663721" y="3409418"/>
            <a:ext cx="86535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 </a:t>
            </a:r>
            <a:r>
              <a:rPr sz="1000" i="1" dirty="0">
                <a:latin typeface="Times New Roman"/>
                <a:cs typeface="Times New Roman"/>
              </a:rPr>
              <a:t>icode =</a:t>
            </a:r>
            <a:r>
              <a:rPr sz="1000" i="1" spc="-1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 rot="1020000">
            <a:off x="7012180" y="3806889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665945" y="2410903"/>
            <a:ext cx="275399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(Labelling </a:t>
            </a:r>
            <a:r>
              <a:rPr sz="1100" b="1" i="1" spc="-10" dirty="0">
                <a:latin typeface="Times-BoldItalic"/>
                <a:cs typeface="Times-BoldItalic"/>
              </a:rPr>
              <a:t>TOP </a:t>
            </a:r>
            <a:r>
              <a:rPr sz="1100" b="1" i="1" dirty="0">
                <a:latin typeface="Times-BoldItalic"/>
                <a:cs typeface="Times-BoldItalic"/>
              </a:rPr>
              <a:t>with 000000 make it</a:t>
            </a:r>
            <a:r>
              <a:rPr sz="1100" b="1" i="1" spc="-7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easier</a:t>
            </a:r>
            <a:endParaRPr sz="1100">
              <a:latin typeface="Times-BoldItalic"/>
              <a:cs typeface="Times-BoldItalic"/>
            </a:endParaRPr>
          </a:p>
          <a:p>
            <a:pPr marL="12700" marR="5080">
              <a:lnSpc>
                <a:spcPts val="1300"/>
              </a:lnSpc>
              <a:spcBef>
                <a:spcPts val="50"/>
              </a:spcBef>
            </a:pPr>
            <a:r>
              <a:rPr sz="1100" b="1" i="1" dirty="0">
                <a:latin typeface="Times-BoldItalic"/>
                <a:cs typeface="Times-BoldItalic"/>
              </a:rPr>
              <a:t>to </a:t>
            </a:r>
            <a:r>
              <a:rPr sz="1100" b="1" i="1" spc="-5" dirty="0">
                <a:latin typeface="Times-BoldItalic"/>
                <a:cs typeface="Times-BoldItalic"/>
              </a:rPr>
              <a:t>start </a:t>
            </a:r>
            <a:r>
              <a:rPr sz="1100" b="1" i="1" dirty="0">
                <a:latin typeface="Times-BoldItalic"/>
                <a:cs typeface="Times-BoldItalic"/>
              </a:rPr>
              <a:t>there on </a:t>
            </a:r>
            <a:r>
              <a:rPr sz="1100" b="1" i="1" spc="-5" dirty="0">
                <a:latin typeface="Times-BoldItalic"/>
                <a:cs typeface="Times-BoldItalic"/>
              </a:rPr>
              <a:t>reset; </a:t>
            </a:r>
            <a:r>
              <a:rPr sz="1100" b="1" i="1" dirty="0">
                <a:latin typeface="Times-BoldItalic"/>
                <a:cs typeface="Times-BoldItalic"/>
              </a:rPr>
              <a:t>labelling the </a:t>
            </a:r>
            <a:r>
              <a:rPr sz="1100" b="1" i="1" spc="-20" dirty="0">
                <a:latin typeface="Times-BoldItalic"/>
                <a:cs typeface="Times-BoldItalic"/>
              </a:rPr>
              <a:t>first </a:t>
            </a:r>
            <a:r>
              <a:rPr sz="1100" b="1" i="1" spc="-5" dirty="0">
                <a:latin typeface="Times-BoldItalic"/>
                <a:cs typeface="Times-BoldItalic"/>
              </a:rPr>
              <a:t>state </a:t>
            </a:r>
            <a:r>
              <a:rPr sz="1100" b="1" i="1" dirty="0">
                <a:latin typeface="Times-BoldItalic"/>
                <a:cs typeface="Times-BoldItalic"/>
              </a:rPr>
              <a:t>in  each instruction with 1-1-icode </a:t>
            </a:r>
            <a:r>
              <a:rPr sz="1100" b="1" i="1" spc="-5" dirty="0">
                <a:latin typeface="Times-BoldItalic"/>
                <a:cs typeface="Times-BoldItalic"/>
              </a:rPr>
              <a:t>helps </a:t>
            </a:r>
            <a:r>
              <a:rPr sz="1100" b="1" i="1" dirty="0">
                <a:latin typeface="Times-BoldItalic"/>
                <a:cs typeface="Times-BoldItalic"/>
              </a:rPr>
              <a:t>the  </a:t>
            </a:r>
            <a:r>
              <a:rPr sz="1100" b="1" i="1" spc="-5" dirty="0">
                <a:latin typeface="Times-BoldItalic"/>
                <a:cs typeface="Times-BoldItalic"/>
              </a:rPr>
              <a:t>microsequencer.</a:t>
            </a:r>
            <a:endParaRPr sz="1100">
              <a:latin typeface="Times-BoldItalic"/>
              <a:cs typeface="Times-BoldItal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797058" y="2972312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612851" y="4140250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147889" y="5411726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857502" y="6692950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524174" y="5741678"/>
            <a:ext cx="501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110111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670252" y="7129015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40780" y="6202025"/>
            <a:ext cx="5092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49094" y="5068939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775577" y="5055871"/>
            <a:ext cx="501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111011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665943" y="3225224"/>
            <a:ext cx="2263140" cy="766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"X </a:t>
            </a:r>
            <a:r>
              <a:rPr sz="1100" b="1" i="1" dirty="0">
                <a:latin typeface="Times-BoldItalic"/>
                <a:cs typeface="Times-BoldItalic"/>
              </a:rPr>
              <a:t>? Y" means </a:t>
            </a:r>
            <a:r>
              <a:rPr sz="1100" b="1" i="1" spc="-5" dirty="0">
                <a:latin typeface="Times-BoldItalic"/>
                <a:cs typeface="Times-BoldItalic"/>
              </a:rPr>
              <a:t>"if </a:t>
            </a:r>
            <a:r>
              <a:rPr sz="1100" b="1" i="1" dirty="0">
                <a:latin typeface="Times-BoldItalic"/>
                <a:cs typeface="Times-BoldItalic"/>
              </a:rPr>
              <a:t>X then do</a:t>
            </a:r>
            <a:r>
              <a:rPr sz="1100" b="1" i="1" spc="-8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Y")</a:t>
            </a:r>
            <a:endParaRPr sz="1100">
              <a:latin typeface="Times-BoldItalic"/>
              <a:cs typeface="Times-BoldItalic"/>
            </a:endParaRPr>
          </a:p>
          <a:p>
            <a:pPr marL="253365" algn="ctr">
              <a:spcBef>
                <a:spcPts val="95"/>
              </a:spcBef>
            </a:pPr>
            <a:r>
              <a:rPr sz="1200" b="1" i="1" spc="-35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110011</a:t>
            </a:r>
            <a:endParaRPr sz="1200">
              <a:latin typeface="Helvetica-BoldOblique"/>
              <a:cs typeface="Helvetica-BoldOblique"/>
            </a:endParaRPr>
          </a:p>
          <a:p>
            <a:pPr marL="741045">
              <a:spcBef>
                <a:spcPts val="465"/>
              </a:spcBef>
            </a:pPr>
            <a:r>
              <a:rPr sz="1000" dirty="0">
                <a:latin typeface="Times New Roman"/>
                <a:cs typeface="Times New Roman"/>
              </a:rPr>
              <a:t>NOP:</a:t>
            </a:r>
            <a:endParaRPr sz="1000">
              <a:latin typeface="Times New Roman"/>
              <a:cs typeface="Times New Roman"/>
            </a:endParaRPr>
          </a:p>
          <a:p>
            <a:pPr marL="741045">
              <a:spcBef>
                <a:spcPts val="20"/>
              </a:spcBef>
              <a:tabLst>
                <a:tab pos="1884045" algn="l"/>
              </a:tabLst>
            </a:pPr>
            <a:r>
              <a:rPr sz="1500" spc="-7" baseline="5555" dirty="0">
                <a:latin typeface="Times New Roman"/>
                <a:cs typeface="Times New Roman"/>
              </a:rPr>
              <a:t>PC </a:t>
            </a:r>
            <a:r>
              <a:rPr sz="1500" baseline="5555" dirty="0">
                <a:latin typeface="Times New Roman"/>
                <a:cs typeface="Times New Roman"/>
              </a:rPr>
              <a:t>+= 1	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606182" y="3992270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9194612" y="5055871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651298" y="2464003"/>
            <a:ext cx="534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000000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52" name="object 6">
            <a:extLst>
              <a:ext uri="{FF2B5EF4-FFF2-40B4-BE49-F238E27FC236}">
                <a16:creationId xmlns:a16="http://schemas.microsoft.com/office/drawing/2014/main" id="{86AAF0C7-346A-A3CB-6C0A-5A9A3E02FA6B}"/>
              </a:ext>
            </a:extLst>
          </p:cNvPr>
          <p:cNvSpPr/>
          <p:nvPr/>
        </p:nvSpPr>
        <p:spPr>
          <a:xfrm>
            <a:off x="5765800" y="8498502"/>
            <a:ext cx="1246210" cy="110524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40">
            <a:extLst>
              <a:ext uri="{FF2B5EF4-FFF2-40B4-BE49-F238E27FC236}">
                <a16:creationId xmlns:a16="http://schemas.microsoft.com/office/drawing/2014/main" id="{22839338-F3D3-F0E1-C661-0925BE1F06FF}"/>
              </a:ext>
            </a:extLst>
          </p:cNvPr>
          <p:cNvSpPr txBox="1"/>
          <p:nvPr/>
        </p:nvSpPr>
        <p:spPr>
          <a:xfrm rot="5014387">
            <a:off x="5844221" y="7919784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</a:t>
            </a:r>
            <a:r>
              <a:rPr sz="1500" i="1" baseline="2777" dirty="0" err="1">
                <a:latin typeface="Times New Roman"/>
                <a:cs typeface="Times New Roman"/>
              </a:rPr>
              <a:t>x</a:t>
            </a:r>
            <a:r>
              <a:rPr lang="en-US" sz="1500" i="1" baseline="2777" dirty="0" err="1">
                <a:latin typeface="Times New Roman"/>
                <a:cs typeface="Times New Roman"/>
              </a:rPr>
              <a:t>C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172" name="object 156">
            <a:extLst>
              <a:ext uri="{FF2B5EF4-FFF2-40B4-BE49-F238E27FC236}">
                <a16:creationId xmlns:a16="http://schemas.microsoft.com/office/drawing/2014/main" id="{388FFD24-C056-F9F0-7BFF-C2E990695D6A}"/>
              </a:ext>
            </a:extLst>
          </p:cNvPr>
          <p:cNvSpPr txBox="1"/>
          <p:nvPr/>
        </p:nvSpPr>
        <p:spPr>
          <a:xfrm>
            <a:off x="6450022" y="8306114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chemeClr val="tx2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chemeClr val="tx2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dirty="0">
                <a:solidFill>
                  <a:schemeClr val="tx2"/>
                </a:solidFill>
                <a:latin typeface="Helvetica-BoldOblique"/>
                <a:cs typeface="Helvetica-BoldOblique"/>
              </a:rPr>
              <a:t>110</a:t>
            </a:r>
            <a:r>
              <a:rPr sz="1200" b="1" i="1" dirty="0">
                <a:solidFill>
                  <a:schemeClr val="tx2"/>
                </a:solidFill>
                <a:latin typeface="Helvetica-BoldOblique"/>
                <a:cs typeface="Helvetica-BoldOblique"/>
              </a:rPr>
              <a:t>0</a:t>
            </a:r>
            <a:endParaRPr sz="1200" dirty="0">
              <a:solidFill>
                <a:schemeClr val="tx2"/>
              </a:solidFill>
              <a:latin typeface="Helvetica-BoldOblique"/>
              <a:cs typeface="Helvetica-BoldOblique"/>
            </a:endParaRPr>
          </a:p>
        </p:txBody>
      </p:sp>
      <p:sp>
        <p:nvSpPr>
          <p:cNvPr id="178" name="object 5">
            <a:extLst>
              <a:ext uri="{FF2B5EF4-FFF2-40B4-BE49-F238E27FC236}">
                <a16:creationId xmlns:a16="http://schemas.microsoft.com/office/drawing/2014/main" id="{96D25E82-37CA-C9AF-B28E-DA14B119FD5F}"/>
              </a:ext>
            </a:extLst>
          </p:cNvPr>
          <p:cNvSpPr txBox="1"/>
          <p:nvPr/>
        </p:nvSpPr>
        <p:spPr>
          <a:xfrm>
            <a:off x="5784670" y="8540991"/>
            <a:ext cx="1210198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>
                <a:latin typeface="Times New Roman"/>
                <a:cs typeface="Times New Roman"/>
              </a:rPr>
              <a:t>IOPL</a:t>
            </a:r>
            <a:r>
              <a:rPr sz="1000" dirty="0">
                <a:latin typeface="Times New Roman"/>
                <a:cs typeface="Times New Roman"/>
              </a:rPr>
              <a:t>: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 err="1">
                <a:latin typeface="Times New Roman"/>
                <a:cs typeface="Times New Roman"/>
              </a:rPr>
              <a:t>val</a:t>
            </a:r>
            <a:r>
              <a:rPr lang="en-US" sz="1000" dirty="0" err="1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 :=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</a:t>
            </a:r>
            <a:r>
              <a:rPr sz="1000" dirty="0" err="1">
                <a:latin typeface="Times New Roman"/>
                <a:cs typeface="Times New Roman"/>
              </a:rPr>
              <a:t>r</a:t>
            </a:r>
            <a:r>
              <a:rPr lang="en-US" sz="1000" dirty="0" err="1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]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valC</a:t>
            </a:r>
            <a:r>
              <a:rPr lang="en-US" sz="1000" dirty="0">
                <a:latin typeface="Times New Roman"/>
                <a:cs typeface="Times New Roman"/>
              </a:rPr>
              <a:t> := IR[2:5]</a:t>
            </a:r>
            <a:endParaRPr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</a:t>
            </a: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OP </a:t>
            </a:r>
            <a:r>
              <a:rPr lang="en-US" sz="1000" dirty="0" err="1">
                <a:latin typeface="Times New Roman"/>
                <a:cs typeface="Times New Roman"/>
              </a:rPr>
              <a:t>valC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update cc</a:t>
            </a:r>
            <a:r>
              <a:rPr sz="1000" dirty="0">
                <a:latin typeface="Times New Roman"/>
                <a:cs typeface="Times New Roman"/>
              </a:rPr>
              <a:t> 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R[</a:t>
            </a:r>
            <a:r>
              <a:rPr lang="en-US" sz="1000" dirty="0" err="1">
                <a:latin typeface="Times New Roman"/>
                <a:cs typeface="Times New Roman"/>
              </a:rPr>
              <a:t>rB</a:t>
            </a:r>
            <a:r>
              <a:rPr lang="en-US" sz="1000" dirty="0">
                <a:latin typeface="Times New Roman"/>
                <a:cs typeface="Times New Roman"/>
              </a:rPr>
              <a:t>] := </a:t>
            </a:r>
            <a:r>
              <a:rPr lang="en-US" sz="1000" dirty="0" err="1">
                <a:latin typeface="Times New Roman"/>
                <a:cs typeface="Times New Roman"/>
              </a:rPr>
              <a:t>valE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PC += 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1" name="object 41">
            <a:extLst>
              <a:ext uri="{FF2B5EF4-FFF2-40B4-BE49-F238E27FC236}">
                <a16:creationId xmlns:a16="http://schemas.microsoft.com/office/drawing/2014/main" id="{C71240D3-AC19-8962-208B-CAF0F056074C}"/>
              </a:ext>
            </a:extLst>
          </p:cNvPr>
          <p:cNvSpPr txBox="1"/>
          <p:nvPr/>
        </p:nvSpPr>
        <p:spPr>
          <a:xfrm>
            <a:off x="6174789" y="9824019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2" name="object 55">
            <a:extLst>
              <a:ext uri="{FF2B5EF4-FFF2-40B4-BE49-F238E27FC236}">
                <a16:creationId xmlns:a16="http://schemas.microsoft.com/office/drawing/2014/main" id="{38DB9171-C588-97E7-2A25-06A4F86D61C5}"/>
              </a:ext>
            </a:extLst>
          </p:cNvPr>
          <p:cNvSpPr/>
          <p:nvPr/>
        </p:nvSpPr>
        <p:spPr>
          <a:xfrm rot="20184322">
            <a:off x="6326138" y="9621480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C610D0BF-D101-551B-CAB7-B28B6A167A40}"/>
              </a:ext>
            </a:extLst>
          </p:cNvPr>
          <p:cNvSpPr/>
          <p:nvPr/>
        </p:nvSpPr>
        <p:spPr>
          <a:xfrm>
            <a:off x="5264332" y="3546566"/>
            <a:ext cx="873120" cy="4917984"/>
          </a:xfrm>
          <a:custGeom>
            <a:avLst/>
            <a:gdLst>
              <a:gd name="connsiteX0" fmla="*/ 0 w 930122"/>
              <a:gd name="connsiteY0" fmla="*/ 0 h 4735632"/>
              <a:gd name="connsiteX1" fmla="*/ 254726 w 930122"/>
              <a:gd name="connsiteY1" fmla="*/ 1299754 h 4735632"/>
              <a:gd name="connsiteX2" fmla="*/ 235132 w 930122"/>
              <a:gd name="connsiteY2" fmla="*/ 2886891 h 4735632"/>
              <a:gd name="connsiteX3" fmla="*/ 248195 w 930122"/>
              <a:gd name="connsiteY3" fmla="*/ 3331028 h 4735632"/>
              <a:gd name="connsiteX4" fmla="*/ 320040 w 930122"/>
              <a:gd name="connsiteY4" fmla="*/ 3631474 h 4735632"/>
              <a:gd name="connsiteX5" fmla="*/ 666206 w 930122"/>
              <a:gd name="connsiteY5" fmla="*/ 3709851 h 4735632"/>
              <a:gd name="connsiteX6" fmla="*/ 849086 w 930122"/>
              <a:gd name="connsiteY6" fmla="*/ 4010297 h 4735632"/>
              <a:gd name="connsiteX7" fmla="*/ 930122 w 930122"/>
              <a:gd name="connsiteY7" fmla="*/ 4735632 h 473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122" h="4735632">
                <a:moveTo>
                  <a:pt x="0" y="0"/>
                </a:moveTo>
                <a:cubicBezTo>
                  <a:pt x="107768" y="409303"/>
                  <a:pt x="215537" y="818606"/>
                  <a:pt x="254726" y="1299754"/>
                </a:cubicBezTo>
                <a:cubicBezTo>
                  <a:pt x="293915" y="1780902"/>
                  <a:pt x="236221" y="2548345"/>
                  <a:pt x="235132" y="2886891"/>
                </a:cubicBezTo>
                <a:cubicBezTo>
                  <a:pt x="234044" y="3225437"/>
                  <a:pt x="234044" y="3206931"/>
                  <a:pt x="248195" y="3331028"/>
                </a:cubicBezTo>
                <a:cubicBezTo>
                  <a:pt x="262346" y="3455125"/>
                  <a:pt x="250372" y="3568337"/>
                  <a:pt x="320040" y="3631474"/>
                </a:cubicBezTo>
                <a:cubicBezTo>
                  <a:pt x="389708" y="3694611"/>
                  <a:pt x="578032" y="3646714"/>
                  <a:pt x="666206" y="3709851"/>
                </a:cubicBezTo>
                <a:cubicBezTo>
                  <a:pt x="754380" y="3772988"/>
                  <a:pt x="805100" y="3839333"/>
                  <a:pt x="849086" y="4010297"/>
                </a:cubicBezTo>
                <a:cubicBezTo>
                  <a:pt x="893072" y="4181261"/>
                  <a:pt x="911597" y="4458446"/>
                  <a:pt x="930122" y="4735632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bject 55">
            <a:extLst>
              <a:ext uri="{FF2B5EF4-FFF2-40B4-BE49-F238E27FC236}">
                <a16:creationId xmlns:a16="http://schemas.microsoft.com/office/drawing/2014/main" id="{01C9578F-6005-30A8-7613-2FC6BB1A52CB}"/>
              </a:ext>
            </a:extLst>
          </p:cNvPr>
          <p:cNvSpPr/>
          <p:nvPr/>
        </p:nvSpPr>
        <p:spPr>
          <a:xfrm rot="20604512">
            <a:off x="5162451" y="8389963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5">
            <a:extLst>
              <a:ext uri="{FF2B5EF4-FFF2-40B4-BE49-F238E27FC236}">
                <a16:creationId xmlns:a16="http://schemas.microsoft.com/office/drawing/2014/main" id="{C6A31821-C34D-1D68-9D8A-0BEA185ABB79}"/>
              </a:ext>
            </a:extLst>
          </p:cNvPr>
          <p:cNvSpPr txBox="1"/>
          <p:nvPr/>
        </p:nvSpPr>
        <p:spPr>
          <a:xfrm>
            <a:off x="2474457" y="8926208"/>
            <a:ext cx="1210198" cy="1498872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vert="horz" wrap="square" lIns="18288" tIns="18288" rIns="18288" bIns="18288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>
                <a:latin typeface="Times New Roman"/>
                <a:cs typeface="Times New Roman"/>
              </a:rPr>
              <a:t>SYSENTER:</a:t>
            </a:r>
          </a:p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priv</a:t>
            </a:r>
            <a:r>
              <a:rPr lang="en-US" sz="1000" dirty="0">
                <a:latin typeface="Times New Roman"/>
                <a:cs typeface="Times New Roman"/>
              </a:rPr>
              <a:t> = 0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:=</a:t>
            </a:r>
            <a:r>
              <a:rPr lang="en-US" sz="1000" spc="-100" dirty="0">
                <a:latin typeface="Times New Roman"/>
                <a:cs typeface="Times New Roman"/>
              </a:rPr>
              <a:t> </a:t>
            </a:r>
            <a:r>
              <a:rPr lang="en-US" sz="1000" dirty="0">
                <a:latin typeface="Times New Roman"/>
                <a:cs typeface="Times New Roman"/>
              </a:rPr>
              <a:t>R[%</a:t>
            </a:r>
            <a:r>
              <a:rPr lang="en-US" sz="1000" dirty="0" err="1">
                <a:latin typeface="Times New Roman"/>
                <a:cs typeface="Times New Roman"/>
              </a:rPr>
              <a:t>esp</a:t>
            </a:r>
            <a:r>
              <a:rPr lang="en-US" sz="1000" dirty="0">
                <a:latin typeface="Times New Roman"/>
                <a:cs typeface="Times New Roman"/>
              </a:rPr>
              <a:t>] 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valE</a:t>
            </a:r>
            <a:r>
              <a:rPr lang="en-US" sz="1000" dirty="0">
                <a:latin typeface="Times New Roman"/>
                <a:cs typeface="Times New Roman"/>
              </a:rPr>
              <a:t> := </a:t>
            </a: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- 4  R[%</a:t>
            </a:r>
            <a:r>
              <a:rPr lang="en-US" sz="1000" dirty="0" err="1">
                <a:latin typeface="Times New Roman"/>
                <a:cs typeface="Times New Roman"/>
              </a:rPr>
              <a:t>esp</a:t>
            </a:r>
            <a:r>
              <a:rPr lang="en-US" sz="1000" dirty="0">
                <a:latin typeface="Times New Roman"/>
                <a:cs typeface="Times New Roman"/>
              </a:rPr>
              <a:t>] :=</a:t>
            </a:r>
            <a:r>
              <a:rPr lang="en-US" sz="1000" spc="-9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valE</a:t>
            </a:r>
            <a:r>
              <a:rPr lang="en-US" sz="1000" dirty="0">
                <a:latin typeface="Times New Roman"/>
                <a:cs typeface="Times New Roman"/>
              </a:rPr>
              <a:t> 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spc="-5" dirty="0">
                <a:latin typeface="Times New Roman"/>
                <a:cs typeface="Times New Roman"/>
              </a:rPr>
              <a:t>MAR </a:t>
            </a:r>
            <a:r>
              <a:rPr lang="en-US" sz="1000" dirty="0">
                <a:latin typeface="Times New Roman"/>
                <a:cs typeface="Times New Roman"/>
              </a:rPr>
              <a:t>:= </a:t>
            </a:r>
            <a:r>
              <a:rPr lang="en-US" sz="1000" dirty="0" err="1">
                <a:latin typeface="Times New Roman"/>
                <a:cs typeface="Times New Roman"/>
              </a:rPr>
              <a:t>valE</a:t>
            </a:r>
            <a:r>
              <a:rPr lang="en-US" sz="1000" dirty="0">
                <a:latin typeface="Times New Roman"/>
                <a:cs typeface="Times New Roman"/>
              </a:rPr>
              <a:t> 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spc="-5" dirty="0">
                <a:latin typeface="Times New Roman"/>
                <a:cs typeface="Times New Roman"/>
              </a:rPr>
              <a:t>MDR </a:t>
            </a:r>
            <a:r>
              <a:rPr lang="en-US" sz="1000" dirty="0">
                <a:latin typeface="Times New Roman"/>
                <a:cs typeface="Times New Roman"/>
              </a:rPr>
              <a:t>:= </a:t>
            </a:r>
            <a:r>
              <a:rPr lang="en-US" sz="1000" spc="-5" dirty="0">
                <a:latin typeface="Times New Roman"/>
                <a:cs typeface="Times New Roman"/>
              </a:rPr>
              <a:t>PC </a:t>
            </a:r>
            <a:r>
              <a:rPr lang="en-US" sz="1000" dirty="0">
                <a:latin typeface="Times New Roman"/>
                <a:cs typeface="Times New Roman"/>
              </a:rPr>
              <a:t>+ 1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valC</a:t>
            </a:r>
            <a:r>
              <a:rPr lang="en-US" sz="1000" dirty="0">
                <a:latin typeface="Times New Roman"/>
                <a:cs typeface="Times New Roman"/>
              </a:rPr>
              <a:t> :=</a:t>
            </a:r>
            <a:r>
              <a:rPr lang="en-US" sz="1000" spc="-50" dirty="0">
                <a:latin typeface="Times New Roman"/>
                <a:cs typeface="Times New Roman"/>
              </a:rPr>
              <a:t> </a:t>
            </a:r>
            <a:r>
              <a:rPr lang="en-US" sz="1000" dirty="0">
                <a:latin typeface="Times New Roman"/>
                <a:cs typeface="Times New Roman"/>
              </a:rPr>
              <a:t>0x100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spc="-5" dirty="0">
                <a:latin typeface="Times New Roman"/>
                <a:cs typeface="Times New Roman"/>
              </a:rPr>
              <a:t>PC </a:t>
            </a:r>
            <a:r>
              <a:rPr lang="en-US" sz="1000" dirty="0">
                <a:latin typeface="Times New Roman"/>
                <a:cs typeface="Times New Roman"/>
              </a:rPr>
              <a:t>:=</a:t>
            </a:r>
            <a:r>
              <a:rPr lang="en-US" sz="1000" spc="-2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valC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81" name="object 5">
            <a:extLst>
              <a:ext uri="{FF2B5EF4-FFF2-40B4-BE49-F238E27FC236}">
                <a16:creationId xmlns:a16="http://schemas.microsoft.com/office/drawing/2014/main" id="{8F989695-07C9-EAC9-C92D-F16A9F17C450}"/>
              </a:ext>
            </a:extLst>
          </p:cNvPr>
          <p:cNvSpPr txBox="1"/>
          <p:nvPr/>
        </p:nvSpPr>
        <p:spPr>
          <a:xfrm>
            <a:off x="8309908" y="10589337"/>
            <a:ext cx="1210198" cy="472950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wrap="square" lIns="18288" tIns="18288" rIns="18288" bIns="18288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>
                <a:latin typeface="Times New Roman"/>
                <a:cs typeface="Times New Roman"/>
              </a:rPr>
              <a:t>EXCEPTION 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priv</a:t>
            </a:r>
            <a:r>
              <a:rPr lang="en-US" sz="1000" dirty="0">
                <a:latin typeface="Times New Roman"/>
                <a:cs typeface="Times New Roman"/>
              </a:rPr>
              <a:t> := 0</a:t>
            </a: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PC := 0x200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83" name="object 5">
            <a:extLst>
              <a:ext uri="{FF2B5EF4-FFF2-40B4-BE49-F238E27FC236}">
                <a16:creationId xmlns:a16="http://schemas.microsoft.com/office/drawing/2014/main" id="{0E1CCD94-86E1-6DCD-BEFF-742BB27D483D}"/>
              </a:ext>
            </a:extLst>
          </p:cNvPr>
          <p:cNvSpPr txBox="1"/>
          <p:nvPr/>
        </p:nvSpPr>
        <p:spPr>
          <a:xfrm>
            <a:off x="7779094" y="9824581"/>
            <a:ext cx="918708" cy="177997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wrap="square" lIns="18288" tIns="18288" rIns="18288" bIns="18288" rtlCol="0" anchor="ctr" anchorCtr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>
                <a:latin typeface="Times New Roman"/>
                <a:cs typeface="Times New Roman"/>
              </a:rPr>
              <a:t>exception == 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688B703-5D48-DAE4-D390-55820472998F}"/>
              </a:ext>
            </a:extLst>
          </p:cNvPr>
          <p:cNvCxnSpPr/>
          <p:nvPr/>
        </p:nvCxnSpPr>
        <p:spPr>
          <a:xfrm flipH="1">
            <a:off x="8011051" y="10076071"/>
            <a:ext cx="158751" cy="4646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7BE0452-7F48-09A9-7082-D305EA26C9F0}"/>
              </a:ext>
            </a:extLst>
          </p:cNvPr>
          <p:cNvCxnSpPr>
            <a:cxnSpLocks/>
          </p:cNvCxnSpPr>
          <p:nvPr/>
        </p:nvCxnSpPr>
        <p:spPr>
          <a:xfrm>
            <a:off x="8267273" y="10076071"/>
            <a:ext cx="135891" cy="4646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bject 51">
            <a:extLst>
              <a:ext uri="{FF2B5EF4-FFF2-40B4-BE49-F238E27FC236}">
                <a16:creationId xmlns:a16="http://schemas.microsoft.com/office/drawing/2014/main" id="{9068F4C1-0748-8AD0-4F01-9E8D28A8E292}"/>
              </a:ext>
            </a:extLst>
          </p:cNvPr>
          <p:cNvSpPr txBox="1"/>
          <p:nvPr/>
        </p:nvSpPr>
        <p:spPr>
          <a:xfrm>
            <a:off x="8403164" y="10198175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 i="1" dirty="0" err="1">
                <a:latin typeface="Times New Roman"/>
                <a:cs typeface="Times New Roman"/>
              </a:rPr>
              <a:t>priv</a:t>
            </a:r>
            <a:r>
              <a:rPr lang="en-US" sz="1000" i="1" dirty="0">
                <a:latin typeface="Times New Roman"/>
                <a:cs typeface="Times New Roman"/>
              </a:rPr>
              <a:t> = 1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3" name="object 51">
            <a:extLst>
              <a:ext uri="{FF2B5EF4-FFF2-40B4-BE49-F238E27FC236}">
                <a16:creationId xmlns:a16="http://schemas.microsoft.com/office/drawing/2014/main" id="{8BAAD880-E22C-B823-CAEE-927FFCB5F238}"/>
              </a:ext>
            </a:extLst>
          </p:cNvPr>
          <p:cNvSpPr txBox="1"/>
          <p:nvPr/>
        </p:nvSpPr>
        <p:spPr>
          <a:xfrm>
            <a:off x="7592500" y="10189031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 i="1" dirty="0" err="1">
                <a:latin typeface="Times New Roman"/>
                <a:cs typeface="Times New Roman"/>
              </a:rPr>
              <a:t>priv</a:t>
            </a:r>
            <a:r>
              <a:rPr lang="en-US" sz="1000" i="1" dirty="0">
                <a:latin typeface="Times New Roman"/>
                <a:cs typeface="Times New Roman"/>
              </a:rPr>
              <a:t> = 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4" name="object 5">
            <a:extLst>
              <a:ext uri="{FF2B5EF4-FFF2-40B4-BE49-F238E27FC236}">
                <a16:creationId xmlns:a16="http://schemas.microsoft.com/office/drawing/2014/main" id="{D69221FB-F4B1-C4CC-AB3B-CD9A9A5260A9}"/>
              </a:ext>
            </a:extLst>
          </p:cNvPr>
          <p:cNvSpPr txBox="1"/>
          <p:nvPr/>
        </p:nvSpPr>
        <p:spPr>
          <a:xfrm>
            <a:off x="7629519" y="10581715"/>
            <a:ext cx="603250" cy="153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>
                <a:latin typeface="Times New Roman"/>
                <a:cs typeface="Times New Roman"/>
              </a:rPr>
              <a:t>to HALT</a:t>
            </a:r>
          </a:p>
        </p:txBody>
      </p:sp>
      <p:sp>
        <p:nvSpPr>
          <p:cNvPr id="195" name="object 156">
            <a:extLst>
              <a:ext uri="{FF2B5EF4-FFF2-40B4-BE49-F238E27FC236}">
                <a16:creationId xmlns:a16="http://schemas.microsoft.com/office/drawing/2014/main" id="{936BD147-2222-B950-5D01-0DBC68464394}"/>
              </a:ext>
            </a:extLst>
          </p:cNvPr>
          <p:cNvSpPr txBox="1"/>
          <p:nvPr/>
        </p:nvSpPr>
        <p:spPr>
          <a:xfrm>
            <a:off x="8970525" y="10344307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b="1" i="1" spc="-70" dirty="0">
                <a:solidFill>
                  <a:schemeClr val="accent4"/>
                </a:solidFill>
                <a:latin typeface="Helvetica-BoldOblique"/>
                <a:cs typeface="Helvetica-BoldOblique"/>
              </a:rPr>
              <a:t>001010</a:t>
            </a:r>
            <a:endParaRPr sz="1200" dirty="0">
              <a:solidFill>
                <a:schemeClr val="accent4"/>
              </a:solidFill>
              <a:latin typeface="Helvetica-BoldOblique"/>
              <a:cs typeface="Helvetica-BoldOblique"/>
            </a:endParaRP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6E482EDE-E5B1-1F68-2032-7ED20222B3A1}"/>
              </a:ext>
            </a:extLst>
          </p:cNvPr>
          <p:cNvSpPr/>
          <p:nvPr/>
        </p:nvSpPr>
        <p:spPr>
          <a:xfrm>
            <a:off x="3769354" y="3560323"/>
            <a:ext cx="1449817" cy="5053929"/>
          </a:xfrm>
          <a:custGeom>
            <a:avLst/>
            <a:gdLst>
              <a:gd name="connsiteX0" fmla="*/ 1410511 w 1454567"/>
              <a:gd name="connsiteY0" fmla="*/ 0 h 5077839"/>
              <a:gd name="connsiteX1" fmla="*/ 1303507 w 1454567"/>
              <a:gd name="connsiteY1" fmla="*/ 729575 h 5077839"/>
              <a:gd name="connsiteX2" fmla="*/ 1225685 w 1454567"/>
              <a:gd name="connsiteY2" fmla="*/ 1507788 h 5077839"/>
              <a:gd name="connsiteX3" fmla="*/ 1313234 w 1454567"/>
              <a:gd name="connsiteY3" fmla="*/ 2169268 h 5077839"/>
              <a:gd name="connsiteX4" fmla="*/ 1439694 w 1454567"/>
              <a:gd name="connsiteY4" fmla="*/ 2752928 h 5077839"/>
              <a:gd name="connsiteX5" fmla="*/ 1400783 w 1454567"/>
              <a:gd name="connsiteY5" fmla="*/ 3297677 h 5077839"/>
              <a:gd name="connsiteX6" fmla="*/ 982494 w 1454567"/>
              <a:gd name="connsiteY6" fmla="*/ 3550596 h 5077839"/>
              <a:gd name="connsiteX7" fmla="*/ 350196 w 1454567"/>
              <a:gd name="connsiteY7" fmla="*/ 3725694 h 5077839"/>
              <a:gd name="connsiteX8" fmla="*/ 126460 w 1454567"/>
              <a:gd name="connsiteY8" fmla="*/ 4338537 h 5077839"/>
              <a:gd name="connsiteX9" fmla="*/ 0 w 1454567"/>
              <a:gd name="connsiteY9" fmla="*/ 5077839 h 507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4567" h="5077839">
                <a:moveTo>
                  <a:pt x="1410511" y="0"/>
                </a:moveTo>
                <a:cubicBezTo>
                  <a:pt x="1372411" y="239138"/>
                  <a:pt x="1334311" y="478277"/>
                  <a:pt x="1303507" y="729575"/>
                </a:cubicBezTo>
                <a:cubicBezTo>
                  <a:pt x="1272703" y="980873"/>
                  <a:pt x="1224064" y="1267839"/>
                  <a:pt x="1225685" y="1507788"/>
                </a:cubicBezTo>
                <a:cubicBezTo>
                  <a:pt x="1227306" y="1747737"/>
                  <a:pt x="1277566" y="1961745"/>
                  <a:pt x="1313234" y="2169268"/>
                </a:cubicBezTo>
                <a:cubicBezTo>
                  <a:pt x="1348902" y="2376791"/>
                  <a:pt x="1425103" y="2564860"/>
                  <a:pt x="1439694" y="2752928"/>
                </a:cubicBezTo>
                <a:cubicBezTo>
                  <a:pt x="1454286" y="2940996"/>
                  <a:pt x="1476983" y="3164732"/>
                  <a:pt x="1400783" y="3297677"/>
                </a:cubicBezTo>
                <a:cubicBezTo>
                  <a:pt x="1324583" y="3430622"/>
                  <a:pt x="1157592" y="3479260"/>
                  <a:pt x="982494" y="3550596"/>
                </a:cubicBezTo>
                <a:cubicBezTo>
                  <a:pt x="807396" y="3621932"/>
                  <a:pt x="492868" y="3594371"/>
                  <a:pt x="350196" y="3725694"/>
                </a:cubicBezTo>
                <a:cubicBezTo>
                  <a:pt x="207524" y="3857017"/>
                  <a:pt x="184826" y="4113180"/>
                  <a:pt x="126460" y="4338537"/>
                </a:cubicBezTo>
                <a:cubicBezTo>
                  <a:pt x="68094" y="4563894"/>
                  <a:pt x="34047" y="4820866"/>
                  <a:pt x="0" y="5077839"/>
                </a:cubicBezTo>
              </a:path>
            </a:pathLst>
          </a:custGeom>
          <a:noFill/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44093DE7-19D8-F26C-15BA-6AF545AE6B59}"/>
              </a:ext>
            </a:extLst>
          </p:cNvPr>
          <p:cNvSpPr/>
          <p:nvPr/>
        </p:nvSpPr>
        <p:spPr>
          <a:xfrm>
            <a:off x="2894400" y="7588800"/>
            <a:ext cx="1080000" cy="1346400"/>
          </a:xfrm>
          <a:custGeom>
            <a:avLst/>
            <a:gdLst>
              <a:gd name="connsiteX0" fmla="*/ 1080000 w 1080000"/>
              <a:gd name="connsiteY0" fmla="*/ 0 h 1346400"/>
              <a:gd name="connsiteX1" fmla="*/ 453600 w 1080000"/>
              <a:gd name="connsiteY1" fmla="*/ 540000 h 1346400"/>
              <a:gd name="connsiteX2" fmla="*/ 0 w 1080000"/>
              <a:gd name="connsiteY2" fmla="*/ 134640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000" h="1346400">
                <a:moveTo>
                  <a:pt x="1080000" y="0"/>
                </a:moveTo>
                <a:cubicBezTo>
                  <a:pt x="856800" y="157800"/>
                  <a:pt x="633600" y="315600"/>
                  <a:pt x="453600" y="540000"/>
                </a:cubicBezTo>
                <a:cubicBezTo>
                  <a:pt x="273600" y="764400"/>
                  <a:pt x="136800" y="1055400"/>
                  <a:pt x="0" y="1346400"/>
                </a:cubicBezTo>
              </a:path>
            </a:pathLst>
          </a:custGeom>
          <a:noFill/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bject 145">
            <a:extLst>
              <a:ext uri="{FF2B5EF4-FFF2-40B4-BE49-F238E27FC236}">
                <a16:creationId xmlns:a16="http://schemas.microsoft.com/office/drawing/2014/main" id="{53B62AA6-6193-9251-7738-A549A3501428}"/>
              </a:ext>
            </a:extLst>
          </p:cNvPr>
          <p:cNvSpPr txBox="1"/>
          <p:nvPr/>
        </p:nvSpPr>
        <p:spPr>
          <a:xfrm rot="17970955">
            <a:off x="2567866" y="8327531"/>
            <a:ext cx="8700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</a:t>
            </a:r>
            <a:r>
              <a:rPr sz="1000" i="1" dirty="0" err="1">
                <a:latin typeface="Times New Roman"/>
                <a:cs typeface="Times New Roman"/>
              </a:rPr>
              <a:t>x</a:t>
            </a:r>
            <a:r>
              <a:rPr lang="en-US" sz="1000" i="1" dirty="0" err="1">
                <a:latin typeface="Times New Roman"/>
                <a:cs typeface="Times New Roman"/>
              </a:rPr>
              <a:t>E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6" name="object 145">
            <a:extLst>
              <a:ext uri="{FF2B5EF4-FFF2-40B4-BE49-F238E27FC236}">
                <a16:creationId xmlns:a16="http://schemas.microsoft.com/office/drawing/2014/main" id="{647F4975-40A5-FE98-E0C2-5728357FC69A}"/>
              </a:ext>
            </a:extLst>
          </p:cNvPr>
          <p:cNvSpPr txBox="1"/>
          <p:nvPr/>
        </p:nvSpPr>
        <p:spPr>
          <a:xfrm rot="16984181">
            <a:off x="3297349" y="8113975"/>
            <a:ext cx="8700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</a:t>
            </a:r>
            <a:r>
              <a:rPr sz="1000" i="1" dirty="0" err="1">
                <a:latin typeface="Times New Roman"/>
                <a:cs typeface="Times New Roman"/>
              </a:rPr>
              <a:t>x</a:t>
            </a:r>
            <a:r>
              <a:rPr lang="en-US" sz="1000" i="1" dirty="0" err="1">
                <a:latin typeface="Times New Roman"/>
                <a:cs typeface="Times New Roman"/>
              </a:rPr>
              <a:t>D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7" name="object 5">
            <a:extLst>
              <a:ext uri="{FF2B5EF4-FFF2-40B4-BE49-F238E27FC236}">
                <a16:creationId xmlns:a16="http://schemas.microsoft.com/office/drawing/2014/main" id="{16ABF08C-3F2E-403E-F0E3-4ABCF70CEC86}"/>
              </a:ext>
            </a:extLst>
          </p:cNvPr>
          <p:cNvSpPr txBox="1"/>
          <p:nvPr/>
        </p:nvSpPr>
        <p:spPr>
          <a:xfrm>
            <a:off x="3744651" y="8621965"/>
            <a:ext cx="1210198" cy="485774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vert="horz" wrap="square" lIns="18288" tIns="18288" rIns="18288" bIns="18288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>
                <a:latin typeface="Times New Roman"/>
                <a:cs typeface="Times New Roman"/>
              </a:rPr>
              <a:t>SYSEXIT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priv</a:t>
            </a:r>
            <a:r>
              <a:rPr lang="en-US" sz="1000" dirty="0">
                <a:latin typeface="Times New Roman"/>
                <a:cs typeface="Times New Roman"/>
              </a:rPr>
              <a:t> = 1</a:t>
            </a: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PC += 1</a:t>
            </a:r>
          </a:p>
        </p:txBody>
      </p:sp>
      <p:sp>
        <p:nvSpPr>
          <p:cNvPr id="208" name="object 161">
            <a:extLst>
              <a:ext uri="{FF2B5EF4-FFF2-40B4-BE49-F238E27FC236}">
                <a16:creationId xmlns:a16="http://schemas.microsoft.com/office/drawing/2014/main" id="{ABED9CA5-AEC5-0ADA-937C-AC7E4B514930}"/>
              </a:ext>
            </a:extLst>
          </p:cNvPr>
          <p:cNvSpPr txBox="1"/>
          <p:nvPr/>
        </p:nvSpPr>
        <p:spPr>
          <a:xfrm>
            <a:off x="3046794" y="8745701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10</a:t>
            </a:r>
            <a:endParaRPr sz="1200" dirty="0">
              <a:solidFill>
                <a:srgbClr val="00B050"/>
              </a:solidFill>
              <a:latin typeface="Helvetica-BoldOblique"/>
              <a:cs typeface="Helvetica-BoldOblique"/>
            </a:endParaRPr>
          </a:p>
        </p:txBody>
      </p:sp>
      <p:sp>
        <p:nvSpPr>
          <p:cNvPr id="209" name="object 161">
            <a:extLst>
              <a:ext uri="{FF2B5EF4-FFF2-40B4-BE49-F238E27FC236}">
                <a16:creationId xmlns:a16="http://schemas.microsoft.com/office/drawing/2014/main" id="{19264C2C-626C-BEBA-048E-EEFCE5380978}"/>
              </a:ext>
            </a:extLst>
          </p:cNvPr>
          <p:cNvSpPr txBox="1"/>
          <p:nvPr/>
        </p:nvSpPr>
        <p:spPr>
          <a:xfrm>
            <a:off x="3831324" y="8424475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01</a:t>
            </a:r>
            <a:endParaRPr sz="1200" dirty="0">
              <a:solidFill>
                <a:srgbClr val="00B050"/>
              </a:solidFill>
              <a:latin typeface="Helvetica-BoldOblique"/>
              <a:cs typeface="Helvetica-BoldObliq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596</Words>
  <Application>Microsoft Macintosh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Helvetica-BoldOblique</vt:lpstr>
      <vt:lpstr>Times New Roman</vt:lpstr>
      <vt:lpstr>Times-BoldItalic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Jessie Li</cp:lastModifiedBy>
  <cp:revision>10</cp:revision>
  <dcterms:created xsi:type="dcterms:W3CDTF">2018-02-23T20:42:35Z</dcterms:created>
  <dcterms:modified xsi:type="dcterms:W3CDTF">2024-11-15T02:22:45Z</dcterms:modified>
</cp:coreProperties>
</file>