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0972800" cy="12344400"/>
  <p:notesSz cx="10058400" cy="7772400"/>
  <p:defaultTextStyle>
    <a:defPPr>
      <a:defRPr lang="en-US"/>
    </a:defPPr>
    <a:lvl1pPr marL="0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1pPr>
    <a:lvl2pPr marL="515813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2pPr>
    <a:lvl3pPr marL="1031626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3pPr>
    <a:lvl4pPr marL="1547439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4pPr>
    <a:lvl5pPr marL="2063252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5pPr>
    <a:lvl6pPr marL="2579065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6pPr>
    <a:lvl7pPr marL="3094878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7pPr>
    <a:lvl8pPr marL="3610691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8pPr>
    <a:lvl9pPr marL="4126504" algn="l" defTabSz="515813" rtl="0" eaLnBrk="1" latinLnBrk="0" hangingPunct="1">
      <a:defRPr sz="203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574" userDrawn="1">
          <p15:clr>
            <a:srgbClr val="A4A3A4"/>
          </p15:clr>
        </p15:guide>
        <p15:guide id="2" pos="235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659"/>
    <p:restoredTop sz="94638"/>
  </p:normalViewPr>
  <p:slideViewPr>
    <p:cSldViewPr>
      <p:cViewPr>
        <p:scale>
          <a:sx n="140" d="100"/>
          <a:sy n="140" d="100"/>
        </p:scale>
        <p:origin x="144" y="-5720"/>
      </p:cViewPr>
      <p:guideLst>
        <p:guide orient="horz" pos="4574"/>
        <p:guide pos="235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22960" y="3826765"/>
            <a:ext cx="932688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45920" y="6912865"/>
            <a:ext cx="76809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48640" y="2839213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650992" y="2839213"/>
            <a:ext cx="4773168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48640" y="493777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8640" y="2839213"/>
            <a:ext cx="9875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30752" y="11480293"/>
            <a:ext cx="3511296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48640" y="11480293"/>
            <a:ext cx="2523744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11/18/24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00416" y="11480293"/>
            <a:ext cx="2523744" cy="31252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Rectangle 195">
            <a:extLst>
              <a:ext uri="{FF2B5EF4-FFF2-40B4-BE49-F238E27FC236}">
                <a16:creationId xmlns:a16="http://schemas.microsoft.com/office/drawing/2014/main" id="{A620B743-5C5E-28AC-A9C0-01AB3D0C6AB6}"/>
              </a:ext>
            </a:extLst>
          </p:cNvPr>
          <p:cNvSpPr/>
          <p:nvPr/>
        </p:nvSpPr>
        <p:spPr>
          <a:xfrm>
            <a:off x="7276344" y="9569194"/>
            <a:ext cx="2372768" cy="1952148"/>
          </a:xfrm>
          <a:prstGeom prst="rect">
            <a:avLst/>
          </a:prstGeom>
          <a:solidFill>
            <a:schemeClr val="accent4">
              <a:lumMod val="40000"/>
              <a:lumOff val="60000"/>
              <a:alpha val="29939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bject 2"/>
          <p:cNvSpPr txBox="1"/>
          <p:nvPr/>
        </p:nvSpPr>
        <p:spPr>
          <a:xfrm>
            <a:off x="4806950" y="2635250"/>
            <a:ext cx="8001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10" dirty="0">
                <a:latin typeface="Times New Roman"/>
                <a:cs typeface="Times New Roman"/>
              </a:rPr>
              <a:t>TOP:</a:t>
            </a:r>
            <a:endParaRPr sz="1000" dirty="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IMem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806950" y="3092452"/>
            <a:ext cx="800100" cy="29751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>
              <a:spcBef>
                <a:spcPts val="40"/>
              </a:spcBef>
            </a:pPr>
            <a:endParaRPr sz="900">
              <a:latin typeface="Times New Roman"/>
              <a:cs typeface="Times New Roman"/>
            </a:endParaRPr>
          </a:p>
          <a:p>
            <a:pPr marL="57150"/>
            <a:r>
              <a:rPr sz="1000" spc="-30" dirty="0">
                <a:latin typeface="Times New Roman"/>
                <a:cs typeface="Times New Roman"/>
              </a:rPr>
              <a:t>IWAIT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149350" y="3206750"/>
            <a:ext cx="1257300" cy="914400"/>
          </a:xfrm>
          <a:custGeom>
            <a:avLst/>
            <a:gdLst/>
            <a:ahLst/>
            <a:cxnLst/>
            <a:rect l="l" t="t" r="r" b="b"/>
            <a:pathLst>
              <a:path w="1257300" h="914400">
                <a:moveTo>
                  <a:pt x="0" y="0"/>
                </a:moveTo>
                <a:lnTo>
                  <a:pt x="1257300" y="0"/>
                </a:lnTo>
                <a:lnTo>
                  <a:pt x="1257300" y="914400"/>
                </a:lnTo>
                <a:lnTo>
                  <a:pt x="0" y="9144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193802" y="3196916"/>
            <a:ext cx="1116965" cy="9029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RRMOVL: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Cond(cc,ifun)  valA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</a:t>
            </a: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 valA  Cnd ? 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6" name="object 6"/>
          <p:cNvSpPr/>
          <p:nvPr/>
        </p:nvSpPr>
        <p:spPr>
          <a:xfrm>
            <a:off x="1035050" y="43497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079500" y="4309120"/>
            <a:ext cx="46355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PUSHL: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79500" y="4454156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valA := 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valA  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492250" y="5607050"/>
            <a:ext cx="1143000" cy="114300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36700" y="5566420"/>
            <a:ext cx="392430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CALL: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536700" y="5711456"/>
            <a:ext cx="880744" cy="104838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- 4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valE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+ 5  valC :=</a:t>
            </a:r>
            <a:r>
              <a:rPr sz="1000" spc="-5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</a:p>
          <a:p>
            <a:pPr marL="12700">
              <a:lnSpc>
                <a:spcPts val="112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</a:p>
        </p:txBody>
      </p:sp>
      <p:sp>
        <p:nvSpPr>
          <p:cNvPr id="12" name="object 12"/>
          <p:cNvSpPr/>
          <p:nvPr/>
        </p:nvSpPr>
        <p:spPr>
          <a:xfrm>
            <a:off x="2063750" y="6864350"/>
            <a:ext cx="1371600" cy="1028700"/>
          </a:xfrm>
          <a:custGeom>
            <a:avLst/>
            <a:gdLst/>
            <a:ahLst/>
            <a:cxnLst/>
            <a:rect l="l" t="t" r="r" b="b"/>
            <a:pathLst>
              <a:path w="1371600" h="1028700">
                <a:moveTo>
                  <a:pt x="0" y="0"/>
                </a:moveTo>
                <a:lnTo>
                  <a:pt x="1371600" y="0"/>
                </a:lnTo>
                <a:lnTo>
                  <a:pt x="13716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2108200" y="6839117"/>
            <a:ext cx="739140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RMMOVL: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</a:t>
            </a:r>
            <a:r>
              <a:rPr sz="1000" spc="-5" dirty="0">
                <a:latin typeface="Times New Roman"/>
                <a:cs typeface="Times New Roman"/>
              </a:rPr>
              <a:t>MDR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8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108202" y="7419255"/>
            <a:ext cx="1177925" cy="44691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663950" y="5949952"/>
            <a:ext cx="1371600" cy="761747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1778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140"/>
              </a:spcBef>
            </a:pPr>
            <a:r>
              <a:rPr sz="1000" dirty="0">
                <a:latin typeface="Times New Roman"/>
                <a:cs typeface="Times New Roman"/>
              </a:rPr>
              <a:t>JXX:</a:t>
            </a:r>
          </a:p>
          <a:p>
            <a:pPr marL="57150" marR="183515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Cnd := Cond(cc,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ifun)  valC 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IR[1:4]</a:t>
            </a:r>
          </a:p>
          <a:p>
            <a:pPr marL="57150">
              <a:lnSpc>
                <a:spcPts val="1085"/>
              </a:lnSpc>
            </a:pPr>
            <a:r>
              <a:rPr sz="1000" dirty="0">
                <a:latin typeface="Times New Roman"/>
                <a:cs typeface="Times New Roman"/>
              </a:rPr>
              <a:t>Cnd 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valC</a:t>
            </a: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Not-Cnd </a:t>
            </a:r>
            <a:r>
              <a:rPr sz="1000" dirty="0">
                <a:latin typeface="Times New Roman"/>
                <a:cs typeface="Times New Roman"/>
              </a:rPr>
              <a:t>?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</a:t>
            </a:r>
            <a:r>
              <a:rPr sz="1000" spc="-6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5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44346" y="7360778"/>
            <a:ext cx="1257300" cy="102870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57150">
              <a:lnSpc>
                <a:spcPts val="1070"/>
              </a:lnSpc>
            </a:pPr>
            <a:r>
              <a:rPr sz="1000" dirty="0">
                <a:latin typeface="Times New Roman"/>
                <a:cs typeface="Times New Roman"/>
              </a:rPr>
              <a:t>OPL:</a:t>
            </a:r>
          </a:p>
          <a:p>
            <a:pPr marL="57150" marR="47879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R[rA]  valB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</a:p>
          <a:p>
            <a:pPr marL="57150" marR="81280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valE := valB </a:t>
            </a:r>
            <a:r>
              <a:rPr sz="1000" spc="-5" dirty="0">
                <a:latin typeface="Times New Roman"/>
                <a:cs typeface="Times New Roman"/>
              </a:rPr>
              <a:t>OP</a:t>
            </a:r>
            <a:r>
              <a:rPr sz="1000" spc="-13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  update</a:t>
            </a:r>
            <a:r>
              <a:rPr sz="1000" spc="-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cc</a:t>
            </a:r>
          </a:p>
          <a:p>
            <a:pPr marL="57150" marR="492759">
              <a:lnSpc>
                <a:spcPts val="1140"/>
              </a:lnSpc>
              <a:spcBef>
                <a:spcPts val="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</a:p>
        </p:txBody>
      </p:sp>
      <p:sp>
        <p:nvSpPr>
          <p:cNvPr id="17" name="object 17"/>
          <p:cNvSpPr/>
          <p:nvPr/>
        </p:nvSpPr>
        <p:spPr>
          <a:xfrm>
            <a:off x="5721350" y="6407150"/>
            <a:ext cx="1143000" cy="685800"/>
          </a:xfrm>
          <a:custGeom>
            <a:avLst/>
            <a:gdLst/>
            <a:ahLst/>
            <a:cxnLst/>
            <a:rect l="l" t="t" r="r" b="b"/>
            <a:pathLst>
              <a:path w="1143000" h="685800">
                <a:moveTo>
                  <a:pt x="0" y="0"/>
                </a:moveTo>
                <a:lnTo>
                  <a:pt x="1143000" y="0"/>
                </a:lnTo>
                <a:lnTo>
                  <a:pt x="11430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5765800" y="6428109"/>
            <a:ext cx="1001394" cy="613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IRMOVL:</a:t>
            </a: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0 +</a:t>
            </a:r>
            <a:r>
              <a:rPr sz="1000" spc="-9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</a:t>
            </a:r>
          </a:p>
          <a:p>
            <a:pPr marL="12700" marR="28067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R[rB]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</a:p>
        </p:txBody>
      </p:sp>
      <p:sp>
        <p:nvSpPr>
          <p:cNvPr id="19" name="object 19"/>
          <p:cNvSpPr/>
          <p:nvPr/>
        </p:nvSpPr>
        <p:spPr>
          <a:xfrm>
            <a:off x="6064250" y="5264150"/>
            <a:ext cx="1371600" cy="685800"/>
          </a:xfrm>
          <a:custGeom>
            <a:avLst/>
            <a:gdLst/>
            <a:ahLst/>
            <a:cxnLst/>
            <a:rect l="l" t="t" r="r" b="b"/>
            <a:pathLst>
              <a:path w="1371600" h="685800">
                <a:moveTo>
                  <a:pt x="0" y="0"/>
                </a:moveTo>
                <a:lnTo>
                  <a:pt x="1371600" y="0"/>
                </a:lnTo>
                <a:lnTo>
                  <a:pt x="1371600" y="685800"/>
                </a:lnTo>
                <a:lnTo>
                  <a:pt x="0" y="6858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108702" y="5212562"/>
            <a:ext cx="1177925" cy="758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spc="-5" dirty="0">
                <a:latin typeface="Times New Roman"/>
                <a:cs typeface="Times New Roman"/>
              </a:rPr>
              <a:t>MRMOVL: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R[rB]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valE := valB +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IR[2:5]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  <a:p>
            <a:pPr marL="12700">
              <a:lnSpc>
                <a:spcPts val="1115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6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7550150" y="5264150"/>
            <a:ext cx="1028700" cy="1028700"/>
          </a:xfrm>
          <a:custGeom>
            <a:avLst/>
            <a:gdLst/>
            <a:ahLst/>
            <a:cxnLst/>
            <a:rect l="l" t="t" r="r" b="b"/>
            <a:pathLst>
              <a:path w="1028700" h="1028700">
                <a:moveTo>
                  <a:pt x="0" y="0"/>
                </a:moveTo>
                <a:lnTo>
                  <a:pt x="1028700" y="0"/>
                </a:lnTo>
                <a:lnTo>
                  <a:pt x="1028700" y="1028700"/>
                </a:lnTo>
                <a:lnTo>
                  <a:pt x="0" y="10287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7594600" y="5238919"/>
            <a:ext cx="880744" cy="10483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POPL:</a:t>
            </a:r>
            <a:endParaRPr sz="100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55"/>
              </a:spcBef>
            </a:pPr>
            <a:r>
              <a:rPr sz="1000" dirty="0">
                <a:latin typeface="Times New Roman"/>
                <a:cs typeface="Times New Roman"/>
              </a:rPr>
              <a:t>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 valA  </a:t>
            </a: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+=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2</a:t>
            </a:r>
            <a:endParaRPr sz="1000">
              <a:latin typeface="Times New Roman"/>
              <a:cs typeface="Times New Roman"/>
            </a:endParaRPr>
          </a:p>
          <a:p>
            <a:pPr marL="12700" marR="5080" algn="just">
              <a:lnSpc>
                <a:spcPts val="1140"/>
              </a:lnSpc>
              <a:spcBef>
                <a:spcPts val="1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9150350" y="5264150"/>
            <a:ext cx="1028700" cy="87459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2540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20"/>
              </a:spcBef>
            </a:pPr>
            <a:r>
              <a:rPr sz="1000" spc="-15" dirty="0">
                <a:latin typeface="Times New Roman"/>
                <a:cs typeface="Times New Roman"/>
              </a:rPr>
              <a:t>RET:</a:t>
            </a:r>
            <a:endParaRPr sz="1000">
              <a:latin typeface="Times New Roman"/>
              <a:cs typeface="Times New Roman"/>
            </a:endParaRPr>
          </a:p>
          <a:p>
            <a:pPr marL="57150" marR="108585" algn="just">
              <a:lnSpc>
                <a:spcPts val="1140"/>
              </a:lnSpc>
              <a:spcBef>
                <a:spcPts val="60"/>
              </a:spcBef>
            </a:pPr>
            <a:r>
              <a:rPr sz="1000" dirty="0">
                <a:latin typeface="Times New Roman"/>
                <a:cs typeface="Times New Roman"/>
              </a:rPr>
              <a:t>valB :=</a:t>
            </a:r>
            <a:r>
              <a:rPr sz="1000" spc="-10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valA :=</a:t>
            </a:r>
            <a:r>
              <a:rPr sz="1000" spc="-15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R[%esp]  valE := valB + 4  R[%esp] :=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valE  </a:t>
            </a:r>
            <a:r>
              <a:rPr sz="1000" spc="-5" dirty="0">
                <a:latin typeface="Times New Roman"/>
                <a:cs typeface="Times New Roman"/>
              </a:rPr>
              <a:t>MAR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3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valA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350250" y="36639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350250" y="4235450"/>
            <a:ext cx="800100" cy="342900"/>
          </a:xfrm>
          <a:custGeom>
            <a:avLst/>
            <a:gdLst/>
            <a:ahLst/>
            <a:cxnLst/>
            <a:rect l="l" t="t" r="r" b="b"/>
            <a:pathLst>
              <a:path w="800100" h="342900">
                <a:moveTo>
                  <a:pt x="0" y="0"/>
                </a:moveTo>
                <a:lnTo>
                  <a:pt x="800100" y="0"/>
                </a:lnTo>
                <a:lnTo>
                  <a:pt x="800100" y="342900"/>
                </a:lnTo>
                <a:lnTo>
                  <a:pt x="0" y="3429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94702" y="4302602"/>
            <a:ext cx="38163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HA</a:t>
            </a:r>
            <a:r>
              <a:rPr sz="1000" spc="-95" dirty="0">
                <a:latin typeface="Times New Roman"/>
                <a:cs typeface="Times New Roman"/>
              </a:rPr>
              <a:t>L</a:t>
            </a:r>
            <a:r>
              <a:rPr sz="1000" spc="-50" dirty="0">
                <a:latin typeface="Times New Roman"/>
                <a:cs typeface="Times New Roman"/>
              </a:rPr>
              <a:t>T</a:t>
            </a:r>
            <a:r>
              <a:rPr sz="1000" dirty="0">
                <a:latin typeface="Times New Roman"/>
                <a:cs typeface="Times New Roman"/>
              </a:rPr>
              <a:t>: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149350" y="84645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MEMWRITE: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15" dirty="0">
                <a:latin typeface="Times New Roman"/>
                <a:cs typeface="Times New Roman"/>
              </a:rPr>
              <a:t>Write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149350" y="9036050"/>
            <a:ext cx="685800" cy="2340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978650" y="66357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MEMREAD1: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807450" y="67500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MEMREAD2: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Read</a:t>
            </a:r>
            <a:r>
              <a:rPr sz="1000" spc="-15" dirty="0">
                <a:latin typeface="Times New Roman"/>
                <a:cs typeface="Times New Roman"/>
              </a:rPr>
              <a:t> </a:t>
            </a:r>
            <a:r>
              <a:rPr sz="1000" spc="-5" dirty="0">
                <a:latin typeface="Times New Roman"/>
                <a:cs typeface="Times New Roman"/>
              </a:rPr>
              <a:t>DMem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7092950" y="7321550"/>
            <a:ext cx="685800" cy="234038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79375" rIns="0" bIns="0" rtlCol="0">
            <a:spAutoFit/>
          </a:bodyPr>
          <a:lstStyle/>
          <a:p>
            <a:pPr marL="57150">
              <a:spcBef>
                <a:spcPts val="625"/>
              </a:spcBef>
            </a:pPr>
            <a:r>
              <a:rPr sz="1000" spc="-25" dirty="0">
                <a:latin typeface="Times New Roman"/>
                <a:cs typeface="Times New Roman"/>
              </a:rPr>
              <a:t>DWAIT1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092950" y="80073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MEMREG: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dirty="0">
                <a:latin typeface="Times New Roman"/>
                <a:cs typeface="Times New Roman"/>
              </a:rPr>
              <a:t>R[rA] :=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807450" y="8350250"/>
            <a:ext cx="914400" cy="314830"/>
          </a:xfrm>
          <a:prstGeom prst="rect">
            <a:avLst/>
          </a:prstGeom>
          <a:ln w="12700">
            <a:solidFill>
              <a:srgbClr val="000000"/>
            </a:solidFill>
          </a:ln>
        </p:spPr>
        <p:txBody>
          <a:bodyPr vert="horz" wrap="square" lIns="0" tIns="6985" rIns="0" bIns="0" rtlCol="0">
            <a:spAutoFit/>
          </a:bodyPr>
          <a:lstStyle/>
          <a:p>
            <a:pPr marL="57150">
              <a:lnSpc>
                <a:spcPts val="1170"/>
              </a:lnSpc>
              <a:spcBef>
                <a:spcPts val="55"/>
              </a:spcBef>
            </a:pPr>
            <a:r>
              <a:rPr sz="1000" spc="-5" dirty="0">
                <a:latin typeface="Times New Roman"/>
                <a:cs typeface="Times New Roman"/>
              </a:rPr>
              <a:t>MEMPC:</a:t>
            </a:r>
            <a:endParaRPr sz="1000">
              <a:latin typeface="Times New Roman"/>
              <a:cs typeface="Times New Roman"/>
            </a:endParaRPr>
          </a:p>
          <a:p>
            <a:pPr marL="57150">
              <a:lnSpc>
                <a:spcPts val="1170"/>
              </a:lnSpc>
            </a:pPr>
            <a:r>
              <a:rPr sz="1000" spc="-5" dirty="0">
                <a:latin typeface="Times New Roman"/>
                <a:cs typeface="Times New Roman"/>
              </a:rPr>
              <a:t>PC </a:t>
            </a:r>
            <a:r>
              <a:rPr sz="1000" dirty="0">
                <a:latin typeface="Times New Roman"/>
                <a:cs typeface="Times New Roman"/>
              </a:rPr>
              <a:t>:=</a:t>
            </a:r>
            <a:r>
              <a:rPr sz="1000" spc="-2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valM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5207000" y="2984500"/>
            <a:ext cx="0" cy="26670"/>
          </a:xfrm>
          <a:custGeom>
            <a:avLst/>
            <a:gdLst/>
            <a:ahLst/>
            <a:cxnLst/>
            <a:rect l="l" t="t" r="r" b="b"/>
            <a:pathLst>
              <a:path h="26670">
                <a:moveTo>
                  <a:pt x="0" y="0"/>
                </a:moveTo>
                <a:lnTo>
                  <a:pt x="0" y="266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5187950" y="3011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800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5187950" y="3011169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 txBox="1"/>
          <p:nvPr/>
        </p:nvSpPr>
        <p:spPr>
          <a:xfrm>
            <a:off x="622302" y="3556956"/>
            <a:ext cx="263525" cy="305853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sz="1000" spc="-5" dirty="0">
                <a:latin typeface="Times New Roman"/>
                <a:cs typeface="Times New Roman"/>
              </a:rPr>
              <a:t>to  </a:t>
            </a:r>
            <a:r>
              <a:rPr sz="1000" spc="-20" dirty="0">
                <a:latin typeface="Times New Roman"/>
                <a:cs typeface="Times New Roman"/>
              </a:rPr>
              <a:t>T</a:t>
            </a:r>
            <a:r>
              <a:rPr sz="1000" spc="-5" dirty="0">
                <a:latin typeface="Times New Roman"/>
                <a:cs typeface="Times New Roman"/>
              </a:rPr>
              <a:t>O</a:t>
            </a:r>
            <a:r>
              <a:rPr sz="1000" dirty="0">
                <a:latin typeface="Times New Roman"/>
                <a:cs typeface="Times New Roman"/>
              </a:rPr>
              <a:t>P</a:t>
            </a:r>
          </a:p>
        </p:txBody>
      </p:sp>
      <p:sp>
        <p:nvSpPr>
          <p:cNvPr id="38" name="object 38"/>
          <p:cNvSpPr/>
          <p:nvPr/>
        </p:nvSpPr>
        <p:spPr>
          <a:xfrm>
            <a:off x="1020906" y="3707549"/>
            <a:ext cx="122555" cy="8890"/>
          </a:xfrm>
          <a:custGeom>
            <a:avLst/>
            <a:gdLst/>
            <a:ahLst/>
            <a:cxnLst/>
            <a:rect l="l" t="t" r="r" b="b"/>
            <a:pathLst>
              <a:path w="122554" h="8890">
                <a:moveTo>
                  <a:pt x="122110" y="0"/>
                </a:moveTo>
                <a:lnTo>
                  <a:pt x="0" y="838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970224" y="3696934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49377" y="0"/>
                </a:moveTo>
                <a:lnTo>
                  <a:pt x="0" y="22478"/>
                </a:lnTo>
                <a:lnTo>
                  <a:pt x="51981" y="37998"/>
                </a:lnTo>
                <a:lnTo>
                  <a:pt x="493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970224" y="3696921"/>
            <a:ext cx="52069" cy="38100"/>
          </a:xfrm>
          <a:custGeom>
            <a:avLst/>
            <a:gdLst/>
            <a:ahLst/>
            <a:cxnLst/>
            <a:rect l="l" t="t" r="r" b="b"/>
            <a:pathLst>
              <a:path w="52070" h="38100">
                <a:moveTo>
                  <a:pt x="0" y="22491"/>
                </a:moveTo>
                <a:lnTo>
                  <a:pt x="51981" y="38011"/>
                </a:lnTo>
                <a:lnTo>
                  <a:pt x="49377" y="0"/>
                </a:lnTo>
                <a:lnTo>
                  <a:pt x="0" y="2249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 txBox="1"/>
          <p:nvPr/>
        </p:nvSpPr>
        <p:spPr>
          <a:xfrm>
            <a:off x="3822702" y="69886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2" name="object 42"/>
          <p:cNvSpPr txBox="1"/>
          <p:nvPr/>
        </p:nvSpPr>
        <p:spPr>
          <a:xfrm>
            <a:off x="5011104" y="8581643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6108702" y="73315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7137402" y="86142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5" name="object 45"/>
          <p:cNvSpPr txBox="1"/>
          <p:nvPr/>
        </p:nvSpPr>
        <p:spPr>
          <a:xfrm>
            <a:off x="9423402" y="88428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9156680" y="3869266"/>
            <a:ext cx="262255" cy="22225"/>
          </a:xfrm>
          <a:custGeom>
            <a:avLst/>
            <a:gdLst/>
            <a:ahLst/>
            <a:cxnLst/>
            <a:rect l="l" t="t" r="r" b="b"/>
            <a:pathLst>
              <a:path w="262254" h="22225">
                <a:moveTo>
                  <a:pt x="0" y="0"/>
                </a:moveTo>
                <a:lnTo>
                  <a:pt x="261899" y="2183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object 47"/>
          <p:cNvSpPr/>
          <p:nvPr/>
        </p:nvSpPr>
        <p:spPr>
          <a:xfrm>
            <a:off x="9416996" y="3872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3162" y="0"/>
                </a:moveTo>
                <a:lnTo>
                  <a:pt x="0" y="37972"/>
                </a:lnTo>
                <a:lnTo>
                  <a:pt x="52209" y="23202"/>
                </a:lnTo>
                <a:lnTo>
                  <a:pt x="316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9416996" y="3872105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4" h="38100">
                <a:moveTo>
                  <a:pt x="52209" y="23202"/>
                </a:moveTo>
                <a:lnTo>
                  <a:pt x="3162" y="0"/>
                </a:lnTo>
                <a:lnTo>
                  <a:pt x="0" y="37972"/>
                </a:lnTo>
                <a:lnTo>
                  <a:pt x="52209" y="2320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1993902" y="90460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1308102" y="9312752"/>
            <a:ext cx="501015" cy="482600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241300">
              <a:spcBef>
                <a:spcPts val="7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  <a:p>
            <a:pPr marL="12700">
              <a:spcBef>
                <a:spcPts val="6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4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1" name="object 51"/>
          <p:cNvSpPr txBox="1"/>
          <p:nvPr/>
        </p:nvSpPr>
        <p:spPr>
          <a:xfrm>
            <a:off x="7937502" y="73315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7480302" y="7674452"/>
            <a:ext cx="27241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9766302" y="74712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graphicFrame>
        <p:nvGraphicFramePr>
          <p:cNvPr id="54" name="object 54"/>
          <p:cNvGraphicFramePr>
            <a:graphicFrameLocks noGrp="1"/>
          </p:cNvGraphicFramePr>
          <p:nvPr/>
        </p:nvGraphicFramePr>
        <p:xfrm>
          <a:off x="8915400" y="7429500"/>
          <a:ext cx="685800" cy="8324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42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42900">
                <a:tc gridSpan="2"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625"/>
                        </a:spcBef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DWAIT2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7937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958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63500">
                        <a:lnSpc>
                          <a:spcPct val="100000"/>
                        </a:lnSpc>
                        <a:spcBef>
                          <a:spcPts val="375"/>
                        </a:spcBef>
                      </a:pPr>
                      <a:r>
                        <a:rPr sz="1000" i="1" dirty="0">
                          <a:latin typeface="Times New Roman"/>
                          <a:cs typeface="Times New Roman"/>
                        </a:rPr>
                        <a:t>done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47625" marB="0">
                    <a:lnL w="12700">
                      <a:solidFill>
                        <a:srgbClr val="000000"/>
                      </a:solidFill>
                      <a:prstDash val="solid"/>
                    </a:lnL>
                    <a:lnT w="127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5" name="object 55"/>
          <p:cNvSpPr/>
          <p:nvPr/>
        </p:nvSpPr>
        <p:spPr>
          <a:xfrm>
            <a:off x="4090087" y="6749520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6302551" y="7099299"/>
            <a:ext cx="3810" cy="122555"/>
          </a:xfrm>
          <a:custGeom>
            <a:avLst/>
            <a:gdLst/>
            <a:ahLst/>
            <a:cxnLst/>
            <a:rect l="l" t="t" r="r" b="b"/>
            <a:pathLst>
              <a:path w="3810" h="122554">
                <a:moveTo>
                  <a:pt x="0" y="0"/>
                </a:moveTo>
                <a:lnTo>
                  <a:pt x="3390" y="12195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286889" y="722072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1054"/>
                </a:lnTo>
                <a:lnTo>
                  <a:pt x="20459" y="51307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/>
          <p:nvPr/>
        </p:nvSpPr>
        <p:spPr>
          <a:xfrm>
            <a:off x="6286889" y="7220722"/>
            <a:ext cx="38100" cy="51435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20459" y="51308"/>
                </a:moveTo>
                <a:lnTo>
                  <a:pt x="38087" y="0"/>
                </a:lnTo>
                <a:lnTo>
                  <a:pt x="0" y="1054"/>
                </a:lnTo>
                <a:lnTo>
                  <a:pt x="20459" y="5130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/>
          <p:nvPr/>
        </p:nvSpPr>
        <p:spPr>
          <a:xfrm>
            <a:off x="1498834" y="9385298"/>
            <a:ext cx="5080" cy="122555"/>
          </a:xfrm>
          <a:custGeom>
            <a:avLst/>
            <a:gdLst/>
            <a:ahLst/>
            <a:cxnLst/>
            <a:rect l="l" t="t" r="r" b="b"/>
            <a:pathLst>
              <a:path w="5080" h="122554">
                <a:moveTo>
                  <a:pt x="0" y="0"/>
                </a:moveTo>
                <a:lnTo>
                  <a:pt x="4521" y="1219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/>
          <p:nvPr/>
        </p:nvSpPr>
        <p:spPr>
          <a:xfrm>
            <a:off x="1484316" y="9506565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38074" y="0"/>
                </a:moveTo>
                <a:lnTo>
                  <a:pt x="0" y="1409"/>
                </a:lnTo>
                <a:lnTo>
                  <a:pt x="20916" y="51473"/>
                </a:lnTo>
                <a:lnTo>
                  <a:pt x="3807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64"/>
          <p:cNvSpPr/>
          <p:nvPr/>
        </p:nvSpPr>
        <p:spPr>
          <a:xfrm>
            <a:off x="1484316" y="9506565"/>
            <a:ext cx="38100" cy="52069"/>
          </a:xfrm>
          <a:custGeom>
            <a:avLst/>
            <a:gdLst/>
            <a:ahLst/>
            <a:cxnLst/>
            <a:rect l="l" t="t" r="r" b="b"/>
            <a:pathLst>
              <a:path w="38100" h="52070">
                <a:moveTo>
                  <a:pt x="20916" y="51473"/>
                </a:moveTo>
                <a:lnTo>
                  <a:pt x="38074" y="0"/>
                </a:lnTo>
                <a:lnTo>
                  <a:pt x="0" y="1409"/>
                </a:lnTo>
                <a:lnTo>
                  <a:pt x="20916" y="5147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/>
          <p:nvPr/>
        </p:nvSpPr>
        <p:spPr>
          <a:xfrm>
            <a:off x="7397219" y="8349819"/>
            <a:ext cx="90420" cy="21288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/>
          <p:nvPr/>
        </p:nvSpPr>
        <p:spPr>
          <a:xfrm>
            <a:off x="9408278" y="8691638"/>
            <a:ext cx="90190" cy="10378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/>
          <p:nvPr/>
        </p:nvSpPr>
        <p:spPr>
          <a:xfrm>
            <a:off x="1149352" y="5492750"/>
            <a:ext cx="421005" cy="2891790"/>
          </a:xfrm>
          <a:custGeom>
            <a:avLst/>
            <a:gdLst/>
            <a:ahLst/>
            <a:cxnLst/>
            <a:rect l="l" t="t" r="r" b="b"/>
            <a:pathLst>
              <a:path w="421005" h="2891790">
                <a:moveTo>
                  <a:pt x="0" y="0"/>
                </a:moveTo>
                <a:lnTo>
                  <a:pt x="420560" y="28913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68"/>
          <p:cNvSpPr/>
          <p:nvPr/>
        </p:nvSpPr>
        <p:spPr>
          <a:xfrm>
            <a:off x="1551062" y="8381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706" y="0"/>
                </a:moveTo>
                <a:lnTo>
                  <a:pt x="0" y="5486"/>
                </a:lnTo>
                <a:lnTo>
                  <a:pt x="26162" y="53009"/>
                </a:lnTo>
                <a:lnTo>
                  <a:pt x="3770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/>
          <p:nvPr/>
        </p:nvSpPr>
        <p:spPr>
          <a:xfrm>
            <a:off x="1551062" y="8381377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6162" y="53009"/>
                </a:moveTo>
                <a:lnTo>
                  <a:pt x="37706" y="0"/>
                </a:lnTo>
                <a:lnTo>
                  <a:pt x="0" y="5486"/>
                </a:lnTo>
                <a:lnTo>
                  <a:pt x="26162" y="530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70"/>
          <p:cNvSpPr/>
          <p:nvPr/>
        </p:nvSpPr>
        <p:spPr>
          <a:xfrm>
            <a:off x="1653317" y="6756295"/>
            <a:ext cx="303530" cy="1628775"/>
          </a:xfrm>
          <a:custGeom>
            <a:avLst/>
            <a:gdLst/>
            <a:ahLst/>
            <a:cxnLst/>
            <a:rect l="l" t="t" r="r" b="b"/>
            <a:pathLst>
              <a:path w="303530" h="1628775">
                <a:moveTo>
                  <a:pt x="302945" y="0"/>
                </a:moveTo>
                <a:lnTo>
                  <a:pt x="0" y="162834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/>
          <p:nvPr/>
        </p:nvSpPr>
        <p:spPr>
          <a:xfrm>
            <a:off x="1634588" y="8381157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9436" y="53428"/>
                </a:lnTo>
                <a:lnTo>
                  <a:pt x="37452" y="697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2" name="object 72"/>
          <p:cNvSpPr/>
          <p:nvPr/>
        </p:nvSpPr>
        <p:spPr>
          <a:xfrm>
            <a:off x="1634588" y="8381157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9436" y="53428"/>
                </a:moveTo>
                <a:lnTo>
                  <a:pt x="37452" y="6972"/>
                </a:lnTo>
                <a:lnTo>
                  <a:pt x="0" y="0"/>
                </a:lnTo>
                <a:lnTo>
                  <a:pt x="9436" y="5342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/>
          <p:nvPr/>
        </p:nvSpPr>
        <p:spPr>
          <a:xfrm>
            <a:off x="1819935" y="7893052"/>
            <a:ext cx="472440" cy="511809"/>
          </a:xfrm>
          <a:custGeom>
            <a:avLst/>
            <a:gdLst/>
            <a:ahLst/>
            <a:cxnLst/>
            <a:rect l="l" t="t" r="r" b="b"/>
            <a:pathLst>
              <a:path w="472439" h="511810">
                <a:moveTo>
                  <a:pt x="472414" y="0"/>
                </a:moveTo>
                <a:lnTo>
                  <a:pt x="0" y="511771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4" name="object 74"/>
          <p:cNvSpPr/>
          <p:nvPr/>
        </p:nvSpPr>
        <p:spPr>
          <a:xfrm>
            <a:off x="1785487" y="8391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20459" y="0"/>
                </a:moveTo>
                <a:lnTo>
                  <a:pt x="0" y="50253"/>
                </a:lnTo>
                <a:lnTo>
                  <a:pt x="48450" y="25844"/>
                </a:lnTo>
                <a:lnTo>
                  <a:pt x="204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5" name="object 75"/>
          <p:cNvSpPr/>
          <p:nvPr/>
        </p:nvSpPr>
        <p:spPr>
          <a:xfrm>
            <a:off x="1785487" y="8391899"/>
            <a:ext cx="48895" cy="50800"/>
          </a:xfrm>
          <a:custGeom>
            <a:avLst/>
            <a:gdLst/>
            <a:ahLst/>
            <a:cxnLst/>
            <a:rect l="l" t="t" r="r" b="b"/>
            <a:pathLst>
              <a:path w="48894" h="50800">
                <a:moveTo>
                  <a:pt x="0" y="50253"/>
                </a:moveTo>
                <a:lnTo>
                  <a:pt x="48450" y="25844"/>
                </a:lnTo>
                <a:lnTo>
                  <a:pt x="20459" y="0"/>
                </a:lnTo>
                <a:lnTo>
                  <a:pt x="0" y="5025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6" name="object 76"/>
          <p:cNvSpPr/>
          <p:nvPr/>
        </p:nvSpPr>
        <p:spPr>
          <a:xfrm>
            <a:off x="1542479" y="8813678"/>
            <a:ext cx="28575" cy="142875"/>
          </a:xfrm>
          <a:custGeom>
            <a:avLst/>
            <a:gdLst/>
            <a:ahLst/>
            <a:cxnLst/>
            <a:rect l="l" t="t" r="r" b="b"/>
            <a:pathLst>
              <a:path w="28575" h="142875">
                <a:moveTo>
                  <a:pt x="28536" y="0"/>
                </a:moveTo>
                <a:lnTo>
                  <a:pt x="0" y="1426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7" name="object 77"/>
          <p:cNvSpPr/>
          <p:nvPr/>
        </p:nvSpPr>
        <p:spPr>
          <a:xfrm>
            <a:off x="1523807" y="8952620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0" y="0"/>
                </a:moveTo>
                <a:lnTo>
                  <a:pt x="8712" y="53543"/>
                </a:lnTo>
                <a:lnTo>
                  <a:pt x="37350" y="7467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/>
          <p:nvPr/>
        </p:nvSpPr>
        <p:spPr>
          <a:xfrm>
            <a:off x="1523807" y="8952620"/>
            <a:ext cx="37465" cy="53975"/>
          </a:xfrm>
          <a:custGeom>
            <a:avLst/>
            <a:gdLst/>
            <a:ahLst/>
            <a:cxnLst/>
            <a:rect l="l" t="t" r="r" b="b"/>
            <a:pathLst>
              <a:path w="37465" h="53975">
                <a:moveTo>
                  <a:pt x="8712" y="53543"/>
                </a:moveTo>
                <a:lnTo>
                  <a:pt x="37350" y="7467"/>
                </a:lnTo>
                <a:lnTo>
                  <a:pt x="0" y="0"/>
                </a:lnTo>
                <a:lnTo>
                  <a:pt x="8712" y="53543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object 79"/>
          <p:cNvSpPr/>
          <p:nvPr/>
        </p:nvSpPr>
        <p:spPr>
          <a:xfrm>
            <a:off x="6949144" y="5955465"/>
            <a:ext cx="348615" cy="610235"/>
          </a:xfrm>
          <a:custGeom>
            <a:avLst/>
            <a:gdLst/>
            <a:ahLst/>
            <a:cxnLst/>
            <a:rect l="l" t="t" r="r" b="b"/>
            <a:pathLst>
              <a:path w="348615" h="610235">
                <a:moveTo>
                  <a:pt x="0" y="0"/>
                </a:moveTo>
                <a:lnTo>
                  <a:pt x="348411" y="60971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/>
          <p:nvPr/>
        </p:nvSpPr>
        <p:spPr>
          <a:xfrm>
            <a:off x="7281011" y="6555731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33083" y="0"/>
                </a:moveTo>
                <a:lnTo>
                  <a:pt x="0" y="18897"/>
                </a:lnTo>
                <a:lnTo>
                  <a:pt x="41744" y="53555"/>
                </a:lnTo>
                <a:lnTo>
                  <a:pt x="3308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1" name="object 81"/>
          <p:cNvSpPr/>
          <p:nvPr/>
        </p:nvSpPr>
        <p:spPr>
          <a:xfrm>
            <a:off x="7281011" y="6555731"/>
            <a:ext cx="41910" cy="53975"/>
          </a:xfrm>
          <a:custGeom>
            <a:avLst/>
            <a:gdLst/>
            <a:ahLst/>
            <a:cxnLst/>
            <a:rect l="l" t="t" r="r" b="b"/>
            <a:pathLst>
              <a:path w="41909" h="53975">
                <a:moveTo>
                  <a:pt x="41744" y="53555"/>
                </a:moveTo>
                <a:lnTo>
                  <a:pt x="33083" y="0"/>
                </a:lnTo>
                <a:lnTo>
                  <a:pt x="0" y="18897"/>
                </a:lnTo>
                <a:lnTo>
                  <a:pt x="41744" y="53555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2" name="object 82"/>
          <p:cNvSpPr/>
          <p:nvPr/>
        </p:nvSpPr>
        <p:spPr>
          <a:xfrm>
            <a:off x="7583010" y="6298269"/>
            <a:ext cx="164465" cy="268605"/>
          </a:xfrm>
          <a:custGeom>
            <a:avLst/>
            <a:gdLst/>
            <a:ahLst/>
            <a:cxnLst/>
            <a:rect l="l" t="t" r="r" b="b"/>
            <a:pathLst>
              <a:path w="164465" h="268604">
                <a:moveTo>
                  <a:pt x="163855" y="0"/>
                </a:moveTo>
                <a:lnTo>
                  <a:pt x="0" y="26812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3" name="object 83"/>
          <p:cNvSpPr/>
          <p:nvPr/>
        </p:nvSpPr>
        <p:spPr>
          <a:xfrm>
            <a:off x="7556519" y="6556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10236" y="0"/>
                </a:moveTo>
                <a:lnTo>
                  <a:pt x="0" y="53276"/>
                </a:lnTo>
                <a:lnTo>
                  <a:pt x="42748" y="19862"/>
                </a:lnTo>
                <a:lnTo>
                  <a:pt x="1023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4" name="object 84"/>
          <p:cNvSpPr/>
          <p:nvPr/>
        </p:nvSpPr>
        <p:spPr>
          <a:xfrm>
            <a:off x="7556519" y="6556465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79" h="53339">
                <a:moveTo>
                  <a:pt x="0" y="53276"/>
                </a:moveTo>
                <a:lnTo>
                  <a:pt x="42748" y="19862"/>
                </a:lnTo>
                <a:lnTo>
                  <a:pt x="10236" y="0"/>
                </a:lnTo>
                <a:lnTo>
                  <a:pt x="0" y="5327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/>
          <p:nvPr/>
        </p:nvSpPr>
        <p:spPr>
          <a:xfrm>
            <a:off x="7435850" y="6978650"/>
            <a:ext cx="0" cy="261620"/>
          </a:xfrm>
          <a:custGeom>
            <a:avLst/>
            <a:gdLst/>
            <a:ahLst/>
            <a:cxnLst/>
            <a:rect l="l" t="t" r="r" b="b"/>
            <a:pathLst>
              <a:path h="261620">
                <a:moveTo>
                  <a:pt x="0" y="0"/>
                </a:moveTo>
                <a:lnTo>
                  <a:pt x="0" y="26162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6" name="object 86"/>
          <p:cNvSpPr/>
          <p:nvPr/>
        </p:nvSpPr>
        <p:spPr>
          <a:xfrm>
            <a:off x="7416800" y="7240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/>
          <p:nvPr/>
        </p:nvSpPr>
        <p:spPr>
          <a:xfrm>
            <a:off x="7416800" y="72402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object 88"/>
          <p:cNvSpPr/>
          <p:nvPr/>
        </p:nvSpPr>
        <p:spPr>
          <a:xfrm>
            <a:off x="7465469" y="7670713"/>
            <a:ext cx="43180" cy="256540"/>
          </a:xfrm>
          <a:custGeom>
            <a:avLst/>
            <a:gdLst/>
            <a:ahLst/>
            <a:cxnLst/>
            <a:rect l="l" t="t" r="r" b="b"/>
            <a:pathLst>
              <a:path w="43179" h="256539">
                <a:moveTo>
                  <a:pt x="0" y="0"/>
                </a:moveTo>
                <a:lnTo>
                  <a:pt x="42748" y="256463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/>
          <p:nvPr/>
        </p:nvSpPr>
        <p:spPr>
          <a:xfrm>
            <a:off x="7489423" y="7924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37579" y="0"/>
                </a:moveTo>
                <a:lnTo>
                  <a:pt x="0" y="6261"/>
                </a:lnTo>
                <a:lnTo>
                  <a:pt x="27139" y="53238"/>
                </a:lnTo>
                <a:lnTo>
                  <a:pt x="3757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0" name="object 90"/>
          <p:cNvSpPr/>
          <p:nvPr/>
        </p:nvSpPr>
        <p:spPr>
          <a:xfrm>
            <a:off x="7489423" y="7924046"/>
            <a:ext cx="38100" cy="53340"/>
          </a:xfrm>
          <a:custGeom>
            <a:avLst/>
            <a:gdLst/>
            <a:ahLst/>
            <a:cxnLst/>
            <a:rect l="l" t="t" r="r" b="b"/>
            <a:pathLst>
              <a:path w="38100" h="53339">
                <a:moveTo>
                  <a:pt x="27139" y="53238"/>
                </a:moveTo>
                <a:lnTo>
                  <a:pt x="37579" y="0"/>
                </a:lnTo>
                <a:lnTo>
                  <a:pt x="0" y="6261"/>
                </a:lnTo>
                <a:lnTo>
                  <a:pt x="27139" y="53238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/>
          <p:nvPr/>
        </p:nvSpPr>
        <p:spPr>
          <a:xfrm>
            <a:off x="9347505" y="6184573"/>
            <a:ext cx="163195" cy="488950"/>
          </a:xfrm>
          <a:custGeom>
            <a:avLst/>
            <a:gdLst/>
            <a:ahLst/>
            <a:cxnLst/>
            <a:rect l="l" t="t" r="r" b="b"/>
            <a:pathLst>
              <a:path w="163195" h="488950">
                <a:moveTo>
                  <a:pt x="162788" y="0"/>
                </a:moveTo>
                <a:lnTo>
                  <a:pt x="0" y="48836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2" name="object 92"/>
          <p:cNvSpPr/>
          <p:nvPr/>
        </p:nvSpPr>
        <p:spPr>
          <a:xfrm>
            <a:off x="9329433" y="6666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0" y="0"/>
                </a:moveTo>
                <a:lnTo>
                  <a:pt x="2006" y="54216"/>
                </a:lnTo>
                <a:lnTo>
                  <a:pt x="36144" y="12052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/>
          <p:nvPr/>
        </p:nvSpPr>
        <p:spPr>
          <a:xfrm>
            <a:off x="9329433" y="6666918"/>
            <a:ext cx="36195" cy="54610"/>
          </a:xfrm>
          <a:custGeom>
            <a:avLst/>
            <a:gdLst/>
            <a:ahLst/>
            <a:cxnLst/>
            <a:rect l="l" t="t" r="r" b="b"/>
            <a:pathLst>
              <a:path w="36195" h="54610">
                <a:moveTo>
                  <a:pt x="2006" y="54216"/>
                </a:moveTo>
                <a:lnTo>
                  <a:pt x="36144" y="12052"/>
                </a:lnTo>
                <a:lnTo>
                  <a:pt x="0" y="0"/>
                </a:lnTo>
                <a:lnTo>
                  <a:pt x="2006" y="5421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4" name="object 94"/>
          <p:cNvSpPr/>
          <p:nvPr/>
        </p:nvSpPr>
        <p:spPr>
          <a:xfrm>
            <a:off x="9264650" y="7099300"/>
            <a:ext cx="0" cy="255270"/>
          </a:xfrm>
          <a:custGeom>
            <a:avLst/>
            <a:gdLst/>
            <a:ahLst/>
            <a:cxnLst/>
            <a:rect l="l" t="t" r="r" b="b"/>
            <a:pathLst>
              <a:path h="255270">
                <a:moveTo>
                  <a:pt x="0" y="0"/>
                </a:moveTo>
                <a:lnTo>
                  <a:pt x="0" y="25527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/>
          <p:nvPr/>
        </p:nvSpPr>
        <p:spPr>
          <a:xfrm>
            <a:off x="9245600" y="7354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6" name="object 96"/>
          <p:cNvSpPr/>
          <p:nvPr/>
        </p:nvSpPr>
        <p:spPr>
          <a:xfrm>
            <a:off x="9245600" y="73545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/>
          <p:nvPr/>
        </p:nvSpPr>
        <p:spPr>
          <a:xfrm>
            <a:off x="9245600" y="8268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38100" y="0"/>
                </a:moveTo>
                <a:lnTo>
                  <a:pt x="0" y="0"/>
                </a:lnTo>
                <a:lnTo>
                  <a:pt x="19050" y="50799"/>
                </a:lnTo>
                <a:lnTo>
                  <a:pt x="381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8" name="object 98"/>
          <p:cNvSpPr/>
          <p:nvPr/>
        </p:nvSpPr>
        <p:spPr>
          <a:xfrm>
            <a:off x="9245600" y="8268970"/>
            <a:ext cx="38100" cy="50800"/>
          </a:xfrm>
          <a:custGeom>
            <a:avLst/>
            <a:gdLst/>
            <a:ahLst/>
            <a:cxnLst/>
            <a:rect l="l" t="t" r="r" b="b"/>
            <a:pathLst>
              <a:path w="38100" h="50800">
                <a:moveTo>
                  <a:pt x="19050" y="50800"/>
                </a:moveTo>
                <a:lnTo>
                  <a:pt x="38100" y="0"/>
                </a:lnTo>
                <a:lnTo>
                  <a:pt x="0" y="0"/>
                </a:lnTo>
                <a:lnTo>
                  <a:pt x="19050" y="50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/>
          <p:nvPr/>
        </p:nvSpPr>
        <p:spPr>
          <a:xfrm>
            <a:off x="1835105" y="9121609"/>
            <a:ext cx="134197" cy="15500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0" name="object 100"/>
          <p:cNvSpPr/>
          <p:nvPr/>
        </p:nvSpPr>
        <p:spPr>
          <a:xfrm>
            <a:off x="7778704" y="7407109"/>
            <a:ext cx="134197" cy="15500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/>
          <p:nvPr/>
        </p:nvSpPr>
        <p:spPr>
          <a:xfrm>
            <a:off x="9607504" y="7546809"/>
            <a:ext cx="134197" cy="15500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2" name="object 102"/>
          <p:cNvSpPr/>
          <p:nvPr/>
        </p:nvSpPr>
        <p:spPr>
          <a:xfrm>
            <a:off x="5600704" y="3178007"/>
            <a:ext cx="134197" cy="155006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5765802" y="3127852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i="1" dirty="0">
                <a:latin typeface="Times New Roman"/>
                <a:cs typeface="Times New Roman"/>
              </a:rPr>
              <a:t>not</a:t>
            </a:r>
            <a:r>
              <a:rPr sz="1000" i="1" spc="-7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done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04" name="object 104"/>
          <p:cNvSpPr/>
          <p:nvPr/>
        </p:nvSpPr>
        <p:spPr>
          <a:xfrm>
            <a:off x="2487531" y="3361689"/>
            <a:ext cx="2313305" cy="231775"/>
          </a:xfrm>
          <a:custGeom>
            <a:avLst/>
            <a:gdLst/>
            <a:ahLst/>
            <a:cxnLst/>
            <a:rect l="l" t="t" r="r" b="b"/>
            <a:pathLst>
              <a:path w="2313304" h="231775">
                <a:moveTo>
                  <a:pt x="2313101" y="0"/>
                </a:moveTo>
                <a:lnTo>
                  <a:pt x="0" y="23130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5" name="object 105"/>
          <p:cNvSpPr/>
          <p:nvPr/>
        </p:nvSpPr>
        <p:spPr>
          <a:xfrm>
            <a:off x="2436980" y="3574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48653" y="0"/>
                </a:moveTo>
                <a:lnTo>
                  <a:pt x="0" y="24015"/>
                </a:lnTo>
                <a:lnTo>
                  <a:pt x="52438" y="37922"/>
                </a:lnTo>
                <a:lnTo>
                  <a:pt x="4865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6" name="object 106"/>
          <p:cNvSpPr/>
          <p:nvPr/>
        </p:nvSpPr>
        <p:spPr>
          <a:xfrm>
            <a:off x="2436980" y="3574036"/>
            <a:ext cx="52705" cy="38100"/>
          </a:xfrm>
          <a:custGeom>
            <a:avLst/>
            <a:gdLst/>
            <a:ahLst/>
            <a:cxnLst/>
            <a:rect l="l" t="t" r="r" b="b"/>
            <a:pathLst>
              <a:path w="52705" h="38100">
                <a:moveTo>
                  <a:pt x="0" y="24015"/>
                </a:moveTo>
                <a:lnTo>
                  <a:pt x="52438" y="37909"/>
                </a:lnTo>
                <a:lnTo>
                  <a:pt x="48653" y="0"/>
                </a:lnTo>
                <a:lnTo>
                  <a:pt x="0" y="2401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7" name="object 107"/>
          <p:cNvSpPr/>
          <p:nvPr/>
        </p:nvSpPr>
        <p:spPr>
          <a:xfrm>
            <a:off x="2245978" y="3509918"/>
            <a:ext cx="2555240" cy="1189355"/>
          </a:xfrm>
          <a:custGeom>
            <a:avLst/>
            <a:gdLst/>
            <a:ahLst/>
            <a:cxnLst/>
            <a:rect l="l" t="t" r="r" b="b"/>
            <a:pathLst>
              <a:path w="2555240" h="1189355">
                <a:moveTo>
                  <a:pt x="2555214" y="0"/>
                </a:moveTo>
                <a:lnTo>
                  <a:pt x="0" y="1189215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8" name="object 108"/>
          <p:cNvSpPr/>
          <p:nvPr/>
        </p:nvSpPr>
        <p:spPr>
          <a:xfrm>
            <a:off x="2199926" y="4681860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38011" y="0"/>
                </a:moveTo>
                <a:lnTo>
                  <a:pt x="0" y="38709"/>
                </a:lnTo>
                <a:lnTo>
                  <a:pt x="54089" y="34544"/>
                </a:lnTo>
                <a:lnTo>
                  <a:pt x="38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9" name="object 109"/>
          <p:cNvSpPr/>
          <p:nvPr/>
        </p:nvSpPr>
        <p:spPr>
          <a:xfrm>
            <a:off x="2199926" y="4681860"/>
            <a:ext cx="54610" cy="38735"/>
          </a:xfrm>
          <a:custGeom>
            <a:avLst/>
            <a:gdLst/>
            <a:ahLst/>
            <a:cxnLst/>
            <a:rect l="l" t="t" r="r" b="b"/>
            <a:pathLst>
              <a:path w="54610" h="38735">
                <a:moveTo>
                  <a:pt x="0" y="38709"/>
                </a:moveTo>
                <a:lnTo>
                  <a:pt x="54089" y="34544"/>
                </a:lnTo>
                <a:lnTo>
                  <a:pt x="38011" y="0"/>
                </a:lnTo>
                <a:lnTo>
                  <a:pt x="0" y="3870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0" name="object 110"/>
          <p:cNvSpPr/>
          <p:nvPr/>
        </p:nvSpPr>
        <p:spPr>
          <a:xfrm>
            <a:off x="2695397" y="3553921"/>
            <a:ext cx="2255520" cy="2050414"/>
          </a:xfrm>
          <a:custGeom>
            <a:avLst/>
            <a:gdLst/>
            <a:ahLst/>
            <a:cxnLst/>
            <a:rect l="l" t="t" r="r" b="b"/>
            <a:pathLst>
              <a:path w="2255520" h="2050414">
                <a:moveTo>
                  <a:pt x="2255443" y="0"/>
                </a:moveTo>
                <a:lnTo>
                  <a:pt x="0" y="205040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1" name="object 111"/>
          <p:cNvSpPr/>
          <p:nvPr/>
        </p:nvSpPr>
        <p:spPr>
          <a:xfrm>
            <a:off x="2657803" y="559023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24777" y="0"/>
                </a:moveTo>
                <a:lnTo>
                  <a:pt x="0" y="48272"/>
                </a:lnTo>
                <a:lnTo>
                  <a:pt x="50406" y="28193"/>
                </a:lnTo>
                <a:lnTo>
                  <a:pt x="2477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2" name="object 112"/>
          <p:cNvSpPr/>
          <p:nvPr/>
        </p:nvSpPr>
        <p:spPr>
          <a:xfrm>
            <a:off x="2657803" y="5590230"/>
            <a:ext cx="50800" cy="48895"/>
          </a:xfrm>
          <a:custGeom>
            <a:avLst/>
            <a:gdLst/>
            <a:ahLst/>
            <a:cxnLst/>
            <a:rect l="l" t="t" r="r" b="b"/>
            <a:pathLst>
              <a:path w="50800" h="48895">
                <a:moveTo>
                  <a:pt x="0" y="48272"/>
                </a:moveTo>
                <a:lnTo>
                  <a:pt x="50406" y="28193"/>
                </a:lnTo>
                <a:lnTo>
                  <a:pt x="24777" y="0"/>
                </a:lnTo>
                <a:lnTo>
                  <a:pt x="0" y="4827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3" name="object 113"/>
          <p:cNvSpPr/>
          <p:nvPr/>
        </p:nvSpPr>
        <p:spPr>
          <a:xfrm>
            <a:off x="4485102" y="3555759"/>
            <a:ext cx="655955" cy="2316480"/>
          </a:xfrm>
          <a:custGeom>
            <a:avLst/>
            <a:gdLst/>
            <a:ahLst/>
            <a:cxnLst/>
            <a:rect l="l" t="t" r="r" b="b"/>
            <a:pathLst>
              <a:path w="655954" h="2316479">
                <a:moveTo>
                  <a:pt x="655472" y="0"/>
                </a:moveTo>
                <a:lnTo>
                  <a:pt x="0" y="2315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4" name="object 114"/>
          <p:cNvSpPr/>
          <p:nvPr/>
        </p:nvSpPr>
        <p:spPr>
          <a:xfrm>
            <a:off x="4466776" y="5866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0" y="0"/>
                </a:moveTo>
                <a:lnTo>
                  <a:pt x="4495" y="54063"/>
                </a:lnTo>
                <a:lnTo>
                  <a:pt x="36664" y="1037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5" name="object 115"/>
          <p:cNvSpPr/>
          <p:nvPr/>
        </p:nvSpPr>
        <p:spPr>
          <a:xfrm>
            <a:off x="4466776" y="5866557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4495" y="54063"/>
                </a:moveTo>
                <a:lnTo>
                  <a:pt x="36664" y="10375"/>
                </a:lnTo>
                <a:lnTo>
                  <a:pt x="0" y="0"/>
                </a:lnTo>
                <a:lnTo>
                  <a:pt x="4495" y="54063"/>
                </a:lnTo>
                <a:close/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6" name="object 116"/>
          <p:cNvSpPr/>
          <p:nvPr/>
        </p:nvSpPr>
        <p:spPr>
          <a:xfrm>
            <a:off x="5213102" y="3555997"/>
            <a:ext cx="95498" cy="3796458"/>
          </a:xfrm>
          <a:custGeom>
            <a:avLst/>
            <a:gdLst/>
            <a:ahLst/>
            <a:cxnLst/>
            <a:rect l="l" t="t" r="r" b="b"/>
            <a:pathLst>
              <a:path w="93345" h="3570604">
                <a:moveTo>
                  <a:pt x="0" y="0"/>
                </a:moveTo>
                <a:lnTo>
                  <a:pt x="92722" y="3569995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7" name="object 117"/>
          <p:cNvSpPr/>
          <p:nvPr/>
        </p:nvSpPr>
        <p:spPr>
          <a:xfrm>
            <a:off x="5273704" y="7268473"/>
            <a:ext cx="62209" cy="83982"/>
          </a:xfrm>
          <a:custGeom>
            <a:avLst/>
            <a:gdLst/>
            <a:ahLst/>
            <a:cxnLst/>
            <a:rect l="l" t="t" r="r" b="b"/>
            <a:pathLst>
              <a:path w="38100" h="51435">
                <a:moveTo>
                  <a:pt x="38087" y="0"/>
                </a:moveTo>
                <a:lnTo>
                  <a:pt x="0" y="990"/>
                </a:lnTo>
                <a:lnTo>
                  <a:pt x="20358" y="51282"/>
                </a:lnTo>
                <a:lnTo>
                  <a:pt x="380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9" name="object 119"/>
          <p:cNvSpPr/>
          <p:nvPr/>
        </p:nvSpPr>
        <p:spPr>
          <a:xfrm>
            <a:off x="5281306" y="3555706"/>
            <a:ext cx="878840" cy="2774315"/>
          </a:xfrm>
          <a:custGeom>
            <a:avLst/>
            <a:gdLst/>
            <a:ahLst/>
            <a:cxnLst/>
            <a:rect l="l" t="t" r="r" b="b"/>
            <a:pathLst>
              <a:path w="878839" h="2774315">
                <a:moveTo>
                  <a:pt x="0" y="0"/>
                </a:moveTo>
                <a:lnTo>
                  <a:pt x="878420" y="277395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20"/>
          <p:cNvSpPr/>
          <p:nvPr/>
        </p:nvSpPr>
        <p:spPr>
          <a:xfrm>
            <a:off x="6141561" y="6323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6321" y="0"/>
                </a:moveTo>
                <a:lnTo>
                  <a:pt x="0" y="11493"/>
                </a:lnTo>
                <a:lnTo>
                  <a:pt x="33502" y="54178"/>
                </a:lnTo>
                <a:lnTo>
                  <a:pt x="3632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21"/>
          <p:cNvSpPr/>
          <p:nvPr/>
        </p:nvSpPr>
        <p:spPr>
          <a:xfrm>
            <a:off x="6141561" y="6323914"/>
            <a:ext cx="36830" cy="54610"/>
          </a:xfrm>
          <a:custGeom>
            <a:avLst/>
            <a:gdLst/>
            <a:ahLst/>
            <a:cxnLst/>
            <a:rect l="l" t="t" r="r" b="b"/>
            <a:pathLst>
              <a:path w="36829" h="54610">
                <a:moveTo>
                  <a:pt x="33502" y="54178"/>
                </a:moveTo>
                <a:lnTo>
                  <a:pt x="36321" y="0"/>
                </a:lnTo>
                <a:lnTo>
                  <a:pt x="0" y="11493"/>
                </a:lnTo>
                <a:lnTo>
                  <a:pt x="33502" y="5417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22"/>
          <p:cNvSpPr/>
          <p:nvPr/>
        </p:nvSpPr>
        <p:spPr>
          <a:xfrm>
            <a:off x="5364857" y="3554912"/>
            <a:ext cx="1108710" cy="1642110"/>
          </a:xfrm>
          <a:custGeom>
            <a:avLst/>
            <a:gdLst/>
            <a:ahLst/>
            <a:cxnLst/>
            <a:rect l="l" t="t" r="r" b="b"/>
            <a:pathLst>
              <a:path w="1108710" h="1642110">
                <a:moveTo>
                  <a:pt x="0" y="0"/>
                </a:moveTo>
                <a:lnTo>
                  <a:pt x="1108265" y="1641868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3" name="object 123"/>
          <p:cNvSpPr/>
          <p:nvPr/>
        </p:nvSpPr>
        <p:spPr>
          <a:xfrm>
            <a:off x="6457331" y="5186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31572" y="0"/>
                </a:moveTo>
                <a:lnTo>
                  <a:pt x="0" y="21323"/>
                </a:lnTo>
                <a:lnTo>
                  <a:pt x="44208" y="52768"/>
                </a:lnTo>
                <a:lnTo>
                  <a:pt x="3157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4" name="object 124"/>
          <p:cNvSpPr/>
          <p:nvPr/>
        </p:nvSpPr>
        <p:spPr>
          <a:xfrm>
            <a:off x="6457331" y="5186118"/>
            <a:ext cx="44450" cy="53340"/>
          </a:xfrm>
          <a:custGeom>
            <a:avLst/>
            <a:gdLst/>
            <a:ahLst/>
            <a:cxnLst/>
            <a:rect l="l" t="t" r="r" b="b"/>
            <a:pathLst>
              <a:path w="44450" h="53339">
                <a:moveTo>
                  <a:pt x="44208" y="52768"/>
                </a:moveTo>
                <a:lnTo>
                  <a:pt x="31572" y="0"/>
                </a:lnTo>
                <a:lnTo>
                  <a:pt x="0" y="21323"/>
                </a:lnTo>
                <a:lnTo>
                  <a:pt x="44208" y="52768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5" name="object 125"/>
          <p:cNvSpPr/>
          <p:nvPr/>
        </p:nvSpPr>
        <p:spPr>
          <a:xfrm>
            <a:off x="5477630" y="3553792"/>
            <a:ext cx="2011045" cy="1729739"/>
          </a:xfrm>
          <a:custGeom>
            <a:avLst/>
            <a:gdLst/>
            <a:ahLst/>
            <a:cxnLst/>
            <a:rect l="l" t="t" r="r" b="b"/>
            <a:pathLst>
              <a:path w="2011045" h="1729739">
                <a:moveTo>
                  <a:pt x="0" y="0"/>
                </a:moveTo>
                <a:lnTo>
                  <a:pt x="2010892" y="1729371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6" name="object 126"/>
          <p:cNvSpPr/>
          <p:nvPr/>
        </p:nvSpPr>
        <p:spPr>
          <a:xfrm>
            <a:off x="7476103" y="5268725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24841" y="0"/>
                </a:moveTo>
                <a:lnTo>
                  <a:pt x="0" y="28879"/>
                </a:lnTo>
                <a:lnTo>
                  <a:pt x="50939" y="47561"/>
                </a:lnTo>
                <a:lnTo>
                  <a:pt x="248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7" name="object 127"/>
          <p:cNvSpPr/>
          <p:nvPr/>
        </p:nvSpPr>
        <p:spPr>
          <a:xfrm>
            <a:off x="7476103" y="5268725"/>
            <a:ext cx="51435" cy="47625"/>
          </a:xfrm>
          <a:custGeom>
            <a:avLst/>
            <a:gdLst/>
            <a:ahLst/>
            <a:cxnLst/>
            <a:rect l="l" t="t" r="r" b="b"/>
            <a:pathLst>
              <a:path w="51434" h="47625">
                <a:moveTo>
                  <a:pt x="50939" y="47561"/>
                </a:moveTo>
                <a:lnTo>
                  <a:pt x="24841" y="0"/>
                </a:lnTo>
                <a:lnTo>
                  <a:pt x="0" y="28879"/>
                </a:lnTo>
                <a:lnTo>
                  <a:pt x="50939" y="47561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8" name="object 128"/>
          <p:cNvSpPr/>
          <p:nvPr/>
        </p:nvSpPr>
        <p:spPr>
          <a:xfrm>
            <a:off x="5612642" y="3539472"/>
            <a:ext cx="3466465" cy="1866900"/>
          </a:xfrm>
          <a:custGeom>
            <a:avLst/>
            <a:gdLst/>
            <a:ahLst/>
            <a:cxnLst/>
            <a:rect l="l" t="t" r="r" b="b"/>
            <a:pathLst>
              <a:path w="3466465" h="1866900">
                <a:moveTo>
                  <a:pt x="0" y="0"/>
                </a:moveTo>
                <a:lnTo>
                  <a:pt x="3466147" y="186639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9" name="object 129"/>
          <p:cNvSpPr/>
          <p:nvPr/>
        </p:nvSpPr>
        <p:spPr>
          <a:xfrm>
            <a:off x="9069756" y="5389088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18059" y="0"/>
                </a:moveTo>
                <a:lnTo>
                  <a:pt x="0" y="33540"/>
                </a:lnTo>
                <a:lnTo>
                  <a:pt x="53759" y="40855"/>
                </a:lnTo>
                <a:lnTo>
                  <a:pt x="1805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0" name="object 130"/>
          <p:cNvSpPr/>
          <p:nvPr/>
        </p:nvSpPr>
        <p:spPr>
          <a:xfrm>
            <a:off x="9069756" y="5389088"/>
            <a:ext cx="53975" cy="41275"/>
          </a:xfrm>
          <a:custGeom>
            <a:avLst/>
            <a:gdLst/>
            <a:ahLst/>
            <a:cxnLst/>
            <a:rect l="l" t="t" r="r" b="b"/>
            <a:pathLst>
              <a:path w="53975" h="41275">
                <a:moveTo>
                  <a:pt x="53759" y="40855"/>
                </a:moveTo>
                <a:lnTo>
                  <a:pt x="18059" y="0"/>
                </a:lnTo>
                <a:lnTo>
                  <a:pt x="0" y="33540"/>
                </a:lnTo>
                <a:lnTo>
                  <a:pt x="53759" y="4085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1" name="object 131"/>
          <p:cNvSpPr/>
          <p:nvPr/>
        </p:nvSpPr>
        <p:spPr>
          <a:xfrm>
            <a:off x="5613123" y="3445506"/>
            <a:ext cx="2660015" cy="815340"/>
          </a:xfrm>
          <a:custGeom>
            <a:avLst/>
            <a:gdLst/>
            <a:ahLst/>
            <a:cxnLst/>
            <a:rect l="l" t="t" r="r" b="b"/>
            <a:pathLst>
              <a:path w="2660015" h="815339">
                <a:moveTo>
                  <a:pt x="0" y="0"/>
                </a:moveTo>
                <a:lnTo>
                  <a:pt x="2659418" y="81498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2" name="object 132"/>
          <p:cNvSpPr/>
          <p:nvPr/>
        </p:nvSpPr>
        <p:spPr>
          <a:xfrm>
            <a:off x="8266954" y="4242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11163" y="0"/>
                </a:moveTo>
                <a:lnTo>
                  <a:pt x="0" y="36423"/>
                </a:lnTo>
                <a:lnTo>
                  <a:pt x="54152" y="33096"/>
                </a:lnTo>
                <a:lnTo>
                  <a:pt x="111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3" name="object 133"/>
          <p:cNvSpPr/>
          <p:nvPr/>
        </p:nvSpPr>
        <p:spPr>
          <a:xfrm>
            <a:off x="8266954" y="4242277"/>
            <a:ext cx="54610" cy="36830"/>
          </a:xfrm>
          <a:custGeom>
            <a:avLst/>
            <a:gdLst/>
            <a:ahLst/>
            <a:cxnLst/>
            <a:rect l="l" t="t" r="r" b="b"/>
            <a:pathLst>
              <a:path w="54609" h="36830">
                <a:moveTo>
                  <a:pt x="54152" y="33096"/>
                </a:moveTo>
                <a:lnTo>
                  <a:pt x="11163" y="0"/>
                </a:lnTo>
                <a:lnTo>
                  <a:pt x="0" y="36423"/>
                </a:lnTo>
                <a:lnTo>
                  <a:pt x="54152" y="33096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4" name="object 134"/>
          <p:cNvSpPr/>
          <p:nvPr/>
        </p:nvSpPr>
        <p:spPr>
          <a:xfrm>
            <a:off x="5613334" y="3380033"/>
            <a:ext cx="2656840" cy="386080"/>
          </a:xfrm>
          <a:custGeom>
            <a:avLst/>
            <a:gdLst/>
            <a:ahLst/>
            <a:cxnLst/>
            <a:rect l="l" t="t" r="r" b="b"/>
            <a:pathLst>
              <a:path w="2656840" h="386080">
                <a:moveTo>
                  <a:pt x="0" y="0"/>
                </a:moveTo>
                <a:lnTo>
                  <a:pt x="2656484" y="385622"/>
                </a:lnTo>
              </a:path>
            </a:pathLst>
          </a:custGeom>
          <a:ln w="126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5" name="object 135"/>
          <p:cNvSpPr/>
          <p:nvPr/>
        </p:nvSpPr>
        <p:spPr>
          <a:xfrm>
            <a:off x="8267076" y="3746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473" y="0"/>
                </a:moveTo>
                <a:lnTo>
                  <a:pt x="0" y="37706"/>
                </a:lnTo>
                <a:lnTo>
                  <a:pt x="53009" y="26149"/>
                </a:lnTo>
                <a:lnTo>
                  <a:pt x="547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6" name="object 136"/>
          <p:cNvSpPr/>
          <p:nvPr/>
        </p:nvSpPr>
        <p:spPr>
          <a:xfrm>
            <a:off x="8267076" y="3746799"/>
            <a:ext cx="53340" cy="38100"/>
          </a:xfrm>
          <a:custGeom>
            <a:avLst/>
            <a:gdLst/>
            <a:ahLst/>
            <a:cxnLst/>
            <a:rect l="l" t="t" r="r" b="b"/>
            <a:pathLst>
              <a:path w="53340" h="38100">
                <a:moveTo>
                  <a:pt x="53009" y="26149"/>
                </a:moveTo>
                <a:lnTo>
                  <a:pt x="5473" y="0"/>
                </a:lnTo>
                <a:lnTo>
                  <a:pt x="0" y="37706"/>
                </a:lnTo>
                <a:lnTo>
                  <a:pt x="53009" y="2614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7" name="object 137"/>
          <p:cNvSpPr/>
          <p:nvPr/>
        </p:nvSpPr>
        <p:spPr>
          <a:xfrm>
            <a:off x="3103163" y="3555081"/>
            <a:ext cx="1962150" cy="3239770"/>
          </a:xfrm>
          <a:custGeom>
            <a:avLst/>
            <a:gdLst/>
            <a:ahLst/>
            <a:cxnLst/>
            <a:rect l="l" t="t" r="r" b="b"/>
            <a:pathLst>
              <a:path w="1962150" h="3239770">
                <a:moveTo>
                  <a:pt x="1962099" y="0"/>
                </a:moveTo>
                <a:lnTo>
                  <a:pt x="0" y="323974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8" name="object 138"/>
          <p:cNvSpPr/>
          <p:nvPr/>
        </p:nvSpPr>
        <p:spPr>
          <a:xfrm>
            <a:off x="3076848" y="6784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10020" y="0"/>
                </a:moveTo>
                <a:lnTo>
                  <a:pt x="0" y="53327"/>
                </a:lnTo>
                <a:lnTo>
                  <a:pt x="42608" y="19748"/>
                </a:lnTo>
                <a:lnTo>
                  <a:pt x="100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9" name="object 139"/>
          <p:cNvSpPr/>
          <p:nvPr/>
        </p:nvSpPr>
        <p:spPr>
          <a:xfrm>
            <a:off x="3076848" y="6784950"/>
            <a:ext cx="43180" cy="53340"/>
          </a:xfrm>
          <a:custGeom>
            <a:avLst/>
            <a:gdLst/>
            <a:ahLst/>
            <a:cxnLst/>
            <a:rect l="l" t="t" r="r" b="b"/>
            <a:pathLst>
              <a:path w="43180" h="53339">
                <a:moveTo>
                  <a:pt x="0" y="53327"/>
                </a:moveTo>
                <a:lnTo>
                  <a:pt x="42608" y="19748"/>
                </a:lnTo>
                <a:lnTo>
                  <a:pt x="10020" y="0"/>
                </a:lnTo>
                <a:lnTo>
                  <a:pt x="0" y="53327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0" name="object 140"/>
          <p:cNvSpPr txBox="1"/>
          <p:nvPr/>
        </p:nvSpPr>
        <p:spPr>
          <a:xfrm rot="21300000">
            <a:off x="3226209" y="3292050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icode=x2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41" name="object 141"/>
          <p:cNvSpPr txBox="1"/>
          <p:nvPr/>
        </p:nvSpPr>
        <p:spPr>
          <a:xfrm rot="20160000">
            <a:off x="3085375" y="3936745"/>
            <a:ext cx="817643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icode=xA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2" name="object 142"/>
          <p:cNvSpPr txBox="1"/>
          <p:nvPr/>
        </p:nvSpPr>
        <p:spPr>
          <a:xfrm rot="19080000">
            <a:off x="3225731" y="4530551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icode=x8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3" name="object 143"/>
          <p:cNvSpPr txBox="1"/>
          <p:nvPr/>
        </p:nvSpPr>
        <p:spPr>
          <a:xfrm rot="18120000">
            <a:off x="3605473" y="5005109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20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icode=x4</a:t>
            </a:r>
            <a:endParaRPr sz="1500" baseline="2777">
              <a:latin typeface="Times New Roman"/>
              <a:cs typeface="Times New Roman"/>
            </a:endParaRPr>
          </a:p>
        </p:txBody>
      </p:sp>
      <p:sp>
        <p:nvSpPr>
          <p:cNvPr id="144" name="object 144"/>
          <p:cNvSpPr txBox="1"/>
          <p:nvPr/>
        </p:nvSpPr>
        <p:spPr>
          <a:xfrm rot="17160000">
            <a:off x="4313793" y="4552205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icode=x7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5" name="object 145"/>
          <p:cNvSpPr txBox="1"/>
          <p:nvPr/>
        </p:nvSpPr>
        <p:spPr>
          <a:xfrm rot="5280000">
            <a:off x="4979068" y="5268501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46" name="object 146"/>
          <p:cNvSpPr txBox="1"/>
          <p:nvPr/>
        </p:nvSpPr>
        <p:spPr>
          <a:xfrm rot="4320000">
            <a:off x="5426392" y="4816676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icode=x3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7" name="object 147"/>
          <p:cNvSpPr txBox="1"/>
          <p:nvPr/>
        </p:nvSpPr>
        <p:spPr>
          <a:xfrm rot="3300000">
            <a:off x="5809712" y="4529630"/>
            <a:ext cx="803845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30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icode=x5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8" name="object 148"/>
          <p:cNvSpPr txBox="1"/>
          <p:nvPr/>
        </p:nvSpPr>
        <p:spPr>
          <a:xfrm rot="2400000">
            <a:off x="6167294" y="4274912"/>
            <a:ext cx="817016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</a:t>
            </a:r>
            <a:r>
              <a:rPr sz="1500" i="1" spc="-157" baseline="2777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icode=xB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49" name="object 149"/>
          <p:cNvSpPr txBox="1"/>
          <p:nvPr/>
        </p:nvSpPr>
        <p:spPr>
          <a:xfrm rot="1680000">
            <a:off x="6985131" y="4293392"/>
            <a:ext cx="802591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icode=x9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0" name="object 150"/>
          <p:cNvSpPr txBox="1"/>
          <p:nvPr/>
        </p:nvSpPr>
        <p:spPr>
          <a:xfrm rot="480000">
            <a:off x="6663721" y="3409418"/>
            <a:ext cx="865350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500" i="1" baseline="2777" dirty="0">
                <a:latin typeface="Times New Roman"/>
                <a:cs typeface="Times New Roman"/>
              </a:rPr>
              <a:t>done, </a:t>
            </a:r>
            <a:r>
              <a:rPr sz="1000" i="1" dirty="0">
                <a:latin typeface="Times New Roman"/>
                <a:cs typeface="Times New Roman"/>
              </a:rPr>
              <a:t>icode =</a:t>
            </a:r>
            <a:r>
              <a:rPr sz="1000" i="1" spc="-12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x1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1" name="object 151"/>
          <p:cNvSpPr txBox="1"/>
          <p:nvPr/>
        </p:nvSpPr>
        <p:spPr>
          <a:xfrm rot="1020000">
            <a:off x="7012180" y="3806889"/>
            <a:ext cx="801964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icode=x0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55" name="object 155"/>
          <p:cNvSpPr txBox="1"/>
          <p:nvPr/>
        </p:nvSpPr>
        <p:spPr>
          <a:xfrm>
            <a:off x="7665945" y="2410903"/>
            <a:ext cx="2753995" cy="68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310"/>
              </a:lnSpc>
              <a:spcBef>
                <a:spcPts val="10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(Labelling </a:t>
            </a:r>
            <a:r>
              <a:rPr sz="1100" b="1" i="1" spc="-10" dirty="0">
                <a:latin typeface="Times-BoldItalic"/>
                <a:cs typeface="Times-BoldItalic"/>
              </a:rPr>
              <a:t>TOP </a:t>
            </a:r>
            <a:r>
              <a:rPr sz="1100" b="1" i="1" dirty="0">
                <a:latin typeface="Times-BoldItalic"/>
                <a:cs typeface="Times-BoldItalic"/>
              </a:rPr>
              <a:t>with 000000 make it</a:t>
            </a:r>
            <a:r>
              <a:rPr sz="1100" b="1" i="1" spc="-7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easier</a:t>
            </a:r>
            <a:endParaRPr sz="1100">
              <a:latin typeface="Times-BoldItalic"/>
              <a:cs typeface="Times-BoldItalic"/>
            </a:endParaRPr>
          </a:p>
          <a:p>
            <a:pPr marL="12700" marR="5080">
              <a:lnSpc>
                <a:spcPts val="1300"/>
              </a:lnSpc>
              <a:spcBef>
                <a:spcPts val="50"/>
              </a:spcBef>
            </a:pPr>
            <a:r>
              <a:rPr sz="1100" b="1" i="1" dirty="0">
                <a:latin typeface="Times-BoldItalic"/>
                <a:cs typeface="Times-BoldItalic"/>
              </a:rPr>
              <a:t>to </a:t>
            </a:r>
            <a:r>
              <a:rPr sz="1100" b="1" i="1" spc="-5" dirty="0">
                <a:latin typeface="Times-BoldItalic"/>
                <a:cs typeface="Times-BoldItalic"/>
              </a:rPr>
              <a:t>start </a:t>
            </a:r>
            <a:r>
              <a:rPr sz="1100" b="1" i="1" dirty="0">
                <a:latin typeface="Times-BoldItalic"/>
                <a:cs typeface="Times-BoldItalic"/>
              </a:rPr>
              <a:t>there on </a:t>
            </a:r>
            <a:r>
              <a:rPr sz="1100" b="1" i="1" spc="-5" dirty="0">
                <a:latin typeface="Times-BoldItalic"/>
                <a:cs typeface="Times-BoldItalic"/>
              </a:rPr>
              <a:t>reset; </a:t>
            </a:r>
            <a:r>
              <a:rPr sz="1100" b="1" i="1" dirty="0">
                <a:latin typeface="Times-BoldItalic"/>
                <a:cs typeface="Times-BoldItalic"/>
              </a:rPr>
              <a:t>labelling the </a:t>
            </a:r>
            <a:r>
              <a:rPr sz="1100" b="1" i="1" spc="-20" dirty="0">
                <a:latin typeface="Times-BoldItalic"/>
                <a:cs typeface="Times-BoldItalic"/>
              </a:rPr>
              <a:t>first </a:t>
            </a:r>
            <a:r>
              <a:rPr sz="1100" b="1" i="1" spc="-5" dirty="0">
                <a:latin typeface="Times-BoldItalic"/>
                <a:cs typeface="Times-BoldItalic"/>
              </a:rPr>
              <a:t>state </a:t>
            </a:r>
            <a:r>
              <a:rPr sz="1100" b="1" i="1" dirty="0">
                <a:latin typeface="Times-BoldItalic"/>
                <a:cs typeface="Times-BoldItalic"/>
              </a:rPr>
              <a:t>in  each instruction with 1-1-icode </a:t>
            </a:r>
            <a:r>
              <a:rPr sz="1100" b="1" i="1" spc="-5" dirty="0">
                <a:latin typeface="Times-BoldItalic"/>
                <a:cs typeface="Times-BoldItalic"/>
              </a:rPr>
              <a:t>helps </a:t>
            </a:r>
            <a:r>
              <a:rPr sz="1100" b="1" i="1" dirty="0">
                <a:latin typeface="Times-BoldItalic"/>
                <a:cs typeface="Times-BoldItalic"/>
              </a:rPr>
              <a:t>the  </a:t>
            </a:r>
            <a:r>
              <a:rPr sz="1100" b="1" i="1" spc="-5" dirty="0">
                <a:latin typeface="Times-BoldItalic"/>
                <a:cs typeface="Times-BoldItalic"/>
              </a:rPr>
              <a:t>microsequencer.</a:t>
            </a:r>
            <a:endParaRPr sz="1100">
              <a:latin typeface="Times-BoldItalic"/>
              <a:cs typeface="Times-BoldItalic"/>
            </a:endParaRPr>
          </a:p>
        </p:txBody>
      </p:sp>
      <p:sp>
        <p:nvSpPr>
          <p:cNvPr id="156" name="object 156"/>
          <p:cNvSpPr txBox="1"/>
          <p:nvPr/>
        </p:nvSpPr>
        <p:spPr>
          <a:xfrm>
            <a:off x="1797058" y="2972312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7" name="object 157"/>
          <p:cNvSpPr txBox="1"/>
          <p:nvPr/>
        </p:nvSpPr>
        <p:spPr>
          <a:xfrm>
            <a:off x="1612851" y="4140250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58" name="object 158"/>
          <p:cNvSpPr txBox="1"/>
          <p:nvPr/>
        </p:nvSpPr>
        <p:spPr>
          <a:xfrm>
            <a:off x="2147889" y="5411726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9" name="object 159"/>
          <p:cNvSpPr txBox="1"/>
          <p:nvPr/>
        </p:nvSpPr>
        <p:spPr>
          <a:xfrm>
            <a:off x="2857502" y="6692950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0" name="object 160"/>
          <p:cNvSpPr txBox="1"/>
          <p:nvPr/>
        </p:nvSpPr>
        <p:spPr>
          <a:xfrm>
            <a:off x="4524174" y="5741678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110111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1" name="object 161"/>
          <p:cNvSpPr txBox="1"/>
          <p:nvPr/>
        </p:nvSpPr>
        <p:spPr>
          <a:xfrm>
            <a:off x="4670252" y="7129015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2" name="object 162"/>
          <p:cNvSpPr txBox="1"/>
          <p:nvPr/>
        </p:nvSpPr>
        <p:spPr>
          <a:xfrm>
            <a:off x="6240780" y="6202025"/>
            <a:ext cx="5092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</a:t>
            </a: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3" name="object 163"/>
          <p:cNvSpPr txBox="1"/>
          <p:nvPr/>
        </p:nvSpPr>
        <p:spPr>
          <a:xfrm>
            <a:off x="6649094" y="5068939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10101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4" name="object 164"/>
          <p:cNvSpPr txBox="1"/>
          <p:nvPr/>
        </p:nvSpPr>
        <p:spPr>
          <a:xfrm>
            <a:off x="7775577" y="5055871"/>
            <a:ext cx="5010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5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111011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5" name="object 165"/>
          <p:cNvSpPr txBox="1"/>
          <p:nvPr/>
        </p:nvSpPr>
        <p:spPr>
          <a:xfrm>
            <a:off x="7665943" y="3225224"/>
            <a:ext cx="2263140" cy="76644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spcBef>
                <a:spcPts val="190"/>
              </a:spcBef>
            </a:pPr>
            <a:r>
              <a:rPr sz="1100" b="1" i="1" spc="-5" dirty="0">
                <a:latin typeface="Times-BoldItalic"/>
                <a:cs typeface="Times-BoldItalic"/>
              </a:rPr>
              <a:t>"X </a:t>
            </a:r>
            <a:r>
              <a:rPr sz="1100" b="1" i="1" dirty="0">
                <a:latin typeface="Times-BoldItalic"/>
                <a:cs typeface="Times-BoldItalic"/>
              </a:rPr>
              <a:t>? Y" means </a:t>
            </a:r>
            <a:r>
              <a:rPr sz="1100" b="1" i="1" spc="-5" dirty="0">
                <a:latin typeface="Times-BoldItalic"/>
                <a:cs typeface="Times-BoldItalic"/>
              </a:rPr>
              <a:t>"if </a:t>
            </a:r>
            <a:r>
              <a:rPr sz="1100" b="1" i="1" dirty="0">
                <a:latin typeface="Times-BoldItalic"/>
                <a:cs typeface="Times-BoldItalic"/>
              </a:rPr>
              <a:t>X then do</a:t>
            </a:r>
            <a:r>
              <a:rPr sz="1100" b="1" i="1" spc="-80" dirty="0">
                <a:latin typeface="Times-BoldItalic"/>
                <a:cs typeface="Times-BoldItalic"/>
              </a:rPr>
              <a:t> </a:t>
            </a:r>
            <a:r>
              <a:rPr sz="1100" b="1" i="1" dirty="0">
                <a:latin typeface="Times-BoldItalic"/>
                <a:cs typeface="Times-BoldItalic"/>
              </a:rPr>
              <a:t>Y")</a:t>
            </a:r>
            <a:endParaRPr sz="1100">
              <a:latin typeface="Times-BoldItalic"/>
              <a:cs typeface="Times-BoldItalic"/>
            </a:endParaRPr>
          </a:p>
          <a:p>
            <a:pPr marL="253365" algn="ctr">
              <a:spcBef>
                <a:spcPts val="95"/>
              </a:spcBef>
            </a:pPr>
            <a:r>
              <a:rPr sz="1200" b="1" i="1" spc="-35" dirty="0">
                <a:solidFill>
                  <a:srgbClr val="FF2600"/>
                </a:solidFill>
                <a:latin typeface="Helvetica-BoldOblique"/>
                <a:cs typeface="Helvetica-BoldOblique"/>
              </a:rPr>
              <a:t>110011</a:t>
            </a:r>
            <a:endParaRPr sz="1200">
              <a:latin typeface="Helvetica-BoldOblique"/>
              <a:cs typeface="Helvetica-BoldOblique"/>
            </a:endParaRPr>
          </a:p>
          <a:p>
            <a:pPr marL="741045">
              <a:spcBef>
                <a:spcPts val="465"/>
              </a:spcBef>
            </a:pPr>
            <a:r>
              <a:rPr sz="1000" dirty="0">
                <a:latin typeface="Times New Roman"/>
                <a:cs typeface="Times New Roman"/>
              </a:rPr>
              <a:t>NOP:</a:t>
            </a:r>
            <a:endParaRPr sz="1000">
              <a:latin typeface="Times New Roman"/>
              <a:cs typeface="Times New Roman"/>
            </a:endParaRPr>
          </a:p>
          <a:p>
            <a:pPr marL="741045">
              <a:spcBef>
                <a:spcPts val="20"/>
              </a:spcBef>
              <a:tabLst>
                <a:tab pos="1884045" algn="l"/>
              </a:tabLst>
            </a:pPr>
            <a:r>
              <a:rPr sz="1500" spc="-7" baseline="5555" dirty="0">
                <a:latin typeface="Times New Roman"/>
                <a:cs typeface="Times New Roman"/>
              </a:rPr>
              <a:t>PC </a:t>
            </a:r>
            <a:r>
              <a:rPr sz="1500" baseline="5555" dirty="0">
                <a:latin typeface="Times New Roman"/>
                <a:cs typeface="Times New Roman"/>
              </a:rPr>
              <a:t>+= 1	</a:t>
            </a: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66" name="object 166"/>
          <p:cNvSpPr txBox="1"/>
          <p:nvPr/>
        </p:nvSpPr>
        <p:spPr>
          <a:xfrm>
            <a:off x="8606182" y="3992270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10000</a:t>
            </a:r>
            <a:endParaRPr sz="1200">
              <a:latin typeface="Helvetica-BoldOblique"/>
              <a:cs typeface="Helvetica-BoldOblique"/>
            </a:endParaRPr>
          </a:p>
        </p:txBody>
      </p:sp>
      <p:sp>
        <p:nvSpPr>
          <p:cNvPr id="167" name="object 167"/>
          <p:cNvSpPr txBox="1"/>
          <p:nvPr/>
        </p:nvSpPr>
        <p:spPr>
          <a:xfrm>
            <a:off x="9194612" y="5055871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FF2600"/>
                </a:solidFill>
                <a:latin typeface="Helvetica-BoldOblique"/>
                <a:cs typeface="Helvetica-BoldOblique"/>
              </a:rPr>
              <a:t>11</a:t>
            </a: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1001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68" name="object 168"/>
          <p:cNvSpPr txBox="1"/>
          <p:nvPr/>
        </p:nvSpPr>
        <p:spPr>
          <a:xfrm>
            <a:off x="5651298" y="2464003"/>
            <a:ext cx="53403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dirty="0">
                <a:solidFill>
                  <a:srgbClr val="FF2600"/>
                </a:solidFill>
                <a:latin typeface="Helvetica-BoldOblique"/>
                <a:cs typeface="Helvetica-BoldOblique"/>
              </a:rPr>
              <a:t>000000</a:t>
            </a:r>
            <a:endParaRPr sz="1200" dirty="0">
              <a:latin typeface="Helvetica-BoldOblique"/>
              <a:cs typeface="Helvetica-BoldOblique"/>
            </a:endParaRPr>
          </a:p>
        </p:txBody>
      </p:sp>
      <p:sp>
        <p:nvSpPr>
          <p:cNvPr id="152" name="object 6">
            <a:extLst>
              <a:ext uri="{FF2B5EF4-FFF2-40B4-BE49-F238E27FC236}">
                <a16:creationId xmlns:a16="http://schemas.microsoft.com/office/drawing/2014/main" id="{86AAF0C7-346A-A3CB-6C0A-5A9A3E02FA6B}"/>
              </a:ext>
            </a:extLst>
          </p:cNvPr>
          <p:cNvSpPr/>
          <p:nvPr/>
        </p:nvSpPr>
        <p:spPr>
          <a:xfrm>
            <a:off x="5765800" y="8498502"/>
            <a:ext cx="1246210" cy="1105240"/>
          </a:xfrm>
          <a:custGeom>
            <a:avLst/>
            <a:gdLst/>
            <a:ahLst/>
            <a:cxnLst/>
            <a:rect l="l" t="t" r="r" b="b"/>
            <a:pathLst>
              <a:path w="1143000" h="1143000">
                <a:moveTo>
                  <a:pt x="0" y="0"/>
                </a:moveTo>
                <a:lnTo>
                  <a:pt x="1143000" y="0"/>
                </a:lnTo>
                <a:lnTo>
                  <a:pt x="1143000" y="1143000"/>
                </a:lnTo>
                <a:lnTo>
                  <a:pt x="0" y="11430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chemeClr val="tx2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1" name="object 140">
            <a:extLst>
              <a:ext uri="{FF2B5EF4-FFF2-40B4-BE49-F238E27FC236}">
                <a16:creationId xmlns:a16="http://schemas.microsoft.com/office/drawing/2014/main" id="{22839338-F3D3-F0E1-C661-0925BE1F06FF}"/>
              </a:ext>
            </a:extLst>
          </p:cNvPr>
          <p:cNvSpPr txBox="1"/>
          <p:nvPr/>
        </p:nvSpPr>
        <p:spPr>
          <a:xfrm rot="5014387">
            <a:off x="5844221" y="7919784"/>
            <a:ext cx="803218" cy="1270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5" dirty="0">
                <a:latin typeface="Times New Roman"/>
                <a:cs typeface="Times New Roman"/>
              </a:rPr>
              <a:t> </a:t>
            </a:r>
            <a:r>
              <a:rPr sz="1500" i="1" baseline="2777" dirty="0">
                <a:latin typeface="Times New Roman"/>
                <a:cs typeface="Times New Roman"/>
              </a:rPr>
              <a:t>icode=</a:t>
            </a:r>
            <a:r>
              <a:rPr sz="1500" i="1" baseline="2777" dirty="0" err="1">
                <a:latin typeface="Times New Roman"/>
                <a:cs typeface="Times New Roman"/>
              </a:rPr>
              <a:t>x</a:t>
            </a:r>
            <a:r>
              <a:rPr lang="en-US" sz="1500" i="1" baseline="2777" dirty="0" err="1">
                <a:latin typeface="Times New Roman"/>
                <a:cs typeface="Times New Roman"/>
              </a:rPr>
              <a:t>C</a:t>
            </a:r>
            <a:endParaRPr sz="1500" baseline="2777" dirty="0">
              <a:latin typeface="Times New Roman"/>
              <a:cs typeface="Times New Roman"/>
            </a:endParaRPr>
          </a:p>
        </p:txBody>
      </p:sp>
      <p:sp>
        <p:nvSpPr>
          <p:cNvPr id="172" name="object 156">
            <a:extLst>
              <a:ext uri="{FF2B5EF4-FFF2-40B4-BE49-F238E27FC236}">
                <a16:creationId xmlns:a16="http://schemas.microsoft.com/office/drawing/2014/main" id="{388FFD24-C056-F9F0-7BFF-C2E990695D6A}"/>
              </a:ext>
            </a:extLst>
          </p:cNvPr>
          <p:cNvSpPr txBox="1"/>
          <p:nvPr/>
        </p:nvSpPr>
        <p:spPr>
          <a:xfrm>
            <a:off x="6450022" y="8306114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chemeClr val="tx2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110</a:t>
            </a:r>
            <a:r>
              <a:rPr sz="1200" b="1" i="1" dirty="0">
                <a:solidFill>
                  <a:schemeClr val="tx2"/>
                </a:solidFill>
                <a:latin typeface="Helvetica-BoldOblique"/>
                <a:cs typeface="Helvetica-BoldOblique"/>
              </a:rPr>
              <a:t>0</a:t>
            </a:r>
            <a:endParaRPr sz="1200" dirty="0">
              <a:solidFill>
                <a:schemeClr val="tx2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178" name="object 5">
            <a:extLst>
              <a:ext uri="{FF2B5EF4-FFF2-40B4-BE49-F238E27FC236}">
                <a16:creationId xmlns:a16="http://schemas.microsoft.com/office/drawing/2014/main" id="{96D25E82-37CA-C9AF-B28E-DA14B119FD5F}"/>
              </a:ext>
            </a:extLst>
          </p:cNvPr>
          <p:cNvSpPr txBox="1"/>
          <p:nvPr/>
        </p:nvSpPr>
        <p:spPr>
          <a:xfrm>
            <a:off x="5784670" y="8540991"/>
            <a:ext cx="1210198" cy="10387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IOPL</a:t>
            </a:r>
            <a:r>
              <a:rPr sz="1000" dirty="0">
                <a:latin typeface="Times New Roman"/>
                <a:cs typeface="Times New Roman"/>
              </a:rPr>
              <a:t>: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sz="1000" dirty="0" err="1">
                <a:latin typeface="Times New Roman"/>
                <a:cs typeface="Times New Roman"/>
              </a:rPr>
              <a:t>val</a:t>
            </a:r>
            <a:r>
              <a:rPr lang="en-US" sz="1000" dirty="0" err="1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 :=</a:t>
            </a:r>
            <a:r>
              <a:rPr sz="1000" spc="-70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R[</a:t>
            </a:r>
            <a:r>
              <a:rPr sz="1000" dirty="0" err="1">
                <a:latin typeface="Times New Roman"/>
                <a:cs typeface="Times New Roman"/>
              </a:rPr>
              <a:t>r</a:t>
            </a:r>
            <a:r>
              <a:rPr lang="en-US" sz="1000" dirty="0" err="1">
                <a:latin typeface="Times New Roman"/>
                <a:cs typeface="Times New Roman"/>
              </a:rPr>
              <a:t>B</a:t>
            </a:r>
            <a:r>
              <a:rPr sz="1000" dirty="0">
                <a:latin typeface="Times New Roman"/>
                <a:cs typeface="Times New Roman"/>
              </a:rPr>
              <a:t>]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valC</a:t>
            </a:r>
            <a:r>
              <a:rPr lang="en-US" sz="1000" dirty="0">
                <a:latin typeface="Times New Roman"/>
                <a:cs typeface="Times New Roman"/>
              </a:rPr>
              <a:t> := IR[2:5]</a:t>
            </a:r>
            <a:endParaRPr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sz="1000" dirty="0">
                <a:latin typeface="Times New Roman"/>
                <a:cs typeface="Times New Roman"/>
              </a:rPr>
              <a:t>valE := </a:t>
            </a: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OP </a:t>
            </a:r>
            <a:r>
              <a:rPr lang="en-US" sz="1000" dirty="0" err="1">
                <a:latin typeface="Times New Roman"/>
                <a:cs typeface="Times New Roman"/>
              </a:rPr>
              <a:t>valC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update cc</a:t>
            </a:r>
            <a:r>
              <a:rPr sz="1000" dirty="0">
                <a:latin typeface="Times New Roman"/>
                <a:cs typeface="Times New Roman"/>
              </a:rPr>
              <a:t> 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R[</a:t>
            </a:r>
            <a:r>
              <a:rPr lang="en-US" sz="1000" dirty="0" err="1">
                <a:latin typeface="Times New Roman"/>
                <a:cs typeface="Times New Roman"/>
              </a:rPr>
              <a:t>rB</a:t>
            </a:r>
            <a:r>
              <a:rPr lang="en-US" sz="1000" dirty="0">
                <a:latin typeface="Times New Roman"/>
                <a:cs typeface="Times New Roman"/>
              </a:rPr>
              <a:t>] :=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endParaRPr lang="en-US" sz="1000" dirty="0">
              <a:latin typeface="Times New Roman"/>
              <a:cs typeface="Times New Roman"/>
            </a:endParaRP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+= 6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1" name="object 41">
            <a:extLst>
              <a:ext uri="{FF2B5EF4-FFF2-40B4-BE49-F238E27FC236}">
                <a16:creationId xmlns:a16="http://schemas.microsoft.com/office/drawing/2014/main" id="{C71240D3-AC19-8962-208B-CAF0F056074C}"/>
              </a:ext>
            </a:extLst>
          </p:cNvPr>
          <p:cNvSpPr txBox="1"/>
          <p:nvPr/>
        </p:nvSpPr>
        <p:spPr>
          <a:xfrm>
            <a:off x="6174789" y="9824019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2" name="object 55">
            <a:extLst>
              <a:ext uri="{FF2B5EF4-FFF2-40B4-BE49-F238E27FC236}">
                <a16:creationId xmlns:a16="http://schemas.microsoft.com/office/drawing/2014/main" id="{38DB9171-C588-97E7-2A25-06A4F86D61C5}"/>
              </a:ext>
            </a:extLst>
          </p:cNvPr>
          <p:cNvSpPr/>
          <p:nvPr/>
        </p:nvSpPr>
        <p:spPr>
          <a:xfrm rot="20184322">
            <a:off x="6326138" y="9621480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4" name="Freeform 173">
            <a:extLst>
              <a:ext uri="{FF2B5EF4-FFF2-40B4-BE49-F238E27FC236}">
                <a16:creationId xmlns:a16="http://schemas.microsoft.com/office/drawing/2014/main" id="{C610D0BF-D101-551B-CAB7-B28B6A167A40}"/>
              </a:ext>
            </a:extLst>
          </p:cNvPr>
          <p:cNvSpPr/>
          <p:nvPr/>
        </p:nvSpPr>
        <p:spPr>
          <a:xfrm>
            <a:off x="5264332" y="3546566"/>
            <a:ext cx="873120" cy="4917984"/>
          </a:xfrm>
          <a:custGeom>
            <a:avLst/>
            <a:gdLst>
              <a:gd name="connsiteX0" fmla="*/ 0 w 930122"/>
              <a:gd name="connsiteY0" fmla="*/ 0 h 4735632"/>
              <a:gd name="connsiteX1" fmla="*/ 254726 w 930122"/>
              <a:gd name="connsiteY1" fmla="*/ 1299754 h 4735632"/>
              <a:gd name="connsiteX2" fmla="*/ 235132 w 930122"/>
              <a:gd name="connsiteY2" fmla="*/ 2886891 h 4735632"/>
              <a:gd name="connsiteX3" fmla="*/ 248195 w 930122"/>
              <a:gd name="connsiteY3" fmla="*/ 3331028 h 4735632"/>
              <a:gd name="connsiteX4" fmla="*/ 320040 w 930122"/>
              <a:gd name="connsiteY4" fmla="*/ 3631474 h 4735632"/>
              <a:gd name="connsiteX5" fmla="*/ 666206 w 930122"/>
              <a:gd name="connsiteY5" fmla="*/ 3709851 h 4735632"/>
              <a:gd name="connsiteX6" fmla="*/ 849086 w 930122"/>
              <a:gd name="connsiteY6" fmla="*/ 4010297 h 4735632"/>
              <a:gd name="connsiteX7" fmla="*/ 930122 w 930122"/>
              <a:gd name="connsiteY7" fmla="*/ 4735632 h 47356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30122" h="4735632">
                <a:moveTo>
                  <a:pt x="0" y="0"/>
                </a:moveTo>
                <a:cubicBezTo>
                  <a:pt x="107768" y="409303"/>
                  <a:pt x="215537" y="818606"/>
                  <a:pt x="254726" y="1299754"/>
                </a:cubicBezTo>
                <a:cubicBezTo>
                  <a:pt x="293915" y="1780902"/>
                  <a:pt x="236221" y="2548345"/>
                  <a:pt x="235132" y="2886891"/>
                </a:cubicBezTo>
                <a:cubicBezTo>
                  <a:pt x="234044" y="3225437"/>
                  <a:pt x="234044" y="3206931"/>
                  <a:pt x="248195" y="3331028"/>
                </a:cubicBezTo>
                <a:cubicBezTo>
                  <a:pt x="262346" y="3455125"/>
                  <a:pt x="250372" y="3568337"/>
                  <a:pt x="320040" y="3631474"/>
                </a:cubicBezTo>
                <a:cubicBezTo>
                  <a:pt x="389708" y="3694611"/>
                  <a:pt x="578032" y="3646714"/>
                  <a:pt x="666206" y="3709851"/>
                </a:cubicBezTo>
                <a:cubicBezTo>
                  <a:pt x="754380" y="3772988"/>
                  <a:pt x="805100" y="3839333"/>
                  <a:pt x="849086" y="4010297"/>
                </a:cubicBezTo>
                <a:cubicBezTo>
                  <a:pt x="893072" y="4181261"/>
                  <a:pt x="911597" y="4458446"/>
                  <a:pt x="930122" y="4735632"/>
                </a:cubicBezTo>
              </a:path>
            </a:pathLst>
          </a:custGeom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object 55">
            <a:extLst>
              <a:ext uri="{FF2B5EF4-FFF2-40B4-BE49-F238E27FC236}">
                <a16:creationId xmlns:a16="http://schemas.microsoft.com/office/drawing/2014/main" id="{01C9578F-6005-30A8-7613-2FC6BB1A52CB}"/>
              </a:ext>
            </a:extLst>
          </p:cNvPr>
          <p:cNvSpPr/>
          <p:nvPr/>
        </p:nvSpPr>
        <p:spPr>
          <a:xfrm rot="20604512">
            <a:off x="5162451" y="8389963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9" name="object 5">
            <a:extLst>
              <a:ext uri="{FF2B5EF4-FFF2-40B4-BE49-F238E27FC236}">
                <a16:creationId xmlns:a16="http://schemas.microsoft.com/office/drawing/2014/main" id="{C6A31821-C34D-1D68-9D8A-0BEA185ABB79}"/>
              </a:ext>
            </a:extLst>
          </p:cNvPr>
          <p:cNvSpPr txBox="1"/>
          <p:nvPr/>
        </p:nvSpPr>
        <p:spPr>
          <a:xfrm>
            <a:off x="2474457" y="8926208"/>
            <a:ext cx="1210198" cy="1332160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SYSENTER:</a:t>
            </a:r>
          </a:p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= 0</a:t>
            </a:r>
            <a:endParaRPr sz="1000" dirty="0">
              <a:latin typeface="Times New Roman"/>
              <a:cs typeface="Times New Roman"/>
            </a:endParaRP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:=</a:t>
            </a:r>
            <a:r>
              <a:rPr lang="en-US" sz="1000" spc="-100" dirty="0">
                <a:latin typeface="Times New Roman"/>
                <a:cs typeface="Times New Roman"/>
              </a:rPr>
              <a:t> </a:t>
            </a:r>
            <a:r>
              <a:rPr lang="en-US" sz="1000" dirty="0">
                <a:latin typeface="Times New Roman"/>
                <a:cs typeface="Times New Roman"/>
              </a:rPr>
              <a:t>R[%</a:t>
            </a:r>
            <a:r>
              <a:rPr lang="en-US" sz="1000" dirty="0" err="1">
                <a:latin typeface="Times New Roman"/>
                <a:cs typeface="Times New Roman"/>
              </a:rPr>
              <a:t>esp</a:t>
            </a:r>
            <a:r>
              <a:rPr lang="en-US" sz="1000" dirty="0">
                <a:latin typeface="Times New Roman"/>
                <a:cs typeface="Times New Roman"/>
              </a:rPr>
              <a:t>]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:= </a:t>
            </a:r>
            <a:r>
              <a:rPr lang="en-US" sz="1000" dirty="0" err="1">
                <a:latin typeface="Times New Roman"/>
                <a:cs typeface="Times New Roman"/>
              </a:rPr>
              <a:t>valB</a:t>
            </a:r>
            <a:r>
              <a:rPr lang="en-US" sz="1000" dirty="0">
                <a:latin typeface="Times New Roman"/>
                <a:cs typeface="Times New Roman"/>
              </a:rPr>
              <a:t> - 4  R[%</a:t>
            </a:r>
            <a:r>
              <a:rPr lang="en-US" sz="1000" dirty="0" err="1">
                <a:latin typeface="Times New Roman"/>
                <a:cs typeface="Times New Roman"/>
              </a:rPr>
              <a:t>esp</a:t>
            </a:r>
            <a:r>
              <a:rPr lang="en-US" sz="1000" dirty="0">
                <a:latin typeface="Times New Roman"/>
                <a:cs typeface="Times New Roman"/>
              </a:rPr>
              <a:t>] :=</a:t>
            </a:r>
            <a:r>
              <a:rPr lang="en-US" sz="1000" spc="-90" dirty="0">
                <a:latin typeface="Times New Roman"/>
                <a:cs typeface="Times New Roman"/>
              </a:rPr>
              <a:t>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MAR </a:t>
            </a:r>
            <a:r>
              <a:rPr lang="en-US" sz="1000" dirty="0">
                <a:latin typeface="Times New Roman"/>
                <a:cs typeface="Times New Roman"/>
              </a:rPr>
              <a:t>:= </a:t>
            </a:r>
            <a:r>
              <a:rPr lang="en-US" sz="1000" dirty="0" err="1">
                <a:latin typeface="Times New Roman"/>
                <a:cs typeface="Times New Roman"/>
              </a:rPr>
              <a:t>valE</a:t>
            </a:r>
            <a:r>
              <a:rPr lang="en-US" sz="1000" dirty="0">
                <a:latin typeface="Times New Roman"/>
                <a:cs typeface="Times New Roman"/>
              </a:rPr>
              <a:t> 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MDR </a:t>
            </a:r>
            <a:r>
              <a:rPr lang="en-US" sz="1000" dirty="0">
                <a:latin typeface="Times New Roman"/>
                <a:cs typeface="Times New Roman"/>
              </a:rPr>
              <a:t>:= </a:t>
            </a:r>
            <a:r>
              <a:rPr lang="en-US" sz="1000" spc="-5" dirty="0">
                <a:latin typeface="Times New Roman"/>
                <a:cs typeface="Times New Roman"/>
              </a:rPr>
              <a:t>PC </a:t>
            </a:r>
            <a:r>
              <a:rPr lang="en-US" sz="1000" dirty="0">
                <a:latin typeface="Times New Roman"/>
                <a:cs typeface="Times New Roman"/>
              </a:rPr>
              <a:t>+ 1 </a:t>
            </a:r>
          </a:p>
          <a:p>
            <a:pPr marL="12700" marR="5080">
              <a:lnSpc>
                <a:spcPts val="1140"/>
              </a:lnSpc>
              <a:spcBef>
                <a:spcPts val="185"/>
              </a:spcBef>
            </a:pPr>
            <a:r>
              <a:rPr lang="en-US" sz="1000" spc="-5" dirty="0">
                <a:latin typeface="Times New Roman"/>
                <a:cs typeface="Times New Roman"/>
              </a:rPr>
              <a:t>PC </a:t>
            </a:r>
            <a:r>
              <a:rPr lang="en-US" sz="1000" dirty="0">
                <a:latin typeface="Times New Roman"/>
                <a:cs typeface="Times New Roman"/>
              </a:rPr>
              <a:t>:=</a:t>
            </a:r>
            <a:r>
              <a:rPr lang="en-US" sz="1000" spc="-20" dirty="0">
                <a:latin typeface="Times New Roman"/>
                <a:cs typeface="Times New Roman"/>
              </a:rPr>
              <a:t> 0x100</a:t>
            </a:r>
            <a:endParaRPr lang="en-US" sz="1000" dirty="0">
              <a:latin typeface="Times New Roman"/>
              <a:cs typeface="Times New Roman"/>
            </a:endParaRPr>
          </a:p>
        </p:txBody>
      </p:sp>
      <p:sp>
        <p:nvSpPr>
          <p:cNvPr id="181" name="object 5">
            <a:extLst>
              <a:ext uri="{FF2B5EF4-FFF2-40B4-BE49-F238E27FC236}">
                <a16:creationId xmlns:a16="http://schemas.microsoft.com/office/drawing/2014/main" id="{8F989695-07C9-EAC9-C92D-F16A9F17C450}"/>
              </a:ext>
            </a:extLst>
          </p:cNvPr>
          <p:cNvSpPr txBox="1"/>
          <p:nvPr/>
        </p:nvSpPr>
        <p:spPr>
          <a:xfrm>
            <a:off x="8309908" y="10589337"/>
            <a:ext cx="1210198" cy="472950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EXCEPTION 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:= 0</a:t>
            </a: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:= 0x200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83" name="object 5">
            <a:extLst>
              <a:ext uri="{FF2B5EF4-FFF2-40B4-BE49-F238E27FC236}">
                <a16:creationId xmlns:a16="http://schemas.microsoft.com/office/drawing/2014/main" id="{0E1CCD94-86E1-6DCD-BEFF-742BB27D483D}"/>
              </a:ext>
            </a:extLst>
          </p:cNvPr>
          <p:cNvSpPr txBox="1"/>
          <p:nvPr/>
        </p:nvSpPr>
        <p:spPr>
          <a:xfrm>
            <a:off x="7779094" y="9754049"/>
            <a:ext cx="918708" cy="319062"/>
          </a:xfrm>
          <a:prstGeom prst="rect">
            <a:avLst/>
          </a:prstGeom>
          <a:ln w="12700">
            <a:solidFill>
              <a:schemeClr val="accent4"/>
            </a:solidFill>
          </a:ln>
        </p:spPr>
        <p:txBody>
          <a:bodyPr vert="horz" wrap="square" lIns="18288" tIns="18288" rIns="18288" bIns="18288" rtlCol="0" anchor="ctr" anchorCtr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exception raised (0 to 1)</a:t>
            </a:r>
          </a:p>
        </p:txBody>
      </p: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F688B703-5D48-DAE4-D390-55820472998F}"/>
              </a:ext>
            </a:extLst>
          </p:cNvPr>
          <p:cNvCxnSpPr/>
          <p:nvPr/>
        </p:nvCxnSpPr>
        <p:spPr>
          <a:xfrm flipH="1">
            <a:off x="8011051" y="10076071"/>
            <a:ext cx="158751" cy="4646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>
            <a:extLst>
              <a:ext uri="{FF2B5EF4-FFF2-40B4-BE49-F238E27FC236}">
                <a16:creationId xmlns:a16="http://schemas.microsoft.com/office/drawing/2014/main" id="{07BE0452-7F48-09A9-7082-D305EA26C9F0}"/>
              </a:ext>
            </a:extLst>
          </p:cNvPr>
          <p:cNvCxnSpPr>
            <a:cxnSpLocks/>
          </p:cNvCxnSpPr>
          <p:nvPr/>
        </p:nvCxnSpPr>
        <p:spPr>
          <a:xfrm>
            <a:off x="8267273" y="10076071"/>
            <a:ext cx="135891" cy="46463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object 51">
            <a:extLst>
              <a:ext uri="{FF2B5EF4-FFF2-40B4-BE49-F238E27FC236}">
                <a16:creationId xmlns:a16="http://schemas.microsoft.com/office/drawing/2014/main" id="{9068F4C1-0748-8AD0-4F01-9E8D28A8E292}"/>
              </a:ext>
            </a:extLst>
          </p:cNvPr>
          <p:cNvSpPr txBox="1"/>
          <p:nvPr/>
        </p:nvSpPr>
        <p:spPr>
          <a:xfrm>
            <a:off x="8403164" y="10198175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i="1" dirty="0" err="1">
                <a:latin typeface="Times New Roman"/>
                <a:cs typeface="Times New Roman"/>
              </a:rPr>
              <a:t>priv</a:t>
            </a:r>
            <a:r>
              <a:rPr lang="en-US" sz="1000" i="1" dirty="0">
                <a:latin typeface="Times New Roman"/>
                <a:cs typeface="Times New Roman"/>
              </a:rPr>
              <a:t> = 1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3" name="object 51">
            <a:extLst>
              <a:ext uri="{FF2B5EF4-FFF2-40B4-BE49-F238E27FC236}">
                <a16:creationId xmlns:a16="http://schemas.microsoft.com/office/drawing/2014/main" id="{8BAAD880-E22C-B823-CAEE-927FFCB5F238}"/>
              </a:ext>
            </a:extLst>
          </p:cNvPr>
          <p:cNvSpPr txBox="1"/>
          <p:nvPr/>
        </p:nvSpPr>
        <p:spPr>
          <a:xfrm>
            <a:off x="7592500" y="10189031"/>
            <a:ext cx="46672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000" i="1" dirty="0" err="1">
                <a:latin typeface="Times New Roman"/>
                <a:cs typeface="Times New Roman"/>
              </a:rPr>
              <a:t>priv</a:t>
            </a:r>
            <a:r>
              <a:rPr lang="en-US" sz="1000" i="1" dirty="0">
                <a:latin typeface="Times New Roman"/>
                <a:cs typeface="Times New Roman"/>
              </a:rPr>
              <a:t> = 0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194" name="object 5">
            <a:extLst>
              <a:ext uri="{FF2B5EF4-FFF2-40B4-BE49-F238E27FC236}">
                <a16:creationId xmlns:a16="http://schemas.microsoft.com/office/drawing/2014/main" id="{D69221FB-F4B1-C4CC-AB3B-CD9A9A5260A9}"/>
              </a:ext>
            </a:extLst>
          </p:cNvPr>
          <p:cNvSpPr txBox="1"/>
          <p:nvPr/>
        </p:nvSpPr>
        <p:spPr>
          <a:xfrm>
            <a:off x="7629519" y="10581715"/>
            <a:ext cx="603250" cy="1538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>
                <a:latin typeface="Times New Roman"/>
                <a:cs typeface="Times New Roman"/>
              </a:rPr>
              <a:t>to HALT</a:t>
            </a:r>
          </a:p>
        </p:txBody>
      </p:sp>
      <p:sp>
        <p:nvSpPr>
          <p:cNvPr id="195" name="object 156">
            <a:extLst>
              <a:ext uri="{FF2B5EF4-FFF2-40B4-BE49-F238E27FC236}">
                <a16:creationId xmlns:a16="http://schemas.microsoft.com/office/drawing/2014/main" id="{936BD147-2222-B950-5D01-0DBC68464394}"/>
              </a:ext>
            </a:extLst>
          </p:cNvPr>
          <p:cNvSpPr txBox="1"/>
          <p:nvPr/>
        </p:nvSpPr>
        <p:spPr>
          <a:xfrm>
            <a:off x="8970525" y="10344307"/>
            <a:ext cx="5264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US" sz="1200" b="1" i="1" spc="-70" dirty="0">
                <a:solidFill>
                  <a:schemeClr val="accent4"/>
                </a:solidFill>
                <a:latin typeface="Helvetica-BoldOblique"/>
                <a:cs typeface="Helvetica-BoldOblique"/>
              </a:rPr>
              <a:t>001010</a:t>
            </a:r>
            <a:endParaRPr sz="1200" dirty="0">
              <a:solidFill>
                <a:schemeClr val="accent4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202" name="Freeform 201">
            <a:extLst>
              <a:ext uri="{FF2B5EF4-FFF2-40B4-BE49-F238E27FC236}">
                <a16:creationId xmlns:a16="http://schemas.microsoft.com/office/drawing/2014/main" id="{6E482EDE-E5B1-1F68-2032-7ED20222B3A1}"/>
              </a:ext>
            </a:extLst>
          </p:cNvPr>
          <p:cNvSpPr/>
          <p:nvPr/>
        </p:nvSpPr>
        <p:spPr>
          <a:xfrm>
            <a:off x="3769354" y="3560323"/>
            <a:ext cx="1449817" cy="5053929"/>
          </a:xfrm>
          <a:custGeom>
            <a:avLst/>
            <a:gdLst>
              <a:gd name="connsiteX0" fmla="*/ 1410511 w 1454567"/>
              <a:gd name="connsiteY0" fmla="*/ 0 h 5077839"/>
              <a:gd name="connsiteX1" fmla="*/ 1303507 w 1454567"/>
              <a:gd name="connsiteY1" fmla="*/ 729575 h 5077839"/>
              <a:gd name="connsiteX2" fmla="*/ 1225685 w 1454567"/>
              <a:gd name="connsiteY2" fmla="*/ 1507788 h 5077839"/>
              <a:gd name="connsiteX3" fmla="*/ 1313234 w 1454567"/>
              <a:gd name="connsiteY3" fmla="*/ 2169268 h 5077839"/>
              <a:gd name="connsiteX4" fmla="*/ 1439694 w 1454567"/>
              <a:gd name="connsiteY4" fmla="*/ 2752928 h 5077839"/>
              <a:gd name="connsiteX5" fmla="*/ 1400783 w 1454567"/>
              <a:gd name="connsiteY5" fmla="*/ 3297677 h 5077839"/>
              <a:gd name="connsiteX6" fmla="*/ 982494 w 1454567"/>
              <a:gd name="connsiteY6" fmla="*/ 3550596 h 5077839"/>
              <a:gd name="connsiteX7" fmla="*/ 350196 w 1454567"/>
              <a:gd name="connsiteY7" fmla="*/ 3725694 h 5077839"/>
              <a:gd name="connsiteX8" fmla="*/ 126460 w 1454567"/>
              <a:gd name="connsiteY8" fmla="*/ 4338537 h 5077839"/>
              <a:gd name="connsiteX9" fmla="*/ 0 w 1454567"/>
              <a:gd name="connsiteY9" fmla="*/ 5077839 h 50778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454567" h="5077839">
                <a:moveTo>
                  <a:pt x="1410511" y="0"/>
                </a:moveTo>
                <a:cubicBezTo>
                  <a:pt x="1372411" y="239138"/>
                  <a:pt x="1334311" y="478277"/>
                  <a:pt x="1303507" y="729575"/>
                </a:cubicBezTo>
                <a:cubicBezTo>
                  <a:pt x="1272703" y="980873"/>
                  <a:pt x="1224064" y="1267839"/>
                  <a:pt x="1225685" y="1507788"/>
                </a:cubicBezTo>
                <a:cubicBezTo>
                  <a:pt x="1227306" y="1747737"/>
                  <a:pt x="1277566" y="1961745"/>
                  <a:pt x="1313234" y="2169268"/>
                </a:cubicBezTo>
                <a:cubicBezTo>
                  <a:pt x="1348902" y="2376791"/>
                  <a:pt x="1425103" y="2564860"/>
                  <a:pt x="1439694" y="2752928"/>
                </a:cubicBezTo>
                <a:cubicBezTo>
                  <a:pt x="1454286" y="2940996"/>
                  <a:pt x="1476983" y="3164732"/>
                  <a:pt x="1400783" y="3297677"/>
                </a:cubicBezTo>
                <a:cubicBezTo>
                  <a:pt x="1324583" y="3430622"/>
                  <a:pt x="1157592" y="3479260"/>
                  <a:pt x="982494" y="3550596"/>
                </a:cubicBezTo>
                <a:cubicBezTo>
                  <a:pt x="807396" y="3621932"/>
                  <a:pt x="492868" y="3594371"/>
                  <a:pt x="350196" y="3725694"/>
                </a:cubicBezTo>
                <a:cubicBezTo>
                  <a:pt x="207524" y="3857017"/>
                  <a:pt x="184826" y="4113180"/>
                  <a:pt x="126460" y="4338537"/>
                </a:cubicBezTo>
                <a:cubicBezTo>
                  <a:pt x="68094" y="4563894"/>
                  <a:pt x="34047" y="4820866"/>
                  <a:pt x="0" y="5077839"/>
                </a:cubicBezTo>
              </a:path>
            </a:pathLst>
          </a:custGeom>
          <a:noFill/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Freeform 203">
            <a:extLst>
              <a:ext uri="{FF2B5EF4-FFF2-40B4-BE49-F238E27FC236}">
                <a16:creationId xmlns:a16="http://schemas.microsoft.com/office/drawing/2014/main" id="{44093DE7-19D8-F26C-15BA-6AF545AE6B59}"/>
              </a:ext>
            </a:extLst>
          </p:cNvPr>
          <p:cNvSpPr/>
          <p:nvPr/>
        </p:nvSpPr>
        <p:spPr>
          <a:xfrm>
            <a:off x="2894400" y="7588800"/>
            <a:ext cx="1080000" cy="1346400"/>
          </a:xfrm>
          <a:custGeom>
            <a:avLst/>
            <a:gdLst>
              <a:gd name="connsiteX0" fmla="*/ 1080000 w 1080000"/>
              <a:gd name="connsiteY0" fmla="*/ 0 h 1346400"/>
              <a:gd name="connsiteX1" fmla="*/ 453600 w 1080000"/>
              <a:gd name="connsiteY1" fmla="*/ 540000 h 1346400"/>
              <a:gd name="connsiteX2" fmla="*/ 0 w 1080000"/>
              <a:gd name="connsiteY2" fmla="*/ 1346400 h 13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80000" h="1346400">
                <a:moveTo>
                  <a:pt x="1080000" y="0"/>
                </a:moveTo>
                <a:cubicBezTo>
                  <a:pt x="856800" y="157800"/>
                  <a:pt x="633600" y="315600"/>
                  <a:pt x="453600" y="540000"/>
                </a:cubicBezTo>
                <a:cubicBezTo>
                  <a:pt x="273600" y="764400"/>
                  <a:pt x="136800" y="1055400"/>
                  <a:pt x="0" y="1346400"/>
                </a:cubicBezTo>
              </a:path>
            </a:pathLst>
          </a:custGeom>
          <a:noFill/>
          <a:ln w="12700">
            <a:solidFill>
              <a:srgbClr val="00B05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object 145">
            <a:extLst>
              <a:ext uri="{FF2B5EF4-FFF2-40B4-BE49-F238E27FC236}">
                <a16:creationId xmlns:a16="http://schemas.microsoft.com/office/drawing/2014/main" id="{53B62AA6-6193-9251-7738-A549A3501428}"/>
              </a:ext>
            </a:extLst>
          </p:cNvPr>
          <p:cNvSpPr txBox="1"/>
          <p:nvPr/>
        </p:nvSpPr>
        <p:spPr>
          <a:xfrm rot="17970955">
            <a:off x="2567866" y="8327531"/>
            <a:ext cx="8700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</a:t>
            </a:r>
            <a:r>
              <a:rPr sz="1000" i="1" dirty="0" err="1">
                <a:latin typeface="Times New Roman"/>
                <a:cs typeface="Times New Roman"/>
              </a:rPr>
              <a:t>x</a:t>
            </a:r>
            <a:r>
              <a:rPr lang="en-US" sz="1000" i="1" dirty="0" err="1">
                <a:latin typeface="Times New Roman"/>
                <a:cs typeface="Times New Roman"/>
              </a:rPr>
              <a:t>E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6" name="object 145">
            <a:extLst>
              <a:ext uri="{FF2B5EF4-FFF2-40B4-BE49-F238E27FC236}">
                <a16:creationId xmlns:a16="http://schemas.microsoft.com/office/drawing/2014/main" id="{647F4975-40A5-FE98-E0C2-5728357FC69A}"/>
              </a:ext>
            </a:extLst>
          </p:cNvPr>
          <p:cNvSpPr txBox="1"/>
          <p:nvPr/>
        </p:nvSpPr>
        <p:spPr>
          <a:xfrm rot="16984181">
            <a:off x="3297349" y="8113975"/>
            <a:ext cx="870045" cy="1282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000"/>
              </a:lnSpc>
            </a:pPr>
            <a:r>
              <a:rPr sz="1000" i="1" dirty="0">
                <a:latin typeface="Times New Roman"/>
                <a:cs typeface="Times New Roman"/>
              </a:rPr>
              <a:t>done,</a:t>
            </a:r>
            <a:r>
              <a:rPr sz="1000" i="1" spc="-10" dirty="0">
                <a:latin typeface="Times New Roman"/>
                <a:cs typeface="Times New Roman"/>
              </a:rPr>
              <a:t> </a:t>
            </a:r>
            <a:r>
              <a:rPr sz="1000" i="1" dirty="0">
                <a:latin typeface="Times New Roman"/>
                <a:cs typeface="Times New Roman"/>
              </a:rPr>
              <a:t>icode=</a:t>
            </a:r>
            <a:r>
              <a:rPr sz="1000" i="1" dirty="0" err="1">
                <a:latin typeface="Times New Roman"/>
                <a:cs typeface="Times New Roman"/>
              </a:rPr>
              <a:t>x</a:t>
            </a:r>
            <a:r>
              <a:rPr lang="en-US" sz="1000" i="1" dirty="0" err="1">
                <a:latin typeface="Times New Roman"/>
                <a:cs typeface="Times New Roman"/>
              </a:rPr>
              <a:t>D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07" name="object 5">
            <a:extLst>
              <a:ext uri="{FF2B5EF4-FFF2-40B4-BE49-F238E27FC236}">
                <a16:creationId xmlns:a16="http://schemas.microsoft.com/office/drawing/2014/main" id="{16ABF08C-3F2E-403E-F0E3-4ABCF70CEC86}"/>
              </a:ext>
            </a:extLst>
          </p:cNvPr>
          <p:cNvSpPr txBox="1"/>
          <p:nvPr/>
        </p:nvSpPr>
        <p:spPr>
          <a:xfrm>
            <a:off x="3744651" y="8621965"/>
            <a:ext cx="1210198" cy="485774"/>
          </a:xfrm>
          <a:prstGeom prst="rect">
            <a:avLst/>
          </a:prstGeom>
          <a:ln w="12700">
            <a:solidFill>
              <a:srgbClr val="00B050"/>
            </a:solidFill>
          </a:ln>
        </p:spPr>
        <p:txBody>
          <a:bodyPr vert="horz" wrap="square" lIns="18288" tIns="18288" rIns="18288" bIns="18288" rtlCol="0">
            <a:spAutoFit/>
          </a:bodyPr>
          <a:lstStyle/>
          <a:p>
            <a:pPr marL="12700">
              <a:lnSpc>
                <a:spcPts val="1170"/>
              </a:lnSpc>
              <a:spcBef>
                <a:spcPts val="100"/>
              </a:spcBef>
            </a:pPr>
            <a:r>
              <a:rPr lang="en-US" sz="1000" dirty="0">
                <a:latin typeface="Times New Roman"/>
                <a:cs typeface="Times New Roman"/>
              </a:rPr>
              <a:t>SYSEXIT</a:t>
            </a:r>
          </a:p>
          <a:p>
            <a:pPr marL="12700" marR="5080">
              <a:lnSpc>
                <a:spcPts val="1140"/>
              </a:lnSpc>
              <a:spcBef>
                <a:spcPts val="60"/>
              </a:spcBef>
            </a:pPr>
            <a:r>
              <a:rPr lang="en-US" sz="1000" dirty="0" err="1">
                <a:latin typeface="Times New Roman"/>
                <a:cs typeface="Times New Roman"/>
              </a:rPr>
              <a:t>priv</a:t>
            </a:r>
            <a:r>
              <a:rPr lang="en-US" sz="1000" dirty="0">
                <a:latin typeface="Times New Roman"/>
                <a:cs typeface="Times New Roman"/>
              </a:rPr>
              <a:t> = 1</a:t>
            </a:r>
          </a:p>
          <a:p>
            <a:pPr marL="12700" marR="64769">
              <a:lnSpc>
                <a:spcPts val="1140"/>
              </a:lnSpc>
            </a:pPr>
            <a:r>
              <a:rPr lang="en-US" sz="1000" dirty="0">
                <a:latin typeface="Times New Roman"/>
                <a:cs typeface="Times New Roman"/>
              </a:rPr>
              <a:t>PC += 1</a:t>
            </a:r>
          </a:p>
        </p:txBody>
      </p:sp>
      <p:sp>
        <p:nvSpPr>
          <p:cNvPr id="208" name="object 161">
            <a:extLst>
              <a:ext uri="{FF2B5EF4-FFF2-40B4-BE49-F238E27FC236}">
                <a16:creationId xmlns:a16="http://schemas.microsoft.com/office/drawing/2014/main" id="{ABED9CA5-AEC5-0ADA-937C-AC7E4B514930}"/>
              </a:ext>
            </a:extLst>
          </p:cNvPr>
          <p:cNvSpPr txBox="1"/>
          <p:nvPr/>
        </p:nvSpPr>
        <p:spPr>
          <a:xfrm>
            <a:off x="3046794" y="8745701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10</a:t>
            </a:r>
            <a:endParaRPr sz="1200" dirty="0">
              <a:solidFill>
                <a:srgbClr val="00B050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209" name="object 161">
            <a:extLst>
              <a:ext uri="{FF2B5EF4-FFF2-40B4-BE49-F238E27FC236}">
                <a16:creationId xmlns:a16="http://schemas.microsoft.com/office/drawing/2014/main" id="{19264C2C-626C-BEBA-048E-EEFCE5380978}"/>
              </a:ext>
            </a:extLst>
          </p:cNvPr>
          <p:cNvSpPr txBox="1"/>
          <p:nvPr/>
        </p:nvSpPr>
        <p:spPr>
          <a:xfrm>
            <a:off x="3831324" y="8424475"/>
            <a:ext cx="51752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1</a:t>
            </a:r>
            <a:r>
              <a:rPr lang="en-US" sz="1200" b="1" i="1" spc="-70" dirty="0">
                <a:solidFill>
                  <a:srgbClr val="00B050"/>
                </a:solidFill>
                <a:latin typeface="Helvetica-BoldOblique"/>
                <a:cs typeface="Helvetica-BoldOblique"/>
              </a:rPr>
              <a:t>01</a:t>
            </a:r>
            <a:endParaRPr sz="1200" dirty="0">
              <a:solidFill>
                <a:srgbClr val="00B050"/>
              </a:solidFill>
              <a:latin typeface="Helvetica-BoldOblique"/>
              <a:cs typeface="Helvetica-BoldOblique"/>
            </a:endParaRPr>
          </a:p>
        </p:txBody>
      </p:sp>
      <p:sp>
        <p:nvSpPr>
          <p:cNvPr id="210" name="object 41">
            <a:extLst>
              <a:ext uri="{FF2B5EF4-FFF2-40B4-BE49-F238E27FC236}">
                <a16:creationId xmlns:a16="http://schemas.microsoft.com/office/drawing/2014/main" id="{70D89EC6-338E-D07D-D3F6-89B2C8D71119}"/>
              </a:ext>
            </a:extLst>
          </p:cNvPr>
          <p:cNvSpPr txBox="1"/>
          <p:nvPr/>
        </p:nvSpPr>
        <p:spPr>
          <a:xfrm>
            <a:off x="8719502" y="11277600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11" name="object 55">
            <a:extLst>
              <a:ext uri="{FF2B5EF4-FFF2-40B4-BE49-F238E27FC236}">
                <a16:creationId xmlns:a16="http://schemas.microsoft.com/office/drawing/2014/main" id="{761E3E14-D0B5-13B8-8442-53C189921E90}"/>
              </a:ext>
            </a:extLst>
          </p:cNvPr>
          <p:cNvSpPr/>
          <p:nvPr/>
        </p:nvSpPr>
        <p:spPr>
          <a:xfrm rot="20184322">
            <a:off x="8870851" y="11075061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2" name="object 41">
            <a:extLst>
              <a:ext uri="{FF2B5EF4-FFF2-40B4-BE49-F238E27FC236}">
                <a16:creationId xmlns:a16="http://schemas.microsoft.com/office/drawing/2014/main" id="{8FE8B503-B845-DD6F-5C7A-A8AF531A2BD7}"/>
              </a:ext>
            </a:extLst>
          </p:cNvPr>
          <p:cNvSpPr txBox="1"/>
          <p:nvPr/>
        </p:nvSpPr>
        <p:spPr>
          <a:xfrm>
            <a:off x="4179181" y="9312752"/>
            <a:ext cx="391795" cy="1667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spcBef>
                <a:spcPts val="100"/>
              </a:spcBef>
            </a:pPr>
            <a:r>
              <a:rPr sz="1000" dirty="0">
                <a:latin typeface="Times New Roman"/>
                <a:cs typeface="Times New Roman"/>
              </a:rPr>
              <a:t>to</a:t>
            </a:r>
            <a:r>
              <a:rPr sz="1000" spc="-90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TOP</a:t>
            </a:r>
            <a:endParaRPr sz="1000" dirty="0">
              <a:latin typeface="Times New Roman"/>
              <a:cs typeface="Times New Roman"/>
            </a:endParaRPr>
          </a:p>
        </p:txBody>
      </p:sp>
      <p:sp>
        <p:nvSpPr>
          <p:cNvPr id="213" name="object 55">
            <a:extLst>
              <a:ext uri="{FF2B5EF4-FFF2-40B4-BE49-F238E27FC236}">
                <a16:creationId xmlns:a16="http://schemas.microsoft.com/office/drawing/2014/main" id="{7C162FD0-E9DE-8E6B-0B6F-945DF69C2B8C}"/>
              </a:ext>
            </a:extLst>
          </p:cNvPr>
          <p:cNvSpPr/>
          <p:nvPr/>
        </p:nvSpPr>
        <p:spPr>
          <a:xfrm rot="20184322">
            <a:off x="4330530" y="9110213"/>
            <a:ext cx="89094" cy="1879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cxnSp>
        <p:nvCxnSpPr>
          <p:cNvPr id="153" name="Straight Arrow Connector 152">
            <a:extLst>
              <a:ext uri="{FF2B5EF4-FFF2-40B4-BE49-F238E27FC236}">
                <a16:creationId xmlns:a16="http://schemas.microsoft.com/office/drawing/2014/main" id="{3F8199EB-E82D-0312-24DC-A92A1035F40A}"/>
              </a:ext>
            </a:extLst>
          </p:cNvPr>
          <p:cNvCxnSpPr>
            <a:endCxn id="27" idx="3"/>
          </p:cNvCxnSpPr>
          <p:nvPr/>
        </p:nvCxnSpPr>
        <p:spPr>
          <a:xfrm flipH="1" flipV="1">
            <a:off x="2063750" y="8621965"/>
            <a:ext cx="396877" cy="38463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3621</TotalTime>
  <Words>601</Words>
  <Application>Microsoft Macintosh PowerPoint</Application>
  <PresentationFormat>Custom</PresentationFormat>
  <Paragraphs>128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Helvetica-BoldOblique</vt:lpstr>
      <vt:lpstr>Times New Roman</vt:lpstr>
      <vt:lpstr>Times-BoldItalic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Jessie Li</cp:lastModifiedBy>
  <cp:revision>14</cp:revision>
  <dcterms:created xsi:type="dcterms:W3CDTF">2018-02-23T20:42:35Z</dcterms:created>
  <dcterms:modified xsi:type="dcterms:W3CDTF">2024-11-18T20:35:27Z</dcterms:modified>
</cp:coreProperties>
</file>