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6" r:id="rId9"/>
    <p:sldId id="267" r:id="rId10"/>
    <p:sldId id="265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E02C-88F9-410E-9E75-7279C24E1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9269E-6A5E-472D-A24A-511B8615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01FA-52DC-4038-A2CD-39938E66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7233-13D0-4747-A3C7-A2C70115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0B72-6A0A-4949-976F-53DB944F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D9A2-8B26-4D81-99B3-6512AC65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346A-4630-46DF-A987-53B02343F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3E04-EBC1-45F0-89DB-0F63B72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F522-308F-428D-B29D-DF86DFB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05CC-CAF2-4E48-A587-598501C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7B1C2-A144-4FD4-9CA1-2BD7F691A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EC87-325A-4BD0-8752-101AE5240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49C5-A56D-4F60-B229-0DF814B9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F339-E1E1-434D-A92C-BF71DDC9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7029-B132-4712-B808-8C5502DB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DEB4-0E38-4C9A-9760-3CFF8501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FEB4-8683-465F-B6A7-97B4B1CD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5030-85ED-4E50-8AFF-10F223C4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B3BD-9BE3-4404-81E9-E15F68B9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4941-845B-487B-8A40-B38FB02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B56E-B528-40D8-ACE6-858E3C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FCBF7-DD51-471A-B12C-4127128A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1937-B65D-44FF-AEA1-2610E8B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2BF4-BF9C-4D78-B65A-22341999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DB08-E461-4AF5-9448-1B375B38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FBB5-1ECB-4D7E-B345-B4D1BBA0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0CB4-BED7-4CDD-9562-9C852F41C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9CF10-B31B-41DE-B0E3-2262CD95F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4D26-3F0C-4255-BB4A-4608B16B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99D6-937D-4A99-A861-52F9003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B9B9-3000-4AFD-A3C5-333AE80D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351-B1E6-4467-ACB1-7FCE1DAF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AD67-3522-4987-B529-C16EE326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044B-BDEB-47A7-9C86-93A49309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2E696-D63E-4981-A510-0332FE7F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86807-9050-4F52-81DB-E0ADFF62C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776-67EB-4972-9826-2ACFBFE7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35A65-8CF1-4B6C-B41E-49397ABF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44FEB-488F-44B1-B5C6-6124217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0A8C-C17C-4B35-B182-6D7C7B4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CD489-C76B-4A27-A935-0AA67FED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B380-521D-4ECE-ABC3-BC0E5A65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C13B-EE8D-4CFA-AAA1-65A8FB6F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4ED3-1E5B-4B73-BFEF-8923E9A4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356F-C0F7-4660-87BB-98588D7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6786-4859-4743-BD12-A6A57C5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688E-49CE-44B6-8464-71AA3B9B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58A6-70C8-41CD-A056-7187AC08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84AD-96C8-457D-83E0-DE4F360E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AADB-3154-4672-8AA5-A72FFDDD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56F51-FDD5-4769-AB1E-9FF7EED5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6E88-EF87-46F8-ABE6-F48536C1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93F9-1426-420B-B450-A0BD4A9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067F-D083-49D1-86F2-7D88D58E1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8EB2-DD01-4205-AF75-E684064F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5D42-F1D1-48EF-BA4B-D6328976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B9CB-296F-4857-8A43-D13F34CD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EC89-480E-4CC7-B127-5CD65811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EE4AC-CA66-464D-AA8A-F3DB373F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971A-537F-4CD6-A1F0-241534F8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AC5BE-9019-4F57-853D-F2B2F1613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BA1A-11F2-4240-85EB-21139D756B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9E2D-B6AB-4FC4-A986-EB9F7412A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A8C4-BBE4-430B-941A-CF7B7206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32CD-1F52-4724-B934-34ABA911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3D-7BA6-486D-910B-9D7205A4D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capture recapture and related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F3395-45D7-4AA3-8D53-5A34B9B5A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19C2-CD5C-462F-BF73-904E7259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vs. Bayesian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5AEC-4AD8-4464-B792-B14AAA32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times fierce debate on relative merits of each</a:t>
            </a:r>
          </a:p>
          <a:p>
            <a:r>
              <a:rPr lang="en-US" dirty="0"/>
              <a:t>In reality, results are generally very similar</a:t>
            </a:r>
          </a:p>
          <a:p>
            <a:r>
              <a:rPr lang="en-US" dirty="0"/>
              <a:t>Briefly</a:t>
            </a:r>
          </a:p>
          <a:p>
            <a:pPr lvl="1"/>
            <a:r>
              <a:rPr lang="en-US" dirty="0"/>
              <a:t>The importance of priors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5E93-9ECF-4FB5-B2EF-3CE1B540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89" y="2966819"/>
            <a:ext cx="7164273" cy="35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2FA9-9C1D-449E-BACC-49D3673E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marked populations?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918D-0242-4740-9C62-5D5D051F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mark resight models</a:t>
            </a:r>
          </a:p>
          <a:p>
            <a:r>
              <a:rPr lang="en-US" dirty="0"/>
              <a:t>Incorporate spatial capture recapture and spatial count data components (Rich et al. 2014)</a:t>
            </a:r>
          </a:p>
          <a:p>
            <a:r>
              <a:rPr lang="en-US" dirty="0"/>
              <a:t>Can include the ‘marking’ process in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423CF-BA94-4B6E-A8F6-C91D9076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3838575"/>
            <a:ext cx="3321368" cy="301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31FF5-C2D2-4000-9DB5-FB313F97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65" y="3838575"/>
            <a:ext cx="4069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7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F614-719F-4E25-8F3B-5649B5AF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US" dirty="0"/>
              <a:t>The same modeling framework can be applied to unmarked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DA09-613B-4289-85AC-9E7E7F1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Unmarked spatial capture recapture (</a:t>
            </a:r>
            <a:r>
              <a:rPr lang="en-US" dirty="0" err="1"/>
              <a:t>uSCR</a:t>
            </a:r>
            <a:r>
              <a:rPr lang="en-US" dirty="0"/>
              <a:t>) Chandler and Royal (2013)</a:t>
            </a:r>
          </a:p>
          <a:p>
            <a:r>
              <a:rPr lang="en-US" dirty="0"/>
              <a:t>Currently only implemented with Bayesian methods</a:t>
            </a:r>
          </a:p>
          <a:p>
            <a:r>
              <a:rPr lang="en-US" dirty="0"/>
              <a:t>Data-augmented ‘superpopulation’ that individuals are ‘drawn’ from to derive realized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6D85-E3FC-4305-8B0E-2FE23DA9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78" y="3209925"/>
            <a:ext cx="4968022" cy="364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38CD1-9889-47A3-ABD5-1B400BC9E524}"/>
              </a:ext>
            </a:extLst>
          </p:cNvPr>
          <p:cNvSpPr txBox="1"/>
          <p:nvPr/>
        </p:nvSpPr>
        <p:spPr>
          <a:xfrm>
            <a:off x="9124950" y="2798763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‘counts’ and not ‘captures’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909393-5D5E-4179-AAD5-958126FEA72C}"/>
              </a:ext>
            </a:extLst>
          </p:cNvPr>
          <p:cNvCxnSpPr/>
          <p:nvPr/>
        </p:nvCxnSpPr>
        <p:spPr>
          <a:xfrm>
            <a:off x="10038945" y="3209925"/>
            <a:ext cx="301557" cy="642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EF76-808F-413D-8917-86F03552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58C1-0826-4BA7-BC14-1BC7ED03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either a SCR or </a:t>
            </a:r>
            <a:r>
              <a:rPr lang="en-US" dirty="0" err="1"/>
              <a:t>uSCR</a:t>
            </a:r>
            <a:r>
              <a:rPr lang="en-US" dirty="0"/>
              <a:t> model to Hopland fire deer data (or your own if you have it formatted) that includes environmental covariate effects on density</a:t>
            </a:r>
          </a:p>
          <a:p>
            <a:r>
              <a:rPr lang="en-US" dirty="0"/>
              <a:t>Derive a density and population estimate</a:t>
            </a:r>
          </a:p>
          <a:p>
            <a:r>
              <a:rPr lang="en-US" dirty="0"/>
              <a:t>Produce a map of predicted density</a:t>
            </a:r>
          </a:p>
        </p:txBody>
      </p:sp>
    </p:spTree>
    <p:extLst>
      <p:ext uri="{BB962C8B-B14F-4D97-AF65-F5344CB8AC3E}">
        <p14:creationId xmlns:p14="http://schemas.microsoft.com/office/powerpoint/2010/main" val="36909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39BA-659F-40D2-8FCC-3441AA0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let’s take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9024-FA6F-4AB1-80C7-F2EA7B39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A47A-7C55-4438-A145-C8ED72B2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817"/>
            <a:ext cx="12192000" cy="3428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75229-CEB0-44D1-AC23-B67BAF471FAE}"/>
              </a:ext>
            </a:extLst>
          </p:cNvPr>
          <p:cNvSpPr txBox="1"/>
          <p:nvPr/>
        </p:nvSpPr>
        <p:spPr>
          <a:xfrm>
            <a:off x="9285402" y="681037"/>
            <a:ext cx="2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D8315-E903-4AB1-A89F-339EEACA766E}"/>
              </a:ext>
            </a:extLst>
          </p:cNvPr>
          <p:cNvCxnSpPr/>
          <p:nvPr/>
        </p:nvCxnSpPr>
        <p:spPr>
          <a:xfrm>
            <a:off x="9832157" y="1027906"/>
            <a:ext cx="0" cy="6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665-076B-439E-AD36-8773568E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423E-5B1B-4027-9B84-A6279BAF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643"/>
            <a:ext cx="10515600" cy="4351338"/>
          </a:xfrm>
        </p:spPr>
        <p:txBody>
          <a:bodyPr/>
          <a:lstStyle/>
          <a:p>
            <a:r>
              <a:rPr lang="en-US" dirty="0"/>
              <a:t>Apparently goes back to the 16</a:t>
            </a:r>
            <a:r>
              <a:rPr lang="en-US" baseline="30000" dirty="0"/>
              <a:t>th</a:t>
            </a:r>
            <a:r>
              <a:rPr lang="en-US" dirty="0"/>
              <a:t> century! (Pollock 2000).</a:t>
            </a:r>
          </a:p>
          <a:p>
            <a:r>
              <a:rPr lang="en-US" dirty="0"/>
              <a:t>Extensive development in 20</a:t>
            </a:r>
            <a:r>
              <a:rPr lang="en-US" baseline="30000" dirty="0"/>
              <a:t>th</a:t>
            </a:r>
            <a:r>
              <a:rPr lang="en-US" dirty="0"/>
              <a:t> century (nonspatial)</a:t>
            </a:r>
          </a:p>
          <a:p>
            <a:r>
              <a:rPr lang="en-US" dirty="0"/>
              <a:t>Simplest form/example (Lincoln-Peterson estimator) :</a:t>
            </a:r>
          </a:p>
          <a:p>
            <a:pPr lvl="1"/>
            <a:r>
              <a:rPr lang="en-US" dirty="0"/>
              <a:t>Step 1: Capture individuals, mark, and release</a:t>
            </a:r>
          </a:p>
          <a:p>
            <a:pPr lvl="1"/>
            <a:r>
              <a:rPr lang="en-US" dirty="0"/>
              <a:t>Step 2: Capture individuals with same methods, count marked (i.e., “recaptured”) individuals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CD7031-7646-48F4-9EFA-E4F38CB61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44976"/>
              </p:ext>
            </p:extLst>
          </p:nvPr>
        </p:nvGraphicFramePr>
        <p:xfrm>
          <a:off x="1044609" y="4420794"/>
          <a:ext cx="25066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571500" imgH="355600" progId="Equation.3">
                  <p:embed/>
                </p:oleObj>
              </mc:Choice>
              <mc:Fallback>
                <p:oleObj name="Equation" r:id="rId3" imgW="571500" imgH="355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609" y="4420794"/>
                        <a:ext cx="2506662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04094A-EEA1-4386-B6F2-8EA2090D95B4}"/>
              </a:ext>
            </a:extLst>
          </p:cNvPr>
          <p:cNvSpPr txBox="1"/>
          <p:nvPr/>
        </p:nvSpPr>
        <p:spPr>
          <a:xfrm>
            <a:off x="5213596" y="4344308"/>
            <a:ext cx="5387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 = # marked in Step 1</a:t>
            </a:r>
          </a:p>
          <a:p>
            <a:r>
              <a:rPr lang="en-US" sz="2800" b="1" i="1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 = # captured in Step 2</a:t>
            </a:r>
          </a:p>
          <a:p>
            <a:r>
              <a:rPr lang="en-US" sz="2800" b="1" i="1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 = # marked captured in Step 2</a:t>
            </a:r>
            <a:endParaRPr lang="en-US" sz="28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879-65A6-4522-88FD-F49F1CC9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Assumptions/problems (and why go spatial?)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E15D-7A2C-4ECA-8982-CB390FF1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1825625"/>
            <a:ext cx="10863606" cy="4351338"/>
          </a:xfrm>
        </p:spPr>
        <p:txBody>
          <a:bodyPr/>
          <a:lstStyle/>
          <a:p>
            <a:r>
              <a:rPr lang="en-US" dirty="0"/>
              <a:t>Closed population (no movement resulting in immigration/emigration)</a:t>
            </a:r>
          </a:p>
          <a:p>
            <a:pPr lvl="1"/>
            <a:r>
              <a:rPr lang="en-US" dirty="0"/>
              <a:t>If significant migration, recruitment, or mortality – consider open population model</a:t>
            </a:r>
          </a:p>
          <a:p>
            <a:r>
              <a:rPr lang="en-US" dirty="0"/>
              <a:t>No loss in markers</a:t>
            </a:r>
          </a:p>
          <a:p>
            <a:r>
              <a:rPr lang="en-US" dirty="0"/>
              <a:t>Equal detectability</a:t>
            </a:r>
          </a:p>
          <a:p>
            <a:pPr lvl="1"/>
            <a:r>
              <a:rPr lang="en-US" dirty="0"/>
              <a:t>If population is not spatially closed, consider spatial model</a:t>
            </a:r>
          </a:p>
          <a:p>
            <a:r>
              <a:rPr lang="en-US" dirty="0"/>
              <a:t>Sampling area is ‘known’</a:t>
            </a:r>
          </a:p>
          <a:p>
            <a:pPr lvl="1"/>
            <a:r>
              <a:rPr lang="en-US" dirty="0"/>
              <a:t>If no prior information on animal movement/space use is known, consider spatial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394-E2D7-4BF3-B520-B2CBCA29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</a:t>
            </a:r>
            <a:br>
              <a:rPr lang="en-US" dirty="0"/>
            </a:br>
            <a:r>
              <a:rPr lang="en-US" dirty="0"/>
              <a:t>capture-</a:t>
            </a:r>
            <a:br>
              <a:rPr lang="en-US" dirty="0"/>
            </a:br>
            <a:r>
              <a:rPr lang="en-US" dirty="0"/>
              <a:t>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E941-3B5E-4CCB-A8B6-34BB430F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0352F-9BFB-4D0A-BFC0-16C3D67C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37" y="0"/>
            <a:ext cx="93393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AB13A-5F5E-41C3-83C5-4728CFACB0C4}"/>
              </a:ext>
            </a:extLst>
          </p:cNvPr>
          <p:cNvSpPr txBox="1"/>
          <p:nvPr/>
        </p:nvSpPr>
        <p:spPr>
          <a:xfrm>
            <a:off x="527901" y="6297105"/>
            <a:ext cx="24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India Stephenson (2018)</a:t>
            </a:r>
          </a:p>
        </p:txBody>
      </p:sp>
    </p:spTree>
    <p:extLst>
      <p:ext uri="{BB962C8B-B14F-4D97-AF65-F5344CB8AC3E}">
        <p14:creationId xmlns:p14="http://schemas.microsoft.com/office/powerpoint/2010/main" val="17725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23F9-D2C8-4F86-A5BA-C4AA2E3A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Detection Functions</a:t>
            </a:r>
          </a:p>
        </p:txBody>
      </p:sp>
      <p:pic>
        <p:nvPicPr>
          <p:cNvPr id="4" name="Picture 2" descr="9: General shapes of 4 key functions used by program Distance to... |  Download Scientific Diagram">
            <a:extLst>
              <a:ext uri="{FF2B5EF4-FFF2-40B4-BE49-F238E27FC236}">
                <a16:creationId xmlns:a16="http://schemas.microsoft.com/office/drawing/2014/main" id="{21A2923C-5220-4215-9549-050E4BDC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925" y="1362869"/>
            <a:ext cx="670301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6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B402-834C-4376-AB7A-37A1D925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39CC-99A2-41B1-ACFF-F72AC396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encounter histories</a:t>
            </a:r>
          </a:p>
          <a:p>
            <a:endParaRPr lang="en-US" dirty="0"/>
          </a:p>
          <a:p>
            <a:r>
              <a:rPr lang="en-US" dirty="0"/>
              <a:t>Baseline detection probability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Decaying probability of detection </a:t>
            </a:r>
          </a:p>
          <a:p>
            <a:pPr marL="0" indent="0">
              <a:buNone/>
            </a:pPr>
            <a:r>
              <a:rPr lang="en-US" dirty="0"/>
              <a:t>  based on distance from activity center</a:t>
            </a:r>
          </a:p>
          <a:p>
            <a:pPr marL="0" indent="0">
              <a:buNone/>
            </a:pPr>
            <a:r>
              <a:rPr lang="en-US" dirty="0"/>
              <a:t>  and spatial ‘ranging’ parameter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2.45 </a:t>
            </a:r>
            <a:r>
              <a:rPr lang="el-GR" sz="2400" b="0" i="0" dirty="0">
                <a:solidFill>
                  <a:srgbClr val="202020"/>
                </a:solidFill>
                <a:effectLst/>
              </a:rPr>
              <a:t>σ</a:t>
            </a:r>
            <a:r>
              <a:rPr lang="en-US" sz="2400" b="0" i="0" dirty="0">
                <a:solidFill>
                  <a:srgbClr val="202020"/>
                </a:solidFill>
                <a:effectLst/>
              </a:rPr>
              <a:t> = home range radius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83D77-1751-47A4-A6A0-0B8297C2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329965"/>
            <a:ext cx="46101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BC830-9ADC-48C4-8209-F9BE7431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98402"/>
            <a:ext cx="28765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7301C-C6A9-43EF-AC5D-0B5422722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4478145"/>
            <a:ext cx="2609850" cy="12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66-0FA4-4C3A-AA63-88B997C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spatial capture/recapture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70C-7384-45CE-9B66-AFEE858A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>
            <a:normAutofit/>
          </a:bodyPr>
          <a:lstStyle/>
          <a:p>
            <a:r>
              <a:rPr lang="en-US" dirty="0"/>
              <a:t>Noninvasive (scat and/or hair) genetics</a:t>
            </a:r>
          </a:p>
          <a:p>
            <a:r>
              <a:rPr lang="en-US" dirty="0"/>
              <a:t>Unique coat pelage in camera trap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Unique whale flukes</a:t>
            </a:r>
          </a:p>
          <a:p>
            <a:endParaRPr lang="en-US" dirty="0"/>
          </a:p>
        </p:txBody>
      </p:sp>
      <p:pic>
        <p:nvPicPr>
          <p:cNvPr id="4" name="Picture 2" descr="Collecting panda feces in the mountains">
            <a:extLst>
              <a:ext uri="{FF2B5EF4-FFF2-40B4-BE49-F238E27FC236}">
                <a16:creationId xmlns:a16="http://schemas.microsoft.com/office/drawing/2014/main" id="{08ECE2F9-7A8A-4D5B-8664-36ED99DB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82" y="1556611"/>
            <a:ext cx="4335689" cy="28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2C614A-95B9-4240-83D9-EE23FB02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1" y="2835040"/>
            <a:ext cx="3116708" cy="2585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8270F7-962B-40F5-9154-669BE4A9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977" y="4586681"/>
            <a:ext cx="3145826" cy="21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20E-30FA-4BEF-8E80-17552FF0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cheetah density in Namibia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DD38-38DD-42D1-BDB8-096AE6E8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trap-based analysis of cheetah population in Southern Namibia</a:t>
            </a:r>
          </a:p>
          <a:p>
            <a:r>
              <a:rPr lang="en-US" dirty="0"/>
              <a:t>Multi-year study, multi-session SCR model to track density trends</a:t>
            </a:r>
          </a:p>
          <a:p>
            <a:pPr lvl="1"/>
            <a:r>
              <a:rPr lang="en-US" dirty="0"/>
              <a:t>Reason for multi-session, closed population model (as opposed to open population model?)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65A5D-0C68-4F07-9A9B-BF31426D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69" y="3527981"/>
            <a:ext cx="7097494" cy="33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438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Equation</vt:lpstr>
      <vt:lpstr>Spatial capture recapture and related methods</vt:lpstr>
      <vt:lpstr>But first, let’s take stock</vt:lpstr>
      <vt:lpstr>A brief history</vt:lpstr>
      <vt:lpstr>Assumptions/problems (and why go spatial?)</vt:lpstr>
      <vt:lpstr>Spatial capture- recapture</vt:lpstr>
      <vt:lpstr>Detection Functions</vt:lpstr>
      <vt:lpstr>The math</vt:lpstr>
      <vt:lpstr>Examples of spatial capture/recapture</vt:lpstr>
      <vt:lpstr>Example – cheetah density in Namibia</vt:lpstr>
      <vt:lpstr>Maximum likelihood vs. Bayesian</vt:lpstr>
      <vt:lpstr>Partially marked populations? </vt:lpstr>
      <vt:lpstr>The same modeling framework can be applied to unmarked populations</vt:lpstr>
      <vt:lpstr>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capture recapture and related methods</dc:title>
  <dc:creator>Connor, Thomas</dc:creator>
  <cp:lastModifiedBy>Connor, Thomas</cp:lastModifiedBy>
  <cp:revision>5</cp:revision>
  <dcterms:created xsi:type="dcterms:W3CDTF">2021-10-28T17:22:23Z</dcterms:created>
  <dcterms:modified xsi:type="dcterms:W3CDTF">2021-11-02T19:04:21Z</dcterms:modified>
</cp:coreProperties>
</file>