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ed10f895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ed10f895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ed10f895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ed10f895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ed10f895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ed10f895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ed10f895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ed10f895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ed10f895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ed10f895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ed10f895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ed10f895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ed10f89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ed10f89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ed10f895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ed10f895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ed10f895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ed10f895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ed10f895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ed10f895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ed10f895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ed10f895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youtu.be/qpPYYX-i1cs" TargetMode="External"/><Relationship Id="rId4" Type="http://schemas.openxmlformats.org/officeDocument/2006/relationships/hyperlink" Target="https://devanswers.co/install-apache-mysql-php-lamp-stack-ubuntu-20-04/" TargetMode="External"/><Relationship Id="rId5" Type="http://schemas.openxmlformats.org/officeDocument/2006/relationships/hyperlink" Target="https://tecadmin.net/install-apache-macos-homebre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46325" y="1144925"/>
            <a:ext cx="8520600" cy="100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alibri"/>
                <a:ea typeface="Calibri"/>
                <a:cs typeface="Calibri"/>
                <a:sym typeface="Calibri"/>
              </a:rPr>
              <a:t>COMP 5531</a:t>
            </a:r>
            <a:endParaRPr>
              <a:latin typeface="Calibri"/>
              <a:ea typeface="Calibri"/>
              <a:cs typeface="Calibri"/>
              <a:sym typeface="Calibri"/>
            </a:endParaRPr>
          </a:p>
        </p:txBody>
      </p:sp>
      <p:sp>
        <p:nvSpPr>
          <p:cNvPr id="55" name="Google Shape;55;p13"/>
          <p:cNvSpPr txBox="1"/>
          <p:nvPr>
            <p:ph idx="1" type="subTitle"/>
          </p:nvPr>
        </p:nvSpPr>
        <p:spPr>
          <a:xfrm>
            <a:off x="4435175" y="2016000"/>
            <a:ext cx="4621500" cy="14262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1600">
                <a:latin typeface="Calibri"/>
                <a:ea typeface="Calibri"/>
                <a:cs typeface="Calibri"/>
                <a:sym typeface="Calibri"/>
              </a:rPr>
              <a:t>Professor - Dr. Bipin C. Desai</a:t>
            </a:r>
            <a:endParaRPr sz="1600">
              <a:latin typeface="Calibri"/>
              <a:ea typeface="Calibri"/>
              <a:cs typeface="Calibri"/>
              <a:sym typeface="Calibri"/>
            </a:endParaRPr>
          </a:p>
          <a:p>
            <a:pPr indent="0" lvl="0" marL="0" rtl="0" algn="l">
              <a:lnSpc>
                <a:spcPct val="80000"/>
              </a:lnSpc>
              <a:spcBef>
                <a:spcPts val="0"/>
              </a:spcBef>
              <a:spcAft>
                <a:spcPts val="0"/>
              </a:spcAft>
              <a:buNone/>
            </a:pPr>
            <a:r>
              <a:rPr lang="en" sz="1600">
                <a:latin typeface="Calibri"/>
                <a:ea typeface="Calibri"/>
                <a:cs typeface="Calibri"/>
                <a:sym typeface="Calibri"/>
              </a:rPr>
              <a:t>Lab TA Yogesh Yadav  Wednesday 3:15 - 5:15, </a:t>
            </a:r>
            <a:endParaRPr sz="1600">
              <a:latin typeface="Calibri"/>
              <a:ea typeface="Calibri"/>
              <a:cs typeface="Calibri"/>
              <a:sym typeface="Calibri"/>
            </a:endParaRPr>
          </a:p>
          <a:p>
            <a:pPr indent="0" lvl="0" marL="0" rtl="0" algn="l">
              <a:lnSpc>
                <a:spcPct val="80000"/>
              </a:lnSpc>
              <a:spcBef>
                <a:spcPts val="0"/>
              </a:spcBef>
              <a:spcAft>
                <a:spcPts val="0"/>
              </a:spcAft>
              <a:buNone/>
            </a:pPr>
            <a:r>
              <a:rPr lang="en" sz="1600">
                <a:latin typeface="Calibri"/>
                <a:ea typeface="Calibri"/>
                <a:cs typeface="Calibri"/>
                <a:sym typeface="Calibri"/>
              </a:rPr>
              <a:t>Lab TA Reethu Navale Wednesday 8:30 - 10:30</a:t>
            </a:r>
            <a:endParaRPr sz="1600">
              <a:latin typeface="Calibri"/>
              <a:ea typeface="Calibri"/>
              <a:cs typeface="Calibri"/>
              <a:sym typeface="Calibri"/>
            </a:endParaRPr>
          </a:p>
          <a:p>
            <a:pPr indent="0" lvl="0" marL="0" rtl="0" algn="l">
              <a:lnSpc>
                <a:spcPct val="80000"/>
              </a:lnSpc>
              <a:spcBef>
                <a:spcPts val="0"/>
              </a:spcBef>
              <a:spcAft>
                <a:spcPts val="0"/>
              </a:spcAft>
              <a:buNone/>
            </a:pPr>
            <a:r>
              <a:rPr lang="en" sz="1600">
                <a:latin typeface="Calibri"/>
                <a:ea typeface="Calibri"/>
                <a:cs typeface="Calibri"/>
                <a:sym typeface="Calibri"/>
              </a:rPr>
              <a:t>Term - Winter 2022</a:t>
            </a:r>
            <a:endParaRPr sz="16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Integration - MYSQL,PHP and </a:t>
            </a:r>
            <a:r>
              <a:rPr lang="en">
                <a:latin typeface="Calibri"/>
                <a:ea typeface="Calibri"/>
                <a:cs typeface="Calibri"/>
                <a:sym typeface="Calibri"/>
              </a:rPr>
              <a:t>Apache Web Server</a:t>
            </a:r>
            <a:endParaRPr>
              <a:latin typeface="Calibri"/>
              <a:ea typeface="Calibri"/>
              <a:cs typeface="Calibri"/>
              <a:sym typeface="Calibri"/>
            </a:endParaRPr>
          </a:p>
        </p:txBody>
      </p:sp>
      <p:pic>
        <p:nvPicPr>
          <p:cNvPr id="109" name="Google Shape;109;p22"/>
          <p:cNvPicPr preferRelativeResize="0"/>
          <p:nvPr/>
        </p:nvPicPr>
        <p:blipFill>
          <a:blip r:embed="rId3">
            <a:alphaModFix/>
          </a:blip>
          <a:stretch>
            <a:fillRect/>
          </a:stretch>
        </p:blipFill>
        <p:spPr>
          <a:xfrm>
            <a:off x="337650" y="1082950"/>
            <a:ext cx="5732125"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Software Install and Integration</a:t>
            </a:r>
            <a:endParaRPr>
              <a:latin typeface="Calibri"/>
              <a:ea typeface="Calibri"/>
              <a:cs typeface="Calibri"/>
              <a:sym typeface="Calibri"/>
            </a:endParaRPr>
          </a:p>
        </p:txBody>
      </p:sp>
      <p:sp>
        <p:nvSpPr>
          <p:cNvPr id="115" name="Google Shape;115;p23"/>
          <p:cNvSpPr txBox="1"/>
          <p:nvPr>
            <p:ph idx="1" type="body"/>
          </p:nvPr>
        </p:nvSpPr>
        <p:spPr>
          <a:xfrm>
            <a:off x="224500" y="1163375"/>
            <a:ext cx="8919600" cy="3795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MySQL, PHP and </a:t>
            </a:r>
            <a:r>
              <a:rPr lang="en" sz="1300">
                <a:latin typeface="Calibri"/>
                <a:ea typeface="Calibri"/>
                <a:cs typeface="Calibri"/>
                <a:sym typeface="Calibri"/>
              </a:rPr>
              <a:t>Apache</a:t>
            </a:r>
            <a:endParaRPr sz="1300">
              <a:latin typeface="Calibri"/>
              <a:ea typeface="Calibri"/>
              <a:cs typeface="Calibri"/>
              <a:sym typeface="Calibri"/>
            </a:endParaRPr>
          </a:p>
          <a:p>
            <a:pPr indent="-311150" lvl="1" marL="914400" rtl="0" algn="l">
              <a:lnSpc>
                <a:spcPct val="200000"/>
              </a:lnSpc>
              <a:spcBef>
                <a:spcPts val="0"/>
              </a:spcBef>
              <a:spcAft>
                <a:spcPts val="0"/>
              </a:spcAft>
              <a:buSzPts val="1300"/>
              <a:buFont typeface="Calibri"/>
              <a:buChar char="○"/>
            </a:pPr>
            <a:r>
              <a:rPr lang="en" sz="1300">
                <a:latin typeface="Calibri"/>
                <a:ea typeface="Calibri"/>
                <a:cs typeface="Calibri"/>
                <a:sym typeface="Calibri"/>
              </a:rPr>
              <a:t>Download and Install  Link</a:t>
            </a:r>
            <a:endParaRPr sz="1300">
              <a:latin typeface="Calibri"/>
              <a:ea typeface="Calibri"/>
              <a:cs typeface="Calibri"/>
              <a:sym typeface="Calibri"/>
            </a:endParaRPr>
          </a:p>
          <a:p>
            <a:pPr indent="-311150" lvl="2" marL="1371600" rtl="0" algn="l">
              <a:lnSpc>
                <a:spcPct val="200000"/>
              </a:lnSpc>
              <a:spcBef>
                <a:spcPts val="0"/>
              </a:spcBef>
              <a:spcAft>
                <a:spcPts val="0"/>
              </a:spcAft>
              <a:buSzPts val="1300"/>
              <a:buFont typeface="Calibri"/>
              <a:buChar char="■"/>
            </a:pPr>
            <a:r>
              <a:rPr lang="en" sz="1300">
                <a:latin typeface="Calibri"/>
                <a:ea typeface="Calibri"/>
                <a:cs typeface="Calibri"/>
                <a:sym typeface="Calibri"/>
              </a:rPr>
              <a:t>Windows - </a:t>
            </a:r>
            <a:r>
              <a:rPr lang="en" sz="1300" u="sng">
                <a:solidFill>
                  <a:schemeClr val="hlink"/>
                </a:solidFill>
                <a:latin typeface="Calibri"/>
                <a:ea typeface="Calibri"/>
                <a:cs typeface="Calibri"/>
                <a:sym typeface="Calibri"/>
                <a:hlinkClick r:id="rId3"/>
              </a:rPr>
              <a:t>https://youtu.be/qpPYYX-i1cs</a:t>
            </a:r>
            <a:endParaRPr sz="1300">
              <a:latin typeface="Calibri"/>
              <a:ea typeface="Calibri"/>
              <a:cs typeface="Calibri"/>
              <a:sym typeface="Calibri"/>
            </a:endParaRPr>
          </a:p>
          <a:p>
            <a:pPr indent="-311150" lvl="2" marL="1371600" rtl="0" algn="l">
              <a:lnSpc>
                <a:spcPct val="200000"/>
              </a:lnSpc>
              <a:spcBef>
                <a:spcPts val="0"/>
              </a:spcBef>
              <a:spcAft>
                <a:spcPts val="0"/>
              </a:spcAft>
              <a:buSzPts val="1300"/>
              <a:buFont typeface="Calibri"/>
              <a:buChar char="■"/>
            </a:pPr>
            <a:r>
              <a:rPr lang="en" sz="1300">
                <a:latin typeface="Calibri"/>
                <a:ea typeface="Calibri"/>
                <a:cs typeface="Calibri"/>
                <a:sym typeface="Calibri"/>
              </a:rPr>
              <a:t>Linux - </a:t>
            </a:r>
            <a:r>
              <a:rPr lang="en" sz="1300" u="sng">
                <a:solidFill>
                  <a:schemeClr val="hlink"/>
                </a:solidFill>
                <a:latin typeface="Calibri"/>
                <a:ea typeface="Calibri"/>
                <a:cs typeface="Calibri"/>
                <a:sym typeface="Calibri"/>
                <a:hlinkClick r:id="rId4"/>
              </a:rPr>
              <a:t>https://devanswers.co/install-apache-mysql-php-lamp-stack-ubuntu-20-04/</a:t>
            </a:r>
            <a:endParaRPr sz="1300">
              <a:latin typeface="Calibri"/>
              <a:ea typeface="Calibri"/>
              <a:cs typeface="Calibri"/>
              <a:sym typeface="Calibri"/>
            </a:endParaRPr>
          </a:p>
          <a:p>
            <a:pPr indent="-311150" lvl="2" marL="1371600" rtl="0" algn="l">
              <a:lnSpc>
                <a:spcPct val="200000"/>
              </a:lnSpc>
              <a:spcBef>
                <a:spcPts val="0"/>
              </a:spcBef>
              <a:spcAft>
                <a:spcPts val="0"/>
              </a:spcAft>
              <a:buSzPts val="1300"/>
              <a:buFont typeface="Calibri"/>
              <a:buChar char="■"/>
            </a:pPr>
            <a:r>
              <a:rPr lang="en" sz="1300">
                <a:latin typeface="Calibri"/>
                <a:ea typeface="Calibri"/>
                <a:cs typeface="Calibri"/>
                <a:sym typeface="Calibri"/>
              </a:rPr>
              <a:t>Mac OS - </a:t>
            </a:r>
            <a:r>
              <a:rPr lang="en" sz="1300" u="sng">
                <a:solidFill>
                  <a:schemeClr val="hlink"/>
                </a:solidFill>
                <a:latin typeface="Calibri"/>
                <a:ea typeface="Calibri"/>
                <a:cs typeface="Calibri"/>
                <a:sym typeface="Calibri"/>
                <a:hlinkClick r:id="rId5"/>
              </a:rPr>
              <a:t>https://tecadmin.net/install-apache-macos-homebrew/</a:t>
            </a:r>
            <a:endParaRPr sz="1300">
              <a:latin typeface="Calibri"/>
              <a:ea typeface="Calibri"/>
              <a:cs typeface="Calibri"/>
              <a:sym typeface="Calibri"/>
            </a:endParaRPr>
          </a:p>
          <a:p>
            <a:pPr indent="0" lvl="0" marL="0" rtl="0" algn="l">
              <a:lnSpc>
                <a:spcPct val="200000"/>
              </a:lnSpc>
              <a:spcBef>
                <a:spcPts val="1200"/>
              </a:spcBef>
              <a:spcAft>
                <a:spcPts val="1200"/>
              </a:spcAft>
              <a:buNone/>
            </a:pPr>
            <a:r>
              <a:t/>
            </a:r>
            <a:endParaRPr sz="13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ctrTitle"/>
          </p:nvPr>
        </p:nvSpPr>
        <p:spPr>
          <a:xfrm>
            <a:off x="246325" y="1144925"/>
            <a:ext cx="8520600" cy="100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alibri"/>
                <a:ea typeface="Calibri"/>
                <a:cs typeface="Calibri"/>
                <a:sym typeface="Calibri"/>
              </a:rPr>
              <a:t>Thank You</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Agenda</a:t>
            </a:r>
            <a:endParaRPr>
              <a:latin typeface="Calibri"/>
              <a:ea typeface="Calibri"/>
              <a:cs typeface="Calibri"/>
              <a:sym typeface="Calibri"/>
            </a:endParaRPr>
          </a:p>
        </p:txBody>
      </p:sp>
      <p:sp>
        <p:nvSpPr>
          <p:cNvPr id="61" name="Google Shape;61;p14"/>
          <p:cNvSpPr txBox="1"/>
          <p:nvPr>
            <p:ph idx="1" type="body"/>
          </p:nvPr>
        </p:nvSpPr>
        <p:spPr>
          <a:xfrm>
            <a:off x="311700" y="1141575"/>
            <a:ext cx="8520600" cy="34164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Font typeface="Calibri"/>
              <a:buAutoNum type="arabicPeriod"/>
            </a:pPr>
            <a:r>
              <a:rPr lang="en" sz="1700">
                <a:latin typeface="Calibri"/>
                <a:ea typeface="Calibri"/>
                <a:cs typeface="Calibri"/>
                <a:sym typeface="Calibri"/>
              </a:rPr>
              <a:t>Course Objective</a:t>
            </a:r>
            <a:endParaRPr sz="1700">
              <a:latin typeface="Calibri"/>
              <a:ea typeface="Calibri"/>
              <a:cs typeface="Calibri"/>
              <a:sym typeface="Calibri"/>
            </a:endParaRPr>
          </a:p>
          <a:p>
            <a:pPr indent="-336550" lvl="0" marL="457200" rtl="0" algn="l">
              <a:lnSpc>
                <a:spcPct val="150000"/>
              </a:lnSpc>
              <a:spcBef>
                <a:spcPts val="0"/>
              </a:spcBef>
              <a:spcAft>
                <a:spcPts val="0"/>
              </a:spcAft>
              <a:buSzPts val="1700"/>
              <a:buFont typeface="Calibri"/>
              <a:buAutoNum type="arabicPeriod"/>
            </a:pPr>
            <a:r>
              <a:rPr lang="en" sz="1700">
                <a:latin typeface="Calibri"/>
                <a:ea typeface="Calibri"/>
                <a:cs typeface="Calibri"/>
                <a:sym typeface="Calibri"/>
              </a:rPr>
              <a:t>Labs Details and Outline</a:t>
            </a:r>
            <a:endParaRPr sz="1700">
              <a:latin typeface="Calibri"/>
              <a:ea typeface="Calibri"/>
              <a:cs typeface="Calibri"/>
              <a:sym typeface="Calibri"/>
            </a:endParaRPr>
          </a:p>
          <a:p>
            <a:pPr indent="-336550" lvl="0" marL="457200" rtl="0" algn="l">
              <a:lnSpc>
                <a:spcPct val="150000"/>
              </a:lnSpc>
              <a:spcBef>
                <a:spcPts val="0"/>
              </a:spcBef>
              <a:spcAft>
                <a:spcPts val="0"/>
              </a:spcAft>
              <a:buSzPts val="1700"/>
              <a:buFont typeface="Calibri"/>
              <a:buAutoNum type="arabicPeriod"/>
            </a:pPr>
            <a:r>
              <a:rPr lang="en" sz="1700">
                <a:latin typeface="Calibri"/>
                <a:ea typeface="Calibri"/>
                <a:cs typeface="Calibri"/>
                <a:sym typeface="Calibri"/>
              </a:rPr>
              <a:t>Introduction to Apache, PHP and MYSQL</a:t>
            </a:r>
            <a:endParaRPr sz="1700">
              <a:latin typeface="Calibri"/>
              <a:ea typeface="Calibri"/>
              <a:cs typeface="Calibri"/>
              <a:sym typeface="Calibri"/>
            </a:endParaRPr>
          </a:p>
          <a:p>
            <a:pPr indent="-336550" lvl="0" marL="457200" rtl="0" algn="l">
              <a:lnSpc>
                <a:spcPct val="150000"/>
              </a:lnSpc>
              <a:spcBef>
                <a:spcPts val="0"/>
              </a:spcBef>
              <a:spcAft>
                <a:spcPts val="0"/>
              </a:spcAft>
              <a:buSzPts val="1700"/>
              <a:buFont typeface="Calibri"/>
              <a:buAutoNum type="arabicPeriod"/>
            </a:pPr>
            <a:r>
              <a:rPr lang="en" sz="1700">
                <a:latin typeface="Calibri"/>
                <a:ea typeface="Calibri"/>
                <a:cs typeface="Calibri"/>
                <a:sym typeface="Calibri"/>
              </a:rPr>
              <a:t>Software Installation and </a:t>
            </a:r>
            <a:r>
              <a:rPr lang="en" sz="1700">
                <a:latin typeface="Calibri"/>
                <a:ea typeface="Calibri"/>
                <a:cs typeface="Calibri"/>
                <a:sym typeface="Calibri"/>
              </a:rPr>
              <a:t>Integration of Apache, PHP and MYSQL</a:t>
            </a:r>
            <a:endParaRPr sz="17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Apache</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PHP</a:t>
            </a:r>
            <a:endParaRPr sz="1300">
              <a:latin typeface="Calibri"/>
              <a:ea typeface="Calibri"/>
              <a:cs typeface="Calibri"/>
              <a:sym typeface="Calibri"/>
            </a:endParaRPr>
          </a:p>
          <a:p>
            <a:pPr indent="-311150" lvl="1" marL="914400" rtl="0" algn="l">
              <a:lnSpc>
                <a:spcPct val="150000"/>
              </a:lnSpc>
              <a:spcBef>
                <a:spcPts val="0"/>
              </a:spcBef>
              <a:spcAft>
                <a:spcPts val="0"/>
              </a:spcAft>
              <a:buSzPts val="1300"/>
              <a:buFont typeface="Calibri"/>
              <a:buChar char="○"/>
            </a:pPr>
            <a:r>
              <a:rPr lang="en" sz="1300">
                <a:latin typeface="Calibri"/>
                <a:ea typeface="Calibri"/>
                <a:cs typeface="Calibri"/>
                <a:sym typeface="Calibri"/>
              </a:rPr>
              <a:t>MYSQL</a:t>
            </a:r>
            <a:endParaRPr sz="1300">
              <a:latin typeface="Calibri"/>
              <a:ea typeface="Calibri"/>
              <a:cs typeface="Calibri"/>
              <a:sym typeface="Calibri"/>
            </a:endParaRPr>
          </a:p>
          <a:p>
            <a:pPr indent="0" lvl="0" marL="457200" rtl="0" algn="l">
              <a:lnSpc>
                <a:spcPct val="150000"/>
              </a:lnSpc>
              <a:spcBef>
                <a:spcPts val="1200"/>
              </a:spcBef>
              <a:spcAft>
                <a:spcPts val="1200"/>
              </a:spcAft>
              <a:buNone/>
            </a:pPr>
            <a:r>
              <a:t/>
            </a:r>
            <a:endParaRPr sz="17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Course Objective</a:t>
            </a:r>
            <a:endParaRPr>
              <a:latin typeface="Calibri"/>
              <a:ea typeface="Calibri"/>
              <a:cs typeface="Calibri"/>
              <a:sym typeface="Calibri"/>
            </a:endParaRPr>
          </a:p>
        </p:txBody>
      </p:sp>
      <p:sp>
        <p:nvSpPr>
          <p:cNvPr id="67" name="Google Shape;67;p15"/>
          <p:cNvSpPr txBox="1"/>
          <p:nvPr>
            <p:ph idx="1" type="body"/>
          </p:nvPr>
        </p:nvSpPr>
        <p:spPr>
          <a:xfrm>
            <a:off x="311700" y="11415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700">
                <a:latin typeface="Calibri"/>
                <a:ea typeface="Calibri"/>
                <a:cs typeface="Calibri"/>
                <a:sym typeface="Calibri"/>
              </a:rPr>
              <a:t>The lab sessions aim at providing a starting point to your projects and also giving a better understanding of databases by hands-on practice.</a:t>
            </a:r>
            <a:endParaRPr sz="1700">
              <a:latin typeface="Calibri"/>
              <a:ea typeface="Calibri"/>
              <a:cs typeface="Calibri"/>
              <a:sym typeface="Calibri"/>
            </a:endParaRPr>
          </a:p>
          <a:p>
            <a:pPr indent="0" lvl="0" marL="0" rtl="0" algn="l">
              <a:lnSpc>
                <a:spcPct val="100000"/>
              </a:lnSpc>
              <a:spcBef>
                <a:spcPts val="1200"/>
              </a:spcBef>
              <a:spcAft>
                <a:spcPts val="0"/>
              </a:spcAft>
              <a:buNone/>
            </a:pPr>
            <a:r>
              <a:rPr lang="en" sz="1700">
                <a:latin typeface="Calibri"/>
                <a:ea typeface="Calibri"/>
                <a:cs typeface="Calibri"/>
                <a:sym typeface="Calibri"/>
              </a:rPr>
              <a:t>What will we learn from the labs?</a:t>
            </a:r>
            <a:endParaRPr sz="1700">
              <a:latin typeface="Calibri"/>
              <a:ea typeface="Calibri"/>
              <a:cs typeface="Calibri"/>
              <a:sym typeface="Calibri"/>
            </a:endParaRPr>
          </a:p>
          <a:p>
            <a:pPr indent="-336550" lvl="0" marL="457200" rtl="0" algn="l">
              <a:lnSpc>
                <a:spcPct val="100000"/>
              </a:lnSpc>
              <a:spcBef>
                <a:spcPts val="1200"/>
              </a:spcBef>
              <a:spcAft>
                <a:spcPts val="0"/>
              </a:spcAft>
              <a:buSzPts val="1700"/>
              <a:buFont typeface="Calibri"/>
              <a:buChar char="●"/>
            </a:pPr>
            <a:r>
              <a:rPr lang="en" sz="1700">
                <a:latin typeface="Calibri"/>
                <a:ea typeface="Calibri"/>
                <a:cs typeface="Calibri"/>
                <a:sym typeface="Calibri"/>
              </a:rPr>
              <a:t>Basics of HTML, PHP, and MySQL</a:t>
            </a:r>
            <a:endParaRPr sz="1700">
              <a:latin typeface="Calibri"/>
              <a:ea typeface="Calibri"/>
              <a:cs typeface="Calibri"/>
              <a:sym typeface="Calibri"/>
            </a:endParaRPr>
          </a:p>
          <a:p>
            <a:pPr indent="-336550" lvl="0" marL="457200" rtl="0" algn="l">
              <a:lnSpc>
                <a:spcPct val="100000"/>
              </a:lnSpc>
              <a:spcBef>
                <a:spcPts val="0"/>
              </a:spcBef>
              <a:spcAft>
                <a:spcPts val="0"/>
              </a:spcAft>
              <a:buSzPts val="1700"/>
              <a:buFont typeface="Calibri"/>
              <a:buChar char="●"/>
            </a:pPr>
            <a:r>
              <a:rPr lang="en" sz="1700">
                <a:latin typeface="Calibri"/>
                <a:ea typeface="Calibri"/>
                <a:cs typeface="Calibri"/>
                <a:sym typeface="Calibri"/>
              </a:rPr>
              <a:t>How to deliver a database application (e.g. your projects)</a:t>
            </a:r>
            <a:endParaRPr sz="1700">
              <a:latin typeface="Calibri"/>
              <a:ea typeface="Calibri"/>
              <a:cs typeface="Calibri"/>
              <a:sym typeface="Calibri"/>
            </a:endParaRPr>
          </a:p>
          <a:p>
            <a:pPr indent="0" lvl="0" marL="0" rtl="0" algn="l">
              <a:lnSpc>
                <a:spcPct val="150000"/>
              </a:lnSpc>
              <a:spcBef>
                <a:spcPts val="1200"/>
              </a:spcBef>
              <a:spcAft>
                <a:spcPts val="1200"/>
              </a:spcAft>
              <a:buNone/>
            </a:pPr>
            <a:r>
              <a:t/>
            </a:r>
            <a:endParaRPr sz="17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224500" y="434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Labs Details and Outline</a:t>
            </a:r>
            <a:endParaRPr>
              <a:latin typeface="Calibri"/>
              <a:ea typeface="Calibri"/>
              <a:cs typeface="Calibri"/>
              <a:sym typeface="Calibri"/>
            </a:endParaRPr>
          </a:p>
        </p:txBody>
      </p:sp>
      <p:sp>
        <p:nvSpPr>
          <p:cNvPr id="73" name="Google Shape;73;p16"/>
          <p:cNvSpPr txBox="1"/>
          <p:nvPr>
            <p:ph idx="1" type="body"/>
          </p:nvPr>
        </p:nvSpPr>
        <p:spPr>
          <a:xfrm>
            <a:off x="224500" y="11633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600"/>
              </a:spcBef>
              <a:spcAft>
                <a:spcPts val="0"/>
              </a:spcAft>
              <a:buSzPts val="523"/>
              <a:buNone/>
            </a:pPr>
            <a:r>
              <a:rPr b="1" lang="en" sz="1240">
                <a:solidFill>
                  <a:schemeClr val="dk1"/>
                </a:solidFill>
                <a:latin typeface="Calibri"/>
                <a:ea typeface="Calibri"/>
                <a:cs typeface="Calibri"/>
                <a:sym typeface="Calibri"/>
              </a:rPr>
              <a:t>Week 2</a:t>
            </a:r>
            <a:r>
              <a:rPr lang="en" sz="1240">
                <a:solidFill>
                  <a:schemeClr val="dk1"/>
                </a:solidFill>
                <a:latin typeface="Calibri"/>
                <a:ea typeface="Calibri"/>
                <a:cs typeface="Calibri"/>
                <a:sym typeface="Calibri"/>
              </a:rPr>
              <a:t>   	Introduction to DBMS, MYSQL, PHP and Apache Web server</a:t>
            </a:r>
            <a:endParaRPr sz="1240">
              <a:solidFill>
                <a:schemeClr val="dk1"/>
              </a:solidFill>
              <a:latin typeface="Calibri"/>
              <a:ea typeface="Calibri"/>
              <a:cs typeface="Calibri"/>
              <a:sym typeface="Calibri"/>
            </a:endParaRPr>
          </a:p>
          <a:p>
            <a:pPr indent="0" lvl="0" marL="0" rtl="0" algn="l">
              <a:lnSpc>
                <a:spcPct val="105000"/>
              </a:lnSpc>
              <a:spcBef>
                <a:spcPts val="600"/>
              </a:spcBef>
              <a:spcAft>
                <a:spcPts val="0"/>
              </a:spcAft>
              <a:buSzPts val="523"/>
              <a:buNone/>
            </a:pPr>
            <a:r>
              <a:rPr b="1" lang="en" sz="1240">
                <a:solidFill>
                  <a:schemeClr val="dk1"/>
                </a:solidFill>
                <a:latin typeface="Calibri"/>
                <a:ea typeface="Calibri"/>
                <a:cs typeface="Calibri"/>
                <a:sym typeface="Calibri"/>
              </a:rPr>
              <a:t>Week 3</a:t>
            </a:r>
            <a:r>
              <a:rPr lang="en" sz="1240">
                <a:solidFill>
                  <a:schemeClr val="dk1"/>
                </a:solidFill>
                <a:latin typeface="Calibri"/>
                <a:ea typeface="Calibri"/>
                <a:cs typeface="Calibri"/>
                <a:sym typeface="Calibri"/>
              </a:rPr>
              <a:t>    	</a:t>
            </a:r>
            <a:r>
              <a:rPr lang="en" sz="1240">
                <a:solidFill>
                  <a:schemeClr val="dk1"/>
                </a:solidFill>
                <a:latin typeface="Calibri"/>
                <a:ea typeface="Calibri"/>
                <a:cs typeface="Calibri"/>
                <a:sym typeface="Calibri"/>
              </a:rPr>
              <a:t>DBMS/MYSQL Concepts, </a:t>
            </a:r>
            <a:r>
              <a:rPr lang="en" sz="1240">
                <a:solidFill>
                  <a:schemeClr val="dk1"/>
                </a:solidFill>
                <a:latin typeface="Calibri"/>
                <a:ea typeface="Calibri"/>
                <a:cs typeface="Calibri"/>
                <a:sym typeface="Calibri"/>
              </a:rPr>
              <a:t>ER Diagrams</a:t>
            </a:r>
            <a:endParaRPr sz="1240">
              <a:solidFill>
                <a:schemeClr val="dk1"/>
              </a:solidFill>
              <a:latin typeface="Calibri"/>
              <a:ea typeface="Calibri"/>
              <a:cs typeface="Calibri"/>
              <a:sym typeface="Calibri"/>
            </a:endParaRPr>
          </a:p>
          <a:p>
            <a:pPr indent="0" lvl="0" marL="0" rtl="0" algn="l">
              <a:lnSpc>
                <a:spcPct val="105000"/>
              </a:lnSpc>
              <a:spcBef>
                <a:spcPts val="600"/>
              </a:spcBef>
              <a:spcAft>
                <a:spcPts val="0"/>
              </a:spcAft>
              <a:buClr>
                <a:schemeClr val="dk1"/>
              </a:buClr>
              <a:buSzPts val="523"/>
              <a:buFont typeface="Arial"/>
              <a:buNone/>
            </a:pPr>
            <a:r>
              <a:rPr b="1" lang="en" sz="1240">
                <a:solidFill>
                  <a:schemeClr val="dk1"/>
                </a:solidFill>
                <a:latin typeface="Calibri"/>
                <a:ea typeface="Calibri"/>
                <a:cs typeface="Calibri"/>
                <a:sym typeface="Calibri"/>
              </a:rPr>
              <a:t>Week 4</a:t>
            </a:r>
            <a:r>
              <a:rPr lang="en" sz="1240">
                <a:solidFill>
                  <a:schemeClr val="dk1"/>
                </a:solidFill>
                <a:latin typeface="Calibri"/>
                <a:ea typeface="Calibri"/>
                <a:cs typeface="Calibri"/>
                <a:sym typeface="Calibri"/>
              </a:rPr>
              <a:t>    	MySQL Part 2</a:t>
            </a:r>
            <a:endParaRPr sz="1240">
              <a:solidFill>
                <a:schemeClr val="dk1"/>
              </a:solidFill>
              <a:latin typeface="Calibri"/>
              <a:ea typeface="Calibri"/>
              <a:cs typeface="Calibri"/>
              <a:sym typeface="Calibri"/>
            </a:endParaRPr>
          </a:p>
          <a:p>
            <a:pPr indent="0" lvl="0" marL="0" rtl="0" algn="l">
              <a:lnSpc>
                <a:spcPct val="105000"/>
              </a:lnSpc>
              <a:spcBef>
                <a:spcPts val="600"/>
              </a:spcBef>
              <a:spcAft>
                <a:spcPts val="0"/>
              </a:spcAft>
              <a:buClr>
                <a:schemeClr val="dk1"/>
              </a:buClr>
              <a:buSzPts val="523"/>
              <a:buFont typeface="Arial"/>
              <a:buNone/>
            </a:pPr>
            <a:r>
              <a:rPr b="1" lang="en" sz="1240">
                <a:solidFill>
                  <a:schemeClr val="dk1"/>
                </a:solidFill>
                <a:latin typeface="Calibri"/>
                <a:ea typeface="Calibri"/>
                <a:cs typeface="Calibri"/>
                <a:sym typeface="Calibri"/>
              </a:rPr>
              <a:t>Week 5</a:t>
            </a:r>
            <a:r>
              <a:rPr lang="en" sz="1240">
                <a:solidFill>
                  <a:schemeClr val="dk1"/>
                </a:solidFill>
                <a:latin typeface="Calibri"/>
                <a:ea typeface="Calibri"/>
                <a:cs typeface="Calibri"/>
                <a:sym typeface="Calibri"/>
              </a:rPr>
              <a:t>    	RA, Calculus, Data Modelling and HTML Intro</a:t>
            </a:r>
            <a:endParaRPr sz="1240">
              <a:solidFill>
                <a:schemeClr val="dk1"/>
              </a:solidFill>
              <a:latin typeface="Calibri"/>
              <a:ea typeface="Calibri"/>
              <a:cs typeface="Calibri"/>
              <a:sym typeface="Calibri"/>
            </a:endParaRPr>
          </a:p>
          <a:p>
            <a:pPr indent="0" lvl="0" marL="0" rtl="0" algn="l">
              <a:lnSpc>
                <a:spcPct val="105000"/>
              </a:lnSpc>
              <a:spcBef>
                <a:spcPts val="600"/>
              </a:spcBef>
              <a:spcAft>
                <a:spcPts val="0"/>
              </a:spcAft>
              <a:buClr>
                <a:schemeClr val="dk1"/>
              </a:buClr>
              <a:buSzPts val="523"/>
              <a:buFont typeface="Arial"/>
              <a:buNone/>
            </a:pPr>
            <a:r>
              <a:rPr b="1" lang="en" sz="1240">
                <a:solidFill>
                  <a:schemeClr val="dk1"/>
                </a:solidFill>
                <a:latin typeface="Calibri"/>
                <a:ea typeface="Calibri"/>
                <a:cs typeface="Calibri"/>
                <a:sym typeface="Calibri"/>
              </a:rPr>
              <a:t>Week 6</a:t>
            </a:r>
            <a:r>
              <a:rPr lang="en" sz="1240">
                <a:solidFill>
                  <a:schemeClr val="dk1"/>
                </a:solidFill>
                <a:latin typeface="Calibri"/>
                <a:ea typeface="Calibri"/>
                <a:cs typeface="Calibri"/>
                <a:sym typeface="Calibri"/>
              </a:rPr>
              <a:t>    	HTML Part 2, Project Phase 1 Discussion(Q&amp;A)</a:t>
            </a:r>
            <a:endParaRPr sz="1240">
              <a:solidFill>
                <a:schemeClr val="dk1"/>
              </a:solidFill>
              <a:latin typeface="Calibri"/>
              <a:ea typeface="Calibri"/>
              <a:cs typeface="Calibri"/>
              <a:sym typeface="Calibri"/>
            </a:endParaRPr>
          </a:p>
          <a:p>
            <a:pPr indent="0" lvl="0" marL="0" rtl="0" algn="l">
              <a:lnSpc>
                <a:spcPct val="105000"/>
              </a:lnSpc>
              <a:spcBef>
                <a:spcPts val="600"/>
              </a:spcBef>
              <a:spcAft>
                <a:spcPts val="0"/>
              </a:spcAft>
              <a:buClr>
                <a:schemeClr val="dk1"/>
              </a:buClr>
              <a:buSzPts val="523"/>
              <a:buFont typeface="Arial"/>
              <a:buNone/>
            </a:pPr>
            <a:r>
              <a:rPr b="1" lang="en" sz="1240">
                <a:solidFill>
                  <a:schemeClr val="dk1"/>
                </a:solidFill>
                <a:latin typeface="Calibri"/>
                <a:ea typeface="Calibri"/>
                <a:cs typeface="Calibri"/>
                <a:sym typeface="Calibri"/>
              </a:rPr>
              <a:t>Week 7</a:t>
            </a:r>
            <a:r>
              <a:rPr lang="en" sz="1240">
                <a:solidFill>
                  <a:schemeClr val="dk1"/>
                </a:solidFill>
                <a:latin typeface="Calibri"/>
                <a:ea typeface="Calibri"/>
                <a:cs typeface="Calibri"/>
                <a:sym typeface="Calibri"/>
              </a:rPr>
              <a:t>    	Functional Dependency, PHP Intro</a:t>
            </a:r>
            <a:endParaRPr sz="1240">
              <a:solidFill>
                <a:schemeClr val="dk1"/>
              </a:solidFill>
              <a:latin typeface="Calibri"/>
              <a:ea typeface="Calibri"/>
              <a:cs typeface="Calibri"/>
              <a:sym typeface="Calibri"/>
            </a:endParaRPr>
          </a:p>
          <a:p>
            <a:pPr indent="0" lvl="0" marL="0" rtl="0" algn="l">
              <a:lnSpc>
                <a:spcPct val="105000"/>
              </a:lnSpc>
              <a:spcBef>
                <a:spcPts val="600"/>
              </a:spcBef>
              <a:spcAft>
                <a:spcPts val="0"/>
              </a:spcAft>
              <a:buSzPts val="523"/>
              <a:buNone/>
            </a:pPr>
            <a:r>
              <a:rPr b="1" lang="en" sz="1240">
                <a:solidFill>
                  <a:schemeClr val="dk1"/>
                </a:solidFill>
                <a:latin typeface="Calibri"/>
                <a:ea typeface="Calibri"/>
                <a:cs typeface="Calibri"/>
                <a:sym typeface="Calibri"/>
              </a:rPr>
              <a:t>Week 8</a:t>
            </a:r>
            <a:r>
              <a:rPr lang="en" sz="1240">
                <a:solidFill>
                  <a:schemeClr val="dk1"/>
                </a:solidFill>
                <a:latin typeface="Calibri"/>
                <a:ea typeface="Calibri"/>
                <a:cs typeface="Calibri"/>
                <a:sym typeface="Calibri"/>
              </a:rPr>
              <a:t>    	Normalization, </a:t>
            </a:r>
            <a:r>
              <a:rPr lang="en" sz="1240">
                <a:solidFill>
                  <a:schemeClr val="dk1"/>
                </a:solidFill>
                <a:latin typeface="Calibri"/>
                <a:ea typeface="Calibri"/>
                <a:cs typeface="Calibri"/>
                <a:sym typeface="Calibri"/>
              </a:rPr>
              <a:t>PHP Part 2</a:t>
            </a:r>
            <a:endParaRPr sz="1240">
              <a:solidFill>
                <a:schemeClr val="dk1"/>
              </a:solidFill>
              <a:latin typeface="Calibri"/>
              <a:ea typeface="Calibri"/>
              <a:cs typeface="Calibri"/>
              <a:sym typeface="Calibri"/>
            </a:endParaRPr>
          </a:p>
          <a:p>
            <a:pPr indent="0" lvl="0" marL="0" rtl="0" algn="l">
              <a:lnSpc>
                <a:spcPct val="105000"/>
              </a:lnSpc>
              <a:spcBef>
                <a:spcPts val="600"/>
              </a:spcBef>
              <a:spcAft>
                <a:spcPts val="0"/>
              </a:spcAft>
              <a:buClr>
                <a:schemeClr val="dk1"/>
              </a:buClr>
              <a:buSzPts val="523"/>
              <a:buFont typeface="Arial"/>
              <a:buNone/>
            </a:pPr>
            <a:r>
              <a:rPr b="1" lang="en" sz="1240">
                <a:solidFill>
                  <a:schemeClr val="dk1"/>
                </a:solidFill>
                <a:latin typeface="Calibri"/>
                <a:ea typeface="Calibri"/>
                <a:cs typeface="Calibri"/>
                <a:sym typeface="Calibri"/>
              </a:rPr>
              <a:t>Week 9</a:t>
            </a:r>
            <a:r>
              <a:rPr lang="en" sz="1240">
                <a:solidFill>
                  <a:schemeClr val="dk1"/>
                </a:solidFill>
                <a:latin typeface="Calibri"/>
                <a:ea typeface="Calibri"/>
                <a:cs typeface="Calibri"/>
                <a:sym typeface="Calibri"/>
              </a:rPr>
              <a:t>    	Subqueries, Aggregation, CSS Intro,Q&amp;A for Ma</a:t>
            </a:r>
            <a:r>
              <a:rPr lang="en" sz="1240">
                <a:solidFill>
                  <a:schemeClr val="dk1"/>
                </a:solidFill>
                <a:latin typeface="Calibri"/>
                <a:ea typeface="Calibri"/>
                <a:cs typeface="Calibri"/>
                <a:sym typeface="Calibri"/>
              </a:rPr>
              <a:t>in Project Phase I</a:t>
            </a:r>
            <a:endParaRPr sz="1240">
              <a:solidFill>
                <a:schemeClr val="dk1"/>
              </a:solidFill>
              <a:latin typeface="Calibri"/>
              <a:ea typeface="Calibri"/>
              <a:cs typeface="Calibri"/>
              <a:sym typeface="Calibri"/>
            </a:endParaRPr>
          </a:p>
          <a:p>
            <a:pPr indent="0" lvl="0" marL="0" rtl="0" algn="l">
              <a:lnSpc>
                <a:spcPct val="105000"/>
              </a:lnSpc>
              <a:spcBef>
                <a:spcPts val="600"/>
              </a:spcBef>
              <a:spcAft>
                <a:spcPts val="0"/>
              </a:spcAft>
              <a:buClr>
                <a:schemeClr val="dk1"/>
              </a:buClr>
              <a:buSzPts val="523"/>
              <a:buFont typeface="Arial"/>
              <a:buNone/>
            </a:pPr>
            <a:r>
              <a:rPr b="1" lang="en" sz="1240">
                <a:solidFill>
                  <a:schemeClr val="dk1"/>
                </a:solidFill>
                <a:latin typeface="Calibri"/>
                <a:ea typeface="Calibri"/>
                <a:cs typeface="Calibri"/>
                <a:sym typeface="Calibri"/>
              </a:rPr>
              <a:t>Week 10</a:t>
            </a:r>
            <a:r>
              <a:rPr lang="en" sz="1240">
                <a:solidFill>
                  <a:schemeClr val="dk1"/>
                </a:solidFill>
                <a:latin typeface="Calibri"/>
                <a:ea typeface="Calibri"/>
                <a:cs typeface="Calibri"/>
                <a:sym typeface="Calibri"/>
              </a:rPr>
              <a:t>  	Views, Constraints, Triggers, CSS Part 2</a:t>
            </a:r>
            <a:endParaRPr sz="1240">
              <a:solidFill>
                <a:schemeClr val="dk1"/>
              </a:solidFill>
              <a:latin typeface="Calibri"/>
              <a:ea typeface="Calibri"/>
              <a:cs typeface="Calibri"/>
              <a:sym typeface="Calibri"/>
            </a:endParaRPr>
          </a:p>
          <a:p>
            <a:pPr indent="0" lvl="0" marL="0" rtl="0" algn="l">
              <a:lnSpc>
                <a:spcPct val="105000"/>
              </a:lnSpc>
              <a:spcBef>
                <a:spcPts val="600"/>
              </a:spcBef>
              <a:spcAft>
                <a:spcPts val="0"/>
              </a:spcAft>
              <a:buClr>
                <a:schemeClr val="dk1"/>
              </a:buClr>
              <a:buSzPts val="523"/>
              <a:buFont typeface="Arial"/>
              <a:buNone/>
            </a:pPr>
            <a:r>
              <a:rPr b="1" lang="en" sz="1240">
                <a:solidFill>
                  <a:schemeClr val="dk1"/>
                </a:solidFill>
                <a:latin typeface="Calibri"/>
                <a:ea typeface="Calibri"/>
                <a:cs typeface="Calibri"/>
                <a:sym typeface="Calibri"/>
              </a:rPr>
              <a:t>Week 11</a:t>
            </a:r>
            <a:r>
              <a:rPr lang="en" sz="1240">
                <a:solidFill>
                  <a:schemeClr val="dk1"/>
                </a:solidFill>
                <a:latin typeface="Calibri"/>
                <a:ea typeface="Calibri"/>
                <a:cs typeface="Calibri"/>
                <a:sym typeface="Calibri"/>
              </a:rPr>
              <a:t>   	File Systems, </a:t>
            </a:r>
            <a:r>
              <a:rPr lang="en" sz="1240">
                <a:solidFill>
                  <a:schemeClr val="dk1"/>
                </a:solidFill>
                <a:latin typeface="Calibri"/>
                <a:ea typeface="Calibri"/>
                <a:cs typeface="Calibri"/>
                <a:sym typeface="Calibri"/>
              </a:rPr>
              <a:t>NoSQL</a:t>
            </a:r>
            <a:r>
              <a:rPr lang="en" sz="1240">
                <a:solidFill>
                  <a:schemeClr val="dk1"/>
                </a:solidFill>
                <a:latin typeface="Calibri"/>
                <a:ea typeface="Calibri"/>
                <a:cs typeface="Calibri"/>
                <a:sym typeface="Calibri"/>
              </a:rPr>
              <a:t> Intro, JScript</a:t>
            </a:r>
            <a:endParaRPr sz="1240">
              <a:solidFill>
                <a:schemeClr val="dk1"/>
              </a:solidFill>
              <a:latin typeface="Calibri"/>
              <a:ea typeface="Calibri"/>
              <a:cs typeface="Calibri"/>
              <a:sym typeface="Calibri"/>
            </a:endParaRPr>
          </a:p>
          <a:p>
            <a:pPr indent="0" lvl="0" marL="0" rtl="0" algn="l">
              <a:lnSpc>
                <a:spcPct val="105000"/>
              </a:lnSpc>
              <a:spcBef>
                <a:spcPts val="600"/>
              </a:spcBef>
              <a:spcAft>
                <a:spcPts val="0"/>
              </a:spcAft>
              <a:buSzPts val="523"/>
              <a:buNone/>
            </a:pPr>
            <a:r>
              <a:rPr b="1" lang="en" sz="1240">
                <a:solidFill>
                  <a:schemeClr val="dk1"/>
                </a:solidFill>
                <a:latin typeface="Calibri"/>
                <a:ea typeface="Calibri"/>
                <a:cs typeface="Calibri"/>
                <a:sym typeface="Calibri"/>
              </a:rPr>
              <a:t>Week 12</a:t>
            </a:r>
            <a:r>
              <a:rPr lang="en" sz="1240">
                <a:solidFill>
                  <a:schemeClr val="dk1"/>
                </a:solidFill>
                <a:latin typeface="Calibri"/>
                <a:ea typeface="Calibri"/>
                <a:cs typeface="Calibri"/>
                <a:sym typeface="Calibri"/>
              </a:rPr>
              <a:t>  	Project Discussion, Q&amp;A</a:t>
            </a:r>
            <a:endParaRPr sz="1240">
              <a:solidFill>
                <a:schemeClr val="dk1"/>
              </a:solidFill>
              <a:latin typeface="Calibri"/>
              <a:ea typeface="Calibri"/>
              <a:cs typeface="Calibri"/>
              <a:sym typeface="Calibri"/>
            </a:endParaRPr>
          </a:p>
          <a:p>
            <a:pPr indent="0" lvl="0" marL="0" rtl="0" algn="l">
              <a:lnSpc>
                <a:spcPct val="105000"/>
              </a:lnSpc>
              <a:spcBef>
                <a:spcPts val="600"/>
              </a:spcBef>
              <a:spcAft>
                <a:spcPts val="0"/>
              </a:spcAft>
              <a:buClr>
                <a:schemeClr val="dk1"/>
              </a:buClr>
              <a:buSzPts val="523"/>
              <a:buFont typeface="Arial"/>
              <a:buNone/>
            </a:pPr>
            <a:r>
              <a:rPr b="1" lang="en" sz="1240">
                <a:solidFill>
                  <a:schemeClr val="dk1"/>
                </a:solidFill>
                <a:latin typeface="Calibri"/>
                <a:ea typeface="Calibri"/>
                <a:cs typeface="Calibri"/>
                <a:sym typeface="Calibri"/>
              </a:rPr>
              <a:t>Week 13</a:t>
            </a:r>
            <a:r>
              <a:rPr lang="en" sz="1240">
                <a:solidFill>
                  <a:schemeClr val="dk1"/>
                </a:solidFill>
                <a:latin typeface="Calibri"/>
                <a:ea typeface="Calibri"/>
                <a:cs typeface="Calibri"/>
                <a:sym typeface="Calibri"/>
              </a:rPr>
              <a:t>  	Project Discussion, Q&amp;A</a:t>
            </a:r>
            <a:endParaRPr sz="1240">
              <a:solidFill>
                <a:schemeClr val="dk1"/>
              </a:solidFill>
              <a:latin typeface="Calibri"/>
              <a:ea typeface="Calibri"/>
              <a:cs typeface="Calibri"/>
              <a:sym typeface="Calibri"/>
            </a:endParaRPr>
          </a:p>
          <a:p>
            <a:pPr indent="0" lvl="0" marL="0" rtl="0" algn="l">
              <a:lnSpc>
                <a:spcPct val="140000"/>
              </a:lnSpc>
              <a:spcBef>
                <a:spcPts val="0"/>
              </a:spcBef>
              <a:spcAft>
                <a:spcPts val="1200"/>
              </a:spcAft>
              <a:buSzPts val="523"/>
              <a:buNone/>
            </a:pPr>
            <a:r>
              <a:t/>
            </a:r>
            <a:endParaRPr sz="907">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246325" y="1734625"/>
            <a:ext cx="8520600" cy="65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600">
                <a:latin typeface="Calibri"/>
                <a:ea typeface="Calibri"/>
                <a:cs typeface="Calibri"/>
                <a:sym typeface="Calibri"/>
              </a:rPr>
              <a:t>Introduction to DBMS, MYSQL, PHP and Apache Web server</a:t>
            </a:r>
            <a:endParaRPr sz="2600">
              <a:latin typeface="Calibri"/>
              <a:ea typeface="Calibri"/>
              <a:cs typeface="Calibri"/>
              <a:sym typeface="Calibri"/>
            </a:endParaRPr>
          </a:p>
        </p:txBody>
      </p:sp>
      <p:sp>
        <p:nvSpPr>
          <p:cNvPr id="79" name="Google Shape;79;p17"/>
          <p:cNvSpPr txBox="1"/>
          <p:nvPr>
            <p:ph idx="1" type="subTitle"/>
          </p:nvPr>
        </p:nvSpPr>
        <p:spPr>
          <a:xfrm>
            <a:off x="311700" y="1223200"/>
            <a:ext cx="8520600" cy="65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latin typeface="Calibri"/>
                <a:ea typeface="Calibri"/>
                <a:cs typeface="Calibri"/>
                <a:sym typeface="Calibri"/>
              </a:rPr>
              <a:t>Lab Week 1</a:t>
            </a:r>
            <a:endParaRPr sz="23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Database Management System</a:t>
            </a:r>
            <a:endParaRPr>
              <a:latin typeface="Calibri"/>
              <a:ea typeface="Calibri"/>
              <a:cs typeface="Calibri"/>
              <a:sym typeface="Calibri"/>
            </a:endParaRPr>
          </a:p>
        </p:txBody>
      </p:sp>
      <p:sp>
        <p:nvSpPr>
          <p:cNvPr id="85" name="Google Shape;85;p18"/>
          <p:cNvSpPr txBox="1"/>
          <p:nvPr>
            <p:ph idx="1" type="body"/>
          </p:nvPr>
        </p:nvSpPr>
        <p:spPr>
          <a:xfrm>
            <a:off x="224500" y="1163375"/>
            <a:ext cx="8919600" cy="3795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A Database Management System (DBMS) is a software application that interacts with the user, applications and the database itself to capture and analyze data. The data stored in the database can be modified, retrieved and deleted, and can be of any type like strings, numbers, images etc.</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User - External User/Customer/Developer using the application/service</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Application - Service developed to cater to Customer requests</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Database - A centralized repository/container to store all data</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Data - record/</a:t>
            </a:r>
            <a:r>
              <a:rPr lang="en" sz="1300">
                <a:latin typeface="Calibri"/>
                <a:ea typeface="Calibri"/>
                <a:cs typeface="Calibri"/>
                <a:sym typeface="Calibri"/>
              </a:rPr>
              <a:t>piece</a:t>
            </a:r>
            <a:r>
              <a:rPr lang="en" sz="1300">
                <a:latin typeface="Calibri"/>
                <a:ea typeface="Calibri"/>
                <a:cs typeface="Calibri"/>
                <a:sym typeface="Calibri"/>
              </a:rPr>
              <a:t> of information</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b="1" lang="en" sz="1300">
                <a:latin typeface="Calibri"/>
                <a:ea typeface="Calibri"/>
                <a:cs typeface="Calibri"/>
                <a:sym typeface="Calibri"/>
              </a:rPr>
              <a:t>Relational DBMS (RDBMS): </a:t>
            </a:r>
            <a:r>
              <a:rPr lang="en" sz="1300">
                <a:latin typeface="Calibri"/>
                <a:ea typeface="Calibri"/>
                <a:cs typeface="Calibri"/>
                <a:sym typeface="Calibri"/>
              </a:rPr>
              <a:t>This type of DBMS, uses a structure that allows the users to identify and access data in relation to another piece of data in the database(tabular Format - rows and columns).</a:t>
            </a:r>
            <a:endParaRPr sz="13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MYSQL</a:t>
            </a:r>
            <a:endParaRPr>
              <a:latin typeface="Calibri"/>
              <a:ea typeface="Calibri"/>
              <a:cs typeface="Calibri"/>
              <a:sym typeface="Calibri"/>
            </a:endParaRPr>
          </a:p>
        </p:txBody>
      </p:sp>
      <p:sp>
        <p:nvSpPr>
          <p:cNvPr id="91" name="Google Shape;91;p19"/>
          <p:cNvSpPr txBox="1"/>
          <p:nvPr>
            <p:ph idx="1" type="body"/>
          </p:nvPr>
        </p:nvSpPr>
        <p:spPr>
          <a:xfrm>
            <a:off x="224500" y="1163375"/>
            <a:ext cx="8919600" cy="3795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O</a:t>
            </a:r>
            <a:r>
              <a:rPr lang="en" sz="1300">
                <a:latin typeface="Calibri"/>
                <a:ea typeface="Calibri"/>
                <a:cs typeface="Calibri"/>
                <a:sym typeface="Calibri"/>
              </a:rPr>
              <a:t>pen-source relational database management system</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Developed, distributed, and supported by Oracle Corporation</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Compatible across number of platforms - Windows/Linux/Mac</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Uses standard SQL</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Very fast, reliable(holds  ACIDs property), and easy to use</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Data is stored in tables. A table is a collection of related data, and it consists of columns and rows</a:t>
            </a:r>
            <a:endParaRPr sz="1300">
              <a:latin typeface="Calibri"/>
              <a:ea typeface="Calibri"/>
              <a:cs typeface="Calibri"/>
              <a:sym typeface="Calibri"/>
            </a:endParaRPr>
          </a:p>
          <a:p>
            <a:pPr indent="0" lvl="0" marL="0" rtl="0" algn="l">
              <a:lnSpc>
                <a:spcPct val="200000"/>
              </a:lnSpc>
              <a:spcBef>
                <a:spcPts val="1200"/>
              </a:spcBef>
              <a:spcAft>
                <a:spcPts val="1200"/>
              </a:spcAft>
              <a:buNone/>
            </a:pPr>
            <a:r>
              <a:t/>
            </a:r>
            <a:endParaRPr sz="13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PHP</a:t>
            </a:r>
            <a:endParaRPr>
              <a:latin typeface="Calibri"/>
              <a:ea typeface="Calibri"/>
              <a:cs typeface="Calibri"/>
              <a:sym typeface="Calibri"/>
            </a:endParaRPr>
          </a:p>
        </p:txBody>
      </p:sp>
      <p:sp>
        <p:nvSpPr>
          <p:cNvPr id="97" name="Google Shape;97;p20"/>
          <p:cNvSpPr txBox="1"/>
          <p:nvPr>
            <p:ph idx="1" type="body"/>
          </p:nvPr>
        </p:nvSpPr>
        <p:spPr>
          <a:xfrm>
            <a:off x="224500" y="1163375"/>
            <a:ext cx="8919600" cy="3795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PHP: Hypertext Preprocessor</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Programming language that allows web developers to create dynamic content that interacts with databases</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Used for developing web based software applications</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Server side language to manage dynamic content, databases, session tracking, even build entire e-commerce sites</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Supports popular databases, including MySQL, PostgreSQL, Oracle, Sybase, Informix, and Microsoft SQL Server</a:t>
            </a:r>
            <a:endParaRPr sz="1300">
              <a:latin typeface="Calibri"/>
              <a:ea typeface="Calibri"/>
              <a:cs typeface="Calibri"/>
              <a:sym typeface="Calibri"/>
            </a:endParaRPr>
          </a:p>
          <a:p>
            <a:pPr indent="0" lvl="0" marL="0" rtl="0" algn="l">
              <a:lnSpc>
                <a:spcPct val="200000"/>
              </a:lnSpc>
              <a:spcBef>
                <a:spcPts val="1200"/>
              </a:spcBef>
              <a:spcAft>
                <a:spcPts val="1200"/>
              </a:spcAft>
              <a:buNone/>
            </a:pPr>
            <a:r>
              <a:t/>
            </a:r>
            <a:endParaRPr sz="13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Apache Web Server</a:t>
            </a:r>
            <a:endParaRPr>
              <a:latin typeface="Calibri"/>
              <a:ea typeface="Calibri"/>
              <a:cs typeface="Calibri"/>
              <a:sym typeface="Calibri"/>
            </a:endParaRPr>
          </a:p>
        </p:txBody>
      </p:sp>
      <p:sp>
        <p:nvSpPr>
          <p:cNvPr id="103" name="Google Shape;103;p21"/>
          <p:cNvSpPr txBox="1"/>
          <p:nvPr>
            <p:ph idx="1" type="body"/>
          </p:nvPr>
        </p:nvSpPr>
        <p:spPr>
          <a:xfrm>
            <a:off x="224500" y="1163375"/>
            <a:ext cx="8919600" cy="3795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O</a:t>
            </a:r>
            <a:r>
              <a:rPr lang="en" sz="1300">
                <a:latin typeface="Calibri"/>
                <a:ea typeface="Calibri"/>
                <a:cs typeface="Calibri"/>
                <a:sym typeface="Calibri"/>
              </a:rPr>
              <a:t>pen-source web server that delivers web content through the internet</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Ability to handle large amounts of traffic with minimal configuration. </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Apache WS scales with ease and with its modular functionality at its core, you can configure Apache to do what you want, how you want it. You can also remove unwanted modules to make Apache more lightweight and efficient.</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Supports TCP/IP, HTTP(Port 80), HTTPS(Port 443) protocol</a:t>
            </a:r>
            <a:endParaRPr sz="1300">
              <a:latin typeface="Calibri"/>
              <a:ea typeface="Calibri"/>
              <a:cs typeface="Calibri"/>
              <a:sym typeface="Calibri"/>
            </a:endParaRPr>
          </a:p>
          <a:p>
            <a:pPr indent="0" lvl="0" marL="0" rtl="0" algn="l">
              <a:lnSpc>
                <a:spcPct val="200000"/>
              </a:lnSpc>
              <a:spcBef>
                <a:spcPts val="1200"/>
              </a:spcBef>
              <a:spcAft>
                <a:spcPts val="1200"/>
              </a:spcAft>
              <a:buNone/>
            </a:pPr>
            <a:r>
              <a:t/>
            </a:r>
            <a:endParaRPr sz="13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