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07f360da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07f360da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07f360da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07f360da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07f360da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07f360da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07f360da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07f360da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07f360da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07f360da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07f360da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07f360da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7f360da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07f360da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07f360da6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07f360da6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07f360da6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07f360da6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07f360da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07f360da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07f360da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07f360da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07f360da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07f360da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07f360da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07f360da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07f360da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07f360da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07f360da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07f360da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7f360da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7f360da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07f360da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07f360da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07f360da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07f360da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07f360da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07f360da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07f360da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07f360da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07f360da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07f360da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07f360da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07f360da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07f360da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07f360da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7f360da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07f360da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07f360da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07f360da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07f360da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07f360da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07f360da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07f360da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07f360da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07f360da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07f360da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07f360da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07f360da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07f360da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07f360da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07f360da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07f360da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07f360da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07f360da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07f360da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07f360da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07f360da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07f360da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07f360da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07f360da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07f360da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07f360da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07f360da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07f360da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07f360da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07f360da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07f360da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07f360da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07f360da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07f360da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07f360da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07f360da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07f360da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rive.google.com/file/d/12JmPcJsGXCOi4LRL5FOvyJRNquJ0fBZJ/view?usp=shar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6325" y="1734625"/>
            <a:ext cx="8520600" cy="65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00">
                <a:latin typeface="Calibri"/>
                <a:ea typeface="Calibri"/>
                <a:cs typeface="Calibri"/>
                <a:sym typeface="Calibri"/>
              </a:rPr>
              <a:t>Database, Data Models,DBMS Concepts, ER Modelling</a:t>
            </a:r>
            <a:endParaRPr sz="2600">
              <a:latin typeface="Calibri"/>
              <a:ea typeface="Calibri"/>
              <a:cs typeface="Calibri"/>
              <a:sym typeface="Calibri"/>
            </a:endParaRPr>
          </a:p>
        </p:txBody>
      </p:sp>
      <p:sp>
        <p:nvSpPr>
          <p:cNvPr id="55" name="Google Shape;55;p13"/>
          <p:cNvSpPr txBox="1"/>
          <p:nvPr>
            <p:ph idx="1" type="subTitle"/>
          </p:nvPr>
        </p:nvSpPr>
        <p:spPr>
          <a:xfrm>
            <a:off x="311700" y="1223200"/>
            <a:ext cx="8520600" cy="65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latin typeface="Calibri"/>
                <a:ea typeface="Calibri"/>
                <a:cs typeface="Calibri"/>
                <a:sym typeface="Calibri"/>
              </a:rPr>
              <a:t>Week 3 Lab</a:t>
            </a:r>
            <a:endParaRPr sz="2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DBMS(Database Management System)</a:t>
            </a:r>
            <a:endParaRPr>
              <a:latin typeface="Calibri"/>
              <a:ea typeface="Calibri"/>
              <a:cs typeface="Calibri"/>
              <a:sym typeface="Calibri"/>
            </a:endParaRPr>
          </a:p>
        </p:txBody>
      </p:sp>
      <p:sp>
        <p:nvSpPr>
          <p:cNvPr id="119" name="Google Shape;119;p22"/>
          <p:cNvSpPr txBox="1"/>
          <p:nvPr>
            <p:ph idx="1" type="body"/>
          </p:nvPr>
        </p:nvSpPr>
        <p:spPr>
          <a:xfrm>
            <a:off x="224500" y="1163375"/>
            <a:ext cx="8919600" cy="3130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 database management system, or DBMS, is software designed to assist in maintaining and utilizing large collections of data.</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DBMS provides the interface to perform the various operations like creation, deletion, modification, etc.</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DBMS allows the user to create their databases as per their requirement.</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DBMS accepts the request from the application and provides specific data through the operating system.</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DBMS contains the group of programs which acts according to the user instruction.</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It provides security to the database.</a:t>
            </a:r>
            <a:endParaRPr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DBMS Responsibilities</a:t>
            </a:r>
            <a:endParaRPr>
              <a:latin typeface="Calibri"/>
              <a:ea typeface="Calibri"/>
              <a:cs typeface="Calibri"/>
              <a:sym typeface="Calibri"/>
            </a:endParaRPr>
          </a:p>
        </p:txBody>
      </p:sp>
      <p:sp>
        <p:nvSpPr>
          <p:cNvPr id="125" name="Google Shape;125;p23"/>
          <p:cNvSpPr txBox="1"/>
          <p:nvPr>
            <p:ph idx="1" type="body"/>
          </p:nvPr>
        </p:nvSpPr>
        <p:spPr>
          <a:xfrm>
            <a:off x="224500" y="1163375"/>
            <a:ext cx="8919600" cy="33918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Allows users to create new databases and specify their schema (logical structure of the data), using a data-definition language (DDL).</a:t>
            </a:r>
            <a:endParaRPr sz="1300">
              <a:latin typeface="Calibri"/>
              <a:ea typeface="Calibri"/>
              <a:cs typeface="Calibri"/>
              <a:sym typeface="Calibri"/>
            </a:endParaRPr>
          </a:p>
          <a:p>
            <a:pPr indent="-298767"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Gives users the ability to query the data and modify the data, using a query language and data-manipulation language (DML).</a:t>
            </a:r>
            <a:endParaRPr sz="1300">
              <a:latin typeface="Calibri"/>
              <a:ea typeface="Calibri"/>
              <a:cs typeface="Calibri"/>
              <a:sym typeface="Calibri"/>
            </a:endParaRPr>
          </a:p>
          <a:p>
            <a:pPr indent="-298767"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Supports intelligent storage of very large amounts of data.</a:t>
            </a:r>
            <a:endParaRPr sz="1300">
              <a:latin typeface="Calibri"/>
              <a:ea typeface="Calibri"/>
              <a:cs typeface="Calibri"/>
              <a:sym typeface="Calibri"/>
            </a:endParaRPr>
          </a:p>
          <a:p>
            <a:pPr indent="-298767"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Protects the data from accident or not proper use. </a:t>
            </a:r>
            <a:endParaRPr sz="1300">
              <a:latin typeface="Calibri"/>
              <a:ea typeface="Calibri"/>
              <a:cs typeface="Calibri"/>
              <a:sym typeface="Calibri"/>
            </a:endParaRPr>
          </a:p>
          <a:p>
            <a:pPr indent="-298767" lvl="2" marL="1371600" rtl="0" algn="l">
              <a:lnSpc>
                <a:spcPct val="200000"/>
              </a:lnSpc>
              <a:spcBef>
                <a:spcPts val="0"/>
              </a:spcBef>
              <a:spcAft>
                <a:spcPts val="0"/>
              </a:spcAft>
              <a:buSzPct val="100000"/>
              <a:buFont typeface="Calibri"/>
              <a:buChar char="■"/>
            </a:pPr>
            <a:r>
              <a:rPr lang="en" sz="1300">
                <a:latin typeface="Calibri"/>
                <a:ea typeface="Calibri"/>
                <a:cs typeface="Calibri"/>
                <a:sym typeface="Calibri"/>
              </a:rPr>
              <a:t>Example: We can enable DBMS to not allow the insertion of records for two different students with the same student ID</a:t>
            </a:r>
            <a:endParaRPr sz="1300">
              <a:latin typeface="Calibri"/>
              <a:ea typeface="Calibri"/>
              <a:cs typeface="Calibri"/>
              <a:sym typeface="Calibri"/>
            </a:endParaRPr>
          </a:p>
          <a:p>
            <a:pPr indent="-298767"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Allows efficient access to the data for queries and modifications. </a:t>
            </a:r>
            <a:endParaRPr sz="1300">
              <a:latin typeface="Calibri"/>
              <a:ea typeface="Calibri"/>
              <a:cs typeface="Calibri"/>
              <a:sym typeface="Calibri"/>
            </a:endParaRPr>
          </a:p>
          <a:p>
            <a:pPr indent="-298767" lvl="2" marL="1371600" rtl="0" algn="l">
              <a:lnSpc>
                <a:spcPct val="200000"/>
              </a:lnSpc>
              <a:spcBef>
                <a:spcPts val="0"/>
              </a:spcBef>
              <a:spcAft>
                <a:spcPts val="0"/>
              </a:spcAft>
              <a:buSzPct val="100000"/>
              <a:buFont typeface="Calibri"/>
              <a:buChar char="■"/>
            </a:pPr>
            <a:r>
              <a:rPr lang="en" sz="1300">
                <a:latin typeface="Calibri"/>
                <a:ea typeface="Calibri"/>
                <a:cs typeface="Calibri"/>
                <a:sym typeface="Calibri"/>
              </a:rPr>
              <a:t>Example: The use of indexes over a specified field, e.g. on the name field for employees, allows fast response for queries asking a specific name. </a:t>
            </a:r>
            <a:endParaRPr sz="1300">
              <a:latin typeface="Calibri"/>
              <a:ea typeface="Calibri"/>
              <a:cs typeface="Calibri"/>
              <a:sym typeface="Calibri"/>
            </a:endParaRPr>
          </a:p>
          <a:p>
            <a:pPr indent="-298767"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Controls access to data from many users at once (concurrency), without allowing “bad” interactions that can corrupt the data accidentally. </a:t>
            </a:r>
            <a:endParaRPr sz="1300">
              <a:latin typeface="Calibri"/>
              <a:ea typeface="Calibri"/>
              <a:cs typeface="Calibri"/>
              <a:sym typeface="Calibri"/>
            </a:endParaRPr>
          </a:p>
          <a:p>
            <a:pPr indent="-298767"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Recovers from failures and crashes. </a:t>
            </a:r>
            <a:endParaRPr sz="13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a:t>
            </a:r>
            <a:endParaRPr>
              <a:latin typeface="Calibri"/>
              <a:ea typeface="Calibri"/>
              <a:cs typeface="Calibri"/>
              <a:sym typeface="Calibri"/>
            </a:endParaRPr>
          </a:p>
        </p:txBody>
      </p:sp>
      <p:sp>
        <p:nvSpPr>
          <p:cNvPr id="131" name="Google Shape;131;p24"/>
          <p:cNvSpPr txBox="1"/>
          <p:nvPr>
            <p:ph idx="1" type="body"/>
          </p:nvPr>
        </p:nvSpPr>
        <p:spPr>
          <a:xfrm>
            <a:off x="224500" y="1163375"/>
            <a:ext cx="8919600" cy="3391800"/>
          </a:xfrm>
          <a:prstGeom prst="rect">
            <a:avLst/>
          </a:prstGeom>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Indicate if the following statements are true or false: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A database is a collection of programs.</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A database system is a collection of data.</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A Database has data and relationships.</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Table is the basic data storage unit in a Relational database.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Relationships link data from individual tables to increase the usefulness of the database.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A transaction is a unit of work that is performed against a database.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Durability ensures that the result or effect of a committed transaction persists in case of a system failure.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Isolation ensures that the database properly changes states upon a successfully committed transaction</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File System Vs. DBMS</a:t>
            </a:r>
            <a:endParaRPr>
              <a:latin typeface="Calibri"/>
              <a:ea typeface="Calibri"/>
              <a:cs typeface="Calibri"/>
              <a:sym typeface="Calibri"/>
            </a:endParaRPr>
          </a:p>
        </p:txBody>
      </p:sp>
      <p:sp>
        <p:nvSpPr>
          <p:cNvPr id="137" name="Google Shape;137;p25"/>
          <p:cNvSpPr txBox="1"/>
          <p:nvPr>
            <p:ph idx="1" type="body"/>
          </p:nvPr>
        </p:nvSpPr>
        <p:spPr>
          <a:xfrm>
            <a:off x="224500" y="1163375"/>
            <a:ext cx="8919600" cy="3391800"/>
          </a:xfrm>
          <a:prstGeom prst="rect">
            <a:avLst/>
          </a:prstGeom>
        </p:spPr>
        <p:txBody>
          <a:bodyPr anchorCtr="0" anchor="t" bIns="91425" lIns="91425" spcFirstLastPara="1" rIns="91425" wrap="square" tIns="91425">
            <a:normAutofit fontScale="92500"/>
          </a:bodyPr>
          <a:lstStyle/>
          <a:p>
            <a:pPr indent="-304958"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If we are dealing with a large collection of data, what’s the cons of storing data in operating system files?</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Main memory size Vs. disk size? We may not have enough main memory to hold all the data. We must therefore store data in a storage device, disk for example, and bring only relevant parts into main memory for processing as needed.</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Can it answer questions? In a file system, the only way to retrieve specific information is to search the “exact” plaintext.</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Consistency? We must protect the data from inconsistent changes made by different users accessing the data concurrently.</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Crash? We must ensure that data is restored to a consistent state if the system crashes while changes are being made.</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lang="en" sz="1300">
                <a:latin typeface="Calibri"/>
                <a:ea typeface="Calibri"/>
                <a:cs typeface="Calibri"/>
                <a:sym typeface="Calibri"/>
              </a:rPr>
              <a:t>Security mechanism? Operating systems provide only a password mechanism for security. This is not sufficiently flexible to enforce security policies in which different users have permission to access different subsets of the data.</a:t>
            </a: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File System Vs. DBMS(cntd.)</a:t>
            </a:r>
            <a:endParaRPr>
              <a:latin typeface="Calibri"/>
              <a:ea typeface="Calibri"/>
              <a:cs typeface="Calibri"/>
              <a:sym typeface="Calibri"/>
            </a:endParaRPr>
          </a:p>
        </p:txBody>
      </p:sp>
      <p:sp>
        <p:nvSpPr>
          <p:cNvPr id="143" name="Google Shape;143;p26"/>
          <p:cNvSpPr txBox="1"/>
          <p:nvPr>
            <p:ph idx="1" type="body"/>
          </p:nvPr>
        </p:nvSpPr>
        <p:spPr>
          <a:xfrm>
            <a:off x="224500" y="1163375"/>
            <a:ext cx="8919600" cy="38931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Advantages of a DBMS?</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Data Independence: the DBMS provides an abstract view of the data that hides the details of data representation and storage;</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Efficient Data Access</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Data Integrity and Security: the DBMS can enforce integrity constraints, and also it can enforce access controls that govern what data is visible to different classes of users;</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Data Administration (Centralization): experienced professionals, so-called DBA, can be responsible for organizing the data representation to minimize redundancy and for fine-tuning the storage of the data to make retrieval efficient;</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Concurrent Access and Crash Recovery</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Reduced Application Development Time: clearly, the DBMS supports important functions that are common to many applications accessing data in the DBMS (reuse).	</a:t>
            </a:r>
            <a:endParaRPr sz="1210">
              <a:latin typeface="Calibri"/>
              <a:ea typeface="Calibri"/>
              <a:cs typeface="Calibri"/>
              <a:sym typeface="Calibri"/>
            </a:endParaRPr>
          </a:p>
          <a:p>
            <a:pPr indent="0" lvl="0" marL="914400" rtl="0" algn="l">
              <a:lnSpc>
                <a:spcPct val="190000"/>
              </a:lnSpc>
              <a:spcBef>
                <a:spcPts val="1200"/>
              </a:spcBef>
              <a:spcAft>
                <a:spcPts val="0"/>
              </a:spcAft>
              <a:buSzPts val="770"/>
              <a:buNone/>
            </a:pPr>
            <a:r>
              <a:t/>
            </a:r>
            <a:endParaRPr sz="1210">
              <a:latin typeface="Calibri"/>
              <a:ea typeface="Calibri"/>
              <a:cs typeface="Calibri"/>
              <a:sym typeface="Calibri"/>
            </a:endParaRPr>
          </a:p>
          <a:p>
            <a:pPr indent="0" lvl="0" marL="457200" rtl="0" algn="l">
              <a:lnSpc>
                <a:spcPct val="190000"/>
              </a:lnSpc>
              <a:spcBef>
                <a:spcPts val="1200"/>
              </a:spcBef>
              <a:spcAft>
                <a:spcPts val="1200"/>
              </a:spcAft>
              <a:buSzPts val="770"/>
              <a:buNone/>
            </a:pPr>
            <a:r>
              <a:t/>
            </a:r>
            <a:endParaRPr sz="121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Levels of Abstraction</a:t>
            </a:r>
            <a:endParaRPr>
              <a:latin typeface="Calibri"/>
              <a:ea typeface="Calibri"/>
              <a:cs typeface="Calibri"/>
              <a:sym typeface="Calibri"/>
            </a:endParaRPr>
          </a:p>
        </p:txBody>
      </p:sp>
      <p:sp>
        <p:nvSpPr>
          <p:cNvPr id="149" name="Google Shape;149;p27"/>
          <p:cNvSpPr txBox="1"/>
          <p:nvPr>
            <p:ph idx="1" type="body"/>
          </p:nvPr>
        </p:nvSpPr>
        <p:spPr>
          <a:xfrm>
            <a:off x="224500" y="1163375"/>
            <a:ext cx="8919600" cy="4275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SzPts val="770"/>
              <a:buNone/>
            </a:pPr>
            <a:r>
              <a:rPr lang="en" sz="1210">
                <a:latin typeface="Calibri"/>
                <a:ea typeface="Calibri"/>
                <a:cs typeface="Calibri"/>
                <a:sym typeface="Calibri"/>
              </a:rPr>
              <a:t>The data in a DBMS is described at three levels of abstraction.</a:t>
            </a:r>
            <a:endParaRPr sz="1210">
              <a:latin typeface="Calibri"/>
              <a:ea typeface="Calibri"/>
              <a:cs typeface="Calibri"/>
              <a:sym typeface="Calibri"/>
            </a:endParaRPr>
          </a:p>
          <a:p>
            <a:pPr indent="0" lvl="0" marL="457200" rtl="0" algn="l">
              <a:lnSpc>
                <a:spcPct val="190000"/>
              </a:lnSpc>
              <a:spcBef>
                <a:spcPts val="1200"/>
              </a:spcBef>
              <a:spcAft>
                <a:spcPts val="1200"/>
              </a:spcAft>
              <a:buSzPts val="770"/>
              <a:buNone/>
            </a:pPr>
            <a:r>
              <a:t/>
            </a:r>
            <a:endParaRPr sz="1210">
              <a:latin typeface="Calibri"/>
              <a:ea typeface="Calibri"/>
              <a:cs typeface="Calibri"/>
              <a:sym typeface="Calibri"/>
            </a:endParaRPr>
          </a:p>
        </p:txBody>
      </p:sp>
      <p:pic>
        <p:nvPicPr>
          <p:cNvPr id="150" name="Google Shape;150;p27"/>
          <p:cNvPicPr preferRelativeResize="0"/>
          <p:nvPr/>
        </p:nvPicPr>
        <p:blipFill>
          <a:blip r:embed="rId3">
            <a:alphaModFix/>
          </a:blip>
          <a:stretch>
            <a:fillRect/>
          </a:stretch>
        </p:blipFill>
        <p:spPr>
          <a:xfrm>
            <a:off x="1078825" y="1590875"/>
            <a:ext cx="5128050" cy="3247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Conceptual Schema</a:t>
            </a:r>
            <a:endParaRPr>
              <a:latin typeface="Calibri"/>
              <a:ea typeface="Calibri"/>
              <a:cs typeface="Calibri"/>
              <a:sym typeface="Calibri"/>
            </a:endParaRPr>
          </a:p>
        </p:txBody>
      </p:sp>
      <p:sp>
        <p:nvSpPr>
          <p:cNvPr id="156" name="Google Shape;156;p28"/>
          <p:cNvSpPr txBox="1"/>
          <p:nvPr>
            <p:ph idx="1" type="body"/>
          </p:nvPr>
        </p:nvSpPr>
        <p:spPr>
          <a:xfrm>
            <a:off x="224500" y="1163375"/>
            <a:ext cx="8919600" cy="14085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Describes the structure of the whole database at the conceptual level. Conceptual level is also known as logical level</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The conceptual level describes what data are to be stored in the database and also describes what relationship exists among those data.</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In the conceptual level, internal details such as an implementation of the data structure are hidden.</a:t>
            </a:r>
            <a:endParaRPr sz="1210">
              <a:latin typeface="Calibri"/>
              <a:ea typeface="Calibri"/>
              <a:cs typeface="Calibri"/>
              <a:sym typeface="Calibri"/>
            </a:endParaRPr>
          </a:p>
        </p:txBody>
      </p:sp>
      <p:pic>
        <p:nvPicPr>
          <p:cNvPr id="157" name="Google Shape;157;p28"/>
          <p:cNvPicPr preferRelativeResize="0"/>
          <p:nvPr/>
        </p:nvPicPr>
        <p:blipFill>
          <a:blip r:embed="rId3">
            <a:alphaModFix/>
          </a:blip>
          <a:stretch>
            <a:fillRect/>
          </a:stretch>
        </p:blipFill>
        <p:spPr>
          <a:xfrm>
            <a:off x="969850" y="2717525"/>
            <a:ext cx="5753751" cy="213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Physical Schema</a:t>
            </a:r>
            <a:endParaRPr>
              <a:latin typeface="Calibri"/>
              <a:ea typeface="Calibri"/>
              <a:cs typeface="Calibri"/>
              <a:sym typeface="Calibri"/>
            </a:endParaRPr>
          </a:p>
        </p:txBody>
      </p:sp>
      <p:sp>
        <p:nvSpPr>
          <p:cNvPr id="163" name="Google Shape;163;p29"/>
          <p:cNvSpPr txBox="1"/>
          <p:nvPr>
            <p:ph idx="1" type="body"/>
          </p:nvPr>
        </p:nvSpPr>
        <p:spPr>
          <a:xfrm>
            <a:off x="224500" y="1163375"/>
            <a:ext cx="8919600" cy="16917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The physical schema specifies physical storage structure of the database.</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For example, how the relations described in the conceptual schema are actually stored on disks and/or tapes.</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Describe complex low-level data structures in detail</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What storage tool/techniques are used by organizations to store the relationships,entities,records etc</a:t>
            </a:r>
            <a:endParaRPr sz="121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External Schema</a:t>
            </a:r>
            <a:endParaRPr>
              <a:latin typeface="Calibri"/>
              <a:ea typeface="Calibri"/>
              <a:cs typeface="Calibri"/>
              <a:sym typeface="Calibri"/>
            </a:endParaRPr>
          </a:p>
        </p:txBody>
      </p:sp>
      <p:sp>
        <p:nvSpPr>
          <p:cNvPr id="169" name="Google Shape;169;p30"/>
          <p:cNvSpPr txBox="1"/>
          <p:nvPr>
            <p:ph idx="1" type="body"/>
          </p:nvPr>
        </p:nvSpPr>
        <p:spPr>
          <a:xfrm>
            <a:off x="224500" y="1163375"/>
            <a:ext cx="8919600" cy="16917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External schemas, which usually are also in terms of the data model of the DBMS, allow data access to be customized at the level of individual users or groups of users, which result in the concept of “View”.</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Any given database has exactly one conceptual schema and one physical schema, but it may have several external schemas.</a:t>
            </a:r>
            <a:endParaRPr sz="121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 Independence</a:t>
            </a:r>
            <a:endParaRPr>
              <a:latin typeface="Calibri"/>
              <a:ea typeface="Calibri"/>
              <a:cs typeface="Calibri"/>
              <a:sym typeface="Calibri"/>
            </a:endParaRPr>
          </a:p>
        </p:txBody>
      </p:sp>
      <p:sp>
        <p:nvSpPr>
          <p:cNvPr id="175" name="Google Shape;175;p31"/>
          <p:cNvSpPr txBox="1"/>
          <p:nvPr>
            <p:ph idx="1" type="body"/>
          </p:nvPr>
        </p:nvSpPr>
        <p:spPr>
          <a:xfrm>
            <a:off x="224500" y="1163375"/>
            <a:ext cx="8919600" cy="7218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Characteristic of being able to modify the schema at one level of the database system without altering the schema at the next higher level.</a:t>
            </a:r>
            <a:endParaRPr sz="1210">
              <a:latin typeface="Calibri"/>
              <a:ea typeface="Calibri"/>
              <a:cs typeface="Calibri"/>
              <a:sym typeface="Calibri"/>
            </a:endParaRPr>
          </a:p>
        </p:txBody>
      </p:sp>
      <p:pic>
        <p:nvPicPr>
          <p:cNvPr id="176" name="Google Shape;176;p31"/>
          <p:cNvPicPr preferRelativeResize="0"/>
          <p:nvPr/>
        </p:nvPicPr>
        <p:blipFill>
          <a:blip r:embed="rId3">
            <a:alphaModFix/>
          </a:blip>
          <a:stretch>
            <a:fillRect/>
          </a:stretch>
        </p:blipFill>
        <p:spPr>
          <a:xfrm>
            <a:off x="1972250" y="1656375"/>
            <a:ext cx="4271875" cy="310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Agenda</a:t>
            </a:r>
            <a:endParaRPr>
              <a:latin typeface="Calibri"/>
              <a:ea typeface="Calibri"/>
              <a:cs typeface="Calibri"/>
              <a:sym typeface="Calibri"/>
            </a:endParaRPr>
          </a:p>
        </p:txBody>
      </p:sp>
      <p:sp>
        <p:nvSpPr>
          <p:cNvPr id="61" name="Google Shape;61;p14"/>
          <p:cNvSpPr txBox="1"/>
          <p:nvPr>
            <p:ph idx="1" type="body"/>
          </p:nvPr>
        </p:nvSpPr>
        <p:spPr>
          <a:xfrm>
            <a:off x="311700" y="11415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Database and Data Models</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DBMS ? What is DBMS? File System vs DBMS</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Levels of Abstraction</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Data Independence</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Data Modelling -  ER Diagrams</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 sz="1700">
                <a:latin typeface="Calibri"/>
                <a:ea typeface="Calibri"/>
                <a:cs typeface="Calibri"/>
                <a:sym typeface="Calibri"/>
              </a:rPr>
              <a:t>Hands-Ons Example</a:t>
            </a:r>
            <a:endParaRPr sz="1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Logical and Physical Data Independence</a:t>
            </a:r>
            <a:endParaRPr>
              <a:latin typeface="Calibri"/>
              <a:ea typeface="Calibri"/>
              <a:cs typeface="Calibri"/>
              <a:sym typeface="Calibri"/>
            </a:endParaRPr>
          </a:p>
        </p:txBody>
      </p:sp>
      <p:sp>
        <p:nvSpPr>
          <p:cNvPr id="182" name="Google Shape;182;p32"/>
          <p:cNvSpPr txBox="1"/>
          <p:nvPr>
            <p:ph idx="1" type="body"/>
          </p:nvPr>
        </p:nvSpPr>
        <p:spPr>
          <a:xfrm>
            <a:off x="224500" y="1163375"/>
            <a:ext cx="8919600" cy="38712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Logical </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Logical data independence refers characteristic of being able to change the conceptual schema without having to change the external schema.</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Logical data independence is used to separate the external level from the conceptual view.</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If we do any changes in the conceptual view of the data, then the user view of the data would not be affected.</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Logical data independence occurs at the user interface level.</a:t>
            </a:r>
            <a:endParaRPr sz="121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Logical and Physical Data Independence(cntd.)</a:t>
            </a:r>
            <a:endParaRPr>
              <a:latin typeface="Calibri"/>
              <a:ea typeface="Calibri"/>
              <a:cs typeface="Calibri"/>
              <a:sym typeface="Calibri"/>
            </a:endParaRPr>
          </a:p>
        </p:txBody>
      </p:sp>
      <p:sp>
        <p:nvSpPr>
          <p:cNvPr id="188" name="Google Shape;188;p33"/>
          <p:cNvSpPr txBox="1"/>
          <p:nvPr>
            <p:ph idx="1" type="body"/>
          </p:nvPr>
        </p:nvSpPr>
        <p:spPr>
          <a:xfrm>
            <a:off x="224500" y="1163375"/>
            <a:ext cx="8919600" cy="38712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Physical</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Physical data independence can be defined as the capacity to change the internal schema without having to change the conceptual schema.</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If we do any changes in the storage size of the database system server, then the Conceptual structure of the database will not be affected.</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Physical data independence is used to separate conceptual levels from the internal levels.</a:t>
            </a:r>
            <a:endParaRPr sz="1210">
              <a:latin typeface="Calibri"/>
              <a:ea typeface="Calibri"/>
              <a:cs typeface="Calibri"/>
              <a:sym typeface="Calibri"/>
            </a:endParaRPr>
          </a:p>
          <a:p>
            <a:pPr indent="-305435" lvl="1" marL="914400" rtl="0" algn="l">
              <a:lnSpc>
                <a:spcPct val="190000"/>
              </a:lnSpc>
              <a:spcBef>
                <a:spcPts val="0"/>
              </a:spcBef>
              <a:spcAft>
                <a:spcPts val="0"/>
              </a:spcAft>
              <a:buSzPts val="1210"/>
              <a:buFont typeface="Calibri"/>
              <a:buChar char="○"/>
            </a:pPr>
            <a:r>
              <a:rPr lang="en" sz="1210">
                <a:latin typeface="Calibri"/>
                <a:ea typeface="Calibri"/>
                <a:cs typeface="Calibri"/>
                <a:sym typeface="Calibri"/>
              </a:rPr>
              <a:t>Physical data independence occurs at the logical interface level.</a:t>
            </a:r>
            <a:endParaRPr sz="121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ER model</a:t>
            </a:r>
            <a:endParaRPr sz="2200">
              <a:solidFill>
                <a:srgbClr val="610B38"/>
              </a:solidFill>
              <a:highlight>
                <a:srgbClr val="FFFFFF"/>
              </a:highlight>
            </a:endParaRPr>
          </a:p>
          <a:p>
            <a:pPr indent="0" lvl="0" marL="0" rtl="0" algn="l">
              <a:spcBef>
                <a:spcPts val="600"/>
              </a:spcBef>
              <a:spcAft>
                <a:spcPts val="0"/>
              </a:spcAft>
              <a:buNone/>
            </a:pPr>
            <a:r>
              <a:t/>
            </a:r>
            <a:endParaRPr>
              <a:latin typeface="Calibri"/>
              <a:ea typeface="Calibri"/>
              <a:cs typeface="Calibri"/>
              <a:sym typeface="Calibri"/>
            </a:endParaRPr>
          </a:p>
        </p:txBody>
      </p:sp>
      <p:sp>
        <p:nvSpPr>
          <p:cNvPr id="194" name="Google Shape;194;p34"/>
          <p:cNvSpPr txBox="1"/>
          <p:nvPr>
            <p:ph idx="1" type="body"/>
          </p:nvPr>
        </p:nvSpPr>
        <p:spPr>
          <a:xfrm>
            <a:off x="224500" y="1163375"/>
            <a:ext cx="4254300" cy="38712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ER model stands for an Entity-Relationship model. It is a high-level data model. This model is used to define the data elements and relationship for a specified system.</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It develops a conceptual design for the database. It also develops a very simple and easy to design view of data.</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In ER modeling, the database structure is portrayed as a diagram called an entity-relationship diagram.</a:t>
            </a:r>
            <a:endParaRPr sz="1210">
              <a:latin typeface="Calibri"/>
              <a:ea typeface="Calibri"/>
              <a:cs typeface="Calibri"/>
              <a:sym typeface="Calibri"/>
            </a:endParaRPr>
          </a:p>
        </p:txBody>
      </p:sp>
      <p:pic>
        <p:nvPicPr>
          <p:cNvPr id="195" name="Google Shape;195;p34"/>
          <p:cNvPicPr preferRelativeResize="0"/>
          <p:nvPr/>
        </p:nvPicPr>
        <p:blipFill>
          <a:blip r:embed="rId3">
            <a:alphaModFix/>
          </a:blip>
          <a:stretch>
            <a:fillRect/>
          </a:stretch>
        </p:blipFill>
        <p:spPr>
          <a:xfrm>
            <a:off x="4838125" y="1163375"/>
            <a:ext cx="3848100" cy="309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2245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610B38"/>
                </a:solidFill>
                <a:highlight>
                  <a:srgbClr val="FFFFFF"/>
                </a:highlight>
              </a:rPr>
              <a:t>Component of ER Diagram</a:t>
            </a:r>
            <a:endParaRPr>
              <a:latin typeface="Calibri"/>
              <a:ea typeface="Calibri"/>
              <a:cs typeface="Calibri"/>
              <a:sym typeface="Calibri"/>
            </a:endParaRPr>
          </a:p>
        </p:txBody>
      </p:sp>
      <p:pic>
        <p:nvPicPr>
          <p:cNvPr id="201" name="Google Shape;201;p35"/>
          <p:cNvPicPr preferRelativeResize="0"/>
          <p:nvPr/>
        </p:nvPicPr>
        <p:blipFill>
          <a:blip r:embed="rId3">
            <a:alphaModFix/>
          </a:blip>
          <a:stretch>
            <a:fillRect/>
          </a:stretch>
        </p:blipFill>
        <p:spPr>
          <a:xfrm>
            <a:off x="1460075" y="1093825"/>
            <a:ext cx="4280084"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ER Modelling - Basic Notation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07" name="Google Shape;207;p36"/>
          <p:cNvPicPr preferRelativeResize="0"/>
          <p:nvPr/>
        </p:nvPicPr>
        <p:blipFill>
          <a:blip r:embed="rId3">
            <a:alphaModFix/>
          </a:blip>
          <a:stretch>
            <a:fillRect/>
          </a:stretch>
        </p:blipFill>
        <p:spPr>
          <a:xfrm>
            <a:off x="796050" y="1115800"/>
            <a:ext cx="7377504"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ER Modelling - Multiplicity of Relationships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13" name="Google Shape;213;p37"/>
          <p:cNvPicPr preferRelativeResize="0"/>
          <p:nvPr/>
        </p:nvPicPr>
        <p:blipFill>
          <a:blip r:embed="rId3">
            <a:alphaModFix/>
          </a:blip>
          <a:stretch>
            <a:fillRect/>
          </a:stretch>
        </p:blipFill>
        <p:spPr>
          <a:xfrm>
            <a:off x="577550" y="1401750"/>
            <a:ext cx="7148601" cy="194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#1 - 1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9" name="Google Shape;219;p38"/>
          <p:cNvSpPr txBox="1"/>
          <p:nvPr>
            <p:ph idx="1" type="body"/>
          </p:nvPr>
        </p:nvSpPr>
        <p:spPr>
          <a:xfrm>
            <a:off x="224500" y="1163375"/>
            <a:ext cx="8919600" cy="2716200"/>
          </a:xfrm>
          <a:prstGeom prst="rect">
            <a:avLst/>
          </a:prstGeom>
        </p:spPr>
        <p:txBody>
          <a:bodyPr anchorCtr="0" anchor="t" bIns="91425" lIns="91425" spcFirstLastPara="1" rIns="91425" wrap="square" tIns="91425">
            <a:noAutofit/>
          </a:bodyPr>
          <a:lstStyle/>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A database for a bank includes information about customers and their accounts. </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Information about customer includes name, address, phone, and social security number. </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Accounts have numbers, type (saving, checking), and balances. </a:t>
            </a:r>
            <a:endParaRPr sz="1210">
              <a:latin typeface="Calibri"/>
              <a:ea typeface="Calibri"/>
              <a:cs typeface="Calibri"/>
              <a:sym typeface="Calibri"/>
            </a:endParaRPr>
          </a:p>
          <a:p>
            <a:pPr indent="-305435" lvl="0" marL="457200" rtl="0" algn="l">
              <a:lnSpc>
                <a:spcPct val="190000"/>
              </a:lnSpc>
              <a:spcBef>
                <a:spcPts val="0"/>
              </a:spcBef>
              <a:spcAft>
                <a:spcPts val="0"/>
              </a:spcAft>
              <a:buSzPts val="1210"/>
              <a:buFont typeface="Calibri"/>
              <a:buChar char="●"/>
            </a:pPr>
            <a:r>
              <a:rPr lang="en" sz="1210">
                <a:latin typeface="Calibri"/>
                <a:ea typeface="Calibri"/>
                <a:cs typeface="Calibri"/>
                <a:sym typeface="Calibri"/>
              </a:rPr>
              <a:t>An account can be owned by several customers, and a customer can have multiple accounts.</a:t>
            </a:r>
            <a:endParaRPr sz="1210">
              <a:latin typeface="Calibri"/>
              <a:ea typeface="Calibri"/>
              <a:cs typeface="Calibri"/>
              <a:sym typeface="Calibri"/>
            </a:endParaRPr>
          </a:p>
          <a:p>
            <a:pPr indent="0" lvl="0" marL="0" rtl="0" algn="l">
              <a:lnSpc>
                <a:spcPct val="190000"/>
              </a:lnSpc>
              <a:spcBef>
                <a:spcPts val="1200"/>
              </a:spcBef>
              <a:spcAft>
                <a:spcPts val="0"/>
              </a:spcAft>
              <a:buNone/>
            </a:pPr>
            <a:r>
              <a:rPr lang="en" sz="1910">
                <a:latin typeface="Calibri"/>
                <a:ea typeface="Calibri"/>
                <a:cs typeface="Calibri"/>
                <a:sym typeface="Calibri"/>
              </a:rPr>
              <a:t>Come up with a ER Diagram for the above info</a:t>
            </a:r>
            <a:endParaRPr sz="1910">
              <a:latin typeface="Calibri"/>
              <a:ea typeface="Calibri"/>
              <a:cs typeface="Calibri"/>
              <a:sym typeface="Calibri"/>
            </a:endParaRPr>
          </a:p>
          <a:p>
            <a:pPr indent="0" lvl="0" marL="0" rtl="0" algn="l">
              <a:lnSpc>
                <a:spcPct val="190000"/>
              </a:lnSpc>
              <a:spcBef>
                <a:spcPts val="1200"/>
              </a:spcBef>
              <a:spcAft>
                <a:spcPts val="1200"/>
              </a:spcAft>
              <a:buNone/>
            </a:pPr>
            <a:r>
              <a:t/>
            </a:r>
            <a:endParaRPr sz="121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#1 - 2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5" name="Google Shape;225;p39"/>
          <p:cNvPicPr preferRelativeResize="0"/>
          <p:nvPr/>
        </p:nvPicPr>
        <p:blipFill>
          <a:blip r:embed="rId3">
            <a:alphaModFix/>
          </a:blip>
          <a:stretch>
            <a:fillRect/>
          </a:stretch>
        </p:blipFill>
        <p:spPr>
          <a:xfrm>
            <a:off x="834863" y="1017725"/>
            <a:ext cx="7299882"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#2 - 1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1" name="Google Shape;231;p40"/>
          <p:cNvSpPr txBox="1"/>
          <p:nvPr>
            <p:ph idx="1" type="body"/>
          </p:nvPr>
        </p:nvSpPr>
        <p:spPr>
          <a:xfrm>
            <a:off x="224500" y="2274875"/>
            <a:ext cx="8919600" cy="7329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en" sz="1910">
                <a:latin typeface="Calibri"/>
                <a:ea typeface="Calibri"/>
                <a:cs typeface="Calibri"/>
                <a:sym typeface="Calibri"/>
              </a:rPr>
              <a:t>Change your design so that an account can have exactly one customer</a:t>
            </a:r>
            <a:endParaRPr sz="1910">
              <a:latin typeface="Calibri"/>
              <a:ea typeface="Calibri"/>
              <a:cs typeface="Calibri"/>
              <a:sym typeface="Calibri"/>
            </a:endParaRPr>
          </a:p>
          <a:p>
            <a:pPr indent="0" lvl="0" marL="0" rtl="0" algn="l">
              <a:lnSpc>
                <a:spcPct val="190000"/>
              </a:lnSpc>
              <a:spcBef>
                <a:spcPts val="1200"/>
              </a:spcBef>
              <a:spcAft>
                <a:spcPts val="1200"/>
              </a:spcAft>
              <a:buNone/>
            </a:pPr>
            <a:r>
              <a:t/>
            </a:r>
            <a:endParaRPr sz="121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#2 - 2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37" name="Google Shape;237;p41"/>
          <p:cNvPicPr preferRelativeResize="0"/>
          <p:nvPr/>
        </p:nvPicPr>
        <p:blipFill>
          <a:blip r:embed="rId3">
            <a:alphaModFix/>
          </a:blip>
          <a:stretch>
            <a:fillRect/>
          </a:stretch>
        </p:blipFill>
        <p:spPr>
          <a:xfrm>
            <a:off x="773525" y="1148325"/>
            <a:ext cx="7086828"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Database</a:t>
            </a:r>
            <a:endParaRPr>
              <a:latin typeface="Calibri"/>
              <a:ea typeface="Calibri"/>
              <a:cs typeface="Calibri"/>
              <a:sym typeface="Calibri"/>
            </a:endParaRPr>
          </a:p>
        </p:txBody>
      </p:sp>
      <p:sp>
        <p:nvSpPr>
          <p:cNvPr id="67" name="Google Shape;67;p15"/>
          <p:cNvSpPr txBox="1"/>
          <p:nvPr>
            <p:ph idx="1" type="body"/>
          </p:nvPr>
        </p:nvSpPr>
        <p:spPr>
          <a:xfrm>
            <a:off x="224500" y="1163375"/>
            <a:ext cx="8919600" cy="1245000"/>
          </a:xfrm>
          <a:prstGeom prst="rect">
            <a:avLst/>
          </a:prstGeom>
        </p:spPr>
        <p:txBody>
          <a:bodyPr anchorCtr="0" anchor="t" bIns="91425" lIns="91425" spcFirstLastPara="1" rIns="91425" wrap="square" tIns="91425">
            <a:normAutofit fontScale="92500"/>
          </a:bodyPr>
          <a:lstStyle/>
          <a:p>
            <a:pPr indent="-304958"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Definition 1: Systematic collection of data, typically describing and storing the activities of one or more related organizations.</a:t>
            </a:r>
            <a:endParaRPr sz="1300">
              <a:latin typeface="Calibri"/>
              <a:ea typeface="Calibri"/>
              <a:cs typeface="Calibri"/>
              <a:sym typeface="Calibri"/>
            </a:endParaRPr>
          </a:p>
          <a:p>
            <a:pPr indent="-304958"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Definition 2: Structured collection of records or data that is stored in a computer system. The data in a database can then be easily accessed, managed, modified, updated, controlled, and organized.</a:t>
            </a:r>
            <a:endParaRPr sz="1300">
              <a:latin typeface="Calibri"/>
              <a:ea typeface="Calibri"/>
              <a:cs typeface="Calibri"/>
              <a:sym typeface="Calibri"/>
            </a:endParaRPr>
          </a:p>
        </p:txBody>
      </p:sp>
      <p:sp>
        <p:nvSpPr>
          <p:cNvPr id="68" name="Google Shape;68;p15"/>
          <p:cNvSpPr txBox="1"/>
          <p:nvPr>
            <p:ph type="title"/>
          </p:nvPr>
        </p:nvSpPr>
        <p:spPr>
          <a:xfrm>
            <a:off x="355100" y="265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What is Data</a:t>
            </a:r>
            <a:endParaRPr>
              <a:latin typeface="Calibri"/>
              <a:ea typeface="Calibri"/>
              <a:cs typeface="Calibri"/>
              <a:sym typeface="Calibri"/>
            </a:endParaRPr>
          </a:p>
        </p:txBody>
      </p:sp>
      <p:sp>
        <p:nvSpPr>
          <p:cNvPr id="69" name="Google Shape;69;p15"/>
          <p:cNvSpPr txBox="1"/>
          <p:nvPr>
            <p:ph idx="1" type="body"/>
          </p:nvPr>
        </p:nvSpPr>
        <p:spPr>
          <a:xfrm>
            <a:off x="355100" y="3375350"/>
            <a:ext cx="8919600" cy="1245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Data is a collection of a distinct small unit of information. It can be used in a variety of forms like text, numbers, media, bytes, etc. it can be stored in pieces of paper or electronic memory, etc.</a:t>
            </a:r>
            <a:endParaRPr sz="13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#3 - 1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43" name="Google Shape;243;p42"/>
          <p:cNvSpPr txBox="1"/>
          <p:nvPr>
            <p:ph idx="1" type="body"/>
          </p:nvPr>
        </p:nvSpPr>
        <p:spPr>
          <a:xfrm>
            <a:off x="224500" y="2274875"/>
            <a:ext cx="8919600" cy="7329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1200"/>
              </a:spcAft>
              <a:buNone/>
            </a:pPr>
            <a:r>
              <a:rPr lang="en" sz="1910">
                <a:latin typeface="Calibri"/>
                <a:ea typeface="Calibri"/>
                <a:cs typeface="Calibri"/>
                <a:sym typeface="Calibri"/>
              </a:rPr>
              <a:t>Further change your design so a customer can have at most one account</a:t>
            </a:r>
            <a:endParaRPr sz="121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#3 - 2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49" name="Google Shape;249;p43"/>
          <p:cNvPicPr preferRelativeResize="0"/>
          <p:nvPr/>
        </p:nvPicPr>
        <p:blipFill>
          <a:blip r:embed="rId3">
            <a:alphaModFix/>
          </a:blip>
          <a:stretch>
            <a:fillRect/>
          </a:stretch>
        </p:blipFill>
        <p:spPr>
          <a:xfrm>
            <a:off x="914475" y="1017725"/>
            <a:ext cx="7315062" cy="38209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#4 - 1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55" name="Google Shape;255;p44"/>
          <p:cNvSpPr txBox="1"/>
          <p:nvPr>
            <p:ph idx="1" type="body"/>
          </p:nvPr>
        </p:nvSpPr>
        <p:spPr>
          <a:xfrm>
            <a:off x="224500" y="1817175"/>
            <a:ext cx="8919600" cy="2105700"/>
          </a:xfrm>
          <a:prstGeom prst="rect">
            <a:avLst/>
          </a:prstGeom>
        </p:spPr>
        <p:txBody>
          <a:bodyPr anchorCtr="0" anchor="t" bIns="91425" lIns="91425" spcFirstLastPara="1" rIns="91425" wrap="square" tIns="91425">
            <a:noAutofit/>
          </a:bodyPr>
          <a:lstStyle/>
          <a:p>
            <a:pPr indent="-349885" lvl="0" marL="457200" rtl="0" algn="l">
              <a:lnSpc>
                <a:spcPct val="190000"/>
              </a:lnSpc>
              <a:spcBef>
                <a:spcPts val="0"/>
              </a:spcBef>
              <a:spcAft>
                <a:spcPts val="0"/>
              </a:spcAft>
              <a:buSzPts val="1910"/>
              <a:buFont typeface="Calibri"/>
              <a:buChar char="●"/>
            </a:pPr>
            <a:r>
              <a:rPr lang="en" sz="1910">
                <a:latin typeface="Calibri"/>
                <a:ea typeface="Calibri"/>
                <a:cs typeface="Calibri"/>
                <a:sym typeface="Calibri"/>
              </a:rPr>
              <a:t>Change your original design so that a customer can have a set of addresses (street, city, state) and a set of phones.</a:t>
            </a:r>
            <a:endParaRPr sz="1910">
              <a:latin typeface="Calibri"/>
              <a:ea typeface="Calibri"/>
              <a:cs typeface="Calibri"/>
              <a:sym typeface="Calibri"/>
            </a:endParaRPr>
          </a:p>
          <a:p>
            <a:pPr indent="0" lvl="0" marL="0" rtl="0" algn="l">
              <a:lnSpc>
                <a:spcPct val="190000"/>
              </a:lnSpc>
              <a:spcBef>
                <a:spcPts val="1200"/>
              </a:spcBef>
              <a:spcAft>
                <a:spcPts val="1200"/>
              </a:spcAft>
              <a:buNone/>
            </a:pPr>
            <a:r>
              <a:t/>
            </a:r>
            <a:endParaRPr sz="191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#4 - 2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61" name="Google Shape;261;p45"/>
          <p:cNvPicPr preferRelativeResize="0"/>
          <p:nvPr/>
        </p:nvPicPr>
        <p:blipFill>
          <a:blip r:embed="rId3">
            <a:alphaModFix/>
          </a:blip>
          <a:stretch>
            <a:fillRect/>
          </a:stretch>
        </p:blipFill>
        <p:spPr>
          <a:xfrm>
            <a:off x="152400" y="1170125"/>
            <a:ext cx="8839199" cy="31602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#5 - 1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67" name="Google Shape;267;p46"/>
          <p:cNvSpPr txBox="1"/>
          <p:nvPr>
            <p:ph idx="1" type="body"/>
          </p:nvPr>
        </p:nvSpPr>
        <p:spPr>
          <a:xfrm>
            <a:off x="224500" y="1817175"/>
            <a:ext cx="8919600" cy="2105700"/>
          </a:xfrm>
          <a:prstGeom prst="rect">
            <a:avLst/>
          </a:prstGeom>
        </p:spPr>
        <p:txBody>
          <a:bodyPr anchorCtr="0" anchor="t" bIns="91425" lIns="91425" spcFirstLastPara="1" rIns="91425" wrap="square" tIns="91425">
            <a:noAutofit/>
          </a:bodyPr>
          <a:lstStyle/>
          <a:p>
            <a:pPr indent="-349885" lvl="0" marL="457200" rtl="0" algn="l">
              <a:lnSpc>
                <a:spcPct val="190000"/>
              </a:lnSpc>
              <a:spcBef>
                <a:spcPts val="0"/>
              </a:spcBef>
              <a:spcAft>
                <a:spcPts val="0"/>
              </a:spcAft>
              <a:buSzPts val="1910"/>
              <a:buFont typeface="Calibri"/>
              <a:buChar char="●"/>
            </a:pPr>
            <a:r>
              <a:rPr lang="en" sz="1910">
                <a:latin typeface="Calibri"/>
                <a:ea typeface="Calibri"/>
                <a:cs typeface="Calibri"/>
                <a:sym typeface="Calibri"/>
              </a:rPr>
              <a:t>Further change your original design so that a customer can have a set of addresses. Also, at each address, there is a set of phones.</a:t>
            </a:r>
            <a:endParaRPr sz="1910">
              <a:latin typeface="Calibri"/>
              <a:ea typeface="Calibri"/>
              <a:cs typeface="Calibri"/>
              <a:sym typeface="Calibri"/>
            </a:endParaRPr>
          </a:p>
          <a:p>
            <a:pPr indent="0" lvl="0" marL="0" rtl="0" algn="l">
              <a:lnSpc>
                <a:spcPct val="190000"/>
              </a:lnSpc>
              <a:spcBef>
                <a:spcPts val="1200"/>
              </a:spcBef>
              <a:spcAft>
                <a:spcPts val="1200"/>
              </a:spcAft>
              <a:buNone/>
            </a:pPr>
            <a:r>
              <a:t/>
            </a:r>
            <a:endParaRPr sz="191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#5 - 2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73" name="Google Shape;273;p47"/>
          <p:cNvPicPr preferRelativeResize="0"/>
          <p:nvPr/>
        </p:nvPicPr>
        <p:blipFill>
          <a:blip r:embed="rId3">
            <a:alphaModFix/>
          </a:blip>
          <a:stretch>
            <a:fillRect/>
          </a:stretch>
        </p:blipFill>
        <p:spPr>
          <a:xfrm>
            <a:off x="152400" y="1170125"/>
            <a:ext cx="8815828"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#6 - 1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9" name="Google Shape;279;p48"/>
          <p:cNvSpPr txBox="1"/>
          <p:nvPr>
            <p:ph idx="1" type="body"/>
          </p:nvPr>
        </p:nvSpPr>
        <p:spPr>
          <a:xfrm>
            <a:off x="224500" y="1108850"/>
            <a:ext cx="8919600" cy="38385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en" sz="1310">
                <a:latin typeface="Calibri"/>
                <a:ea typeface="Calibri"/>
                <a:cs typeface="Calibri"/>
                <a:sym typeface="Calibri"/>
              </a:rPr>
              <a:t>Design a database for a university registrar. </a:t>
            </a:r>
            <a:endParaRPr sz="1310">
              <a:latin typeface="Calibri"/>
              <a:ea typeface="Calibri"/>
              <a:cs typeface="Calibri"/>
              <a:sym typeface="Calibri"/>
            </a:endParaRPr>
          </a:p>
          <a:p>
            <a:pPr indent="0" lvl="0" marL="0" rtl="0" algn="l">
              <a:lnSpc>
                <a:spcPct val="190000"/>
              </a:lnSpc>
              <a:spcBef>
                <a:spcPts val="1200"/>
              </a:spcBef>
              <a:spcAft>
                <a:spcPts val="0"/>
              </a:spcAft>
              <a:buNone/>
            </a:pPr>
            <a:r>
              <a:rPr lang="en" sz="1310">
                <a:latin typeface="Calibri"/>
                <a:ea typeface="Calibri"/>
                <a:cs typeface="Calibri"/>
                <a:sym typeface="Calibri"/>
              </a:rPr>
              <a:t>This database should include information about students, departments, professors, courses(Define Attributes and relationship for each attribute on your own)</a:t>
            </a:r>
            <a:endParaRPr sz="1310">
              <a:latin typeface="Calibri"/>
              <a:ea typeface="Calibri"/>
              <a:cs typeface="Calibri"/>
              <a:sym typeface="Calibri"/>
            </a:endParaRPr>
          </a:p>
          <a:p>
            <a:pPr indent="-311785" lvl="0" marL="457200" rtl="0" algn="l">
              <a:lnSpc>
                <a:spcPct val="190000"/>
              </a:lnSpc>
              <a:spcBef>
                <a:spcPts val="1200"/>
              </a:spcBef>
              <a:spcAft>
                <a:spcPts val="0"/>
              </a:spcAft>
              <a:buSzPts val="1310"/>
              <a:buFont typeface="Calibri"/>
              <a:buChar char="●"/>
            </a:pPr>
            <a:r>
              <a:rPr lang="en" sz="1310">
                <a:latin typeface="Calibri"/>
                <a:ea typeface="Calibri"/>
                <a:cs typeface="Calibri"/>
                <a:sym typeface="Calibri"/>
              </a:rPr>
              <a:t> Student are enrolled in which courses</a:t>
            </a:r>
            <a:endParaRPr sz="1310">
              <a:latin typeface="Calibri"/>
              <a:ea typeface="Calibri"/>
              <a:cs typeface="Calibri"/>
              <a:sym typeface="Calibri"/>
            </a:endParaRPr>
          </a:p>
          <a:p>
            <a:pPr indent="-311785" lvl="0" marL="457200" rtl="0" algn="l">
              <a:lnSpc>
                <a:spcPct val="190000"/>
              </a:lnSpc>
              <a:spcBef>
                <a:spcPts val="0"/>
              </a:spcBef>
              <a:spcAft>
                <a:spcPts val="0"/>
              </a:spcAft>
              <a:buSzPts val="1310"/>
              <a:buFont typeface="Calibri"/>
              <a:buChar char="●"/>
            </a:pPr>
            <a:r>
              <a:rPr lang="en" sz="1310">
                <a:latin typeface="Calibri"/>
                <a:ea typeface="Calibri"/>
                <a:cs typeface="Calibri"/>
                <a:sym typeface="Calibri"/>
              </a:rPr>
              <a:t>Professors teach which courses, </a:t>
            </a:r>
            <a:endParaRPr sz="1310">
              <a:latin typeface="Calibri"/>
              <a:ea typeface="Calibri"/>
              <a:cs typeface="Calibri"/>
              <a:sym typeface="Calibri"/>
            </a:endParaRPr>
          </a:p>
          <a:p>
            <a:pPr indent="-311785" lvl="0" marL="457200" rtl="0" algn="l">
              <a:lnSpc>
                <a:spcPct val="190000"/>
              </a:lnSpc>
              <a:spcBef>
                <a:spcPts val="0"/>
              </a:spcBef>
              <a:spcAft>
                <a:spcPts val="0"/>
              </a:spcAft>
              <a:buSzPts val="1310"/>
              <a:buFont typeface="Calibri"/>
              <a:buChar char="●"/>
            </a:pPr>
            <a:r>
              <a:rPr lang="en" sz="1310">
                <a:latin typeface="Calibri"/>
                <a:ea typeface="Calibri"/>
                <a:cs typeface="Calibri"/>
                <a:sym typeface="Calibri"/>
              </a:rPr>
              <a:t>Student are grades</a:t>
            </a:r>
            <a:endParaRPr sz="1310">
              <a:latin typeface="Calibri"/>
              <a:ea typeface="Calibri"/>
              <a:cs typeface="Calibri"/>
              <a:sym typeface="Calibri"/>
            </a:endParaRPr>
          </a:p>
          <a:p>
            <a:pPr indent="-311785" lvl="0" marL="457200" rtl="0" algn="l">
              <a:lnSpc>
                <a:spcPct val="190000"/>
              </a:lnSpc>
              <a:spcBef>
                <a:spcPts val="0"/>
              </a:spcBef>
              <a:spcAft>
                <a:spcPts val="0"/>
              </a:spcAft>
              <a:buSzPts val="1310"/>
              <a:buFont typeface="Calibri"/>
              <a:buChar char="●"/>
            </a:pPr>
            <a:r>
              <a:rPr lang="en" sz="1310">
                <a:latin typeface="Calibri"/>
                <a:ea typeface="Calibri"/>
                <a:cs typeface="Calibri"/>
                <a:sym typeface="Calibri"/>
              </a:rPr>
              <a:t>TA for the course (TAs are students)</a:t>
            </a:r>
            <a:endParaRPr sz="1310">
              <a:latin typeface="Calibri"/>
              <a:ea typeface="Calibri"/>
              <a:cs typeface="Calibri"/>
              <a:sym typeface="Calibri"/>
            </a:endParaRPr>
          </a:p>
          <a:p>
            <a:pPr indent="-311785" lvl="0" marL="457200" rtl="0" algn="l">
              <a:lnSpc>
                <a:spcPct val="190000"/>
              </a:lnSpc>
              <a:spcBef>
                <a:spcPts val="0"/>
              </a:spcBef>
              <a:spcAft>
                <a:spcPts val="0"/>
              </a:spcAft>
              <a:buSzPts val="1310"/>
              <a:buFont typeface="Calibri"/>
              <a:buChar char="●"/>
            </a:pPr>
            <a:r>
              <a:rPr lang="en" sz="1310">
                <a:latin typeface="Calibri"/>
                <a:ea typeface="Calibri"/>
                <a:cs typeface="Calibri"/>
                <a:sym typeface="Calibri"/>
              </a:rPr>
              <a:t>Department offers courses </a:t>
            </a:r>
            <a:endParaRPr sz="1310">
              <a:latin typeface="Calibri"/>
              <a:ea typeface="Calibri"/>
              <a:cs typeface="Calibri"/>
              <a:sym typeface="Calibri"/>
            </a:endParaRPr>
          </a:p>
          <a:p>
            <a:pPr indent="-311785" lvl="0" marL="457200" rtl="0" algn="l">
              <a:lnSpc>
                <a:spcPct val="190000"/>
              </a:lnSpc>
              <a:spcBef>
                <a:spcPts val="0"/>
              </a:spcBef>
              <a:spcAft>
                <a:spcPts val="0"/>
              </a:spcAft>
              <a:buSzPts val="1310"/>
              <a:buFont typeface="Calibri"/>
              <a:buChar char="●"/>
            </a:pPr>
            <a:r>
              <a:rPr lang="en" sz="1310">
                <a:latin typeface="Calibri"/>
                <a:ea typeface="Calibri"/>
                <a:cs typeface="Calibri"/>
                <a:sym typeface="Calibri"/>
              </a:rPr>
              <a:t>Any other information you deem appropriate.</a:t>
            </a:r>
            <a:endParaRPr sz="1310">
              <a:latin typeface="Calibri"/>
              <a:ea typeface="Calibri"/>
              <a:cs typeface="Calibri"/>
              <a:sym typeface="Calibri"/>
            </a:endParaRPr>
          </a:p>
          <a:p>
            <a:pPr indent="0" lvl="0" marL="0" rtl="0" algn="l">
              <a:lnSpc>
                <a:spcPct val="190000"/>
              </a:lnSpc>
              <a:spcBef>
                <a:spcPts val="1200"/>
              </a:spcBef>
              <a:spcAft>
                <a:spcPts val="0"/>
              </a:spcAft>
              <a:buNone/>
            </a:pPr>
            <a:r>
              <a:t/>
            </a:r>
            <a:endParaRPr sz="1310">
              <a:latin typeface="Calibri"/>
              <a:ea typeface="Calibri"/>
              <a:cs typeface="Calibri"/>
              <a:sym typeface="Calibri"/>
            </a:endParaRPr>
          </a:p>
          <a:p>
            <a:pPr indent="0" lvl="0" marL="0" rtl="0" algn="l">
              <a:lnSpc>
                <a:spcPct val="190000"/>
              </a:lnSpc>
              <a:spcBef>
                <a:spcPts val="1200"/>
              </a:spcBef>
              <a:spcAft>
                <a:spcPts val="1200"/>
              </a:spcAft>
              <a:buNone/>
            </a:pPr>
            <a:r>
              <a:t/>
            </a:r>
            <a:endParaRPr sz="131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#6 - Solution 1</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85" name="Google Shape;285;p49"/>
          <p:cNvPicPr preferRelativeResize="0"/>
          <p:nvPr/>
        </p:nvPicPr>
        <p:blipFill>
          <a:blip r:embed="rId3">
            <a:alphaModFix/>
          </a:blip>
          <a:stretch>
            <a:fillRect/>
          </a:stretch>
        </p:blipFill>
        <p:spPr>
          <a:xfrm>
            <a:off x="773525" y="1017725"/>
            <a:ext cx="6140850" cy="382097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#6 - Solution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91" name="Google Shape;291;p50"/>
          <p:cNvPicPr preferRelativeResize="0"/>
          <p:nvPr/>
        </p:nvPicPr>
        <p:blipFill>
          <a:blip r:embed="rId3">
            <a:alphaModFix/>
          </a:blip>
          <a:stretch>
            <a:fillRect/>
          </a:stretch>
        </p:blipFill>
        <p:spPr>
          <a:xfrm>
            <a:off x="708175" y="1017725"/>
            <a:ext cx="6797460" cy="38209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#6 - Solution 3</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97" name="Google Shape;297;p51"/>
          <p:cNvPicPr preferRelativeResize="0"/>
          <p:nvPr/>
        </p:nvPicPr>
        <p:blipFill>
          <a:blip r:embed="rId3">
            <a:alphaModFix/>
          </a:blip>
          <a:stretch>
            <a:fillRect/>
          </a:stretch>
        </p:blipFill>
        <p:spPr>
          <a:xfrm>
            <a:off x="708175" y="1017725"/>
            <a:ext cx="6189138"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Database(cont.)</a:t>
            </a:r>
            <a:endParaRPr>
              <a:latin typeface="Calibri"/>
              <a:ea typeface="Calibri"/>
              <a:cs typeface="Calibri"/>
              <a:sym typeface="Calibri"/>
            </a:endParaRPr>
          </a:p>
        </p:txBody>
      </p:sp>
      <p:sp>
        <p:nvSpPr>
          <p:cNvPr id="75" name="Google Shape;75;p16"/>
          <p:cNvSpPr txBox="1"/>
          <p:nvPr>
            <p:ph idx="1" type="body"/>
          </p:nvPr>
        </p:nvSpPr>
        <p:spPr>
          <a:xfrm>
            <a:off x="224500" y="1163375"/>
            <a:ext cx="8919600" cy="3609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Data in a database has to be organized according to certain </a:t>
            </a:r>
            <a:r>
              <a:rPr b="1" lang="en" sz="1300">
                <a:latin typeface="Calibri"/>
                <a:ea typeface="Calibri"/>
                <a:cs typeface="Calibri"/>
                <a:sym typeface="Calibri"/>
              </a:rPr>
              <a:t>data model</a:t>
            </a:r>
            <a:r>
              <a:rPr lang="en" sz="1300">
                <a:latin typeface="Calibri"/>
                <a:ea typeface="Calibri"/>
                <a:cs typeface="Calibri"/>
                <a:sym typeface="Calibri"/>
              </a:rPr>
              <a:t>.</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The data model in most common use today is the </a:t>
            </a:r>
            <a:r>
              <a:rPr b="1" lang="en" sz="1300">
                <a:latin typeface="Calibri"/>
                <a:ea typeface="Calibri"/>
                <a:cs typeface="Calibri"/>
                <a:sym typeface="Calibri"/>
              </a:rPr>
              <a:t>relational model</a:t>
            </a:r>
            <a:r>
              <a:rPr lang="en" sz="1300">
                <a:latin typeface="Calibri"/>
                <a:ea typeface="Calibri"/>
                <a:cs typeface="Calibri"/>
                <a:sym typeface="Calibri"/>
              </a:rPr>
              <a:t> in which a database might contain information about the following:</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Entities (for example, students, faculty and courses)</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Relationships (for example, students enrolling in courses, faculty teaching courses)</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Most DBMS today are based on the relational data model.</a:t>
            </a:r>
            <a:endParaRPr sz="13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Exercise #6 - Solution 4</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303" name="Google Shape;303;p52"/>
          <p:cNvPicPr preferRelativeResize="0"/>
          <p:nvPr/>
        </p:nvPicPr>
        <p:blipFill>
          <a:blip r:embed="rId3">
            <a:alphaModFix/>
          </a:blip>
          <a:stretch>
            <a:fillRect/>
          </a:stretch>
        </p:blipFill>
        <p:spPr>
          <a:xfrm>
            <a:off x="675475" y="1017725"/>
            <a:ext cx="6682180" cy="38209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1621925"/>
            <a:ext cx="8520600" cy="15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Calibri"/>
                <a:ea typeface="Calibri"/>
                <a:cs typeface="Calibri"/>
                <a:sym typeface="Calibri"/>
              </a:rPr>
              <a:t>Draw.io Link - </a:t>
            </a:r>
            <a:r>
              <a:rPr lang="en" sz="2200" u="sng">
                <a:solidFill>
                  <a:schemeClr val="hlink"/>
                </a:solidFill>
                <a:latin typeface="Calibri"/>
                <a:ea typeface="Calibri"/>
                <a:cs typeface="Calibri"/>
                <a:sym typeface="Calibri"/>
                <a:hlinkClick r:id="rId3"/>
              </a:rPr>
              <a:t>https://drive.google.com/file/d/12JmPcJsGXCOi4LRL5FOvyJRNquJ0fBZJ/view?usp=sharing</a:t>
            </a:r>
            <a:endParaRPr sz="22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ctrTitle"/>
          </p:nvPr>
        </p:nvSpPr>
        <p:spPr>
          <a:xfrm>
            <a:off x="246325" y="1144925"/>
            <a:ext cx="8520600" cy="100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Thank You</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Database(cont.)</a:t>
            </a:r>
            <a:endParaRPr>
              <a:latin typeface="Calibri"/>
              <a:ea typeface="Calibri"/>
              <a:cs typeface="Calibri"/>
              <a:sym typeface="Calibri"/>
            </a:endParaRPr>
          </a:p>
        </p:txBody>
      </p:sp>
      <p:sp>
        <p:nvSpPr>
          <p:cNvPr id="81" name="Google Shape;81;p17"/>
          <p:cNvSpPr txBox="1"/>
          <p:nvPr>
            <p:ph idx="1" type="body"/>
          </p:nvPr>
        </p:nvSpPr>
        <p:spPr>
          <a:xfrm>
            <a:off x="224500" y="1163375"/>
            <a:ext cx="8919600" cy="460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An instance of the Students relation</a:t>
            </a:r>
            <a:endParaRPr sz="1300">
              <a:latin typeface="Calibri"/>
              <a:ea typeface="Calibri"/>
              <a:cs typeface="Calibri"/>
              <a:sym typeface="Calibri"/>
            </a:endParaRPr>
          </a:p>
        </p:txBody>
      </p:sp>
      <p:pic>
        <p:nvPicPr>
          <p:cNvPr id="82" name="Google Shape;82;p17"/>
          <p:cNvPicPr preferRelativeResize="0"/>
          <p:nvPr/>
        </p:nvPicPr>
        <p:blipFill>
          <a:blip r:embed="rId3">
            <a:alphaModFix/>
          </a:blip>
          <a:stretch>
            <a:fillRect/>
          </a:stretch>
        </p:blipFill>
        <p:spPr>
          <a:xfrm>
            <a:off x="412938" y="1579825"/>
            <a:ext cx="8143737" cy="321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alibri"/>
                <a:ea typeface="Calibri"/>
                <a:cs typeface="Calibri"/>
                <a:sym typeface="Calibri"/>
              </a:rPr>
              <a:t>Database(cont.)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88" name="Google Shape;88;p18"/>
          <p:cNvSpPr txBox="1"/>
          <p:nvPr>
            <p:ph idx="1" type="body"/>
          </p:nvPr>
        </p:nvSpPr>
        <p:spPr>
          <a:xfrm>
            <a:off x="224500" y="1163375"/>
            <a:ext cx="6847800" cy="460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An Instance of Entities(Student,Course,Teacher) and Relationship(Takes,Teaches)</a:t>
            </a:r>
            <a:endParaRPr sz="1300">
              <a:latin typeface="Calibri"/>
              <a:ea typeface="Calibri"/>
              <a:cs typeface="Calibri"/>
              <a:sym typeface="Calibri"/>
            </a:endParaRPr>
          </a:p>
        </p:txBody>
      </p:sp>
      <p:pic>
        <p:nvPicPr>
          <p:cNvPr id="89" name="Google Shape;89;p18"/>
          <p:cNvPicPr preferRelativeResize="0"/>
          <p:nvPr/>
        </p:nvPicPr>
        <p:blipFill>
          <a:blip r:embed="rId3">
            <a:alphaModFix/>
          </a:blip>
          <a:stretch>
            <a:fillRect/>
          </a:stretch>
        </p:blipFill>
        <p:spPr>
          <a:xfrm>
            <a:off x="1514725" y="1616975"/>
            <a:ext cx="4892849" cy="307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Relational Data Model</a:t>
            </a:r>
            <a:endParaRPr>
              <a:latin typeface="Calibri"/>
              <a:ea typeface="Calibri"/>
              <a:cs typeface="Calibri"/>
              <a:sym typeface="Calibri"/>
            </a:endParaRPr>
          </a:p>
        </p:txBody>
      </p:sp>
      <p:sp>
        <p:nvSpPr>
          <p:cNvPr id="95" name="Google Shape;95;p19"/>
          <p:cNvSpPr txBox="1"/>
          <p:nvPr>
            <p:ph idx="1" type="body"/>
          </p:nvPr>
        </p:nvSpPr>
        <p:spPr>
          <a:xfrm>
            <a:off x="224500" y="1163375"/>
            <a:ext cx="8919600" cy="3609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Schema: in the relational model, the schema for a relation specifies its name, the name of each field (also known as attribute or column), and the data type of each field.</a:t>
            </a:r>
            <a:endParaRPr sz="1300">
              <a:latin typeface="Calibri"/>
              <a:ea typeface="Calibri"/>
              <a:cs typeface="Calibri"/>
              <a:sym typeface="Calibri"/>
            </a:endParaRPr>
          </a:p>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Example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   </a:t>
            </a:r>
            <a:r>
              <a:rPr lang="en" sz="1600">
                <a:latin typeface="Calibri"/>
                <a:ea typeface="Calibri"/>
                <a:cs typeface="Calibri"/>
                <a:sym typeface="Calibri"/>
              </a:rPr>
              <a:t> </a:t>
            </a:r>
            <a:r>
              <a:rPr lang="en" sz="2000">
                <a:latin typeface="Calibri"/>
                <a:ea typeface="Calibri"/>
                <a:cs typeface="Calibri"/>
                <a:sym typeface="Calibri"/>
              </a:rPr>
              <a:t>Students (     sid: string,     name: string,    gpa: real    )</a:t>
            </a:r>
            <a:endParaRPr sz="2000">
              <a:latin typeface="Calibri"/>
              <a:ea typeface="Calibri"/>
              <a:cs typeface="Calibri"/>
              <a:sym typeface="Calibri"/>
            </a:endParaRPr>
          </a:p>
        </p:txBody>
      </p:sp>
      <p:sp>
        <p:nvSpPr>
          <p:cNvPr id="96" name="Google Shape;96;p19"/>
          <p:cNvSpPr/>
          <p:nvPr/>
        </p:nvSpPr>
        <p:spPr>
          <a:xfrm>
            <a:off x="1765375" y="2953175"/>
            <a:ext cx="185400" cy="751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4020950" y="2953175"/>
            <a:ext cx="185400" cy="751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6276525" y="2953175"/>
            <a:ext cx="185400" cy="751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nvSpPr>
        <p:spPr>
          <a:xfrm>
            <a:off x="1433125" y="3846725"/>
            <a:ext cx="849900" cy="384900"/>
          </a:xfrm>
          <a:prstGeom prst="rect">
            <a:avLst/>
          </a:prstGeom>
          <a:noFill/>
          <a:ln>
            <a:noFill/>
          </a:ln>
        </p:spPr>
        <p:txBody>
          <a:bodyPr anchorCtr="0" anchor="ctr" bIns="91425" lIns="91425" spcFirstLastPara="1" rIns="91425" wrap="square" tIns="91425">
            <a:spAutoFit/>
          </a:bodyPr>
          <a:lstStyle/>
          <a:p>
            <a:pPr indent="0" lvl="0" marL="0" marR="0" rtl="0" algn="ctr">
              <a:lnSpc>
                <a:spcPct val="200000"/>
              </a:lnSpc>
              <a:spcBef>
                <a:spcPts val="0"/>
              </a:spcBef>
              <a:spcAft>
                <a:spcPts val="1200"/>
              </a:spcAft>
              <a:buNone/>
            </a:pPr>
            <a:r>
              <a:rPr lang="en" sz="1300">
                <a:solidFill>
                  <a:schemeClr val="dk2"/>
                </a:solidFill>
                <a:latin typeface="Calibri"/>
                <a:ea typeface="Calibri"/>
                <a:cs typeface="Calibri"/>
                <a:sym typeface="Calibri"/>
              </a:rPr>
              <a:t>Schema</a:t>
            </a:r>
            <a:endParaRPr/>
          </a:p>
        </p:txBody>
      </p:sp>
      <p:sp>
        <p:nvSpPr>
          <p:cNvPr id="100" name="Google Shape;100;p19"/>
          <p:cNvSpPr txBox="1"/>
          <p:nvPr/>
        </p:nvSpPr>
        <p:spPr>
          <a:xfrm>
            <a:off x="3732288" y="3846725"/>
            <a:ext cx="849900" cy="384900"/>
          </a:xfrm>
          <a:prstGeom prst="rect">
            <a:avLst/>
          </a:prstGeom>
          <a:noFill/>
          <a:ln>
            <a:noFill/>
          </a:ln>
        </p:spPr>
        <p:txBody>
          <a:bodyPr anchorCtr="0" anchor="ctr" bIns="91425" lIns="91425" spcFirstLastPara="1" rIns="91425" wrap="square" tIns="91425">
            <a:spAutoFit/>
          </a:bodyPr>
          <a:lstStyle/>
          <a:p>
            <a:pPr indent="0" lvl="0" marL="0" marR="0" rtl="0" algn="ctr">
              <a:lnSpc>
                <a:spcPct val="200000"/>
              </a:lnSpc>
              <a:spcBef>
                <a:spcPts val="0"/>
              </a:spcBef>
              <a:spcAft>
                <a:spcPts val="1200"/>
              </a:spcAft>
              <a:buNone/>
            </a:pPr>
            <a:r>
              <a:rPr lang="en" sz="1300">
                <a:solidFill>
                  <a:schemeClr val="dk2"/>
                </a:solidFill>
                <a:latin typeface="Calibri"/>
                <a:ea typeface="Calibri"/>
                <a:cs typeface="Calibri"/>
                <a:sym typeface="Calibri"/>
              </a:rPr>
              <a:t>attribute</a:t>
            </a:r>
            <a:endParaRPr/>
          </a:p>
        </p:txBody>
      </p:sp>
      <p:sp>
        <p:nvSpPr>
          <p:cNvPr id="101" name="Google Shape;101;p19"/>
          <p:cNvSpPr txBox="1"/>
          <p:nvPr/>
        </p:nvSpPr>
        <p:spPr>
          <a:xfrm>
            <a:off x="6031450" y="3846725"/>
            <a:ext cx="849900" cy="384900"/>
          </a:xfrm>
          <a:prstGeom prst="rect">
            <a:avLst/>
          </a:prstGeom>
          <a:noFill/>
          <a:ln>
            <a:noFill/>
          </a:ln>
        </p:spPr>
        <p:txBody>
          <a:bodyPr anchorCtr="0" anchor="ctr" bIns="91425" lIns="91425" spcFirstLastPara="1" rIns="91425" wrap="square" tIns="91425">
            <a:spAutoFit/>
          </a:bodyPr>
          <a:lstStyle/>
          <a:p>
            <a:pPr indent="0" lvl="0" marL="0" marR="0" rtl="0" algn="ctr">
              <a:lnSpc>
                <a:spcPct val="200000"/>
              </a:lnSpc>
              <a:spcBef>
                <a:spcPts val="0"/>
              </a:spcBef>
              <a:spcAft>
                <a:spcPts val="1200"/>
              </a:spcAft>
              <a:buNone/>
            </a:pPr>
            <a:r>
              <a:rPr lang="en" sz="1300">
                <a:solidFill>
                  <a:schemeClr val="dk2"/>
                </a:solidFill>
                <a:latin typeface="Calibri"/>
                <a:ea typeface="Calibri"/>
                <a:cs typeface="Calibri"/>
                <a:sym typeface="Calibri"/>
              </a:rPr>
              <a:t>datatype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Other Data Models</a:t>
            </a:r>
            <a:endParaRPr>
              <a:latin typeface="Calibri"/>
              <a:ea typeface="Calibri"/>
              <a:cs typeface="Calibri"/>
              <a:sym typeface="Calibri"/>
            </a:endParaRPr>
          </a:p>
        </p:txBody>
      </p:sp>
      <p:sp>
        <p:nvSpPr>
          <p:cNvPr id="107" name="Google Shape;107;p20"/>
          <p:cNvSpPr txBox="1"/>
          <p:nvPr>
            <p:ph idx="1" type="body"/>
          </p:nvPr>
        </p:nvSpPr>
        <p:spPr>
          <a:xfrm>
            <a:off x="224500" y="1163375"/>
            <a:ext cx="8919600" cy="3609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alibri"/>
              <a:buChar char="●"/>
            </a:pPr>
            <a:r>
              <a:rPr lang="en" sz="1300">
                <a:latin typeface="Calibri"/>
                <a:ea typeface="Calibri"/>
                <a:cs typeface="Calibri"/>
                <a:sym typeface="Calibri"/>
              </a:rPr>
              <a:t>In addition to the relational data model (which has been used in numerous systems, including IBM’s DB2, Oracle, Sybase, Access, MySQL), other important data models include:</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The hierarchical model</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The object-oriented model</a:t>
            </a:r>
            <a:endParaRPr sz="1300">
              <a:latin typeface="Calibri"/>
              <a:ea typeface="Calibri"/>
              <a:cs typeface="Calibri"/>
              <a:sym typeface="Calibri"/>
            </a:endParaRPr>
          </a:p>
          <a:p>
            <a:pPr indent="-311150" lvl="1" marL="914400" rtl="0" algn="l">
              <a:lnSpc>
                <a:spcPct val="200000"/>
              </a:lnSpc>
              <a:spcBef>
                <a:spcPts val="0"/>
              </a:spcBef>
              <a:spcAft>
                <a:spcPts val="0"/>
              </a:spcAft>
              <a:buSzPts val="1300"/>
              <a:buFont typeface="Calibri"/>
              <a:buChar char="○"/>
            </a:pPr>
            <a:r>
              <a:rPr lang="en" sz="1300">
                <a:latin typeface="Calibri"/>
                <a:ea typeface="Calibri"/>
                <a:cs typeface="Calibri"/>
                <a:sym typeface="Calibri"/>
              </a:rPr>
              <a:t>The object-relational model</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24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ACID properties of Relational Database</a:t>
            </a:r>
            <a:endParaRPr>
              <a:latin typeface="Calibri"/>
              <a:ea typeface="Calibri"/>
              <a:cs typeface="Calibri"/>
              <a:sym typeface="Calibri"/>
            </a:endParaRPr>
          </a:p>
        </p:txBody>
      </p:sp>
      <p:sp>
        <p:nvSpPr>
          <p:cNvPr id="113" name="Google Shape;113;p21"/>
          <p:cNvSpPr txBox="1"/>
          <p:nvPr>
            <p:ph idx="1" type="body"/>
          </p:nvPr>
        </p:nvSpPr>
        <p:spPr>
          <a:xfrm>
            <a:off x="224500" y="1163375"/>
            <a:ext cx="8919600" cy="36096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200000"/>
              </a:lnSpc>
              <a:spcBef>
                <a:spcPts val="0"/>
              </a:spcBef>
              <a:spcAft>
                <a:spcPts val="0"/>
              </a:spcAft>
              <a:buSzPct val="100000"/>
              <a:buFont typeface="Calibri"/>
              <a:buChar char="●"/>
            </a:pPr>
            <a:r>
              <a:rPr lang="en" sz="1300">
                <a:latin typeface="Calibri"/>
                <a:ea typeface="Calibri"/>
                <a:cs typeface="Calibri"/>
                <a:sym typeface="Calibri"/>
              </a:rPr>
              <a:t>Four crucial properties define relational database transactions: atomicity, consistency, isolation, and durability—typically referred to as ACID.</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b="1" lang="en" sz="1300">
                <a:latin typeface="Calibri"/>
                <a:ea typeface="Calibri"/>
                <a:cs typeface="Calibri"/>
                <a:sym typeface="Calibri"/>
              </a:rPr>
              <a:t>Atomicity - </a:t>
            </a:r>
            <a:r>
              <a:rPr lang="en" sz="1300">
                <a:latin typeface="Calibri"/>
                <a:ea typeface="Calibri"/>
                <a:cs typeface="Calibri"/>
                <a:sym typeface="Calibri"/>
              </a:rPr>
              <a:t>This ensures the data operation will complete either with success or with failure. It follows the 'all or nothing' strategy. For example, a transaction will either be committed or will abort.</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b="1" lang="en" sz="1300">
                <a:latin typeface="Calibri"/>
                <a:ea typeface="Calibri"/>
                <a:cs typeface="Calibri"/>
                <a:sym typeface="Calibri"/>
              </a:rPr>
              <a:t>Consistency - </a:t>
            </a:r>
            <a:r>
              <a:rPr lang="en" sz="1300">
                <a:latin typeface="Calibri"/>
                <a:ea typeface="Calibri"/>
                <a:cs typeface="Calibri"/>
                <a:sym typeface="Calibri"/>
              </a:rPr>
              <a:t>If we perform any operation over the data, its value before and after the operation should be preserved. For example, the account balance before and after the transaction should be correct, i.e., it should remain conserved.</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b="1" lang="en" sz="1300">
                <a:latin typeface="Calibri"/>
                <a:ea typeface="Calibri"/>
                <a:cs typeface="Calibri"/>
                <a:sym typeface="Calibri"/>
              </a:rPr>
              <a:t>Isolation - </a:t>
            </a:r>
            <a:r>
              <a:rPr lang="en" sz="1300">
                <a:latin typeface="Calibri"/>
                <a:ea typeface="Calibri"/>
                <a:cs typeface="Calibri"/>
                <a:sym typeface="Calibri"/>
              </a:rPr>
              <a:t>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endParaRPr sz="1300">
              <a:latin typeface="Calibri"/>
              <a:ea typeface="Calibri"/>
              <a:cs typeface="Calibri"/>
              <a:sym typeface="Calibri"/>
            </a:endParaRPr>
          </a:p>
          <a:p>
            <a:pPr indent="-304958" lvl="1" marL="914400" rtl="0" algn="l">
              <a:lnSpc>
                <a:spcPct val="200000"/>
              </a:lnSpc>
              <a:spcBef>
                <a:spcPts val="0"/>
              </a:spcBef>
              <a:spcAft>
                <a:spcPts val="0"/>
              </a:spcAft>
              <a:buSzPct val="100000"/>
              <a:buFont typeface="Calibri"/>
              <a:buChar char="○"/>
            </a:pPr>
            <a:r>
              <a:rPr b="1" lang="en" sz="1300">
                <a:latin typeface="Calibri"/>
                <a:ea typeface="Calibri"/>
                <a:cs typeface="Calibri"/>
                <a:sym typeface="Calibri"/>
              </a:rPr>
              <a:t>Durability - </a:t>
            </a:r>
            <a:r>
              <a:rPr lang="en" sz="1300">
                <a:latin typeface="Calibri"/>
                <a:ea typeface="Calibri"/>
                <a:cs typeface="Calibri"/>
                <a:sym typeface="Calibri"/>
              </a:rPr>
              <a:t>It ensures that once it completes the operation and commits the data, data changes should remain permanent.</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