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wapi.co/documentation" TargetMode="External"/><Relationship Id="rId4" Type="http://schemas.openxmlformats.org/officeDocument/2006/relationships/hyperlink" Target="http://developer.marvel.com/documentation/getting_started" TargetMode="External"/><Relationship Id="rId5" Type="http://schemas.openxmlformats.org/officeDocument/2006/relationships/hyperlink" Target="http://www.brewerydb.com/developers" TargetMode="External"/><Relationship Id="rId6" Type="http://schemas.openxmlformats.org/officeDocument/2006/relationships/hyperlink" Target="https://dev.twitter.com/rest/publi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Driving Javascript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Jessie Puls - jpuls@pillartechnology.com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- https://github.com/jessiepuls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- @jessiepuls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Tricky...Let’s add another test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21300" y="1152475"/>
            <a:ext cx="5205000" cy="1203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'tacodog is not a palindrome'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expect(isPalindrome(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'tacodog'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)).toBe(</a:t>
            </a:r>
            <a:r>
              <a:rPr lang="en" sz="1400">
                <a:solidFill>
                  <a:srgbClr val="A535A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01100" y="238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And then write some real code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921300" y="3122700"/>
            <a:ext cx="71109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latin typeface="Consolas"/>
                <a:ea typeface="Consolas"/>
                <a:cs typeface="Consolas"/>
                <a:sym typeface="Consolas"/>
              </a:rPr>
              <a:t>reverseString = 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inputString.</a:t>
            </a:r>
            <a:r>
              <a:rPr lang="en">
                <a:solidFill>
                  <a:srgbClr val="45AE34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45AE34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inputString;</a:t>
            </a:r>
            <a:b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5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How about that error case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21300" y="1000075"/>
            <a:ext cx="7900500" cy="1431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'should throw an exception if not passed a string'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expect(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 isPalindrome(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.toThrow(new Error(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'Invalid Argument'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01100" y="2234025"/>
            <a:ext cx="8520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And the code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21300" y="2869496"/>
            <a:ext cx="7110900" cy="21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(typeof inputString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'string')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throw new Error('Invalid Argument');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700" y="1368775"/>
            <a:ext cx="2843800" cy="2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Ignore whitespace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21300" y="1000075"/>
            <a:ext cx="7900500" cy="1431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'should ignore whitespace'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expect(isPalindrome(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'taco cat'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)).toBe(</a:t>
            </a:r>
            <a:r>
              <a:rPr lang="en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1100" y="2081625"/>
            <a:ext cx="8520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More code!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21300" y="2640900"/>
            <a:ext cx="82227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'Invalid Argument'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37" y="12275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This is getting a little ugly. Let’s try a refactor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21300" y="1128253"/>
            <a:ext cx="82227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'Invalid Argument'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reverseString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This is a bit more readable, and our tests still pass!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845100" y="975853"/>
            <a:ext cx="82227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removeWhitespace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.removeWhitespace().</a:t>
            </a:r>
            <a:r>
              <a:rPr lang="en" sz="1200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.removeWhitespace();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'Invalid Argument'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inputString.isPalindrome()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Okay, let’s keep going. What about tabs &amp; returns?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921300" y="1000075"/>
            <a:ext cx="7900500" cy="1094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'should ignore whitespace'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expect(isPalindrome(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"taco \t\r\ncat"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)).toBe(</a:t>
            </a:r>
            <a:r>
              <a:rPr lang="en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01100" y="2234025"/>
            <a:ext cx="8520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And now we just have to update one place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21300" y="2869496"/>
            <a:ext cx="7110900" cy="21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removeWhitespace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remember this used to be this: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this.replace(' ', '')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/\s/g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Last case...ignore capitalization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21300" y="1000075"/>
            <a:ext cx="7900500" cy="1431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'should ignore capitalization'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expect(isPalindrome(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"Taco cat"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)).toBe(</a:t>
            </a:r>
            <a:r>
              <a:rPr lang="en" sz="14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1100" y="2081625"/>
            <a:ext cx="8520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And we update our comparison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21300" y="2640900"/>
            <a:ext cx="80865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equalsIgnoreCase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.toLocaleLowerCase()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.removeWhitespace()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.</a:t>
            </a:r>
            <a:r>
              <a:rPr lang="en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.equalsIgnoreCase(</a:t>
            </a:r>
            <a:r>
              <a:rPr lang="en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.removeWhitespace());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Let’s get started!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209025" y="268225"/>
            <a:ext cx="46233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Groups of 2-4 people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Grab a USB drive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Follow the directions in README.md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 started on exercise 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Exercise One: Fizz Buzz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Given a number: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it is divisible by 3 output Fizz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it is divisible by 5 output Buzz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it is divisible by 3 and 5 output Fizz Buzz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Otherwise output the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So inputs 1, 2, 3, 4, 5, 15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Create outputs 1, 2, Fizz, 4, Buzz, Fizz Buzz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Exercise Two: Sum of Digits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Given a number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Return the sum of the digits in that number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non numeric values are input throw an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Inputs: 1, 12, MOM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Should produce outputs: 1, 3, Invalid Input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Today’s 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09025" y="268225"/>
            <a:ext cx="46233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General overview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 into groups &amp; set up 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Exercise 1: FizzBuzz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Exercise 2: Sum of digits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Exercise 3: Magic 8-ball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Extra Credit: Something of your own design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How’d it go? 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671250" y="3174874"/>
            <a:ext cx="7801500" cy="11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Pulling data from a REST service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209025" y="268225"/>
            <a:ext cx="46233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We’ll use jasmine-ajax to mock our endpoints, so tests can run frequently without impacting, or relying on outside services</a:t>
            </a:r>
          </a:p>
          <a:p>
            <a:pPr indent="-3683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See exampleEndpointMocking.spec.js for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01100" y="368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Example: Setup 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21300" y="923875"/>
            <a:ext cx="7900500" cy="4044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describe(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'Example endpoint test'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beforeEach(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jasmine.Ajax.install();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afterEach(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jasmine.Ajax.uninstall();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'send a GET request to the correct endpoint'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ws.exampleEndpointCall(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expect(jasmine.Ajax.requests.mostRecent().</a:t>
            </a:r>
            <a:r>
              <a:rPr lang="en" sz="1400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).toBe(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expect(jasmine.Ajax.requests.mostRecent().url).toBe(ws.endpoint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15" name="Shape 215"/>
          <p:cNvSpPr/>
          <p:nvPr/>
        </p:nvSpPr>
        <p:spPr>
          <a:xfrm rot="-1400949">
            <a:off x="4267369" y="2272563"/>
            <a:ext cx="839444" cy="28366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1608740">
            <a:off x="4267430" y="1660433"/>
            <a:ext cx="839338" cy="28335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5052500" y="1845175"/>
            <a:ext cx="39057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This is setup that has to be done for any tests where we want to intercept ajax calls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01100" y="368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Example: Faking Responses 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21300" y="923875"/>
            <a:ext cx="7900500" cy="4044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describe(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'Successful requests'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it(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"should set the value on success"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spyOn(ws,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'setValue'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ws.exampleEndpointCall(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jasmine.Ajax.requests.mostRecent().respondWith({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'status'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'contentType'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'application/json'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'responseText'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'{"data": {"someProperty": "someValue"}}'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expect(ws.setValue).toHaveBeenCalledWith(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'someValue'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673325" y="1171125"/>
            <a:ext cx="23004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Since ajax requests are asynchronous we can send the request after the response has been made</a:t>
            </a:r>
          </a:p>
        </p:txBody>
      </p:sp>
      <p:sp>
        <p:nvSpPr>
          <p:cNvPr id="225" name="Shape 225"/>
          <p:cNvSpPr/>
          <p:nvPr/>
        </p:nvSpPr>
        <p:spPr>
          <a:xfrm rot="10800000">
            <a:off x="6673425" y="2149950"/>
            <a:ext cx="1018500" cy="697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Exercise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Three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: Magic Eight Ball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Create a webpage that will answer questions with random responses pulled from the rest enpoint provided by https://8ball.delegator.com/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Create a webpage where a user can ask a question that will be answered by the magic 8-ball service.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Make sure you mock the endpoint rather than actually hitting it while you run your tests.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Visually indicate in some way or another if you’ve gotten back an “affirmative” or “contrary” answer.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Exercise Four: Come up with your own idea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Do something fun. Here are a few sources with APIs to get your started, but feel free to do anything.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Star Wars API -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https://swapi.co/documentation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Marvel API -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http://developer.marvel.com/documentation/getting_started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Brewery DB -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http://www.brewerydb.com/developers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Twitter -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https://dev.twitter.com/rest/public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671250" y="3174874"/>
            <a:ext cx="7801500" cy="11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Jessie Puls - jpuls@pillartechnology.com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- https://github.com/jessiepuls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- @jessiepuls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671250" y="535500"/>
            <a:ext cx="7801500" cy="8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pic>
        <p:nvPicPr>
          <p:cNvPr descr="spongebob.gif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37" y="1834000"/>
            <a:ext cx="3408924" cy="25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What we’ll be using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209025" y="268225"/>
            <a:ext cx="46233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Jasmine as our testing framework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Karma as our test runner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JQuery because it’s easy to get up and running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Jasmine: how Do I write tests?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26150" y="1152475"/>
            <a:ext cx="4787400" cy="37785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describe(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"Brief description of our test suite"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FF560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() {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beforeEach(</a:t>
            </a:r>
            <a:r>
              <a:rPr lang="en" sz="1200">
                <a:solidFill>
                  <a:srgbClr val="FF560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200">
                <a:solidFill>
                  <a:srgbClr val="AF82D4"/>
                </a:solidFill>
                <a:latin typeface="Verdana"/>
                <a:ea typeface="Verdana"/>
                <a:cs typeface="Verdana"/>
                <a:sym typeface="Verdana"/>
              </a:rPr>
              <a:t>// set up before each test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afterEach(</a:t>
            </a:r>
            <a:r>
              <a:rPr lang="en" sz="1200">
                <a:solidFill>
                  <a:srgbClr val="FF560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200">
                <a:solidFill>
                  <a:srgbClr val="AF82D4"/>
                </a:solidFill>
                <a:latin typeface="Verdana"/>
                <a:ea typeface="Verdana"/>
                <a:cs typeface="Verdana"/>
                <a:sym typeface="Verdana"/>
              </a:rPr>
              <a:t>// clean something up after each test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it(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"Describe the thing you want to test"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FF5600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() {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    expect(</a:t>
            </a:r>
            <a:r>
              <a:rPr lang="en" sz="1200">
                <a:solidFill>
                  <a:srgbClr val="A535AE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).toBe(</a:t>
            </a:r>
            <a:r>
              <a:rPr lang="en" sz="1200">
                <a:solidFill>
                  <a:srgbClr val="A535AE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  <a:b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B3B3B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99" y="1491200"/>
            <a:ext cx="3215799" cy="2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Jasmine: How do I test errors?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26150" y="1152475"/>
            <a:ext cx="7635000" cy="37785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describe(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"Brief description of our test suite"</a:t>
            </a: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'should throw an exception if not passed a parameter'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expect(</a:t>
            </a:r>
            <a:r>
              <a:rPr lang="en" sz="14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(){ someFunction(); })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 .toThrow(</a:t>
            </a:r>
            <a:r>
              <a:rPr lang="en" sz="14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1439C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'Invalid Argument'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312" y="3083125"/>
            <a:ext cx="2924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GREAT, SO HOW DO I TEST DRIVE MY CODE?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360175" y="1274250"/>
            <a:ext cx="82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RED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120110" y="2369762"/>
            <a:ext cx="1780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REFACTOR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605300" y="2429700"/>
            <a:ext cx="13332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FF00"/>
                </a:solidFill>
                <a:latin typeface="Impact"/>
                <a:ea typeface="Impact"/>
                <a:cs typeface="Impact"/>
                <a:sym typeface="Impact"/>
              </a:rPr>
              <a:t>GREEN</a:t>
            </a:r>
          </a:p>
        </p:txBody>
      </p:sp>
      <p:sp>
        <p:nvSpPr>
          <p:cNvPr id="98" name="Shape 98"/>
          <p:cNvSpPr/>
          <p:nvPr/>
        </p:nvSpPr>
        <p:spPr>
          <a:xfrm>
            <a:off x="4881575" y="1307675"/>
            <a:ext cx="1333200" cy="102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7342025" y="1305150"/>
            <a:ext cx="1108200" cy="129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4751100" y="2998050"/>
            <a:ext cx="3647400" cy="1023600"/>
          </a:xfrm>
          <a:prstGeom prst="uturnArrow">
            <a:avLst>
              <a:gd fmla="val 25069" name="adj1"/>
              <a:gd fmla="val 24662" name="adj2"/>
              <a:gd fmla="val 25000" name="adj3"/>
              <a:gd fmla="val 43750" name="adj4"/>
              <a:gd fmla="val 100000" name="adj5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5" y="-15400"/>
            <a:ext cx="3891300" cy="5143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268225"/>
            <a:ext cx="33186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Ping Pong Pairing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209025" y="268225"/>
            <a:ext cx="4623300" cy="457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write a test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You make it pass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Refactor/commit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You write a test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make it pass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swald"/>
              <a:buChar char="➔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Refactor/Commit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Example: Palindromes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Palindromes are words that are the same forward as they are backward.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Example:  madam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Given a string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string == gnirts return true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string != gnirts return false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string is not really a string throw an error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Ignore whitespace while comparing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AutoNum type="arabicPeriod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Ignore capitalization while comparing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17694" r="18334" t="0"/>
          <a:stretch/>
        </p:blipFill>
        <p:spPr>
          <a:xfrm>
            <a:off x="6298624" y="2653875"/>
            <a:ext cx="2744524" cy="24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011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Our first test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21300" y="1152475"/>
            <a:ext cx="4866900" cy="1203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it(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'tacocat is a palindrome'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expect(isPalindrome(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'tacocat'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)).toBe(</a:t>
            </a:r>
            <a:r>
              <a:rPr lang="en" sz="1400">
                <a:solidFill>
                  <a:srgbClr val="A535AE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01100" y="238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..and make it pass in the easiest way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921300" y="3122700"/>
            <a:ext cx="57270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isPalindrome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(inputString) {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true;</a:t>
            </a:r>
            <a:b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