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3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5656" y="548680"/>
            <a:ext cx="7812360" cy="187220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 smtClean="0">
                <a:latin typeface="+mn-lt"/>
                <a:ea typeface="Microsoft YaHei UI" pitchFamily="34" charset="-122"/>
                <a:cs typeface="Times New Roman" pitchFamily="18" charset="0"/>
              </a:rPr>
              <a:t>Object Removal by Exemplar-Based </a:t>
            </a:r>
            <a:r>
              <a:rPr lang="en-US" altLang="zh-CN" sz="2400" dirty="0" err="1" smtClean="0">
                <a:latin typeface="+mn-lt"/>
                <a:ea typeface="Microsoft YaHei UI" pitchFamily="34" charset="-122"/>
                <a:cs typeface="Times New Roman" pitchFamily="18" charset="0"/>
              </a:rPr>
              <a:t>Inpainting</a:t>
            </a:r>
            <a:r>
              <a:rPr lang="en-US" altLang="zh-CN" sz="2400" dirty="0" smtClean="0">
                <a:latin typeface="+mn-lt"/>
                <a:ea typeface="Microsoft YaHei UI" pitchFamily="34" charset="-122"/>
                <a:cs typeface="Times New Roman" pitchFamily="18" charset="0"/>
              </a:rPr>
              <a:t/>
            </a:r>
            <a:br>
              <a:rPr lang="en-US" altLang="zh-CN" sz="2400" dirty="0" smtClean="0">
                <a:latin typeface="+mn-lt"/>
                <a:ea typeface="Microsoft YaHei UI" pitchFamily="34" charset="-122"/>
                <a:cs typeface="Times New Roman" pitchFamily="18" charset="0"/>
              </a:rPr>
            </a:br>
            <a:r>
              <a:rPr lang="en-US" altLang="zh-CN" sz="2400" dirty="0" smtClean="0">
                <a:latin typeface="+mn-lt"/>
                <a:ea typeface="Microsoft YaHei UI" pitchFamily="34" charset="-122"/>
                <a:cs typeface="Times New Roman" pitchFamily="18" charset="0"/>
              </a:rPr>
              <a:t>				-- [</a:t>
            </a:r>
            <a:r>
              <a:rPr lang="en-US" altLang="zh-CN" sz="2400" dirty="0" err="1" smtClean="0">
                <a:latin typeface="+mn-lt"/>
                <a:ea typeface="Microsoft YaHei UI" pitchFamily="34" charset="-122"/>
                <a:cs typeface="Times New Roman" pitchFamily="18" charset="0"/>
              </a:rPr>
              <a:t>Criminisi</a:t>
            </a:r>
            <a:r>
              <a:rPr lang="en-US" altLang="zh-CN" sz="2400" dirty="0" smtClean="0">
                <a:latin typeface="+mn-lt"/>
                <a:ea typeface="Microsoft YaHei UI" pitchFamily="34" charset="-122"/>
                <a:cs typeface="Times New Roman" pitchFamily="18" charset="0"/>
              </a:rPr>
              <a:t> et al. 2003</a:t>
            </a:r>
            <a:r>
              <a:rPr lang="en-US" altLang="zh-CN" sz="2400" dirty="0" smtClean="0">
                <a:latin typeface="+mn-lt"/>
                <a:ea typeface="Microsoft YaHei UI" pitchFamily="34" charset="-122"/>
                <a:cs typeface="Times New Roman" pitchFamily="18" charset="0"/>
              </a:rPr>
              <a:t>]</a:t>
            </a:r>
            <a:r>
              <a:rPr lang="en-US" altLang="zh-CN" sz="2400" dirty="0" smtClean="0">
                <a:latin typeface="Microsoft YaHei UI" pitchFamily="34" charset="-122"/>
                <a:ea typeface="Microsoft YaHei UI" pitchFamily="34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Microsoft YaHei UI" pitchFamily="34" charset="-122"/>
                <a:ea typeface="Microsoft YaHei UI" pitchFamily="34" charset="-122"/>
                <a:cs typeface="Times New Roman" pitchFamily="18" charset="0"/>
              </a:rPr>
              <a:t/>
            </a:r>
            <a:br>
              <a:rPr lang="en-US" altLang="zh-CN" sz="2400" dirty="0" smtClean="0">
                <a:latin typeface="Microsoft YaHei UI" pitchFamily="34" charset="-122"/>
                <a:ea typeface="Microsoft YaHei UI" pitchFamily="34" charset="-122"/>
                <a:cs typeface="Times New Roman" pitchFamily="18" charset="0"/>
              </a:rPr>
            </a:br>
            <a:endParaRPr lang="zh-CN" altLang="en-US" sz="2400" dirty="0" smtClean="0">
              <a:latin typeface="Microsoft YaHei UI" pitchFamily="34" charset="-122"/>
              <a:ea typeface="Microsoft YaHei UI" pitchFamily="34" charset="-122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095128"/>
            <a:ext cx="3611563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11560" y="3103240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Confidence term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2420888"/>
            <a:ext cx="2664296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2887216"/>
            <a:ext cx="2201863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44344" y="4039344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Data term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6892" y="2167136"/>
            <a:ext cx="178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Patch Priorities</a:t>
            </a:r>
            <a:endParaRPr lang="zh-CN" alt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3933056"/>
            <a:ext cx="20812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7984" y="4725144"/>
            <a:ext cx="449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600" y="404664"/>
            <a:ext cx="7812360" cy="187220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 smtClean="0"/>
              <a:t>Robust </a:t>
            </a:r>
            <a:r>
              <a:rPr lang="en-US" altLang="zh-CN" sz="2400" dirty="0" smtClean="0"/>
              <a:t>Algorithm for Exemplar-based Image </a:t>
            </a:r>
            <a:r>
              <a:rPr lang="en-US" altLang="zh-CN" sz="2400" dirty="0" err="1" smtClean="0"/>
              <a:t>Inpainting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latin typeface="+mn-lt"/>
                <a:ea typeface="Microsoft YaHei UI" pitchFamily="34" charset="-122"/>
                <a:cs typeface="Times New Roman" pitchFamily="18" charset="0"/>
              </a:rPr>
              <a:t/>
            </a:r>
            <a:br>
              <a:rPr lang="en-US" altLang="zh-CN" sz="2400" dirty="0" smtClean="0">
                <a:latin typeface="+mn-lt"/>
                <a:ea typeface="Microsoft YaHei UI" pitchFamily="34" charset="-122"/>
                <a:cs typeface="Times New Roman" pitchFamily="18" charset="0"/>
              </a:rPr>
            </a:br>
            <a:r>
              <a:rPr lang="en-US" altLang="zh-CN" sz="2400" dirty="0" smtClean="0">
                <a:latin typeface="+mn-lt"/>
                <a:ea typeface="Microsoft YaHei UI" pitchFamily="34" charset="-122"/>
                <a:cs typeface="Times New Roman" pitchFamily="18" charset="0"/>
              </a:rPr>
              <a:t>				</a:t>
            </a:r>
            <a:r>
              <a:rPr lang="en-US" altLang="zh-CN" sz="2400" dirty="0" smtClean="0">
                <a:latin typeface="+mn-lt"/>
                <a:ea typeface="Microsoft YaHei UI" pitchFamily="34" charset="-122"/>
                <a:cs typeface="Times New Roman" pitchFamily="18" charset="0"/>
              </a:rPr>
              <a:t>	-- </a:t>
            </a:r>
            <a:r>
              <a:rPr lang="en-US" altLang="zh-CN" sz="2400" dirty="0" smtClean="0">
                <a:latin typeface="+mn-lt"/>
                <a:ea typeface="Microsoft YaHei UI" pitchFamily="34" charset="-122"/>
                <a:cs typeface="Times New Roman" pitchFamily="18" charset="0"/>
              </a:rPr>
              <a:t>[</a:t>
            </a:r>
            <a:r>
              <a:rPr lang="en-US" altLang="zh-CN" sz="2400" dirty="0" smtClean="0">
                <a:latin typeface="+mn-lt"/>
                <a:ea typeface="Microsoft YaHei UI" pitchFamily="34" charset="-122"/>
                <a:cs typeface="Times New Roman" pitchFamily="18" charset="0"/>
              </a:rPr>
              <a:t>Cheng </a:t>
            </a:r>
            <a:r>
              <a:rPr lang="en-US" altLang="zh-CN" sz="2400" dirty="0" smtClean="0">
                <a:latin typeface="+mn-lt"/>
                <a:ea typeface="Microsoft YaHei UI" pitchFamily="34" charset="-122"/>
                <a:cs typeface="Times New Roman" pitchFamily="18" charset="0"/>
              </a:rPr>
              <a:t>et al. </a:t>
            </a:r>
            <a:r>
              <a:rPr lang="en-US" altLang="zh-CN" sz="2400" dirty="0" smtClean="0">
                <a:latin typeface="+mn-lt"/>
                <a:ea typeface="Microsoft YaHei UI" pitchFamily="34" charset="-122"/>
                <a:cs typeface="Times New Roman" pitchFamily="18" charset="0"/>
              </a:rPr>
              <a:t>2005]</a:t>
            </a:r>
            <a:r>
              <a:rPr lang="en-US" altLang="zh-CN" sz="2400" dirty="0" smtClean="0">
                <a:latin typeface="Microsoft YaHei UI" pitchFamily="34" charset="-122"/>
                <a:ea typeface="Microsoft YaHei UI" pitchFamily="34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Microsoft YaHei UI" pitchFamily="34" charset="-122"/>
                <a:ea typeface="Microsoft YaHei UI" pitchFamily="34" charset="-122"/>
                <a:cs typeface="Times New Roman" pitchFamily="18" charset="0"/>
              </a:rPr>
              <a:t/>
            </a:r>
            <a:br>
              <a:rPr lang="en-US" altLang="zh-CN" sz="2400" dirty="0" smtClean="0">
                <a:latin typeface="Microsoft YaHei UI" pitchFamily="34" charset="-122"/>
                <a:ea typeface="Microsoft YaHei UI" pitchFamily="34" charset="-122"/>
                <a:cs typeface="Times New Roman" pitchFamily="18" charset="0"/>
              </a:rPr>
            </a:br>
            <a:endParaRPr lang="zh-CN" altLang="en-US" sz="2400" dirty="0" smtClean="0">
              <a:latin typeface="Microsoft YaHei UI" pitchFamily="34" charset="-122"/>
              <a:ea typeface="Microsoft YaHei UI" pitchFamily="34" charset="-122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03648" y="4149080"/>
            <a:ext cx="5610447" cy="1946257"/>
            <a:chOff x="556892" y="2095128"/>
            <a:chExt cx="5610447" cy="206404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55776" y="2095128"/>
              <a:ext cx="3611563" cy="503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596547" y="2874940"/>
              <a:ext cx="1832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Times New Roman" pitchFamily="18" charset="0"/>
                  <a:cs typeface="Times New Roman" pitchFamily="18" charset="0"/>
                </a:rPr>
                <a:t>Confidence term</a:t>
              </a:r>
              <a:endParaRPr lang="zh-CN" alt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71800" y="2719306"/>
              <a:ext cx="2201863" cy="754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644344" y="3626101"/>
              <a:ext cx="119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Times New Roman" pitchFamily="18" charset="0"/>
                  <a:cs typeface="Times New Roman" pitchFamily="18" charset="0"/>
                </a:rPr>
                <a:t>Data term</a:t>
              </a:r>
              <a:endParaRPr lang="zh-CN" alt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56892" y="2167136"/>
              <a:ext cx="17828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 </a:t>
              </a:r>
              <a:r>
                <a:rPr lang="en-US" altLang="zh-CN" b="1" dirty="0" smtClean="0">
                  <a:latin typeface="Times New Roman" pitchFamily="18" charset="0"/>
                  <a:cs typeface="Times New Roman" pitchFamily="18" charset="0"/>
                </a:rPr>
                <a:t>Patch Priorities</a:t>
              </a:r>
              <a:endParaRPr lang="zh-CN" altLang="en-US" b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71800" y="3473368"/>
              <a:ext cx="2081213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组合 13"/>
          <p:cNvGrpSpPr/>
          <p:nvPr/>
        </p:nvGrpSpPr>
        <p:grpSpPr>
          <a:xfrm>
            <a:off x="1259632" y="2132856"/>
            <a:ext cx="6486563" cy="1944216"/>
            <a:chOff x="755576" y="1772816"/>
            <a:chExt cx="6486563" cy="194421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55576" y="1772816"/>
              <a:ext cx="4487863" cy="1935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04047" y="1881032"/>
              <a:ext cx="2238092" cy="183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矩形 14"/>
          <p:cNvSpPr/>
          <p:nvPr/>
        </p:nvSpPr>
        <p:spPr>
          <a:xfrm>
            <a:off x="395536" y="1700808"/>
            <a:ext cx="3050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Evaluation </a:t>
            </a:r>
            <a:r>
              <a:rPr lang="en-US" altLang="zh-CN" b="1" dirty="0" err="1" smtClean="0">
                <a:latin typeface="Times New Roman" pitchFamily="18" charset="0"/>
                <a:cs typeface="Times New Roman" pitchFamily="18" charset="0"/>
              </a:rPr>
              <a:t>Criminis’s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work:</a:t>
            </a:r>
            <a:endParaRPr lang="zh-CN" alt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9592" y="6093296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Numerical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multiplication is essentially sensitive to extreme values and their influences are usually over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amplified.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600" y="548680"/>
            <a:ext cx="7812360" cy="187220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 smtClean="0"/>
              <a:t>Robust </a:t>
            </a:r>
            <a:r>
              <a:rPr lang="en-US" altLang="zh-CN" sz="2400" dirty="0" smtClean="0"/>
              <a:t>Algorithm for Exemplar-based Image </a:t>
            </a:r>
            <a:r>
              <a:rPr lang="en-US" altLang="zh-CN" sz="2400" dirty="0" err="1" smtClean="0"/>
              <a:t>Inpainting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latin typeface="+mn-lt"/>
                <a:ea typeface="Microsoft YaHei UI" pitchFamily="34" charset="-122"/>
                <a:cs typeface="Times New Roman" pitchFamily="18" charset="0"/>
              </a:rPr>
              <a:t/>
            </a:r>
            <a:br>
              <a:rPr lang="en-US" altLang="zh-CN" sz="2400" dirty="0" smtClean="0">
                <a:latin typeface="+mn-lt"/>
                <a:ea typeface="Microsoft YaHei UI" pitchFamily="34" charset="-122"/>
                <a:cs typeface="Times New Roman" pitchFamily="18" charset="0"/>
              </a:rPr>
            </a:br>
            <a:r>
              <a:rPr lang="en-US" altLang="zh-CN" sz="2400" dirty="0" smtClean="0">
                <a:latin typeface="+mn-lt"/>
                <a:ea typeface="Microsoft YaHei UI" pitchFamily="34" charset="-122"/>
                <a:cs typeface="Times New Roman" pitchFamily="18" charset="0"/>
              </a:rPr>
              <a:t>				</a:t>
            </a:r>
            <a:r>
              <a:rPr lang="en-US" altLang="zh-CN" sz="2400" dirty="0" smtClean="0">
                <a:latin typeface="+mn-lt"/>
                <a:ea typeface="Microsoft YaHei UI" pitchFamily="34" charset="-122"/>
                <a:cs typeface="Times New Roman" pitchFamily="18" charset="0"/>
              </a:rPr>
              <a:t>	-- </a:t>
            </a:r>
            <a:r>
              <a:rPr lang="en-US" altLang="zh-CN" sz="2400" dirty="0" smtClean="0">
                <a:latin typeface="+mn-lt"/>
                <a:ea typeface="Microsoft YaHei UI" pitchFamily="34" charset="-122"/>
                <a:cs typeface="Times New Roman" pitchFamily="18" charset="0"/>
              </a:rPr>
              <a:t>[</a:t>
            </a:r>
            <a:r>
              <a:rPr lang="en-US" altLang="zh-CN" sz="2400" dirty="0" smtClean="0">
                <a:latin typeface="+mn-lt"/>
                <a:ea typeface="Microsoft YaHei UI" pitchFamily="34" charset="-122"/>
                <a:cs typeface="Times New Roman" pitchFamily="18" charset="0"/>
              </a:rPr>
              <a:t>Cheng </a:t>
            </a:r>
            <a:r>
              <a:rPr lang="en-US" altLang="zh-CN" sz="2400" dirty="0" smtClean="0">
                <a:latin typeface="+mn-lt"/>
                <a:ea typeface="Microsoft YaHei UI" pitchFamily="34" charset="-122"/>
                <a:cs typeface="Times New Roman" pitchFamily="18" charset="0"/>
              </a:rPr>
              <a:t>et al. </a:t>
            </a:r>
            <a:r>
              <a:rPr lang="en-US" altLang="zh-CN" sz="2400" dirty="0" smtClean="0">
                <a:latin typeface="+mn-lt"/>
                <a:ea typeface="Microsoft YaHei UI" pitchFamily="34" charset="-122"/>
                <a:cs typeface="Times New Roman" pitchFamily="18" charset="0"/>
              </a:rPr>
              <a:t>2005]</a:t>
            </a:r>
            <a:r>
              <a:rPr lang="en-US" altLang="zh-CN" sz="2400" dirty="0" smtClean="0">
                <a:latin typeface="Microsoft YaHei UI" pitchFamily="34" charset="-122"/>
                <a:ea typeface="Microsoft YaHei UI" pitchFamily="34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Microsoft YaHei UI" pitchFamily="34" charset="-122"/>
                <a:ea typeface="Microsoft YaHei UI" pitchFamily="34" charset="-122"/>
                <a:cs typeface="Times New Roman" pitchFamily="18" charset="0"/>
              </a:rPr>
              <a:t/>
            </a:r>
            <a:br>
              <a:rPr lang="en-US" altLang="zh-CN" sz="2400" dirty="0" smtClean="0">
                <a:latin typeface="Microsoft YaHei UI" pitchFamily="34" charset="-122"/>
                <a:ea typeface="Microsoft YaHei UI" pitchFamily="34" charset="-122"/>
                <a:cs typeface="Times New Roman" pitchFamily="18" charset="0"/>
              </a:rPr>
            </a:br>
            <a:endParaRPr lang="zh-CN" altLang="en-US" sz="2400" dirty="0" smtClean="0">
              <a:latin typeface="Microsoft YaHei UI" pitchFamily="34" charset="-122"/>
              <a:ea typeface="Microsoft YaHei UI" pitchFamily="34" charset="-122"/>
              <a:cs typeface="Times New Roman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43608" y="2713567"/>
            <a:ext cx="2701126" cy="1745042"/>
            <a:chOff x="556892" y="2167136"/>
            <a:chExt cx="2436465" cy="1850648"/>
          </a:xfrm>
        </p:grpSpPr>
        <p:sp>
          <p:nvSpPr>
            <p:cNvPr id="17" name="TextBox 16"/>
            <p:cNvSpPr txBox="1"/>
            <p:nvPr/>
          </p:nvSpPr>
          <p:spPr>
            <a:xfrm>
              <a:off x="596547" y="2874940"/>
              <a:ext cx="2396810" cy="391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Times New Roman" pitchFamily="18" charset="0"/>
                  <a:cs typeface="Times New Roman" pitchFamily="18" charset="0"/>
                </a:rPr>
                <a:t>Regularizing Function</a:t>
              </a:r>
              <a:endParaRPr lang="zh-CN" altLang="en-US" b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9676" y="3626101"/>
              <a:ext cx="1687698" cy="391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Times New Roman" pitchFamily="18" charset="0"/>
                  <a:cs typeface="Times New Roman" pitchFamily="18" charset="0"/>
                </a:rPr>
                <a:t>Robust Priorities</a:t>
              </a:r>
              <a:endParaRPr lang="zh-CN" alt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56892" y="2167136"/>
              <a:ext cx="17828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/>
                <a:t> </a:t>
              </a:r>
              <a:r>
                <a:rPr lang="en-US" altLang="zh-CN" b="1" dirty="0" smtClean="0">
                  <a:latin typeface="Times New Roman" pitchFamily="18" charset="0"/>
                  <a:cs typeface="Times New Roman" pitchFamily="18" charset="0"/>
                </a:rPr>
                <a:t>Patch Priorities</a:t>
              </a:r>
              <a:endParaRPr lang="zh-CN" altLang="en-US" b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2717676"/>
            <a:ext cx="2304256" cy="420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3293740"/>
            <a:ext cx="36734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4013820"/>
            <a:ext cx="4076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7596336" y="4085828"/>
            <a:ext cx="108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1600" b="1" i="1" dirty="0" smtClean="0">
                <a:latin typeface="Times New Roman" pitchFamily="18" charset="0"/>
                <a:cs typeface="Times New Roman" pitchFamily="18" charset="0"/>
              </a:rPr>
              <a:t>α+β=1</a:t>
            </a:r>
            <a:endParaRPr lang="zh-CN" altLang="en-US" sz="16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60</Words>
  <Application>Microsoft Office PowerPoint</Application>
  <PresentationFormat>全屏显示(4:3)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Object Removal by Exemplar-Based Inpainting     -- [Criminisi et al. 2003]  </vt:lpstr>
      <vt:lpstr>Robust Algorithm for Exemplar-based Image Inpainting       -- [Cheng et al. 2005]  </vt:lpstr>
      <vt:lpstr>Robust Algorithm for Exemplar-based Image Inpainting       -- [Cheng et al. 2005]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Removal by Exemplar-Based Inpainting     -- [Criminisi et al. 2003]  </dc:title>
  <dc:creator>dell</dc:creator>
  <cp:lastModifiedBy>dell</cp:lastModifiedBy>
  <cp:revision>2</cp:revision>
  <dcterms:created xsi:type="dcterms:W3CDTF">2019-06-09T16:28:38Z</dcterms:created>
  <dcterms:modified xsi:type="dcterms:W3CDTF">2019-06-09T17:29:29Z</dcterms:modified>
</cp:coreProperties>
</file>