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5" r:id="rId18"/>
    <p:sldId id="266" r:id="rId19"/>
    <p:sldId id="274" r:id="rId20"/>
    <p:sldId id="267" r:id="rId21"/>
    <p:sldId id="268" r:id="rId22"/>
    <p:sldId id="269" r:id="rId23"/>
    <p:sldId id="275"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Lst>
  <p:custDataLst>
    <p:tags r:id="rId3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0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www.techtarget.com/searchsecurity/definition/authentication-" TargetMode="External"/><Relationship Id="rId5" Type="http://schemas.openxmlformats.org/officeDocument/2006/relationships/hyperlink" Target="https://snyk.io/?utm_medium=paid-" TargetMode="External"/><Relationship Id="rId4" Type="http://schemas.openxmlformats.org/officeDocument/2006/relationships/hyperlink" Target="https://www.ibm.com/docs/en/aspera-on-cloud?topic=encryption-"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www.intruder.io/?utm_feeditemid=&amp;utm_device=c&amp;utm_term=intruder+software&amp;ut" TargetMode="External"/><Relationship Id="rId2" Type="http://schemas.openxmlformats.org/officeDocument/2006/relationships/hyperlink" Target="https://wiki.sei.cmu.edu/confluence/pages/viewpage.action?pageId=" TargetMode="External"/><Relationship Id="rId1" Type="http://schemas.openxmlformats.org/officeDocument/2006/relationships/slideLayout" Target="../slideLayouts/slideLayout2.xml"/><Relationship Id="rId4" Type="http://schemas.openxmlformats.org/officeDocument/2006/relationships/hyperlink" Target="https://www.cloudflare.com/learning/security/glossary/what-is-"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Jessie Smith</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6F18-490F-E544-01B3-89D94A54E5E6}"/>
              </a:ext>
            </a:extLst>
          </p:cNvPr>
          <p:cNvSpPr>
            <a:spLocks noGrp="1"/>
          </p:cNvSpPr>
          <p:nvPr>
            <p:ph type="title"/>
          </p:nvPr>
        </p:nvSpPr>
        <p:spPr/>
        <p:txBody>
          <a:bodyPr/>
          <a:lstStyle/>
          <a:p>
            <a:r>
              <a:rPr lang="en-US" dirty="0" err="1"/>
              <a:t>OutOfRangeThrowsException</a:t>
            </a:r>
            <a:endParaRPr lang="en-US" dirty="0"/>
          </a:p>
        </p:txBody>
      </p:sp>
      <p:pic>
        <p:nvPicPr>
          <p:cNvPr id="4" name="Picture 3" descr="A screen shot of a computer&#10;&#10;Description automatically generated">
            <a:extLst>
              <a:ext uri="{FF2B5EF4-FFF2-40B4-BE49-F238E27FC236}">
                <a16:creationId xmlns:a16="http://schemas.microsoft.com/office/drawing/2014/main" id="{64F253F1-D150-1C44-0580-09C165ACB300}"/>
              </a:ext>
            </a:extLst>
          </p:cNvPr>
          <p:cNvPicPr>
            <a:picLocks noChangeAspect="1"/>
          </p:cNvPicPr>
          <p:nvPr/>
        </p:nvPicPr>
        <p:blipFill>
          <a:blip r:embed="rId2"/>
          <a:stretch>
            <a:fillRect/>
          </a:stretch>
        </p:blipFill>
        <p:spPr>
          <a:xfrm>
            <a:off x="856602" y="2057401"/>
            <a:ext cx="10478795" cy="1958264"/>
          </a:xfrm>
          <a:prstGeom prst="rect">
            <a:avLst/>
          </a:prstGeom>
        </p:spPr>
      </p:pic>
      <p:pic>
        <p:nvPicPr>
          <p:cNvPr id="6" name="Picture 5">
            <a:extLst>
              <a:ext uri="{FF2B5EF4-FFF2-40B4-BE49-F238E27FC236}">
                <a16:creationId xmlns:a16="http://schemas.microsoft.com/office/drawing/2014/main" id="{F1FED962-BB60-F8E3-1240-73590467B4ED}"/>
              </a:ext>
            </a:extLst>
          </p:cNvPr>
          <p:cNvPicPr>
            <a:picLocks noChangeAspect="1"/>
          </p:cNvPicPr>
          <p:nvPr/>
        </p:nvPicPr>
        <p:blipFill>
          <a:blip r:embed="rId3"/>
          <a:stretch>
            <a:fillRect/>
          </a:stretch>
        </p:blipFill>
        <p:spPr>
          <a:xfrm>
            <a:off x="1544619" y="4526604"/>
            <a:ext cx="9102762" cy="654996"/>
          </a:xfrm>
          <a:prstGeom prst="rect">
            <a:avLst/>
          </a:prstGeom>
        </p:spPr>
      </p:pic>
    </p:spTree>
    <p:extLst>
      <p:ext uri="{BB962C8B-B14F-4D97-AF65-F5344CB8AC3E}">
        <p14:creationId xmlns:p14="http://schemas.microsoft.com/office/powerpoint/2010/main" val="2920900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1580-A343-090D-14A9-FD2FF88AED6C}"/>
              </a:ext>
            </a:extLst>
          </p:cNvPr>
          <p:cNvSpPr>
            <a:spLocks noGrp="1"/>
          </p:cNvSpPr>
          <p:nvPr>
            <p:ph type="title"/>
          </p:nvPr>
        </p:nvSpPr>
        <p:spPr>
          <a:xfrm>
            <a:off x="2358189" y="764373"/>
            <a:ext cx="9148011" cy="1293028"/>
          </a:xfrm>
        </p:spPr>
        <p:txBody>
          <a:bodyPr/>
          <a:lstStyle/>
          <a:p>
            <a:r>
              <a:rPr lang="en-US" dirty="0" err="1"/>
              <a:t>ResizingDecreasesCollectionToZero</a:t>
            </a:r>
            <a:endParaRPr lang="en-US" dirty="0"/>
          </a:p>
        </p:txBody>
      </p:sp>
      <p:pic>
        <p:nvPicPr>
          <p:cNvPr id="4" name="Picture 3" descr="A computer screen with green and white text&#10;&#10;Description automatically generated">
            <a:extLst>
              <a:ext uri="{FF2B5EF4-FFF2-40B4-BE49-F238E27FC236}">
                <a16:creationId xmlns:a16="http://schemas.microsoft.com/office/drawing/2014/main" id="{9C189BB6-C655-F760-27C2-106F4A18381F}"/>
              </a:ext>
            </a:extLst>
          </p:cNvPr>
          <p:cNvPicPr>
            <a:picLocks noChangeAspect="1"/>
          </p:cNvPicPr>
          <p:nvPr/>
        </p:nvPicPr>
        <p:blipFill>
          <a:blip r:embed="rId2"/>
          <a:stretch>
            <a:fillRect/>
          </a:stretch>
        </p:blipFill>
        <p:spPr>
          <a:xfrm>
            <a:off x="1816853" y="2297387"/>
            <a:ext cx="8558293" cy="2884213"/>
          </a:xfrm>
          <a:prstGeom prst="rect">
            <a:avLst/>
          </a:prstGeom>
        </p:spPr>
      </p:pic>
      <p:pic>
        <p:nvPicPr>
          <p:cNvPr id="6" name="Picture 5">
            <a:extLst>
              <a:ext uri="{FF2B5EF4-FFF2-40B4-BE49-F238E27FC236}">
                <a16:creationId xmlns:a16="http://schemas.microsoft.com/office/drawing/2014/main" id="{9ED0E075-CC8C-8848-59ED-852870C3ECDD}"/>
              </a:ext>
            </a:extLst>
          </p:cNvPr>
          <p:cNvPicPr>
            <a:picLocks noChangeAspect="1"/>
          </p:cNvPicPr>
          <p:nvPr/>
        </p:nvPicPr>
        <p:blipFill>
          <a:blip r:embed="rId3"/>
          <a:stretch>
            <a:fillRect/>
          </a:stretch>
        </p:blipFill>
        <p:spPr>
          <a:xfrm>
            <a:off x="1144658" y="5585384"/>
            <a:ext cx="9902683" cy="622911"/>
          </a:xfrm>
          <a:prstGeom prst="rect">
            <a:avLst/>
          </a:prstGeom>
        </p:spPr>
      </p:pic>
    </p:spTree>
    <p:extLst>
      <p:ext uri="{BB962C8B-B14F-4D97-AF65-F5344CB8AC3E}">
        <p14:creationId xmlns:p14="http://schemas.microsoft.com/office/powerpoint/2010/main" val="1014177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3A2F-2A55-D898-F495-0CB8C994A935}"/>
              </a:ext>
            </a:extLst>
          </p:cNvPr>
          <p:cNvSpPr>
            <a:spLocks noGrp="1"/>
          </p:cNvSpPr>
          <p:nvPr>
            <p:ph type="title"/>
          </p:nvPr>
        </p:nvSpPr>
        <p:spPr/>
        <p:txBody>
          <a:bodyPr/>
          <a:lstStyle/>
          <a:p>
            <a:r>
              <a:rPr lang="en-US" dirty="0" err="1"/>
              <a:t>ResizeNegativeThrowsException</a:t>
            </a:r>
            <a:endParaRPr lang="en-US" dirty="0"/>
          </a:p>
        </p:txBody>
      </p:sp>
      <p:pic>
        <p:nvPicPr>
          <p:cNvPr id="4" name="Picture 3">
            <a:extLst>
              <a:ext uri="{FF2B5EF4-FFF2-40B4-BE49-F238E27FC236}">
                <a16:creationId xmlns:a16="http://schemas.microsoft.com/office/drawing/2014/main" id="{E88AEA35-6055-1FD9-8AF6-1DE92B39D63A}"/>
              </a:ext>
            </a:extLst>
          </p:cNvPr>
          <p:cNvPicPr>
            <a:picLocks noChangeAspect="1"/>
          </p:cNvPicPr>
          <p:nvPr/>
        </p:nvPicPr>
        <p:blipFill>
          <a:blip r:embed="rId2"/>
          <a:stretch>
            <a:fillRect/>
          </a:stretch>
        </p:blipFill>
        <p:spPr>
          <a:xfrm>
            <a:off x="1144286" y="5449502"/>
            <a:ext cx="9903427" cy="644125"/>
          </a:xfrm>
          <a:prstGeom prst="rect">
            <a:avLst/>
          </a:prstGeom>
        </p:spPr>
      </p:pic>
      <p:pic>
        <p:nvPicPr>
          <p:cNvPr id="6" name="Picture 5" descr="A screen shot of a computer code&#10;&#10;Description automatically generated">
            <a:extLst>
              <a:ext uri="{FF2B5EF4-FFF2-40B4-BE49-F238E27FC236}">
                <a16:creationId xmlns:a16="http://schemas.microsoft.com/office/drawing/2014/main" id="{5B03AEF6-7FF3-A21A-E6BB-2A0092D20812}"/>
              </a:ext>
            </a:extLst>
          </p:cNvPr>
          <p:cNvPicPr>
            <a:picLocks noChangeAspect="1"/>
          </p:cNvPicPr>
          <p:nvPr/>
        </p:nvPicPr>
        <p:blipFill>
          <a:blip r:embed="rId3"/>
          <a:stretch>
            <a:fillRect/>
          </a:stretch>
        </p:blipFill>
        <p:spPr>
          <a:xfrm>
            <a:off x="1843660" y="2645901"/>
            <a:ext cx="8504679" cy="2191090"/>
          </a:xfrm>
          <a:prstGeom prst="rect">
            <a:avLst/>
          </a:prstGeom>
        </p:spPr>
      </p:pic>
    </p:spTree>
    <p:extLst>
      <p:ext uri="{BB962C8B-B14F-4D97-AF65-F5344CB8AC3E}">
        <p14:creationId xmlns:p14="http://schemas.microsoft.com/office/powerpoint/2010/main" val="143501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3568700" y="2001938"/>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3" name="TextBox 2">
            <a:extLst>
              <a:ext uri="{FF2B5EF4-FFF2-40B4-BE49-F238E27FC236}">
                <a16:creationId xmlns:a16="http://schemas.microsoft.com/office/drawing/2014/main" id="{1F2A21DF-EEC8-BF65-A461-DE44265FAF65}"/>
              </a:ext>
            </a:extLst>
          </p:cNvPr>
          <p:cNvSpPr txBox="1"/>
          <p:nvPr/>
        </p:nvSpPr>
        <p:spPr>
          <a:xfrm>
            <a:off x="529389" y="1293975"/>
            <a:ext cx="2574836" cy="5324535"/>
          </a:xfrm>
          <a:prstGeom prst="rect">
            <a:avLst/>
          </a:prstGeom>
          <a:noFill/>
        </p:spPr>
        <p:txBody>
          <a:bodyPr wrap="square" rtlCol="0">
            <a:spAutoFit/>
          </a:bodyPr>
          <a:lstStyle/>
          <a:p>
            <a:r>
              <a:rPr lang="en-US" sz="2000" dirty="0">
                <a:solidFill>
                  <a:schemeClr val="bg1"/>
                </a:solidFill>
                <a:latin typeface="Century Gothic" panose="020B0502020202020204" pitchFamily="34" charset="0"/>
              </a:rPr>
              <a:t>Automation will be used for the enforcement of and compliance to the standards in our policy. </a:t>
            </a:r>
          </a:p>
          <a:p>
            <a:endParaRPr lang="en-US" sz="2000" dirty="0">
              <a:solidFill>
                <a:schemeClr val="bg1"/>
              </a:solidFill>
              <a:latin typeface="Century Gothic" panose="020B0502020202020204" pitchFamily="34" charset="0"/>
            </a:endParaRPr>
          </a:p>
          <a:p>
            <a:r>
              <a:rPr lang="en-US" sz="2000" dirty="0">
                <a:solidFill>
                  <a:schemeClr val="bg1"/>
                </a:solidFill>
                <a:latin typeface="Century Gothic" panose="020B0502020202020204" pitchFamily="34" charset="0"/>
              </a:rPr>
              <a:t>Automation should be used throughout the entire process and after release to enhance efficiency, find and correct errors, provide a better experience, etc.</a:t>
            </a:r>
            <a:endParaRPr lang="en-US" sz="2400" dirty="0">
              <a:solidFill>
                <a:schemeClr val="bg1"/>
              </a:solidFill>
              <a:latin typeface="Century Gothic" panose="020B0502020202020204" pitchFamily="34"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refers to development, security and operations.</a:t>
            </a:r>
          </a:p>
          <a:p>
            <a:pPr marL="685800" lvl="1" indent="-228600" algn="l" rtl="0">
              <a:lnSpc>
                <a:spcPct val="90000"/>
              </a:lnSpc>
              <a:spcBef>
                <a:spcPts val="0"/>
              </a:spcBef>
              <a:spcAft>
                <a:spcPts val="0"/>
              </a:spcAft>
              <a:buClr>
                <a:schemeClr val="lt1"/>
              </a:buClr>
              <a:buSzPts val="2000"/>
              <a:buChar char="•"/>
            </a:pPr>
            <a:r>
              <a:rPr lang="en-US" dirty="0" err="1"/>
              <a:t>DevSecOps</a:t>
            </a:r>
            <a:r>
              <a:rPr lang="en-US" dirty="0"/>
              <a:t> helps us ensure that security is considered throughout every step of the SDLC and not just at the end of development. </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Azure DevOps: Used during the Assess and Planning stage.</a:t>
            </a:r>
          </a:p>
          <a:p>
            <a:pPr marL="685800" lvl="1" indent="-228600" algn="l" rtl="0">
              <a:lnSpc>
                <a:spcPct val="90000"/>
              </a:lnSpc>
              <a:spcBef>
                <a:spcPts val="0"/>
              </a:spcBef>
              <a:spcAft>
                <a:spcPts val="0"/>
              </a:spcAft>
              <a:buClr>
                <a:schemeClr val="lt1"/>
              </a:buClr>
              <a:buSzPts val="2000"/>
              <a:buChar char="•"/>
            </a:pPr>
            <a:r>
              <a:rPr lang="en-US" dirty="0"/>
              <a:t>OWASP Threat Dragon: Used during the design phase.</a:t>
            </a:r>
          </a:p>
          <a:p>
            <a:pPr marL="685800" lvl="1" indent="-228600" algn="l" rtl="0">
              <a:lnSpc>
                <a:spcPct val="90000"/>
              </a:lnSpc>
              <a:spcBef>
                <a:spcPts val="0"/>
              </a:spcBef>
              <a:spcAft>
                <a:spcPts val="0"/>
              </a:spcAft>
              <a:buClr>
                <a:schemeClr val="lt1"/>
              </a:buClr>
              <a:buSzPts val="2000"/>
              <a:buChar char="•"/>
            </a:pPr>
            <a:r>
              <a:rPr lang="en-US" dirty="0" err="1"/>
              <a:t>Snyk</a:t>
            </a:r>
            <a:r>
              <a:rPr lang="en-US" dirty="0"/>
              <a:t>: Used during the build phase.</a:t>
            </a:r>
          </a:p>
          <a:p>
            <a:pPr marL="685800" lvl="1" indent="-228600" algn="l" rtl="0">
              <a:lnSpc>
                <a:spcPct val="90000"/>
              </a:lnSpc>
              <a:spcBef>
                <a:spcPts val="0"/>
              </a:spcBef>
              <a:spcAft>
                <a:spcPts val="0"/>
              </a:spcAft>
              <a:buClr>
                <a:schemeClr val="lt1"/>
              </a:buClr>
              <a:buSzPts val="2000"/>
              <a:buChar char="•"/>
            </a:pPr>
            <a:r>
              <a:rPr lang="en-US" dirty="0" err="1"/>
              <a:t>LoadNinja</a:t>
            </a:r>
            <a:r>
              <a:rPr lang="en-US" dirty="0"/>
              <a:t>: Used during the verify and test stage.</a:t>
            </a:r>
          </a:p>
          <a:p>
            <a:pPr marL="685800" lvl="1" indent="-228600" algn="l" rtl="0">
              <a:lnSpc>
                <a:spcPct val="90000"/>
              </a:lnSpc>
              <a:spcBef>
                <a:spcPts val="0"/>
              </a:spcBef>
              <a:spcAft>
                <a:spcPts val="0"/>
              </a:spcAft>
              <a:buClr>
                <a:schemeClr val="lt1"/>
              </a:buClr>
              <a:buSzPts val="2000"/>
              <a:buChar char="•"/>
            </a:pPr>
            <a:r>
              <a:rPr lang="en-US" dirty="0"/>
              <a:t>Intruder: Used during the health check stage.</a:t>
            </a:r>
          </a:p>
          <a:p>
            <a:pPr marL="685800" lvl="1" indent="-228600" algn="l" rtl="0">
              <a:lnSpc>
                <a:spcPct val="90000"/>
              </a:lnSpc>
              <a:spcBef>
                <a:spcPts val="0"/>
              </a:spcBef>
              <a:spcAft>
                <a:spcPts val="0"/>
              </a:spcAft>
              <a:buClr>
                <a:schemeClr val="lt1"/>
              </a:buClr>
              <a:buSzPts val="2000"/>
              <a:buChar char="•"/>
            </a:pPr>
            <a:r>
              <a:rPr lang="en-US" dirty="0"/>
              <a:t>Splunk: Used during the monitoring and detecting stage.</a:t>
            </a:r>
          </a:p>
          <a:p>
            <a:pPr marL="685800" lvl="1" indent="-228600" algn="l" rtl="0">
              <a:lnSpc>
                <a:spcPct val="90000"/>
              </a:lnSpc>
              <a:spcBef>
                <a:spcPts val="0"/>
              </a:spcBef>
              <a:spcAft>
                <a:spcPts val="0"/>
              </a:spcAft>
              <a:buClr>
                <a:schemeClr val="lt1"/>
              </a:buClr>
              <a:buSzPts val="2000"/>
              <a:buChar char="•"/>
            </a:pPr>
            <a:r>
              <a:rPr lang="en-US" dirty="0"/>
              <a:t>Snort: Used during the respond step.</a:t>
            </a:r>
          </a:p>
          <a:p>
            <a:pPr marL="685800" lvl="1" indent="-228600" algn="l" rtl="0">
              <a:lnSpc>
                <a:spcPct val="90000"/>
              </a:lnSpc>
              <a:spcBef>
                <a:spcPts val="0"/>
              </a:spcBef>
              <a:spcAft>
                <a:spcPts val="0"/>
              </a:spcAft>
              <a:buClr>
                <a:schemeClr val="lt1"/>
              </a:buClr>
              <a:buSzPts val="2000"/>
              <a:buChar char="•"/>
            </a:pPr>
            <a:r>
              <a:rPr lang="en-US" dirty="0"/>
              <a:t>Commvault: Used to maintain and stabilize.</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000"/>
            </a:pPr>
            <a:r>
              <a:rPr lang="en-US" dirty="0"/>
              <a:t>Acting Now</a:t>
            </a:r>
            <a:endParaRPr dirty="0"/>
          </a:p>
        </p:txBody>
      </p:sp>
      <p:sp>
        <p:nvSpPr>
          <p:cNvPr id="2" name="Text Placeholder 1">
            <a:extLst>
              <a:ext uri="{FF2B5EF4-FFF2-40B4-BE49-F238E27FC236}">
                <a16:creationId xmlns:a16="http://schemas.microsoft.com/office/drawing/2014/main" id="{6F3F142E-1CE6-DE0D-9CC7-9484D4C4CADD}"/>
              </a:ext>
            </a:extLst>
          </p:cNvPr>
          <p:cNvSpPr>
            <a:spLocks noGrp="1"/>
          </p:cNvSpPr>
          <p:nvPr>
            <p:ph type="body" idx="2"/>
          </p:nvPr>
        </p:nvSpPr>
        <p:spPr>
          <a:xfrm>
            <a:off x="508009" y="2648340"/>
            <a:ext cx="5311775" cy="3086019"/>
          </a:xfrm>
        </p:spPr>
        <p:txBody>
          <a:bodyPr/>
          <a:lstStyle/>
          <a:p>
            <a:r>
              <a:rPr lang="en-US" dirty="0"/>
              <a:t>Instant security improvement.</a:t>
            </a:r>
          </a:p>
          <a:p>
            <a:r>
              <a:rPr lang="en-US" dirty="0"/>
              <a:t>Enhanced performance.</a:t>
            </a:r>
          </a:p>
          <a:p>
            <a:r>
              <a:rPr lang="en-US" dirty="0"/>
              <a:t>Cost may be high.</a:t>
            </a:r>
          </a:p>
        </p:txBody>
      </p:sp>
      <p:sp>
        <p:nvSpPr>
          <p:cNvPr id="4" name="Text Placeholder 3">
            <a:extLst>
              <a:ext uri="{FF2B5EF4-FFF2-40B4-BE49-F238E27FC236}">
                <a16:creationId xmlns:a16="http://schemas.microsoft.com/office/drawing/2014/main" id="{42070021-3EB1-3D75-A3FF-BA11B67754B5}"/>
              </a:ext>
            </a:extLst>
          </p:cNvPr>
          <p:cNvSpPr>
            <a:spLocks noGrp="1"/>
          </p:cNvSpPr>
          <p:nvPr>
            <p:ph type="body" idx="4"/>
          </p:nvPr>
        </p:nvSpPr>
        <p:spPr>
          <a:xfrm>
            <a:off x="6349991" y="2681410"/>
            <a:ext cx="5334000" cy="3086019"/>
          </a:xfrm>
        </p:spPr>
        <p:txBody>
          <a:bodyPr/>
          <a:lstStyle/>
          <a:p>
            <a:r>
              <a:rPr lang="en-US" dirty="0"/>
              <a:t>Waiting allows for more planning time and allocation of resources.</a:t>
            </a:r>
          </a:p>
          <a:p>
            <a:r>
              <a:rPr lang="en-US" dirty="0"/>
              <a:t>Exposure time increases.</a:t>
            </a:r>
          </a:p>
          <a:p>
            <a:r>
              <a:rPr lang="en-US" dirty="0"/>
              <a:t>Performance drops.</a:t>
            </a:r>
          </a:p>
          <a:p>
            <a:r>
              <a:rPr lang="en-US" dirty="0"/>
              <a:t>Loss of trust.</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7" name="Google Shape;217;p11">
            <a:extLst>
              <a:ext uri="{FF2B5EF4-FFF2-40B4-BE49-F238E27FC236}">
                <a16:creationId xmlns:a16="http://schemas.microsoft.com/office/drawing/2014/main" id="{CAED996B-19CA-105B-0F1D-F62E8BE54DF6}"/>
              </a:ext>
            </a:extLst>
          </p:cNvPr>
          <p:cNvSpPr txBox="1">
            <a:spLocks noGrp="1"/>
          </p:cNvSpPr>
          <p:nvPr>
            <p:ph type="body" idx="3"/>
          </p:nvPr>
        </p:nvSpPr>
        <p:spPr>
          <a:xfrm>
            <a:off x="6400800" y="2184400"/>
            <a:ext cx="5105400" cy="82391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000"/>
            </a:pPr>
            <a:r>
              <a:rPr lang="en-US" dirty="0"/>
              <a:t>Waiting</a:t>
            </a:r>
            <a:endParaRPr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CA01-204A-406A-0CD2-4F92D2B88FDD}"/>
              </a:ext>
            </a:extLst>
          </p:cNvPr>
          <p:cNvSpPr>
            <a:spLocks noGrp="1"/>
          </p:cNvSpPr>
          <p:nvPr>
            <p:ph type="title"/>
          </p:nvPr>
        </p:nvSpPr>
        <p:spPr/>
        <p:txBody>
          <a:bodyPr/>
          <a:lstStyle/>
          <a:p>
            <a:r>
              <a:rPr lang="en-US" dirty="0"/>
              <a:t>RISKS AND BENEFITS</a:t>
            </a:r>
          </a:p>
        </p:txBody>
      </p:sp>
      <p:sp>
        <p:nvSpPr>
          <p:cNvPr id="3" name="Text Placeholder 2">
            <a:extLst>
              <a:ext uri="{FF2B5EF4-FFF2-40B4-BE49-F238E27FC236}">
                <a16:creationId xmlns:a16="http://schemas.microsoft.com/office/drawing/2014/main" id="{E0BBF00F-21D8-5636-7299-2167F72DF517}"/>
              </a:ext>
            </a:extLst>
          </p:cNvPr>
          <p:cNvSpPr>
            <a:spLocks noGrp="1"/>
          </p:cNvSpPr>
          <p:nvPr>
            <p:ph type="body" idx="1"/>
          </p:nvPr>
        </p:nvSpPr>
        <p:spPr/>
        <p:txBody>
          <a:bodyPr/>
          <a:lstStyle/>
          <a:p>
            <a:pPr marL="114300" indent="0">
              <a:buNone/>
            </a:pPr>
            <a:r>
              <a:rPr lang="en-US" dirty="0"/>
              <a:t>BENEFITS</a:t>
            </a:r>
          </a:p>
          <a:p>
            <a:r>
              <a:rPr lang="en-US" dirty="0"/>
              <a:t>Prevents security vulnerabilities.</a:t>
            </a:r>
          </a:p>
          <a:p>
            <a:r>
              <a:rPr lang="en-US" dirty="0"/>
              <a:t>Implementation throughout increases effectiveness.</a:t>
            </a:r>
          </a:p>
          <a:p>
            <a:r>
              <a:rPr lang="en-US" dirty="0"/>
              <a:t>Can save money in the long run.</a:t>
            </a:r>
          </a:p>
          <a:p>
            <a:r>
              <a:rPr lang="en-US" dirty="0"/>
              <a:t>Increases customer trust.</a:t>
            </a:r>
          </a:p>
        </p:txBody>
      </p:sp>
      <p:sp>
        <p:nvSpPr>
          <p:cNvPr id="4" name="Text Placeholder 3">
            <a:extLst>
              <a:ext uri="{FF2B5EF4-FFF2-40B4-BE49-F238E27FC236}">
                <a16:creationId xmlns:a16="http://schemas.microsoft.com/office/drawing/2014/main" id="{FB4C7B14-333D-9743-C794-41AD345C60A5}"/>
              </a:ext>
            </a:extLst>
          </p:cNvPr>
          <p:cNvSpPr>
            <a:spLocks noGrp="1"/>
          </p:cNvSpPr>
          <p:nvPr>
            <p:ph type="body" idx="2"/>
          </p:nvPr>
        </p:nvSpPr>
        <p:spPr/>
        <p:txBody>
          <a:bodyPr/>
          <a:lstStyle/>
          <a:p>
            <a:pPr marL="114300" indent="0">
              <a:buNone/>
            </a:pPr>
            <a:r>
              <a:rPr lang="en-US" dirty="0"/>
              <a:t>RISKS</a:t>
            </a:r>
          </a:p>
          <a:p>
            <a:r>
              <a:rPr lang="en-US" dirty="0"/>
              <a:t>Cost.</a:t>
            </a:r>
          </a:p>
          <a:p>
            <a:r>
              <a:rPr lang="en-US" dirty="0"/>
              <a:t>Time.</a:t>
            </a:r>
          </a:p>
          <a:p>
            <a:r>
              <a:rPr lang="en-US" dirty="0"/>
              <a:t>More complex.</a:t>
            </a:r>
          </a:p>
          <a:p>
            <a:pPr marL="114300" indent="0">
              <a:buNone/>
            </a:pPr>
            <a:endParaRPr lang="en-US" dirty="0"/>
          </a:p>
        </p:txBody>
      </p:sp>
    </p:spTree>
    <p:extLst>
      <p:ext uri="{BB962C8B-B14F-4D97-AF65-F5344CB8AC3E}">
        <p14:creationId xmlns:p14="http://schemas.microsoft.com/office/powerpoint/2010/main" val="1134992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1400" dirty="0"/>
              <a:t>Gaps:</a:t>
            </a:r>
          </a:p>
          <a:p>
            <a:pPr marL="1200150" lvl="2" indent="-285750">
              <a:spcBef>
                <a:spcPts val="0"/>
              </a:spcBef>
            </a:pPr>
            <a:r>
              <a:rPr lang="en-US" sz="1400" dirty="0"/>
              <a:t>How do we respond to attacks?</a:t>
            </a:r>
          </a:p>
          <a:p>
            <a:pPr marL="1200150" lvl="2" indent="-285750">
              <a:spcBef>
                <a:spcPts val="0"/>
              </a:spcBef>
            </a:pPr>
            <a:r>
              <a:rPr lang="en-US" sz="1400" dirty="0"/>
              <a:t>Which tools should be used and which tools should not be used?</a:t>
            </a:r>
          </a:p>
          <a:p>
            <a:pPr marL="1200150" lvl="2" indent="-285750">
              <a:spcBef>
                <a:spcPts val="0"/>
              </a:spcBef>
            </a:pPr>
            <a:r>
              <a:rPr lang="en-US" sz="1400" dirty="0"/>
              <a:t>Will there be training?</a:t>
            </a:r>
          </a:p>
          <a:p>
            <a:pPr marL="1200150" lvl="2" indent="-285750">
              <a:spcBef>
                <a:spcPts val="0"/>
              </a:spcBef>
            </a:pPr>
            <a:r>
              <a:rPr lang="en-US" sz="1400" dirty="0"/>
              <a:t>Not all principles have standards that fall under them.</a:t>
            </a:r>
          </a:p>
          <a:p>
            <a:pPr marL="1200150" lvl="2" indent="-285750">
              <a:spcBef>
                <a:spcPts val="0"/>
              </a:spcBef>
            </a:pPr>
            <a:endParaRPr lang="en-US" sz="1400" dirty="0"/>
          </a:p>
          <a:p>
            <a:pPr marL="1200150" lvl="2" indent="-285750">
              <a:spcBef>
                <a:spcPts val="0"/>
              </a:spcBef>
            </a:pPr>
            <a:endParaRPr lang="en-US" sz="1400" dirty="0"/>
          </a:p>
          <a:p>
            <a:pPr marL="914400" lvl="2" indent="0">
              <a:spcBef>
                <a:spcPts val="0"/>
              </a:spcBef>
              <a:buNone/>
            </a:pPr>
            <a:r>
              <a:rPr lang="en-US" sz="1400" dirty="0"/>
              <a:t>Moving Forward:</a:t>
            </a:r>
          </a:p>
          <a:p>
            <a:pPr marL="1200150" lvl="2" indent="-285750">
              <a:spcBef>
                <a:spcPts val="0"/>
              </a:spcBef>
            </a:pPr>
            <a:r>
              <a:rPr lang="en-US" sz="1400" dirty="0"/>
              <a:t>We will use planning to ensure we are ready to respond to attacks.</a:t>
            </a:r>
          </a:p>
          <a:p>
            <a:pPr marL="1200150" lvl="2" indent="-285750">
              <a:spcBef>
                <a:spcPts val="0"/>
              </a:spcBef>
            </a:pPr>
            <a:r>
              <a:rPr lang="en-US" sz="1400" dirty="0"/>
              <a:t>As we move forward, more tools will become available,</a:t>
            </a:r>
          </a:p>
          <a:p>
            <a:pPr marL="1200150" lvl="2" indent="-285750">
              <a:spcBef>
                <a:spcPts val="0"/>
              </a:spcBef>
            </a:pPr>
            <a:r>
              <a:rPr lang="en-US" sz="1400" dirty="0"/>
              <a:t>Accidents and errors are expected, training will help increase the effectiveness of the policy.</a:t>
            </a:r>
          </a:p>
          <a:p>
            <a:pPr marL="1200150" lvl="2" indent="-285750">
              <a:spcBef>
                <a:spcPts val="0"/>
              </a:spcBef>
            </a:pPr>
            <a:r>
              <a:rPr lang="en-US" sz="1400" dirty="0"/>
              <a:t>Introduce more standards as we move forward.</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0" indent="-457200">
              <a:spcBef>
                <a:spcPts val="0"/>
              </a:spcBef>
              <a:buSzPts val="2200"/>
              <a:buNone/>
            </a:pPr>
            <a:r>
              <a:rPr lang="en-US" i="1" dirty="0">
                <a:effectLst/>
              </a:rPr>
              <a:t>Azure </a:t>
            </a:r>
            <a:r>
              <a:rPr lang="en-US" i="1" dirty="0" err="1">
                <a:effectLst/>
              </a:rPr>
              <a:t>Devops</a:t>
            </a:r>
            <a:r>
              <a:rPr lang="en-US" i="1" dirty="0">
                <a:effectLst/>
              </a:rPr>
              <a:t> Services: Microsoft Azure. Services | Microsoft Azure. (n.d.). 	https://azure.microsoft.com/en-us/products/devops </a:t>
            </a:r>
          </a:p>
          <a:p>
            <a:pPr marL="0" indent="-457200">
              <a:spcBef>
                <a:spcPts val="0"/>
              </a:spcBef>
              <a:buSzPts val="2200"/>
              <a:buNone/>
            </a:pPr>
            <a:r>
              <a:rPr lang="fr-FR" i="1" dirty="0" err="1">
                <a:effectLst/>
              </a:rPr>
              <a:t>Commvault</a:t>
            </a:r>
            <a:r>
              <a:rPr lang="fr-FR" i="1" dirty="0">
                <a:effectLst/>
              </a:rPr>
              <a:t> documentation. (</a:t>
            </a:r>
            <a:r>
              <a:rPr lang="fr-FR" i="1" dirty="0" err="1">
                <a:effectLst/>
              </a:rPr>
              <a:t>n.d</a:t>
            </a:r>
            <a:r>
              <a:rPr lang="fr-FR" i="1" dirty="0">
                <a:effectLst/>
              </a:rPr>
              <a:t>.). https://documentation.commvault.com/ </a:t>
            </a:r>
            <a:endParaRPr lang="en-US" i="1" dirty="0">
              <a:effectLst/>
            </a:endParaRPr>
          </a:p>
          <a:p>
            <a:pPr marL="0" indent="-457200">
              <a:spcBef>
                <a:spcPts val="0"/>
              </a:spcBef>
              <a:buSzPts val="2200"/>
              <a:buNone/>
            </a:pPr>
            <a:r>
              <a:rPr lang="en-US" i="1" dirty="0">
                <a:effectLst/>
              </a:rPr>
              <a:t>Content encryption: In Flight and at rest. (n.d.). 	</a:t>
            </a:r>
            <a:r>
              <a:rPr lang="en-US" i="1" dirty="0">
                <a:effectLst/>
                <a:hlinkClick r:id="rId4"/>
              </a:rPr>
              <a:t>https://www.ibm.com/docs/en/aspera-on-	</a:t>
            </a:r>
            <a:r>
              <a:rPr lang="en-US" i="1" dirty="0" err="1">
                <a:effectLst/>
                <a:hlinkClick r:id="rId4"/>
              </a:rPr>
              <a:t>cloud?topic</a:t>
            </a:r>
            <a:r>
              <a:rPr lang="en-US" i="1" dirty="0">
                <a:effectLst/>
                <a:hlinkClick r:id="rId4"/>
              </a:rPr>
              <a:t>=encryption-</a:t>
            </a:r>
            <a:r>
              <a:rPr lang="en-US" i="1" dirty="0">
                <a:effectLst/>
              </a:rPr>
              <a:t>	content-in-flight-rest </a:t>
            </a:r>
          </a:p>
          <a:p>
            <a:pPr marL="0" indent="-457200">
              <a:spcBef>
                <a:spcPts val="0"/>
              </a:spcBef>
              <a:buSzPts val="2200"/>
              <a:buNone/>
            </a:pPr>
            <a:r>
              <a:rPr lang="en-US" i="1" dirty="0">
                <a:effectLst/>
              </a:rPr>
              <a:t>Developer security</a:t>
            </a:r>
            <a:r>
              <a:rPr lang="en-US" dirty="0">
                <a:effectLst/>
              </a:rPr>
              <a:t>. </a:t>
            </a:r>
            <a:r>
              <a:rPr lang="en-US" dirty="0" err="1">
                <a:effectLst/>
              </a:rPr>
              <a:t>Snyk</a:t>
            </a:r>
            <a:r>
              <a:rPr lang="en-US" dirty="0">
                <a:effectLst/>
              </a:rPr>
              <a:t>. (n.d.). </a:t>
            </a:r>
            <a:r>
              <a:rPr lang="en-US" dirty="0">
                <a:effectLst/>
                <a:hlinkClick r:id="rId5"/>
              </a:rPr>
              <a:t>https://snyk.io/?utm_medium=paid-</a:t>
            </a:r>
            <a:r>
              <a:rPr lang="en-US" dirty="0">
                <a:effectLst/>
              </a:rPr>
              <a:t>	</a:t>
            </a:r>
            <a:r>
              <a:rPr lang="en-US" dirty="0" err="1">
                <a:effectLst/>
              </a:rPr>
              <a:t>search&amp;utm_source</a:t>
            </a:r>
            <a:r>
              <a:rPr lang="en-US" dirty="0">
                <a:effectLst/>
              </a:rPr>
              <a:t>=</a:t>
            </a:r>
            <a:r>
              <a:rPr lang="en-US" dirty="0" err="1">
                <a:effectLst/>
              </a:rPr>
              <a:t>google&amp;utm_campaign</a:t>
            </a:r>
            <a:r>
              <a:rPr lang="en-US" dirty="0">
                <a:effectLst/>
              </a:rPr>
              <a:t>=gs_sn%3A-brand-	</a:t>
            </a:r>
            <a:r>
              <a:rPr lang="en-US" dirty="0" err="1">
                <a:effectLst/>
              </a:rPr>
              <a:t>ecpc&amp;utm_content</a:t>
            </a:r>
            <a:r>
              <a:rPr lang="en-US" dirty="0">
                <a:effectLst/>
              </a:rPr>
              <a:t>=</a:t>
            </a:r>
            <a:r>
              <a:rPr lang="en-US" dirty="0" err="1">
                <a:effectLst/>
              </a:rPr>
              <a:t>br_ex&amp;utm_term</a:t>
            </a:r>
            <a:r>
              <a:rPr lang="en-US" dirty="0">
                <a:effectLst/>
              </a:rPr>
              <a:t>=</a:t>
            </a:r>
            <a:r>
              <a:rPr lang="en-US" dirty="0" err="1">
                <a:effectLst/>
              </a:rPr>
              <a:t>snyk&amp;gad_source</a:t>
            </a:r>
            <a:r>
              <a:rPr lang="en-US" dirty="0">
                <a:effectLst/>
              </a:rPr>
              <a:t>=1&amp;gclid=Cj0KCQjwj9	-zBhDyARIsAERjds3WAZOSnXxjo0It_OUwS51rEXLZNr5endSWOpRRPkOz_-	</a:t>
            </a:r>
            <a:r>
              <a:rPr lang="en-US" dirty="0" err="1">
                <a:effectLst/>
              </a:rPr>
              <a:t>ZHVOXnWTYaAtrKEALw_wcB</a:t>
            </a:r>
            <a:r>
              <a:rPr lang="en-US" dirty="0">
                <a:effectLst/>
              </a:rPr>
              <a:t> </a:t>
            </a:r>
          </a:p>
          <a:p>
            <a:pPr marL="0" indent="-457200">
              <a:spcBef>
                <a:spcPts val="0"/>
              </a:spcBef>
              <a:buSzPts val="2200"/>
              <a:buNone/>
            </a:pPr>
            <a:endParaRPr lang="en-US" i="1" dirty="0">
              <a:effectLst/>
            </a:endParaRPr>
          </a:p>
          <a:p>
            <a:pPr marL="0" indent="-457200">
              <a:spcBef>
                <a:spcPts val="0"/>
              </a:spcBef>
              <a:buSzPts val="2200"/>
              <a:buNone/>
            </a:pPr>
            <a:r>
              <a:rPr lang="en-US" i="1" dirty="0">
                <a:effectLst/>
              </a:rPr>
              <a:t>Gillis, A. S. (2023, October 11). What is authentication, Authorization and Accounting?: 	Definition 	from TechTarget. Security. 	</a:t>
            </a:r>
            <a:r>
              <a:rPr lang="en-US" i="1" dirty="0">
                <a:effectLst/>
                <a:hlinkClick r:id="rId6"/>
              </a:rPr>
              <a:t>https://www.techtarget.com/searchsecurity/definition/authentication-</a:t>
            </a:r>
            <a:r>
              <a:rPr lang="en-US" i="1" dirty="0">
                <a:effectLst/>
              </a:rPr>
              <a:t>	authorization-	and-accounting </a:t>
            </a:r>
          </a:p>
          <a:p>
            <a:pPr marL="0" indent="-457200">
              <a:spcBef>
                <a:spcPts val="0"/>
              </a:spcBef>
              <a:buSzPts val="2200"/>
              <a:buNone/>
            </a:pPr>
            <a:r>
              <a:rPr lang="en-US" i="1" dirty="0">
                <a:effectLst/>
              </a:rPr>
              <a:t>Network Intrusion Detection &amp; Prevention System. Snort. (n.d.). https://www.snort.org/ </a:t>
            </a:r>
          </a:p>
          <a:p>
            <a:pPr marL="0" indent="-457200">
              <a:spcBef>
                <a:spcPts val="0"/>
              </a:spcBef>
              <a:buSzPts val="2200"/>
              <a:buNone/>
            </a:pPr>
            <a:r>
              <a:rPr lang="en-US" i="1" dirty="0">
                <a:effectLst/>
              </a:rPr>
              <a:t>No learning curve. no correlations. just real-world accuracy. </a:t>
            </a:r>
            <a:r>
              <a:rPr lang="en-US" i="1" dirty="0" err="1">
                <a:effectLst/>
              </a:rPr>
              <a:t>LoadNinja</a:t>
            </a:r>
            <a:r>
              <a:rPr lang="en-US" i="1" dirty="0">
                <a:effectLst/>
              </a:rPr>
              <a:t>. (n.d.). 	https://loadninja.com/ </a:t>
            </a:r>
          </a:p>
          <a:p>
            <a:pPr marL="0" indent="-457200">
              <a:spcBef>
                <a:spcPts val="0"/>
              </a:spcBef>
              <a:buSzPts val="2200"/>
              <a:buNone/>
            </a:pPr>
            <a:endParaRPr lang="en-US" i="1" dirty="0">
              <a:effectLst/>
            </a:endParaRPr>
          </a:p>
          <a:p>
            <a:pPr marL="0" lvl="0" indent="0" algn="l" rtl="0">
              <a:lnSpc>
                <a:spcPct val="90000"/>
              </a:lnSpc>
              <a:spcBef>
                <a:spcPts val="0"/>
              </a:spcBef>
              <a:spcAft>
                <a:spcPts val="0"/>
              </a:spcAft>
              <a:buClr>
                <a:schemeClr val="lt1"/>
              </a:buClr>
              <a:buSzPts val="2200"/>
              <a:buNone/>
            </a:pPr>
            <a:endParaRPr lang="en-US"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4367142"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Our security policy includes defense in depth (</a:t>
            </a:r>
            <a:r>
              <a:rPr lang="en-US" dirty="0" err="1"/>
              <a:t>DiD</a:t>
            </a:r>
            <a:r>
              <a:rPr lang="en-US" dirty="0"/>
              <a:t>), the process of including multiple layers of security to ensure secure coding. When one layer is broken, another still exists. Redundancy is one of the main parts of creating a successful </a:t>
            </a:r>
            <a:r>
              <a:rPr lang="en-US" dirty="0" err="1"/>
              <a:t>DiD</a:t>
            </a:r>
            <a:r>
              <a:rPr lang="en-US" dirty="0"/>
              <a:t> security system for software.</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285180" y="2607022"/>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FE5E-2655-BBF4-FE9B-168ECCA78FAE}"/>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224DDAE9-5466-0F9D-562F-0BE5231B2AFC}"/>
              </a:ext>
            </a:extLst>
          </p:cNvPr>
          <p:cNvSpPr>
            <a:spLocks noGrp="1"/>
          </p:cNvSpPr>
          <p:nvPr>
            <p:ph type="body" idx="1"/>
          </p:nvPr>
        </p:nvSpPr>
        <p:spPr/>
        <p:txBody>
          <a:bodyPr>
            <a:normAutofit fontScale="77500" lnSpcReduction="20000"/>
          </a:bodyPr>
          <a:lstStyle/>
          <a:p>
            <a:pPr marL="0" indent="-457200">
              <a:spcBef>
                <a:spcPts val="0"/>
              </a:spcBef>
              <a:buSzPts val="2200"/>
              <a:buNone/>
            </a:pPr>
            <a:r>
              <a:rPr lang="en-US" i="1" dirty="0" err="1">
                <a:effectLst/>
              </a:rPr>
              <a:t>Owasp</a:t>
            </a:r>
            <a:r>
              <a:rPr lang="en-US" i="1" dirty="0">
                <a:effectLst/>
              </a:rPr>
              <a:t> threat dragon. OWASP Threat Dragon | OWASP Foundation. (n.d.). 	https://owasp.org/www-	project-threat-dragon/ </a:t>
            </a:r>
          </a:p>
          <a:p>
            <a:pPr marL="0" indent="-457200">
              <a:spcBef>
                <a:spcPts val="0"/>
              </a:spcBef>
              <a:buSzPts val="2200"/>
              <a:buNone/>
            </a:pPr>
            <a:r>
              <a:rPr lang="en-US" i="1" dirty="0">
                <a:effectLst/>
              </a:rPr>
              <a:t>Sei cert C++ coding standard</a:t>
            </a:r>
            <a:r>
              <a:rPr lang="en-US" dirty="0">
                <a:effectLst/>
              </a:rPr>
              <a:t>. SEI CERT C++ Coding Standard - SEI CERT C++ 	Coding Standard - 	Confluence. (n.d.-b). 	</a:t>
            </a:r>
            <a:r>
              <a:rPr lang="en-US" dirty="0">
                <a:effectLst/>
                <a:hlinkClick r:id="rId2"/>
              </a:rPr>
              <a:t>https://wiki.sei.cmu.edu/confluence/pages/viewpage.action?pageId=</a:t>
            </a:r>
            <a:r>
              <a:rPr lang="en-US" dirty="0">
                <a:effectLst/>
              </a:rPr>
              <a:t>	88046682 </a:t>
            </a:r>
          </a:p>
          <a:p>
            <a:pPr marL="0" indent="-457200">
              <a:spcBef>
                <a:spcPts val="0"/>
              </a:spcBef>
              <a:buSzPts val="2200"/>
              <a:buNone/>
            </a:pPr>
            <a:r>
              <a:rPr lang="sv-SE" dirty="0">
                <a:effectLst/>
              </a:rPr>
              <a:t>Splunk attack analyzer. Splunk. (n.d.). https://www.splunk.com/en_us/products/attack-analyzer.html </a:t>
            </a:r>
            <a:endParaRPr lang="en-US" dirty="0">
              <a:effectLst/>
            </a:endParaRPr>
          </a:p>
          <a:p>
            <a:pPr marL="0" indent="-457200">
              <a:spcBef>
                <a:spcPts val="0"/>
              </a:spcBef>
              <a:buSzPts val="2200"/>
              <a:buNone/>
            </a:pPr>
            <a:r>
              <a:rPr lang="en-US" i="1" dirty="0" err="1">
                <a:effectLst/>
              </a:rPr>
              <a:t>Velimirovic</a:t>
            </a:r>
            <a:r>
              <a:rPr lang="en-US" i="1" dirty="0">
                <a:effectLst/>
              </a:rPr>
              <a:t>, A. (2023a, November 16). Data Encryption in use explained. 	</a:t>
            </a:r>
            <a:r>
              <a:rPr lang="en-US" i="1" dirty="0" err="1">
                <a:effectLst/>
              </a:rPr>
              <a:t>phoenixNAP</a:t>
            </a:r>
            <a:r>
              <a:rPr lang="en-US" i="1" dirty="0">
                <a:effectLst/>
              </a:rPr>
              <a:t> Blog. 	https://phoenixnap.com/blog/encryption-in-use </a:t>
            </a:r>
          </a:p>
          <a:p>
            <a:pPr marL="0" indent="-457200">
              <a:spcBef>
                <a:spcPts val="0"/>
              </a:spcBef>
              <a:buSzPts val="2200"/>
              <a:buNone/>
            </a:pPr>
            <a:r>
              <a:rPr lang="en-US" i="1" dirty="0">
                <a:effectLst/>
              </a:rPr>
              <a:t>Vulnerability Management Made Easy. Intruder. (n.d.). 	</a:t>
            </a:r>
            <a:r>
              <a:rPr lang="en-US" i="1" dirty="0">
                <a:effectLst/>
                <a:hlinkClick r:id="rId3"/>
              </a:rPr>
              <a:t>https://www.intruder.io/?utm_feeditemid=&amp;utm_device=c&amp;utm_term=intruder+software&amp;ut</a:t>
            </a:r>
            <a:r>
              <a:rPr lang="en-US" i="1" dirty="0">
                <a:effectLst/>
              </a:rPr>
              <a:t>	</a:t>
            </a:r>
            <a:r>
              <a:rPr lang="en-US" i="1" dirty="0" err="1">
                <a:effectLst/>
              </a:rPr>
              <a:t>m_source</a:t>
            </a:r>
            <a:r>
              <a:rPr lang="en-US" i="1" dirty="0">
                <a:effectLst/>
              </a:rPr>
              <a:t>=google&amp;utm_medium=ppc&amp;utm_campaign=NA_US%2BCA%2B%7C%2BSearch%2	B%7C%2BBrand%2B%7C%2BAll&amp;hsa_cam=6517984292&amp;hsa_grp=80858830720&amp;hsa_mt=</a:t>
            </a:r>
            <a:r>
              <a:rPr lang="en-US" i="1" dirty="0" err="1">
                <a:effectLst/>
              </a:rPr>
              <a:t>p&amp;hs</a:t>
            </a:r>
            <a:r>
              <a:rPr lang="en-US" i="1" dirty="0">
                <a:effectLst/>
              </a:rPr>
              <a:t>	</a:t>
            </a:r>
            <a:r>
              <a:rPr lang="en-US" i="1" dirty="0" err="1">
                <a:effectLst/>
              </a:rPr>
              <a:t>a_src</a:t>
            </a:r>
            <a:r>
              <a:rPr lang="en-US" i="1" dirty="0">
                <a:effectLst/>
              </a:rPr>
              <a:t>=g&amp;hsa_ad=460122756653&amp;hsa_acc=3411228400&amp;hsa_net=adwords&amp;hsa_kw=intruder+	</a:t>
            </a:r>
            <a:r>
              <a:rPr lang="en-US" i="1" dirty="0" err="1">
                <a:effectLst/>
              </a:rPr>
              <a:t>software&amp;hsa_tgt</a:t>
            </a:r>
            <a:r>
              <a:rPr lang="en-US" i="1" dirty="0">
                <a:effectLst/>
              </a:rPr>
              <a:t>=kwd-1706790218557&amp;hsa_ver=3&amp;gad_source=1&amp;gclid=Cj0KCQjwj9-	zBhDyARIsAERjds3Utz2klhZMJexyL56R5OaWO2NcC1eTixdEEJghN23pY_4tWdgTlokaAh6cEALw	_wcB </a:t>
            </a:r>
          </a:p>
          <a:p>
            <a:pPr marL="0" indent="-457200">
              <a:spcBef>
                <a:spcPts val="0"/>
              </a:spcBef>
              <a:buSzPts val="2200"/>
              <a:buNone/>
            </a:pPr>
            <a:r>
              <a:rPr lang="en-US" i="1" dirty="0">
                <a:effectLst/>
              </a:rPr>
              <a:t>What is defense in depth? | layered security | </a:t>
            </a:r>
            <a:r>
              <a:rPr lang="en-US" i="1" dirty="0" err="1">
                <a:effectLst/>
              </a:rPr>
              <a:t>cloudflare</a:t>
            </a:r>
            <a:r>
              <a:rPr lang="en-US" dirty="0">
                <a:effectLst/>
              </a:rPr>
              <a:t>. Cloudflare. (n.d.). 	</a:t>
            </a:r>
            <a:r>
              <a:rPr lang="en-US" dirty="0">
                <a:effectLst/>
                <a:hlinkClick r:id="rId4"/>
              </a:rPr>
              <a:t>https://www.cloudflare.com/learning/security/glossary/what-is-</a:t>
            </a:r>
            <a:r>
              <a:rPr lang="en-US" dirty="0">
                <a:effectLst/>
              </a:rPr>
              <a:t>	defense-in-	depth/ </a:t>
            </a:r>
          </a:p>
          <a:p>
            <a:pPr marL="114300" indent="0">
              <a:buNone/>
            </a:pPr>
            <a:endParaRPr lang="en-US" dirty="0"/>
          </a:p>
        </p:txBody>
      </p:sp>
    </p:spTree>
    <p:extLst>
      <p:ext uri="{BB962C8B-B14F-4D97-AF65-F5344CB8AC3E}">
        <p14:creationId xmlns:p14="http://schemas.microsoft.com/office/powerpoint/2010/main" val="180026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lnSpcReduction="10000"/>
          </a:bodyPr>
          <a:lstStyle/>
          <a:p>
            <a:pPr marL="228600" lvl="0" indent="-88900" algn="l" rtl="0">
              <a:lnSpc>
                <a:spcPct val="90000"/>
              </a:lnSpc>
              <a:spcBef>
                <a:spcPts val="1000"/>
              </a:spcBef>
              <a:spcAft>
                <a:spcPts val="0"/>
              </a:spcAft>
              <a:buClr>
                <a:schemeClr val="lt1"/>
              </a:buClr>
              <a:buSzPts val="2200"/>
              <a:buNone/>
            </a:pPr>
            <a:r>
              <a:rPr lang="en-US" dirty="0"/>
              <a:t>Each threat has a level of probability, and a threat/priority level. This helps us determine the impact of the standards. Here is a table that includes all our standards in our policy:</a:t>
            </a:r>
            <a:endParaRPr dirty="0"/>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56745E55-C1CF-2090-9E1F-6EE9B30598C2}"/>
              </a:ext>
            </a:extLst>
          </p:cNvPr>
          <p:cNvGraphicFramePr>
            <a:graphicFrameLocks noGrp="1"/>
          </p:cNvGraphicFramePr>
          <p:nvPr>
            <p:extLst>
              <p:ext uri="{D42A27DB-BD31-4B8C-83A1-F6EECF244321}">
                <p14:modId xmlns:p14="http://schemas.microsoft.com/office/powerpoint/2010/main" val="3295124976"/>
              </p:ext>
            </p:extLst>
          </p:nvPr>
        </p:nvGraphicFramePr>
        <p:xfrm>
          <a:off x="3419640" y="1735742"/>
          <a:ext cx="8772360" cy="4483008"/>
        </p:xfrm>
        <a:graphic>
          <a:graphicData uri="http://schemas.openxmlformats.org/drawingml/2006/table">
            <a:tbl>
              <a:tblPr firstRow="1" bandRow="1">
                <a:tableStyleId>{802198C4-3087-4945-87E3-76CBB3509B7E}</a:tableStyleId>
              </a:tblPr>
              <a:tblGrid>
                <a:gridCol w="2193090">
                  <a:extLst>
                    <a:ext uri="{9D8B030D-6E8A-4147-A177-3AD203B41FA5}">
                      <a16:colId xmlns:a16="http://schemas.microsoft.com/office/drawing/2014/main" val="1767050083"/>
                    </a:ext>
                  </a:extLst>
                </a:gridCol>
                <a:gridCol w="2193090">
                  <a:extLst>
                    <a:ext uri="{9D8B030D-6E8A-4147-A177-3AD203B41FA5}">
                      <a16:colId xmlns:a16="http://schemas.microsoft.com/office/drawing/2014/main" val="133850067"/>
                    </a:ext>
                  </a:extLst>
                </a:gridCol>
                <a:gridCol w="2193090">
                  <a:extLst>
                    <a:ext uri="{9D8B030D-6E8A-4147-A177-3AD203B41FA5}">
                      <a16:colId xmlns:a16="http://schemas.microsoft.com/office/drawing/2014/main" val="1448210092"/>
                    </a:ext>
                  </a:extLst>
                </a:gridCol>
                <a:gridCol w="2193090">
                  <a:extLst>
                    <a:ext uri="{9D8B030D-6E8A-4147-A177-3AD203B41FA5}">
                      <a16:colId xmlns:a16="http://schemas.microsoft.com/office/drawing/2014/main" val="2706750422"/>
                    </a:ext>
                  </a:extLst>
                </a:gridCol>
              </a:tblGrid>
              <a:tr h="960763">
                <a:tc>
                  <a:txBody>
                    <a:bodyPr/>
                    <a:lstStyle/>
                    <a:p>
                      <a:endParaRPr lang="en-US" dirty="0"/>
                    </a:p>
                  </a:txBody>
                  <a:tcPr>
                    <a:solidFill>
                      <a:schemeClr val="tx2"/>
                    </a:solidFill>
                  </a:tcPr>
                </a:tc>
                <a:tc>
                  <a:txBody>
                    <a:bodyPr/>
                    <a:lstStyle/>
                    <a:p>
                      <a:endParaRPr lang="en-US" dirty="0"/>
                    </a:p>
                  </a:txBody>
                  <a:tcPr>
                    <a:solidFill>
                      <a:schemeClr val="tx2"/>
                    </a:solidFill>
                  </a:tcPr>
                </a:tc>
                <a:tc>
                  <a:txBody>
                    <a:bodyPr/>
                    <a:lstStyle/>
                    <a:p>
                      <a:r>
                        <a:rPr lang="en-US" dirty="0"/>
                        <a:t>Priority and Threat Level</a:t>
                      </a:r>
                    </a:p>
                  </a:txBody>
                  <a:tcPr>
                    <a:solidFill>
                      <a:schemeClr val="tx2"/>
                    </a:solidFill>
                  </a:tcPr>
                </a:tc>
                <a:tc>
                  <a:txBody>
                    <a:bodyPr/>
                    <a:lstStyle/>
                    <a:p>
                      <a:endParaRPr lang="en-US" dirty="0"/>
                    </a:p>
                  </a:txBody>
                  <a:tcPr>
                    <a:solidFill>
                      <a:schemeClr val="tx2"/>
                    </a:solidFill>
                  </a:tcPr>
                </a:tc>
                <a:extLst>
                  <a:ext uri="{0D108BD9-81ED-4DB2-BD59-A6C34878D82A}">
                    <a16:rowId xmlns:a16="http://schemas.microsoft.com/office/drawing/2014/main" val="3295918433"/>
                  </a:ext>
                </a:extLst>
              </a:tr>
              <a:tr h="687605">
                <a:tc>
                  <a:txBody>
                    <a:bodyPr/>
                    <a:lstStyle/>
                    <a:p>
                      <a:r>
                        <a:rPr lang="en-US" dirty="0"/>
                        <a:t>Probability</a:t>
                      </a:r>
                    </a:p>
                  </a:txBody>
                  <a:tcPr>
                    <a:solidFill>
                      <a:schemeClr val="tx2"/>
                    </a:solidFill>
                  </a:tcPr>
                </a:tc>
                <a:tc>
                  <a:txBody>
                    <a:bodyPr/>
                    <a:lstStyle/>
                    <a:p>
                      <a:r>
                        <a:rPr lang="en-US" dirty="0"/>
                        <a:t>Low</a:t>
                      </a:r>
                    </a:p>
                  </a:txBody>
                  <a:tcPr>
                    <a:solidFill>
                      <a:schemeClr val="tx2"/>
                    </a:solidFill>
                  </a:tcPr>
                </a:tc>
                <a:tc>
                  <a:txBody>
                    <a:bodyPr/>
                    <a:lstStyle/>
                    <a:p>
                      <a:r>
                        <a:rPr lang="en-US" dirty="0"/>
                        <a:t>Medium</a:t>
                      </a:r>
                    </a:p>
                  </a:txBody>
                  <a:tcPr>
                    <a:solidFill>
                      <a:schemeClr val="tx2"/>
                    </a:solidFill>
                  </a:tcPr>
                </a:tc>
                <a:tc>
                  <a:txBody>
                    <a:bodyPr/>
                    <a:lstStyle/>
                    <a:p>
                      <a:r>
                        <a:rPr lang="en-US" dirty="0"/>
                        <a:t>High</a:t>
                      </a:r>
                    </a:p>
                  </a:txBody>
                  <a:tcPr>
                    <a:solidFill>
                      <a:schemeClr val="tx2"/>
                    </a:solidFill>
                  </a:tcPr>
                </a:tc>
                <a:extLst>
                  <a:ext uri="{0D108BD9-81ED-4DB2-BD59-A6C34878D82A}">
                    <a16:rowId xmlns:a16="http://schemas.microsoft.com/office/drawing/2014/main" val="335871885"/>
                  </a:ext>
                </a:extLst>
              </a:tr>
              <a:tr h="619162">
                <a:tc>
                  <a:txBody>
                    <a:bodyPr/>
                    <a:lstStyle/>
                    <a:p>
                      <a:r>
                        <a:rPr lang="en-US" dirty="0"/>
                        <a:t>Likely</a:t>
                      </a:r>
                    </a:p>
                  </a:txBody>
                  <a:tcPr>
                    <a:solidFill>
                      <a:schemeClr val="tx2"/>
                    </a:solidFill>
                  </a:tcPr>
                </a:tc>
                <a:tc>
                  <a:txBody>
                    <a:bodyPr/>
                    <a:lstStyle/>
                    <a:p>
                      <a:endParaRPr lang="en-US" dirty="0"/>
                    </a:p>
                    <a:p>
                      <a:endParaRPr lang="en-US" dirty="0"/>
                    </a:p>
                    <a:p>
                      <a:endParaRPr lang="en-US" dirty="0"/>
                    </a:p>
                    <a:p>
                      <a:endParaRPr lang="en-US" dirty="0"/>
                    </a:p>
                  </a:txBody>
                  <a:tcPr>
                    <a:solidFill>
                      <a:schemeClr val="accent2"/>
                    </a:solidFill>
                  </a:tcPr>
                </a:tc>
                <a:tc>
                  <a:txBody>
                    <a:bodyPr/>
                    <a:lstStyle/>
                    <a:p>
                      <a:endParaRPr lang="en-US" dirty="0"/>
                    </a:p>
                  </a:txBody>
                  <a:tcPr>
                    <a:solidFill>
                      <a:schemeClr val="accent1"/>
                    </a:solidFill>
                  </a:tcPr>
                </a:tc>
                <a:tc>
                  <a:txBody>
                    <a:bodyPr/>
                    <a:lstStyle/>
                    <a:p>
                      <a:r>
                        <a:rPr lang="en-US" dirty="0">
                          <a:solidFill>
                            <a:schemeClr val="bg1"/>
                          </a:solidFill>
                        </a:rPr>
                        <a:t>STD-003-CPP</a:t>
                      </a:r>
                    </a:p>
                    <a:p>
                      <a:r>
                        <a:rPr lang="en-US" dirty="0">
                          <a:solidFill>
                            <a:schemeClr val="bg1"/>
                          </a:solidFill>
                        </a:rPr>
                        <a:t>STD-005-CPP</a:t>
                      </a:r>
                    </a:p>
                  </a:txBody>
                  <a:tcPr>
                    <a:solidFill>
                      <a:schemeClr val="accent1"/>
                    </a:solidFill>
                  </a:tcPr>
                </a:tc>
                <a:extLst>
                  <a:ext uri="{0D108BD9-81ED-4DB2-BD59-A6C34878D82A}">
                    <a16:rowId xmlns:a16="http://schemas.microsoft.com/office/drawing/2014/main" val="652097868"/>
                  </a:ext>
                </a:extLst>
              </a:tr>
              <a:tr h="687605">
                <a:tc>
                  <a:txBody>
                    <a:bodyPr/>
                    <a:lstStyle/>
                    <a:p>
                      <a:r>
                        <a:rPr lang="en-US" dirty="0"/>
                        <a:t>Probable</a:t>
                      </a:r>
                    </a:p>
                  </a:txBody>
                  <a:tcPr>
                    <a:solidFill>
                      <a:schemeClr val="tx2"/>
                    </a:solidFill>
                  </a:tcPr>
                </a:tc>
                <a:tc>
                  <a:txBody>
                    <a:bodyPr/>
                    <a:lstStyle/>
                    <a:p>
                      <a:r>
                        <a:rPr lang="en-US" dirty="0">
                          <a:solidFill>
                            <a:schemeClr val="bg1"/>
                          </a:solidFill>
                        </a:rPr>
                        <a:t>STD-007-CPP</a:t>
                      </a:r>
                    </a:p>
                    <a:p>
                      <a:r>
                        <a:rPr lang="en-US" dirty="0">
                          <a:solidFill>
                            <a:schemeClr val="bg1"/>
                          </a:solidFill>
                        </a:rPr>
                        <a:t>STD-009-CPP</a:t>
                      </a:r>
                    </a:p>
                    <a:p>
                      <a:endParaRPr lang="en-US" dirty="0">
                        <a:solidFill>
                          <a:schemeClr val="bg1"/>
                        </a:solidFill>
                      </a:endParaRPr>
                    </a:p>
                    <a:p>
                      <a:endParaRPr lang="en-US" dirty="0">
                        <a:solidFill>
                          <a:schemeClr val="bg1"/>
                        </a:solidFill>
                      </a:endParaRPr>
                    </a:p>
                  </a:txBody>
                  <a:tcPr>
                    <a:solidFill>
                      <a:schemeClr val="accent3"/>
                    </a:solidFill>
                  </a:tcPr>
                </a:tc>
                <a:tc>
                  <a:txBody>
                    <a:bodyPr/>
                    <a:lstStyle/>
                    <a:p>
                      <a:r>
                        <a:rPr lang="en-US" dirty="0">
                          <a:solidFill>
                            <a:schemeClr val="bg1"/>
                          </a:solidFill>
                        </a:rPr>
                        <a:t>STD-008-CPP</a:t>
                      </a:r>
                      <a:endParaRPr lang="en-US" dirty="0"/>
                    </a:p>
                  </a:txBody>
                  <a:tcPr>
                    <a:solidFill>
                      <a:schemeClr val="accent2"/>
                    </a:solidFill>
                  </a:tcPr>
                </a:tc>
                <a:tc>
                  <a:txBody>
                    <a:bodyPr/>
                    <a:lstStyle/>
                    <a:p>
                      <a:endParaRPr lang="en-US" dirty="0">
                        <a:solidFill>
                          <a:schemeClr val="bg1"/>
                        </a:solidFill>
                      </a:endParaRPr>
                    </a:p>
                  </a:txBody>
                  <a:tcPr>
                    <a:solidFill>
                      <a:schemeClr val="accent1"/>
                    </a:solidFill>
                  </a:tcPr>
                </a:tc>
                <a:extLst>
                  <a:ext uri="{0D108BD9-81ED-4DB2-BD59-A6C34878D82A}">
                    <a16:rowId xmlns:a16="http://schemas.microsoft.com/office/drawing/2014/main" val="1224247489"/>
                  </a:ext>
                </a:extLst>
              </a:tr>
              <a:tr h="687605">
                <a:tc>
                  <a:txBody>
                    <a:bodyPr/>
                    <a:lstStyle/>
                    <a:p>
                      <a:r>
                        <a:rPr lang="en-US" dirty="0"/>
                        <a:t>Unlikely</a:t>
                      </a:r>
                    </a:p>
                  </a:txBody>
                  <a:tcPr>
                    <a:solidFill>
                      <a:schemeClr val="tx2"/>
                    </a:solidFill>
                  </a:tcPr>
                </a:tc>
                <a:tc>
                  <a:txBody>
                    <a:bodyPr/>
                    <a:lstStyle/>
                    <a:p>
                      <a:r>
                        <a:rPr lang="en-US" dirty="0">
                          <a:solidFill>
                            <a:schemeClr val="bg1"/>
                          </a:solidFill>
                        </a:rPr>
                        <a:t>STD-002-CPP</a:t>
                      </a:r>
                    </a:p>
                    <a:p>
                      <a:r>
                        <a:rPr lang="en-US" dirty="0">
                          <a:solidFill>
                            <a:schemeClr val="bg1"/>
                          </a:solidFill>
                        </a:rPr>
                        <a:t>STD-004-CPP</a:t>
                      </a:r>
                    </a:p>
                    <a:p>
                      <a:r>
                        <a:rPr lang="en-US" dirty="0">
                          <a:solidFill>
                            <a:schemeClr val="bg1"/>
                          </a:solidFill>
                        </a:rPr>
                        <a:t>STD-006-CPP</a:t>
                      </a:r>
                    </a:p>
                    <a:p>
                      <a:r>
                        <a:rPr lang="en-US" dirty="0">
                          <a:solidFill>
                            <a:schemeClr val="bg1"/>
                          </a:solidFill>
                        </a:rPr>
                        <a:t>STD-001-CPP</a:t>
                      </a:r>
                    </a:p>
                  </a:txBody>
                  <a:tcPr>
                    <a:solidFill>
                      <a:schemeClr val="accent3"/>
                    </a:solidFill>
                  </a:tcPr>
                </a:tc>
                <a:tc>
                  <a:txBody>
                    <a:bodyPr/>
                    <a:lstStyle/>
                    <a:p>
                      <a:r>
                        <a:rPr lang="en-US" dirty="0">
                          <a:solidFill>
                            <a:schemeClr val="bg1"/>
                          </a:solidFill>
                        </a:rPr>
                        <a:t>STD-001-CPP</a:t>
                      </a:r>
                    </a:p>
                    <a:p>
                      <a:r>
                        <a:rPr lang="en-US" dirty="0">
                          <a:solidFill>
                            <a:schemeClr val="bg1"/>
                          </a:solidFill>
                        </a:rPr>
                        <a:t>STD-010-CPP</a:t>
                      </a:r>
                    </a:p>
                  </a:txBody>
                  <a:tcPr>
                    <a:solidFill>
                      <a:schemeClr val="accent3"/>
                    </a:solidFill>
                  </a:tcPr>
                </a:tc>
                <a:tc>
                  <a:txBody>
                    <a:bodyPr/>
                    <a:lstStyle/>
                    <a:p>
                      <a:endParaRPr lang="en-US" dirty="0"/>
                    </a:p>
                  </a:txBody>
                  <a:tcPr>
                    <a:solidFill>
                      <a:schemeClr val="accent2"/>
                    </a:solidFill>
                  </a:tcPr>
                </a:tc>
                <a:extLst>
                  <a:ext uri="{0D108BD9-81ED-4DB2-BD59-A6C34878D82A}">
                    <a16:rowId xmlns:a16="http://schemas.microsoft.com/office/drawing/2014/main" val="1470217110"/>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lnSpcReduction="20000"/>
          </a:bodyPr>
          <a:lstStyle/>
          <a:p>
            <a:pPr lvl="0" indent="-457200" algn="l" rtl="0">
              <a:lnSpc>
                <a:spcPct val="90000"/>
              </a:lnSpc>
              <a:spcBef>
                <a:spcPts val="0"/>
              </a:spcBef>
              <a:spcAft>
                <a:spcPts val="0"/>
              </a:spcAft>
              <a:buClr>
                <a:schemeClr val="lt1"/>
              </a:buClr>
              <a:buSzPts val="2200"/>
              <a:buFont typeface="+mj-lt"/>
              <a:buAutoNum type="arabicPeriod"/>
            </a:pPr>
            <a:r>
              <a:rPr lang="en-US" dirty="0">
                <a:solidFill>
                  <a:schemeClr val="bg1"/>
                </a:solidFill>
              </a:rPr>
              <a:t>Validate Input Data</a:t>
            </a:r>
          </a:p>
          <a:p>
            <a:pPr lvl="1" indent="-457200">
              <a:spcBef>
                <a:spcPts val="0"/>
              </a:spcBef>
              <a:buSzPts val="2200"/>
            </a:pPr>
            <a:r>
              <a:rPr lang="en-US" dirty="0">
                <a:solidFill>
                  <a:schemeClr val="bg1"/>
                </a:solidFill>
              </a:rPr>
              <a:t>STD-001-CPP</a:t>
            </a:r>
          </a:p>
          <a:p>
            <a:pPr lvl="1" indent="-457200">
              <a:spcBef>
                <a:spcPts val="0"/>
              </a:spcBef>
              <a:buSzPts val="2200"/>
            </a:pPr>
            <a:r>
              <a:rPr lang="en-US" dirty="0">
                <a:solidFill>
                  <a:schemeClr val="bg1"/>
                </a:solidFill>
              </a:rPr>
              <a:t>STD-003-CPP</a:t>
            </a:r>
          </a:p>
          <a:p>
            <a:pPr lvl="1" indent="-457200">
              <a:spcBef>
                <a:spcPts val="0"/>
              </a:spcBef>
              <a:buSzPts val="2200"/>
            </a:pPr>
            <a:r>
              <a:rPr lang="en-US" dirty="0">
                <a:solidFill>
                  <a:schemeClr val="bg1"/>
                </a:solidFill>
              </a:rPr>
              <a:t>STD-008-CPP</a:t>
            </a:r>
          </a:p>
          <a:p>
            <a:pPr lvl="0" indent="-457200" algn="l" rtl="0">
              <a:lnSpc>
                <a:spcPct val="90000"/>
              </a:lnSpc>
              <a:spcBef>
                <a:spcPts val="0"/>
              </a:spcBef>
              <a:spcAft>
                <a:spcPts val="0"/>
              </a:spcAft>
              <a:buClr>
                <a:schemeClr val="lt1"/>
              </a:buClr>
              <a:buSzPts val="2200"/>
              <a:buFont typeface="+mj-lt"/>
              <a:buAutoNum type="arabicPeriod"/>
            </a:pPr>
            <a:r>
              <a:rPr lang="en-US" dirty="0">
                <a:solidFill>
                  <a:schemeClr val="bg1"/>
                </a:solidFill>
              </a:rPr>
              <a:t>Heed Compiler Warnings</a:t>
            </a:r>
          </a:p>
          <a:p>
            <a:pPr lvl="1" indent="-457200">
              <a:spcBef>
                <a:spcPts val="0"/>
              </a:spcBef>
              <a:buSzPts val="2200"/>
              <a:buFont typeface="Arial" panose="020B0604020202020204" pitchFamily="34" charset="0"/>
              <a:buChar char="•"/>
            </a:pPr>
            <a:r>
              <a:rPr lang="en-US" dirty="0">
                <a:solidFill>
                  <a:schemeClr val="bg1"/>
                </a:solidFill>
              </a:rPr>
              <a:t>ALL</a:t>
            </a:r>
          </a:p>
          <a:p>
            <a:pPr lvl="0" indent="-457200" algn="l" rtl="0">
              <a:lnSpc>
                <a:spcPct val="90000"/>
              </a:lnSpc>
              <a:spcBef>
                <a:spcPts val="0"/>
              </a:spcBef>
              <a:spcAft>
                <a:spcPts val="0"/>
              </a:spcAft>
              <a:buClr>
                <a:schemeClr val="lt1"/>
              </a:buClr>
              <a:buSzPts val="2200"/>
              <a:buFont typeface="+mj-lt"/>
              <a:buAutoNum type="arabicPeriod"/>
            </a:pPr>
            <a:r>
              <a:rPr lang="en-US" dirty="0">
                <a:solidFill>
                  <a:schemeClr val="bg1"/>
                </a:solidFill>
              </a:rPr>
              <a:t>Architect and Design for Security Policies</a:t>
            </a:r>
          </a:p>
          <a:p>
            <a:pPr lvl="1" indent="-457200">
              <a:spcBef>
                <a:spcPts val="0"/>
              </a:spcBef>
              <a:buSzPts val="2200"/>
            </a:pPr>
            <a:r>
              <a:rPr lang="en-US" dirty="0">
                <a:solidFill>
                  <a:schemeClr val="bg1"/>
                </a:solidFill>
              </a:rPr>
              <a:t>STD-004-CPP</a:t>
            </a:r>
          </a:p>
          <a:p>
            <a:pPr lvl="1" indent="-457200">
              <a:spcBef>
                <a:spcPts val="0"/>
              </a:spcBef>
              <a:buSzPts val="2200"/>
            </a:pPr>
            <a:r>
              <a:rPr lang="en-US" dirty="0">
                <a:solidFill>
                  <a:schemeClr val="bg1"/>
                </a:solidFill>
              </a:rPr>
              <a:t>STD-005-CPP</a:t>
            </a:r>
          </a:p>
          <a:p>
            <a:pPr lvl="1" indent="-457200">
              <a:spcBef>
                <a:spcPts val="0"/>
              </a:spcBef>
              <a:buSzPts val="2200"/>
            </a:pPr>
            <a:r>
              <a:rPr lang="en-US" dirty="0">
                <a:solidFill>
                  <a:schemeClr val="bg1"/>
                </a:solidFill>
              </a:rPr>
              <a:t>STD-006-CPP</a:t>
            </a:r>
          </a:p>
          <a:p>
            <a:pPr lvl="1" indent="-457200">
              <a:spcBef>
                <a:spcPts val="0"/>
              </a:spcBef>
              <a:buSzPts val="2200"/>
            </a:pPr>
            <a:r>
              <a:rPr lang="en-US" dirty="0">
                <a:solidFill>
                  <a:schemeClr val="bg1"/>
                </a:solidFill>
              </a:rPr>
              <a:t>STD-007-CPP</a:t>
            </a:r>
          </a:p>
          <a:p>
            <a:pPr lvl="1" indent="-457200">
              <a:spcBef>
                <a:spcPts val="0"/>
              </a:spcBef>
              <a:buSzPts val="2200"/>
            </a:pPr>
            <a:r>
              <a:rPr lang="en-US" dirty="0">
                <a:solidFill>
                  <a:schemeClr val="bg1"/>
                </a:solidFill>
              </a:rPr>
              <a:t>STD-009-CPP</a:t>
            </a:r>
          </a:p>
          <a:p>
            <a:pPr lvl="1" indent="-457200">
              <a:spcBef>
                <a:spcPts val="0"/>
              </a:spcBef>
              <a:buSzPts val="2200"/>
            </a:pPr>
            <a:r>
              <a:rPr lang="en-US" dirty="0">
                <a:solidFill>
                  <a:schemeClr val="bg1"/>
                </a:solidFill>
              </a:rPr>
              <a:t>STD-010-CPP</a:t>
            </a:r>
          </a:p>
          <a:p>
            <a:pPr lvl="0" indent="-457200" algn="l" rtl="0">
              <a:lnSpc>
                <a:spcPct val="90000"/>
              </a:lnSpc>
              <a:spcBef>
                <a:spcPts val="0"/>
              </a:spcBef>
              <a:spcAft>
                <a:spcPts val="0"/>
              </a:spcAft>
              <a:buClr>
                <a:schemeClr val="lt1"/>
              </a:buClr>
              <a:buSzPts val="2200"/>
              <a:buFont typeface="+mj-lt"/>
              <a:buAutoNum type="arabicPeriod"/>
            </a:pPr>
            <a:r>
              <a:rPr lang="en-US" dirty="0">
                <a:solidFill>
                  <a:schemeClr val="bg1"/>
                </a:solidFill>
              </a:rPr>
              <a:t>Keep it Simple</a:t>
            </a:r>
          </a:p>
          <a:p>
            <a:pPr lvl="1" indent="-457200">
              <a:spcBef>
                <a:spcPts val="0"/>
              </a:spcBef>
              <a:buSzPts val="2200"/>
            </a:pPr>
            <a:r>
              <a:rPr lang="en-US" dirty="0">
                <a:solidFill>
                  <a:schemeClr val="bg1"/>
                </a:solidFill>
              </a:rPr>
              <a:t>STD-003-CPP</a:t>
            </a:r>
          </a:p>
          <a:p>
            <a:pPr lvl="1" indent="-457200">
              <a:spcBef>
                <a:spcPts val="0"/>
              </a:spcBef>
              <a:buSzPts val="2200"/>
            </a:pPr>
            <a:r>
              <a:rPr lang="en-US" dirty="0">
                <a:solidFill>
                  <a:schemeClr val="bg1"/>
                </a:solidFill>
              </a:rPr>
              <a:t>STD-010-CPP</a:t>
            </a:r>
          </a:p>
          <a:p>
            <a:pPr lvl="0" indent="-457200" algn="l" rtl="0">
              <a:lnSpc>
                <a:spcPct val="90000"/>
              </a:lnSpc>
              <a:spcBef>
                <a:spcPts val="0"/>
              </a:spcBef>
              <a:spcAft>
                <a:spcPts val="0"/>
              </a:spcAft>
              <a:buClr>
                <a:schemeClr val="lt1"/>
              </a:buClr>
              <a:buSzPts val="2200"/>
              <a:buFont typeface="+mj-lt"/>
              <a:buAutoNum type="arabicPeriod"/>
            </a:pPr>
            <a:r>
              <a:rPr lang="en-US" dirty="0">
                <a:solidFill>
                  <a:schemeClr val="bg1"/>
                </a:solidFill>
              </a:rPr>
              <a:t>Default Deny</a:t>
            </a:r>
          </a:p>
        </p:txBody>
      </p:sp>
      <p:sp>
        <p:nvSpPr>
          <p:cNvPr id="2" name="Text Placeholder 1">
            <a:extLst>
              <a:ext uri="{FF2B5EF4-FFF2-40B4-BE49-F238E27FC236}">
                <a16:creationId xmlns:a16="http://schemas.microsoft.com/office/drawing/2014/main" id="{8AF79A0C-D58D-1244-8355-92C5397F79A9}"/>
              </a:ext>
            </a:extLst>
          </p:cNvPr>
          <p:cNvSpPr>
            <a:spLocks noGrp="1"/>
          </p:cNvSpPr>
          <p:nvPr>
            <p:ph type="body" idx="2"/>
          </p:nvPr>
        </p:nvSpPr>
        <p:spPr/>
        <p:txBody>
          <a:bodyPr/>
          <a:lstStyle/>
          <a:p>
            <a:pPr marL="0" lvl="0" indent="0" algn="l" rtl="0">
              <a:lnSpc>
                <a:spcPct val="90000"/>
              </a:lnSpc>
              <a:spcBef>
                <a:spcPts val="0"/>
              </a:spcBef>
              <a:spcAft>
                <a:spcPts val="0"/>
              </a:spcAft>
              <a:buClr>
                <a:schemeClr val="lt1"/>
              </a:buClr>
              <a:buSzPts val="2200"/>
              <a:buNone/>
            </a:pPr>
            <a:r>
              <a:rPr lang="en-US" sz="1900" dirty="0">
                <a:solidFill>
                  <a:schemeClr val="bg1"/>
                </a:solidFill>
              </a:rPr>
              <a:t>6.   Adhere to the Principle of Least Privilege</a:t>
            </a:r>
          </a:p>
          <a:p>
            <a:pPr marL="0" lvl="0" indent="0" algn="l" rtl="0">
              <a:lnSpc>
                <a:spcPct val="90000"/>
              </a:lnSpc>
              <a:spcBef>
                <a:spcPts val="0"/>
              </a:spcBef>
              <a:spcAft>
                <a:spcPts val="0"/>
              </a:spcAft>
              <a:buClr>
                <a:schemeClr val="lt1"/>
              </a:buClr>
              <a:buSzPts val="2200"/>
              <a:buNone/>
            </a:pPr>
            <a:r>
              <a:rPr lang="en-US" sz="1900" dirty="0">
                <a:solidFill>
                  <a:schemeClr val="bg1"/>
                </a:solidFill>
              </a:rPr>
              <a:t>7.   Sanitize Data Sent to Other Systems</a:t>
            </a:r>
          </a:p>
          <a:p>
            <a:pPr lvl="0" indent="-457200" algn="l" rtl="0">
              <a:lnSpc>
                <a:spcPct val="90000"/>
              </a:lnSpc>
              <a:spcBef>
                <a:spcPts val="0"/>
              </a:spcBef>
              <a:spcAft>
                <a:spcPts val="0"/>
              </a:spcAft>
              <a:buClr>
                <a:schemeClr val="lt1"/>
              </a:buClr>
              <a:buSzPts val="2200"/>
              <a:buAutoNum type="arabicPeriod" startAt="8"/>
            </a:pPr>
            <a:r>
              <a:rPr lang="en-US" sz="1900" dirty="0">
                <a:solidFill>
                  <a:schemeClr val="bg1"/>
                </a:solidFill>
              </a:rPr>
              <a:t>Practice Defense in Depth</a:t>
            </a:r>
          </a:p>
          <a:p>
            <a:pPr lvl="1" indent="-457200">
              <a:spcBef>
                <a:spcPts val="0"/>
              </a:spcBef>
              <a:buSzPts val="2200"/>
            </a:pPr>
            <a:r>
              <a:rPr lang="en-US" sz="1900" dirty="0">
                <a:solidFill>
                  <a:schemeClr val="bg1"/>
                </a:solidFill>
              </a:rPr>
              <a:t>STD-005-CPP</a:t>
            </a:r>
          </a:p>
          <a:p>
            <a:pPr lvl="1" indent="-457200">
              <a:spcBef>
                <a:spcPts val="0"/>
              </a:spcBef>
              <a:buSzPts val="2200"/>
            </a:pPr>
            <a:r>
              <a:rPr lang="en-US" sz="1900" dirty="0">
                <a:solidFill>
                  <a:schemeClr val="bg1"/>
                </a:solidFill>
              </a:rPr>
              <a:t>STD-007-CPP</a:t>
            </a:r>
          </a:p>
          <a:p>
            <a:pPr lvl="0" indent="-457200" algn="l" rtl="0">
              <a:lnSpc>
                <a:spcPct val="90000"/>
              </a:lnSpc>
              <a:spcBef>
                <a:spcPts val="0"/>
              </a:spcBef>
              <a:spcAft>
                <a:spcPts val="0"/>
              </a:spcAft>
              <a:buClr>
                <a:schemeClr val="lt1"/>
              </a:buClr>
              <a:buSzPts val="2200"/>
              <a:buAutoNum type="arabicPeriod" startAt="9"/>
            </a:pPr>
            <a:r>
              <a:rPr lang="en-US" sz="1900" dirty="0">
                <a:solidFill>
                  <a:schemeClr val="bg1"/>
                </a:solidFill>
              </a:rPr>
              <a:t>Use Effective Quality Assurance Techniques</a:t>
            </a:r>
          </a:p>
          <a:p>
            <a:pPr lvl="1" indent="-457200">
              <a:spcBef>
                <a:spcPts val="0"/>
              </a:spcBef>
              <a:buSzPts val="2200"/>
            </a:pPr>
            <a:r>
              <a:rPr lang="en-US" sz="1900" dirty="0">
                <a:solidFill>
                  <a:schemeClr val="bg1"/>
                </a:solidFill>
              </a:rPr>
              <a:t>ALL</a:t>
            </a:r>
          </a:p>
          <a:p>
            <a:pPr lvl="0" indent="-457200" algn="l" rtl="0">
              <a:lnSpc>
                <a:spcPct val="90000"/>
              </a:lnSpc>
              <a:spcBef>
                <a:spcPts val="0"/>
              </a:spcBef>
              <a:spcAft>
                <a:spcPts val="0"/>
              </a:spcAft>
              <a:buClr>
                <a:schemeClr val="lt1"/>
              </a:buClr>
              <a:buSzPts val="2200"/>
              <a:buAutoNum type="arabicPeriod" startAt="10"/>
            </a:pPr>
            <a:r>
              <a:rPr lang="en-US" sz="1900" dirty="0">
                <a:solidFill>
                  <a:schemeClr val="bg1"/>
                </a:solidFill>
              </a:rPr>
              <a:t>Adopt a Secure Coding Standard</a:t>
            </a:r>
          </a:p>
          <a:p>
            <a:pPr lvl="1" indent="-457200">
              <a:spcBef>
                <a:spcPts val="0"/>
              </a:spcBef>
              <a:buSzPts val="2200"/>
            </a:pPr>
            <a:r>
              <a:rPr lang="en-US" sz="1900" dirty="0">
                <a:solidFill>
                  <a:schemeClr val="bg1"/>
                </a:solidFill>
              </a:rPr>
              <a:t>ALL</a:t>
            </a:r>
          </a:p>
          <a:p>
            <a:pPr lvl="1" indent="-457200">
              <a:spcBef>
                <a:spcPts val="0"/>
              </a:spcBef>
              <a:buSzPts val="2200"/>
            </a:pPr>
            <a:endParaRPr lang="en-US" dirty="0">
              <a:solidFill>
                <a:schemeClr val="bg1"/>
              </a:solidFill>
            </a:endParaRPr>
          </a:p>
          <a:p>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3" name="Text Placeholder 2">
            <a:extLst>
              <a:ext uri="{FF2B5EF4-FFF2-40B4-BE49-F238E27FC236}">
                <a16:creationId xmlns:a16="http://schemas.microsoft.com/office/drawing/2014/main" id="{F8E66027-3444-0A79-CD01-B830138918AC}"/>
              </a:ext>
            </a:extLst>
          </p:cNvPr>
          <p:cNvSpPr>
            <a:spLocks noGrp="1"/>
          </p:cNvSpPr>
          <p:nvPr>
            <p:ph type="body" idx="1"/>
          </p:nvPr>
        </p:nvSpPr>
        <p:spPr>
          <a:xfrm>
            <a:off x="685800" y="2194559"/>
            <a:ext cx="3693695" cy="4024125"/>
          </a:xfrm>
        </p:spPr>
        <p:txBody>
          <a:bodyPr>
            <a:normAutofit lnSpcReduction="10000"/>
          </a:bodyPr>
          <a:lstStyle/>
          <a:p>
            <a:r>
              <a:rPr lang="en-US" dirty="0"/>
              <a:t>Each of the coding standards gain their priority level based on their severity, their likelihood, and their remediation cost. </a:t>
            </a:r>
          </a:p>
          <a:p>
            <a:r>
              <a:rPr lang="en-US" dirty="0"/>
              <a:t>The more severe and likely they are, the more prioritized they are.</a:t>
            </a:r>
          </a:p>
          <a:p>
            <a:r>
              <a:rPr lang="en-US" dirty="0"/>
              <a:t>The less severe and likely they are, the less prioritized they are.</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6" name="Table 5">
            <a:extLst>
              <a:ext uri="{FF2B5EF4-FFF2-40B4-BE49-F238E27FC236}">
                <a16:creationId xmlns:a16="http://schemas.microsoft.com/office/drawing/2014/main" id="{8585123A-E00F-65A0-7B39-D018341173CA}"/>
              </a:ext>
            </a:extLst>
          </p:cNvPr>
          <p:cNvGraphicFramePr>
            <a:graphicFrameLocks noGrp="1"/>
          </p:cNvGraphicFramePr>
          <p:nvPr>
            <p:extLst>
              <p:ext uri="{D42A27DB-BD31-4B8C-83A1-F6EECF244321}">
                <p14:modId xmlns:p14="http://schemas.microsoft.com/office/powerpoint/2010/main" val="2855230244"/>
              </p:ext>
            </p:extLst>
          </p:nvPr>
        </p:nvGraphicFramePr>
        <p:xfrm>
          <a:off x="4885574" y="2070267"/>
          <a:ext cx="6848474" cy="4023360"/>
        </p:xfrm>
        <a:graphic>
          <a:graphicData uri="http://schemas.openxmlformats.org/drawingml/2006/table">
            <a:tbl>
              <a:tblPr firstRow="1" firstCol="1" bandRow="1"/>
              <a:tblGrid>
                <a:gridCol w="907629">
                  <a:extLst>
                    <a:ext uri="{9D8B030D-6E8A-4147-A177-3AD203B41FA5}">
                      <a16:colId xmlns:a16="http://schemas.microsoft.com/office/drawing/2014/main" val="1907859754"/>
                    </a:ext>
                  </a:extLst>
                </a:gridCol>
                <a:gridCol w="910168">
                  <a:extLst>
                    <a:ext uri="{9D8B030D-6E8A-4147-A177-3AD203B41FA5}">
                      <a16:colId xmlns:a16="http://schemas.microsoft.com/office/drawing/2014/main" val="3671406429"/>
                    </a:ext>
                  </a:extLst>
                </a:gridCol>
                <a:gridCol w="856218">
                  <a:extLst>
                    <a:ext uri="{9D8B030D-6E8A-4147-A177-3AD203B41FA5}">
                      <a16:colId xmlns:a16="http://schemas.microsoft.com/office/drawing/2014/main" val="3037459463"/>
                    </a:ext>
                  </a:extLst>
                </a:gridCol>
                <a:gridCol w="1178014">
                  <a:extLst>
                    <a:ext uri="{9D8B030D-6E8A-4147-A177-3AD203B41FA5}">
                      <a16:colId xmlns:a16="http://schemas.microsoft.com/office/drawing/2014/main" val="2135241253"/>
                    </a:ext>
                  </a:extLst>
                </a:gridCol>
                <a:gridCol w="1295434">
                  <a:extLst>
                    <a:ext uri="{9D8B030D-6E8A-4147-A177-3AD203B41FA5}">
                      <a16:colId xmlns:a16="http://schemas.microsoft.com/office/drawing/2014/main" val="2673710479"/>
                    </a:ext>
                  </a:extLst>
                </a:gridCol>
                <a:gridCol w="1701011">
                  <a:extLst>
                    <a:ext uri="{9D8B030D-6E8A-4147-A177-3AD203B41FA5}">
                      <a16:colId xmlns:a16="http://schemas.microsoft.com/office/drawing/2014/main" val="2929924157"/>
                    </a:ext>
                  </a:extLst>
                </a:gridCol>
              </a:tblGrid>
              <a:tr h="309546">
                <a:tc>
                  <a:txBody>
                    <a:bodyPr/>
                    <a:lstStyle/>
                    <a:p>
                      <a:pPr marL="0" marR="0" algn="ctr">
                        <a:spcBef>
                          <a:spcPts val="0"/>
                        </a:spcBef>
                        <a:spcAft>
                          <a:spcPts val="0"/>
                        </a:spcAft>
                      </a:pPr>
                      <a:r>
                        <a:rPr lang="en-US" sz="1200">
                          <a:solidFill>
                            <a:srgbClr val="000000"/>
                          </a:solidFill>
                          <a:effectLst/>
                          <a:highlight>
                            <a:srgbClr val="D9D9D9"/>
                          </a:highlight>
                          <a:latin typeface="Calibri" panose="020F0502020204030204" pitchFamily="34" charset="0"/>
                          <a:ea typeface="Calibri" panose="020F0502020204030204" pitchFamily="34" charset="0"/>
                        </a:rPr>
                        <a:t>Rule</a:t>
                      </a:r>
                      <a:endParaRPr lang="en-US" sz="1200">
                        <a:effectLst/>
                        <a:highlight>
                          <a:srgbClr val="D9D9D9"/>
                        </a:highligh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a:solidFill>
                            <a:srgbClr val="000000"/>
                          </a:solidFill>
                          <a:effectLst/>
                          <a:highlight>
                            <a:srgbClr val="D9D9D9"/>
                          </a:highlight>
                          <a:latin typeface="Calibri" panose="020F0502020204030204" pitchFamily="34" charset="0"/>
                          <a:ea typeface="Calibri" panose="020F0502020204030204" pitchFamily="34" charset="0"/>
                        </a:rPr>
                        <a:t>Severity</a:t>
                      </a:r>
                      <a:endParaRPr lang="en-US" sz="1200">
                        <a:effectLst/>
                        <a:highlight>
                          <a:srgbClr val="D9D9D9"/>
                        </a:highligh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a:solidFill>
                            <a:srgbClr val="000000"/>
                          </a:solidFill>
                          <a:effectLst/>
                          <a:highlight>
                            <a:srgbClr val="D9D9D9"/>
                          </a:highlight>
                          <a:latin typeface="Calibri" panose="020F0502020204030204" pitchFamily="34" charset="0"/>
                          <a:ea typeface="Calibri" panose="020F0502020204030204" pitchFamily="34" charset="0"/>
                        </a:rPr>
                        <a:t>Likelihood</a:t>
                      </a:r>
                      <a:endParaRPr lang="en-US" sz="1200">
                        <a:effectLst/>
                        <a:highlight>
                          <a:srgbClr val="D9D9D9"/>
                        </a:highligh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a:solidFill>
                            <a:srgbClr val="000000"/>
                          </a:solidFill>
                          <a:effectLst/>
                          <a:highlight>
                            <a:srgbClr val="D9D9D9"/>
                          </a:highlight>
                          <a:latin typeface="Calibri" panose="020F0502020204030204" pitchFamily="34" charset="0"/>
                          <a:ea typeface="Calibri" panose="020F0502020204030204" pitchFamily="34" charset="0"/>
                        </a:rPr>
                        <a:t>Remediation Cost</a:t>
                      </a:r>
                      <a:endParaRPr lang="en-US" sz="1200">
                        <a:effectLst/>
                        <a:highlight>
                          <a:srgbClr val="D9D9D9"/>
                        </a:highligh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a:solidFill>
                            <a:srgbClr val="000000"/>
                          </a:solidFill>
                          <a:effectLst/>
                          <a:highlight>
                            <a:srgbClr val="D9D9D9"/>
                          </a:highlight>
                          <a:latin typeface="Calibri" panose="020F0502020204030204" pitchFamily="34" charset="0"/>
                          <a:ea typeface="Calibri" panose="020F0502020204030204" pitchFamily="34" charset="0"/>
                        </a:rPr>
                        <a:t>Priority</a:t>
                      </a:r>
                      <a:endParaRPr lang="en-US" sz="1200">
                        <a:effectLst/>
                        <a:highlight>
                          <a:srgbClr val="D9D9D9"/>
                        </a:highligh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a:solidFill>
                            <a:srgbClr val="000000"/>
                          </a:solidFill>
                          <a:effectLst/>
                          <a:highlight>
                            <a:srgbClr val="D9D9D9"/>
                          </a:highlight>
                          <a:latin typeface="Calibri" panose="020F0502020204030204" pitchFamily="34" charset="0"/>
                          <a:ea typeface="Calibri" panose="020F0502020204030204" pitchFamily="34" charset="0"/>
                        </a:rPr>
                        <a:t>Level</a:t>
                      </a:r>
                      <a:endParaRPr lang="en-US" sz="1200">
                        <a:effectLst/>
                        <a:highlight>
                          <a:srgbClr val="D9D9D9"/>
                        </a:highligh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D9D9D9"/>
                    </a:solidFill>
                  </a:tcPr>
                </a:tc>
                <a:extLst>
                  <a:ext uri="{0D108BD9-81ED-4DB2-BD59-A6C34878D82A}">
                    <a16:rowId xmlns:a16="http://schemas.microsoft.com/office/drawing/2014/main" val="1555655876"/>
                  </a:ext>
                </a:extLst>
              </a:tr>
              <a:tr h="0">
                <a:tc>
                  <a:txBody>
                    <a:bodyPr/>
                    <a:lstStyle/>
                    <a:p>
                      <a:pPr marL="0" marR="0">
                        <a:spcBef>
                          <a:spcPts val="0"/>
                        </a:spcBef>
                        <a:spcAft>
                          <a:spcPts val="0"/>
                        </a:spcAft>
                      </a:pPr>
                      <a:r>
                        <a:rPr lang="en-US" sz="1200" dirty="0">
                          <a:solidFill>
                            <a:srgbClr val="000000"/>
                          </a:solidFill>
                          <a:effectLst/>
                          <a:highlight>
                            <a:srgbClr val="EDEDED"/>
                          </a:highlight>
                          <a:latin typeface="Calibri" panose="020F0502020204030204" pitchFamily="34" charset="0"/>
                          <a:ea typeface="Calibri" panose="020F0502020204030204" pitchFamily="34" charset="0"/>
                        </a:rPr>
                        <a:t>STD-003-CPP</a:t>
                      </a:r>
                      <a:endParaRPr lang="en-US" sz="1200" dirty="0">
                        <a:effectLst/>
                        <a:highlight>
                          <a:srgbClr val="EDEDED"/>
                        </a:highligh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High</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Likely</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Medium</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dirty="0">
                          <a:solidFill>
                            <a:srgbClr val="FF0000"/>
                          </a:solidFill>
                          <a:effectLst/>
                          <a:latin typeface="Calibri" panose="020F0502020204030204" pitchFamily="34" charset="0"/>
                          <a:ea typeface="Calibri" panose="020F0502020204030204" pitchFamily="34" charset="0"/>
                        </a:rPr>
                        <a:t>P18</a:t>
                      </a:r>
                      <a:r>
                        <a:rPr lang="en-US" sz="1200" dirty="0">
                          <a:effectLst/>
                          <a:latin typeface="Calibri" panose="020F0502020204030204" pitchFamily="34" charset="0"/>
                          <a:ea typeface="Calibri" panose="020F0502020204030204" pitchFamily="34" charset="0"/>
                        </a:rPr>
                        <a:t> (high)</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dirty="0">
                          <a:solidFill>
                            <a:srgbClr val="FF0000"/>
                          </a:solidFill>
                          <a:effectLst/>
                          <a:latin typeface="Calibri" panose="020F0502020204030204" pitchFamily="34" charset="0"/>
                          <a:ea typeface="Calibri" panose="020F0502020204030204" pitchFamily="34" charset="0"/>
                        </a:rPr>
                        <a:t>L1</a:t>
                      </a:r>
                      <a:endParaRPr lang="en-US" sz="12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extLst>
                  <a:ext uri="{0D108BD9-81ED-4DB2-BD59-A6C34878D82A}">
                    <a16:rowId xmlns:a16="http://schemas.microsoft.com/office/drawing/2014/main" val="1304683861"/>
                  </a:ext>
                </a:extLst>
              </a:tr>
              <a:tr h="0">
                <a:tc>
                  <a:txBody>
                    <a:bodyPr/>
                    <a:lstStyle/>
                    <a:p>
                      <a:pPr marL="0" marR="0">
                        <a:spcBef>
                          <a:spcPts val="0"/>
                        </a:spcBef>
                        <a:spcAft>
                          <a:spcPts val="0"/>
                        </a:spcAft>
                      </a:pPr>
                      <a:r>
                        <a:rPr lang="en-US" sz="1200">
                          <a:solidFill>
                            <a:srgbClr val="000000"/>
                          </a:solidFill>
                          <a:effectLst/>
                          <a:highlight>
                            <a:srgbClr val="EDEDED"/>
                          </a:highlight>
                          <a:latin typeface="Calibri" panose="020F0502020204030204" pitchFamily="34" charset="0"/>
                          <a:ea typeface="Calibri" panose="020F0502020204030204" pitchFamily="34" charset="0"/>
                        </a:rPr>
                        <a:t>STD-005-CPP</a:t>
                      </a:r>
                      <a:endParaRPr lang="en-US" sz="1200" dirty="0">
                        <a:effectLst/>
                        <a:highlight>
                          <a:srgbClr val="EDEDED"/>
                        </a:highligh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High</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Likely</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Medium</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dirty="0">
                          <a:solidFill>
                            <a:srgbClr val="FF0000"/>
                          </a:solidFill>
                          <a:effectLst/>
                          <a:latin typeface="Calibri" panose="020F0502020204030204" pitchFamily="34" charset="0"/>
                          <a:ea typeface="Calibri" panose="020F0502020204030204" pitchFamily="34" charset="0"/>
                        </a:rPr>
                        <a:t>P18</a:t>
                      </a:r>
                      <a:r>
                        <a:rPr lang="en-US" sz="1200" dirty="0">
                          <a:effectLst/>
                          <a:latin typeface="Calibri" panose="020F0502020204030204" pitchFamily="34" charset="0"/>
                          <a:ea typeface="Calibri" panose="020F0502020204030204" pitchFamily="34" charset="0"/>
                        </a:rPr>
                        <a:t> (high)</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dirty="0">
                          <a:solidFill>
                            <a:srgbClr val="FF0000"/>
                          </a:solidFill>
                          <a:effectLst/>
                          <a:latin typeface="Calibri" panose="020F0502020204030204" pitchFamily="34" charset="0"/>
                          <a:ea typeface="Calibri" panose="020F0502020204030204" pitchFamily="34" charset="0"/>
                        </a:rPr>
                        <a:t>L1</a:t>
                      </a:r>
                      <a:endParaRPr lang="en-US" sz="12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extLst>
                  <a:ext uri="{0D108BD9-81ED-4DB2-BD59-A6C34878D82A}">
                    <a16:rowId xmlns:a16="http://schemas.microsoft.com/office/drawing/2014/main" val="2715738093"/>
                  </a:ext>
                </a:extLst>
              </a:tr>
              <a:tr h="0">
                <a:tc>
                  <a:txBody>
                    <a:bodyPr/>
                    <a:lstStyle/>
                    <a:p>
                      <a:pPr marL="0" marR="0">
                        <a:spcBef>
                          <a:spcPts val="0"/>
                        </a:spcBef>
                        <a:spcAft>
                          <a:spcPts val="0"/>
                        </a:spcAft>
                      </a:pPr>
                      <a:r>
                        <a:rPr lang="en-US" sz="1200" dirty="0">
                          <a:solidFill>
                            <a:srgbClr val="000000"/>
                          </a:solidFill>
                          <a:effectLst/>
                          <a:highlight>
                            <a:srgbClr val="EDEDED"/>
                          </a:highlight>
                          <a:latin typeface="Calibri" panose="020F0502020204030204" pitchFamily="34" charset="0"/>
                          <a:ea typeface="Calibri" panose="020F0502020204030204" pitchFamily="34" charset="0"/>
                        </a:rPr>
                        <a:t>STD-008-CPP</a:t>
                      </a:r>
                      <a:endParaRPr lang="en-US" sz="1200" dirty="0">
                        <a:effectLst/>
                        <a:highlight>
                          <a:srgbClr val="EDEDED"/>
                        </a:highligh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High</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Probable </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Calibri" panose="020F0502020204030204" pitchFamily="34" charset="0"/>
                          <a:ea typeface="Calibri" panose="020F0502020204030204" pitchFamily="34" charset="0"/>
                        </a:rPr>
                        <a:t>High</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dirty="0">
                          <a:solidFill>
                            <a:srgbClr val="FFC000"/>
                          </a:solidFill>
                          <a:effectLst/>
                          <a:latin typeface="Calibri" panose="020F0502020204030204" pitchFamily="34" charset="0"/>
                          <a:ea typeface="Calibri" panose="020F0502020204030204" pitchFamily="34" charset="0"/>
                        </a:rPr>
                        <a:t>P6</a:t>
                      </a:r>
                      <a:r>
                        <a:rPr lang="en-US" sz="1200" dirty="0">
                          <a:effectLst/>
                          <a:latin typeface="Calibri" panose="020F0502020204030204" pitchFamily="34" charset="0"/>
                          <a:ea typeface="Calibri" panose="020F0502020204030204" pitchFamily="34" charset="0"/>
                        </a:rPr>
                        <a:t> (medium)</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rgbClr val="FFC000"/>
                          </a:solidFill>
                          <a:effectLst/>
                          <a:latin typeface="Calibri" panose="020F0502020204030204" pitchFamily="34" charset="0"/>
                          <a:ea typeface="Calibri" panose="020F0502020204030204" pitchFamily="34" charset="0"/>
                        </a:rPr>
                        <a:t>L2</a:t>
                      </a:r>
                      <a:endParaRPr lang="en-US" sz="1200" dirty="0">
                        <a:effectLst/>
                        <a:latin typeface="Calibri" panose="020F0502020204030204" pitchFamily="34" charset="0"/>
                        <a:ea typeface="Calibri" panose="020F0502020204030204" pitchFamily="34" charset="0"/>
                      </a:endParaRPr>
                    </a:p>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extLst>
                  <a:ext uri="{0D108BD9-81ED-4DB2-BD59-A6C34878D82A}">
                    <a16:rowId xmlns:a16="http://schemas.microsoft.com/office/drawing/2014/main" val="1139635730"/>
                  </a:ext>
                </a:extLst>
              </a:tr>
              <a:tr h="0">
                <a:tc>
                  <a:txBody>
                    <a:bodyPr/>
                    <a:lstStyle/>
                    <a:p>
                      <a:pPr marL="0" marR="0">
                        <a:spcBef>
                          <a:spcPts val="0"/>
                        </a:spcBef>
                        <a:spcAft>
                          <a:spcPts val="0"/>
                        </a:spcAft>
                      </a:pPr>
                      <a:r>
                        <a:rPr lang="en-US" sz="1200" dirty="0">
                          <a:solidFill>
                            <a:srgbClr val="000000"/>
                          </a:solidFill>
                          <a:effectLst/>
                          <a:highlight>
                            <a:srgbClr val="EDEDED"/>
                          </a:highlight>
                          <a:latin typeface="Calibri" panose="020F0502020204030204" pitchFamily="34" charset="0"/>
                          <a:ea typeface="Calibri" panose="020F0502020204030204" pitchFamily="34" charset="0"/>
                        </a:rPr>
                        <a:t>STD-010-CPP</a:t>
                      </a:r>
                      <a:endParaRPr lang="en-US" sz="1200" dirty="0">
                        <a:effectLst/>
                        <a:highlight>
                          <a:srgbClr val="EDEDED"/>
                        </a:highligh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High</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Unlikely</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Medium</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dirty="0">
                          <a:solidFill>
                            <a:srgbClr val="FFC000"/>
                          </a:solidFill>
                          <a:effectLst/>
                          <a:latin typeface="Calibri" panose="020F0502020204030204" pitchFamily="34" charset="0"/>
                          <a:ea typeface="Calibri" panose="020F0502020204030204" pitchFamily="34" charset="0"/>
                        </a:rPr>
                        <a:t>P6</a:t>
                      </a:r>
                      <a:r>
                        <a:rPr lang="en-US" sz="1200" dirty="0">
                          <a:effectLst/>
                          <a:latin typeface="Calibri" panose="020F0502020204030204" pitchFamily="34" charset="0"/>
                          <a:ea typeface="Calibri" panose="020F0502020204030204" pitchFamily="34" charset="0"/>
                        </a:rPr>
                        <a:t> (medium)</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rgbClr val="FFC000"/>
                          </a:solidFill>
                          <a:effectLst/>
                          <a:latin typeface="Calibri" panose="020F0502020204030204" pitchFamily="34" charset="0"/>
                          <a:ea typeface="Calibri" panose="020F0502020204030204" pitchFamily="34" charset="0"/>
                        </a:rPr>
                        <a:t>L2</a:t>
                      </a:r>
                      <a:endParaRPr lang="en-US" sz="1200" dirty="0">
                        <a:effectLst/>
                        <a:latin typeface="Calibri" panose="020F0502020204030204" pitchFamily="34" charset="0"/>
                        <a:ea typeface="Calibri" panose="020F0502020204030204" pitchFamily="34" charset="0"/>
                      </a:endParaRPr>
                    </a:p>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extLst>
                  <a:ext uri="{0D108BD9-81ED-4DB2-BD59-A6C34878D82A}">
                    <a16:rowId xmlns:a16="http://schemas.microsoft.com/office/drawing/2014/main" val="1581642757"/>
                  </a:ext>
                </a:extLst>
              </a:tr>
              <a:tr h="0">
                <a:tc>
                  <a:txBody>
                    <a:bodyPr/>
                    <a:lstStyle/>
                    <a:p>
                      <a:pPr marL="0" marR="0">
                        <a:spcBef>
                          <a:spcPts val="0"/>
                        </a:spcBef>
                        <a:spcAft>
                          <a:spcPts val="0"/>
                        </a:spcAft>
                      </a:pPr>
                      <a:r>
                        <a:rPr lang="en-US" sz="1200" dirty="0">
                          <a:solidFill>
                            <a:srgbClr val="000000"/>
                          </a:solidFill>
                          <a:effectLst/>
                          <a:highlight>
                            <a:srgbClr val="EDEDED"/>
                          </a:highlight>
                          <a:latin typeface="Calibri" panose="020F0502020204030204" pitchFamily="34" charset="0"/>
                          <a:ea typeface="Calibri" panose="020F0502020204030204" pitchFamily="34" charset="0"/>
                        </a:rPr>
                        <a:t>STD-001-CPP</a:t>
                      </a:r>
                      <a:endParaRPr lang="en-US" sz="1200" dirty="0">
                        <a:effectLst/>
                        <a:highlight>
                          <a:srgbClr val="EDEDED"/>
                        </a:highligh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Medium</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Unlikely</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Medium</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dirty="0">
                          <a:solidFill>
                            <a:srgbClr val="92D050"/>
                          </a:solidFill>
                          <a:effectLst/>
                          <a:latin typeface="Calibri" panose="020F0502020204030204" pitchFamily="34" charset="0"/>
                          <a:ea typeface="Calibri" panose="020F0502020204030204" pitchFamily="34" charset="0"/>
                        </a:rPr>
                        <a:t>P4</a:t>
                      </a:r>
                      <a:r>
                        <a:rPr lang="en-US" sz="1200" dirty="0">
                          <a:effectLst/>
                          <a:latin typeface="Calibri" panose="020F0502020204030204" pitchFamily="34" charset="0"/>
                          <a:ea typeface="Calibri" panose="020F0502020204030204" pitchFamily="34" charset="0"/>
                        </a:rPr>
                        <a:t> (low)</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rgbClr val="92D050"/>
                          </a:solidFill>
                          <a:effectLst/>
                          <a:latin typeface="Calibri" panose="020F0502020204030204" pitchFamily="34" charset="0"/>
                          <a:ea typeface="Calibri" panose="020F0502020204030204" pitchFamily="34" charset="0"/>
                        </a:rPr>
                        <a:t>L3</a:t>
                      </a:r>
                      <a:endParaRPr lang="en-US" sz="1200" dirty="0">
                        <a:effectLst/>
                        <a:latin typeface="Calibri" panose="020F0502020204030204" pitchFamily="34" charset="0"/>
                        <a:ea typeface="Calibri" panose="020F0502020204030204" pitchFamily="34" charset="0"/>
                      </a:endParaRPr>
                    </a:p>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extLst>
                  <a:ext uri="{0D108BD9-81ED-4DB2-BD59-A6C34878D82A}">
                    <a16:rowId xmlns:a16="http://schemas.microsoft.com/office/drawing/2014/main" val="63933059"/>
                  </a:ext>
                </a:extLst>
              </a:tr>
              <a:tr h="0">
                <a:tc>
                  <a:txBody>
                    <a:bodyPr/>
                    <a:lstStyle/>
                    <a:p>
                      <a:pPr marL="0" marR="0">
                        <a:spcBef>
                          <a:spcPts val="0"/>
                        </a:spcBef>
                        <a:spcAft>
                          <a:spcPts val="0"/>
                        </a:spcAft>
                      </a:pPr>
                      <a:r>
                        <a:rPr lang="en-US" sz="1200" dirty="0">
                          <a:solidFill>
                            <a:srgbClr val="000000"/>
                          </a:solidFill>
                          <a:effectLst/>
                          <a:highlight>
                            <a:srgbClr val="EDEDED"/>
                          </a:highlight>
                          <a:latin typeface="Calibri" panose="020F0502020204030204" pitchFamily="34" charset="0"/>
                          <a:ea typeface="Calibri" panose="020F0502020204030204" pitchFamily="34" charset="0"/>
                        </a:rPr>
                        <a:t>STD-007-CPP</a:t>
                      </a:r>
                      <a:endParaRPr lang="en-US" sz="1200" dirty="0">
                        <a:effectLst/>
                        <a:highlight>
                          <a:srgbClr val="EDEDED"/>
                        </a:highligh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effectLst/>
                          <a:latin typeface="Calibri" panose="020F0502020204030204" pitchFamily="34" charset="0"/>
                          <a:ea typeface="Calibri" panose="020F0502020204030204" pitchFamily="34" charset="0"/>
                        </a:rPr>
                        <a:t>Low</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Calibri" panose="020F0502020204030204" pitchFamily="34" charset="0"/>
                          <a:ea typeface="Calibri" panose="020F0502020204030204" pitchFamily="34" charset="0"/>
                        </a:rPr>
                        <a:t>Probable</a:t>
                      </a:r>
                    </a:p>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Calibri" panose="020F0502020204030204" pitchFamily="34" charset="0"/>
                          <a:ea typeface="Calibri" panose="020F0502020204030204" pitchFamily="34" charset="0"/>
                        </a:rPr>
                        <a:t>Medium</a:t>
                      </a:r>
                    </a:p>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dirty="0">
                          <a:solidFill>
                            <a:srgbClr val="92D050"/>
                          </a:solidFill>
                          <a:effectLst/>
                          <a:latin typeface="Calibri" panose="020F0502020204030204" pitchFamily="34" charset="0"/>
                          <a:ea typeface="Calibri" panose="020F0502020204030204" pitchFamily="34" charset="0"/>
                        </a:rPr>
                        <a:t>P4</a:t>
                      </a:r>
                      <a:r>
                        <a:rPr lang="en-US" sz="1200" dirty="0">
                          <a:effectLst/>
                          <a:latin typeface="Calibri" panose="020F0502020204030204" pitchFamily="34" charset="0"/>
                          <a:ea typeface="Calibri" panose="020F0502020204030204" pitchFamily="34" charset="0"/>
                        </a:rPr>
                        <a:t> (low)</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dirty="0">
                          <a:solidFill>
                            <a:srgbClr val="92D050"/>
                          </a:solidFill>
                          <a:effectLst/>
                          <a:latin typeface="Calibri" panose="020F0502020204030204" pitchFamily="34" charset="0"/>
                          <a:ea typeface="Calibri" panose="020F0502020204030204" pitchFamily="34" charset="0"/>
                        </a:rPr>
                        <a:t>L3</a:t>
                      </a:r>
                      <a:endParaRPr lang="en-US" sz="12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extLst>
                  <a:ext uri="{0D108BD9-81ED-4DB2-BD59-A6C34878D82A}">
                    <a16:rowId xmlns:a16="http://schemas.microsoft.com/office/drawing/2014/main" val="1002695108"/>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rgbClr val="000000"/>
                          </a:solidFill>
                          <a:effectLst/>
                          <a:highlight>
                            <a:srgbClr val="EDEDED"/>
                          </a:highlight>
                          <a:latin typeface="Calibri" panose="020F0502020204030204" pitchFamily="34" charset="0"/>
                          <a:ea typeface="Calibri" panose="020F0502020204030204" pitchFamily="34" charset="0"/>
                        </a:rPr>
                        <a:t>STD-009-CPP</a:t>
                      </a:r>
                      <a:endParaRPr lang="en-US" sz="1200" dirty="0">
                        <a:effectLst/>
                        <a:highlight>
                          <a:srgbClr val="EDEDED"/>
                        </a:highligh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a:effectLst/>
                          <a:latin typeface="Calibri" panose="020F0502020204030204" pitchFamily="34" charset="0"/>
                          <a:ea typeface="Calibri" panose="020F0502020204030204" pitchFamily="34" charset="0"/>
                        </a:rPr>
                        <a:t>Low</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Probable</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Medium</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dirty="0">
                          <a:solidFill>
                            <a:srgbClr val="92D050"/>
                          </a:solidFill>
                          <a:effectLst/>
                          <a:latin typeface="Calibri" panose="020F0502020204030204" pitchFamily="34" charset="0"/>
                          <a:ea typeface="Calibri" panose="020F0502020204030204" pitchFamily="34" charset="0"/>
                        </a:rPr>
                        <a:t>P4</a:t>
                      </a:r>
                      <a:r>
                        <a:rPr lang="en-US" sz="1200" dirty="0">
                          <a:effectLst/>
                          <a:latin typeface="Calibri" panose="020F0502020204030204" pitchFamily="34" charset="0"/>
                          <a:ea typeface="Calibri" panose="020F0502020204030204" pitchFamily="34" charset="0"/>
                        </a:rPr>
                        <a:t> (low)</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a:solidFill>
                            <a:srgbClr val="92D050"/>
                          </a:solidFill>
                          <a:effectLst/>
                          <a:latin typeface="Calibri" panose="020F0502020204030204" pitchFamily="34" charset="0"/>
                          <a:ea typeface="Calibri" panose="020F0502020204030204" pitchFamily="34" charset="0"/>
                        </a:rPr>
                        <a:t>L3</a:t>
                      </a:r>
                      <a:endParaRPr lang="en-US" sz="120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extLst>
                  <a:ext uri="{0D108BD9-81ED-4DB2-BD59-A6C34878D82A}">
                    <a16:rowId xmlns:a16="http://schemas.microsoft.com/office/drawing/2014/main" val="4141841762"/>
                  </a:ext>
                </a:extLst>
              </a:tr>
              <a:tr h="0">
                <a:tc>
                  <a:txBody>
                    <a:bodyPr/>
                    <a:lstStyle/>
                    <a:p>
                      <a:pPr marL="0" marR="0">
                        <a:spcBef>
                          <a:spcPts val="0"/>
                        </a:spcBef>
                        <a:spcAft>
                          <a:spcPts val="0"/>
                        </a:spcAft>
                      </a:pPr>
                      <a:r>
                        <a:rPr lang="en-US" sz="1200" dirty="0">
                          <a:solidFill>
                            <a:srgbClr val="000000"/>
                          </a:solidFill>
                          <a:effectLst/>
                          <a:highlight>
                            <a:srgbClr val="EDEDED"/>
                          </a:highlight>
                          <a:latin typeface="Calibri" panose="020F0502020204030204" pitchFamily="34" charset="0"/>
                          <a:ea typeface="Calibri" panose="020F0502020204030204" pitchFamily="34" charset="0"/>
                        </a:rPr>
                        <a:t>STD-002-CPP</a:t>
                      </a:r>
                      <a:endParaRPr lang="en-US" sz="1200" dirty="0">
                        <a:effectLst/>
                        <a:highlight>
                          <a:srgbClr val="EDEDED"/>
                        </a:highligh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Low</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Calibri" panose="020F0502020204030204" pitchFamily="34" charset="0"/>
                          <a:ea typeface="Calibri" panose="020F0502020204030204" pitchFamily="34" charset="0"/>
                        </a:rPr>
                        <a:t>Unlikely</a:t>
                      </a:r>
                    </a:p>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effectLst/>
                          <a:latin typeface="Calibri" panose="020F0502020204030204" pitchFamily="34" charset="0"/>
                          <a:ea typeface="Calibri" panose="020F0502020204030204" pitchFamily="34" charset="0"/>
                        </a:rPr>
                        <a:t>Low</a:t>
                      </a:r>
                    </a:p>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dirty="0">
                          <a:solidFill>
                            <a:srgbClr val="92D050"/>
                          </a:solidFill>
                          <a:effectLst/>
                          <a:latin typeface="Calibri" panose="020F0502020204030204" pitchFamily="34" charset="0"/>
                          <a:ea typeface="Calibri" panose="020F0502020204030204" pitchFamily="34" charset="0"/>
                        </a:rPr>
                        <a:t>P3 </a:t>
                      </a:r>
                      <a:r>
                        <a:rPr lang="en-US" sz="1200" dirty="0">
                          <a:effectLst/>
                          <a:latin typeface="Calibri" panose="020F0502020204030204" pitchFamily="34" charset="0"/>
                          <a:ea typeface="Calibri" panose="020F0502020204030204" pitchFamily="34" charset="0"/>
                        </a:rPr>
                        <a:t>(low)</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dirty="0">
                          <a:solidFill>
                            <a:srgbClr val="92D050"/>
                          </a:solidFill>
                          <a:effectLst/>
                          <a:latin typeface="Calibri" panose="020F0502020204030204" pitchFamily="34" charset="0"/>
                          <a:ea typeface="Calibri" panose="020F0502020204030204" pitchFamily="34" charset="0"/>
                        </a:rPr>
                        <a:t>L3</a:t>
                      </a:r>
                      <a:endParaRPr lang="en-US" sz="12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extLst>
                  <a:ext uri="{0D108BD9-81ED-4DB2-BD59-A6C34878D82A}">
                    <a16:rowId xmlns:a16="http://schemas.microsoft.com/office/drawing/2014/main" val="1884657025"/>
                  </a:ext>
                </a:extLst>
              </a:tr>
              <a:tr h="0">
                <a:tc>
                  <a:txBody>
                    <a:bodyPr/>
                    <a:lstStyle/>
                    <a:p>
                      <a:pPr marL="0" marR="0">
                        <a:spcBef>
                          <a:spcPts val="0"/>
                        </a:spcBef>
                        <a:spcAft>
                          <a:spcPts val="0"/>
                        </a:spcAft>
                      </a:pPr>
                      <a:r>
                        <a:rPr lang="en-US" sz="1200" dirty="0">
                          <a:solidFill>
                            <a:srgbClr val="000000"/>
                          </a:solidFill>
                          <a:effectLst/>
                          <a:highlight>
                            <a:srgbClr val="EDEDED"/>
                          </a:highlight>
                          <a:latin typeface="Calibri" panose="020F0502020204030204" pitchFamily="34" charset="0"/>
                          <a:ea typeface="Calibri" panose="020F0502020204030204" pitchFamily="34" charset="0"/>
                        </a:rPr>
                        <a:t>STD-004-CPP</a:t>
                      </a:r>
                      <a:endParaRPr lang="en-US" sz="1200" dirty="0">
                        <a:effectLst/>
                        <a:highlight>
                          <a:srgbClr val="EDEDED"/>
                        </a:highligh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Low</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Unlikely</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Medium</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dirty="0">
                          <a:solidFill>
                            <a:srgbClr val="92D050"/>
                          </a:solidFill>
                          <a:effectLst/>
                          <a:latin typeface="Calibri" panose="020F0502020204030204" pitchFamily="34" charset="0"/>
                          <a:ea typeface="Calibri" panose="020F0502020204030204" pitchFamily="34" charset="0"/>
                        </a:rPr>
                        <a:t>P2</a:t>
                      </a:r>
                      <a:r>
                        <a:rPr lang="en-US" sz="1200" dirty="0">
                          <a:effectLst/>
                          <a:latin typeface="Calibri" panose="020F0502020204030204" pitchFamily="34" charset="0"/>
                          <a:ea typeface="Calibri" panose="020F0502020204030204" pitchFamily="34" charset="0"/>
                        </a:rPr>
                        <a:t> (low)</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dirty="0">
                          <a:solidFill>
                            <a:srgbClr val="92D050"/>
                          </a:solidFill>
                          <a:effectLst/>
                          <a:latin typeface="Calibri" panose="020F0502020204030204" pitchFamily="34" charset="0"/>
                          <a:ea typeface="Calibri" panose="020F0502020204030204" pitchFamily="34" charset="0"/>
                        </a:rPr>
                        <a:t>L3</a:t>
                      </a:r>
                      <a:endParaRPr lang="en-US" sz="12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extLst>
                  <a:ext uri="{0D108BD9-81ED-4DB2-BD59-A6C34878D82A}">
                    <a16:rowId xmlns:a16="http://schemas.microsoft.com/office/drawing/2014/main" val="2655525866"/>
                  </a:ext>
                </a:extLst>
              </a:tr>
              <a:tr h="0">
                <a:tc>
                  <a:txBody>
                    <a:bodyPr/>
                    <a:lstStyle/>
                    <a:p>
                      <a:pPr marL="0" marR="0">
                        <a:spcBef>
                          <a:spcPts val="0"/>
                        </a:spcBef>
                        <a:spcAft>
                          <a:spcPts val="0"/>
                        </a:spcAft>
                      </a:pPr>
                      <a:r>
                        <a:rPr lang="en-US" sz="1200" dirty="0">
                          <a:solidFill>
                            <a:srgbClr val="000000"/>
                          </a:solidFill>
                          <a:effectLst/>
                          <a:highlight>
                            <a:srgbClr val="EDEDED"/>
                          </a:highlight>
                          <a:latin typeface="Calibri" panose="020F0502020204030204" pitchFamily="34" charset="0"/>
                          <a:ea typeface="Calibri" panose="020F0502020204030204" pitchFamily="34" charset="0"/>
                        </a:rPr>
                        <a:t>STD-006-CPP</a:t>
                      </a:r>
                      <a:endParaRPr lang="en-US" sz="1200" dirty="0">
                        <a:effectLst/>
                        <a:highlight>
                          <a:srgbClr val="EDEDED"/>
                        </a:highligh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EDEDED"/>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Low</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Unlikely</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rPr>
                        <a:t>High</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200" b="1" dirty="0">
                          <a:solidFill>
                            <a:srgbClr val="92D050"/>
                          </a:solidFill>
                          <a:effectLst/>
                          <a:latin typeface="Calibri" panose="020F0502020204030204" pitchFamily="34" charset="0"/>
                          <a:ea typeface="Calibri" panose="020F0502020204030204" pitchFamily="34" charset="0"/>
                        </a:rPr>
                        <a:t>P1 </a:t>
                      </a:r>
                      <a:r>
                        <a:rPr lang="en-US" sz="1200" dirty="0">
                          <a:effectLst/>
                          <a:latin typeface="Calibri" panose="020F0502020204030204" pitchFamily="34" charset="0"/>
                          <a:ea typeface="Calibri" panose="020F0502020204030204" pitchFamily="34" charset="0"/>
                        </a:rPr>
                        <a:t>(low)</a:t>
                      </a: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solidFill>
                            <a:srgbClr val="92D050"/>
                          </a:solidFill>
                          <a:effectLst/>
                          <a:latin typeface="Calibri" panose="020F0502020204030204" pitchFamily="34" charset="0"/>
                          <a:ea typeface="Calibri" panose="020F0502020204030204" pitchFamily="34" charset="0"/>
                        </a:rPr>
                        <a:t>L3</a:t>
                      </a:r>
                      <a:endParaRPr lang="en-US" sz="1200" dirty="0">
                        <a:effectLst/>
                        <a:latin typeface="Calibri" panose="020F0502020204030204" pitchFamily="34" charset="0"/>
                        <a:ea typeface="Calibri" panose="020F0502020204030204" pitchFamily="34" charset="0"/>
                      </a:endParaRPr>
                    </a:p>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chemeClr val="bg1"/>
                    </a:solidFill>
                  </a:tcPr>
                </a:tc>
                <a:extLst>
                  <a:ext uri="{0D108BD9-81ED-4DB2-BD59-A6C34878D82A}">
                    <a16:rowId xmlns:a16="http://schemas.microsoft.com/office/drawing/2014/main" val="4046220348"/>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1800" dirty="0">
                <a:latin typeface="Century Gothic" panose="020B0502020202020204" pitchFamily="34" charset="0"/>
              </a:rPr>
              <a:t>Encryption at rest</a:t>
            </a:r>
          </a:p>
          <a:p>
            <a:pPr marL="685800" lvl="1" indent="-228600">
              <a:spcBef>
                <a:spcPts val="0"/>
              </a:spcBef>
              <a:buSzPts val="2000"/>
            </a:pPr>
            <a:r>
              <a:rPr lang="en-US" sz="1800" dirty="0">
                <a:effectLst/>
                <a:latin typeface="Century Gothic" panose="020B0502020202020204" pitchFamily="34" charset="0"/>
                <a:ea typeface="Calibri" panose="020F0502020204030204" pitchFamily="34" charset="0"/>
              </a:rPr>
              <a:t>Encryption at rest is the practice of encrypting data when it is stored on a physical drive (when the data is at “rest”), like a hard drive, SSD, etc. This ensures that the data remains confidential and cannot be accessed by unauthorized users. Encryption at rest should be used when securing sensitive data that could be used for malicious purposes if accessed by unauthorized users.</a:t>
            </a:r>
          </a:p>
          <a:p>
            <a:pPr marL="228600" indent="-228600">
              <a:spcBef>
                <a:spcPts val="0"/>
              </a:spcBef>
              <a:buSzPts val="2000"/>
            </a:pPr>
            <a:r>
              <a:rPr lang="en-US" sz="1800" dirty="0">
                <a:effectLst/>
                <a:latin typeface="Century Gothic" panose="020B0502020202020204" pitchFamily="34" charset="0"/>
                <a:ea typeface="Calibri" panose="020F0502020204030204" pitchFamily="34" charset="0"/>
              </a:rPr>
              <a:t>Encryption in flight</a:t>
            </a:r>
          </a:p>
          <a:p>
            <a:pPr marL="685800" lvl="1" indent="-228600">
              <a:spcBef>
                <a:spcPts val="0"/>
              </a:spcBef>
              <a:buSzPts val="2000"/>
            </a:pPr>
            <a:r>
              <a:rPr lang="en-US" sz="1800" dirty="0">
                <a:effectLst/>
                <a:latin typeface="Century Gothic" panose="020B0502020202020204" pitchFamily="34" charset="0"/>
                <a:ea typeface="Calibri" panose="020F0502020204030204" pitchFamily="34" charset="0"/>
              </a:rPr>
              <a:t>Encryption in flight is the practice of encrypting data while it is being transmitted from one location to another (while it is in “flight”), this includes private or wireless networks. This helps prevent attacks like man-in-the-middle attacks, where the data could be intercepted. Securing communications helps ensure that this does not happen, and if intercepted it still cannot be accessed.</a:t>
            </a:r>
            <a:endParaRPr lang="en-US" sz="1800" dirty="0">
              <a:latin typeface="Century Gothic" panose="020B0502020202020204" pitchFamily="34" charset="0"/>
              <a:ea typeface="Calibri" panose="020F0502020204030204" pitchFamily="34" charset="0"/>
            </a:endParaRPr>
          </a:p>
          <a:p>
            <a:pPr marL="228600" indent="-228600">
              <a:spcBef>
                <a:spcPts val="0"/>
              </a:spcBef>
              <a:buSzPts val="2000"/>
            </a:pPr>
            <a:r>
              <a:rPr lang="en-US" sz="1800" dirty="0">
                <a:effectLst/>
                <a:latin typeface="Century Gothic" panose="020B0502020202020204" pitchFamily="34" charset="0"/>
                <a:ea typeface="Calibri" panose="020F0502020204030204" pitchFamily="34" charset="0"/>
              </a:rPr>
              <a:t>Encryption in use</a:t>
            </a:r>
          </a:p>
          <a:p>
            <a:pPr marL="685800" lvl="1" indent="-228600">
              <a:spcBef>
                <a:spcPts val="0"/>
              </a:spcBef>
              <a:buSzPts val="2000"/>
            </a:pPr>
            <a:r>
              <a:rPr lang="en-US" sz="1800" dirty="0">
                <a:effectLst/>
                <a:latin typeface="Century Gothic" panose="020B0502020202020204" pitchFamily="34" charset="0"/>
                <a:ea typeface="Calibri" panose="020F0502020204030204" pitchFamily="34" charset="0"/>
              </a:rPr>
              <a:t>Encryption is use is the practice of protecting and encrypting data while it is being processed. Allowing data to be utilized without needing to decrypt it first helps prevent data breaches. Ensuring that data in memory stays encrypted helps prevent users with malicious intents from gaining access to it.</a:t>
            </a:r>
            <a:endParaRPr sz="1800" dirty="0">
              <a:latin typeface="Century Gothic" panose="020B0502020202020204" pitchFamily="34" charset="0"/>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Authentication</a:t>
            </a:r>
          </a:p>
          <a:p>
            <a:pPr marL="685800" lvl="1" indent="-228600">
              <a:spcBef>
                <a:spcPts val="0"/>
              </a:spcBef>
              <a:buSzPts val="2400"/>
            </a:pPr>
            <a:r>
              <a:rPr lang="en-US" dirty="0"/>
              <a:t>Authentication is the practice of verifying the identity of a user before granting access to data. This helps prevent unauthorized access and protects sensitive data. Using roles, passwords, MFA, etc. helps ensure that authentication is in place.</a:t>
            </a:r>
          </a:p>
          <a:p>
            <a:pPr marL="228600" indent="-228600">
              <a:spcBef>
                <a:spcPts val="0"/>
              </a:spcBef>
              <a:buSzPts val="2400"/>
            </a:pPr>
            <a:r>
              <a:rPr lang="en-US" dirty="0"/>
              <a:t>Authorization</a:t>
            </a:r>
          </a:p>
          <a:p>
            <a:pPr marL="685800" lvl="1" indent="-228600">
              <a:spcBef>
                <a:spcPts val="0"/>
              </a:spcBef>
              <a:buSzPts val="2400"/>
            </a:pPr>
            <a:r>
              <a:rPr lang="en-US" dirty="0"/>
              <a:t>Authorization is the practice of assigning roles and permissions to particular authenticated users. Assigning roles is one of the main ways this takes place, for instance admin roles may be able to access more data than user roles. This helps prevent data breaches.</a:t>
            </a:r>
          </a:p>
          <a:p>
            <a:pPr marL="228600" indent="-228600">
              <a:spcBef>
                <a:spcPts val="0"/>
              </a:spcBef>
              <a:buSzPts val="2400"/>
            </a:pPr>
            <a:r>
              <a:rPr lang="en-US" dirty="0"/>
              <a:t>Accounting</a:t>
            </a:r>
          </a:p>
          <a:p>
            <a:pPr marL="685800" lvl="1" indent="-228600">
              <a:spcBef>
                <a:spcPts val="0"/>
              </a:spcBef>
              <a:buSzPts val="2400"/>
            </a:pPr>
            <a:r>
              <a:rPr lang="en-US" dirty="0"/>
              <a:t>Accounting is the practice of logging and monitoring user activities and system events. This helps detect potential security breaches or attacks during and after they occur. This also helps identify the source or cause of the breach or attack.</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testing is a good way to ensure that policies, standards, and best practices are being followed. </a:t>
            </a:r>
          </a:p>
          <a:p>
            <a:pPr marL="0" lvl="0" indent="0" algn="l" rtl="0">
              <a:lnSpc>
                <a:spcPct val="90000"/>
              </a:lnSpc>
              <a:spcBef>
                <a:spcPts val="1000"/>
              </a:spcBef>
              <a:spcAft>
                <a:spcPts val="0"/>
              </a:spcAft>
              <a:buSzPts val="1800"/>
              <a:buNone/>
            </a:pPr>
            <a:r>
              <a:rPr lang="en-US" dirty="0"/>
              <a:t>Unit testing helps with early detection of bugs, improves quality of code, reduces debugging time and costs, and enhances the reliability of the code.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3858-1A30-5330-8538-09276DE59D13}"/>
              </a:ext>
            </a:extLst>
          </p:cNvPr>
          <p:cNvSpPr>
            <a:spLocks noGrp="1"/>
          </p:cNvSpPr>
          <p:nvPr>
            <p:ph type="title"/>
          </p:nvPr>
        </p:nvSpPr>
        <p:spPr/>
        <p:txBody>
          <a:bodyPr/>
          <a:lstStyle/>
          <a:p>
            <a:r>
              <a:rPr lang="en-US" dirty="0" err="1"/>
              <a:t>CanAddFiveValuesToVector</a:t>
            </a:r>
            <a:endParaRPr lang="en-US" dirty="0"/>
          </a:p>
        </p:txBody>
      </p:sp>
      <p:pic>
        <p:nvPicPr>
          <p:cNvPr id="5" name="Picture 4" descr="A computer screen with text&#10;&#10;Description automatically generated">
            <a:extLst>
              <a:ext uri="{FF2B5EF4-FFF2-40B4-BE49-F238E27FC236}">
                <a16:creationId xmlns:a16="http://schemas.microsoft.com/office/drawing/2014/main" id="{1E8D3684-0DDE-EF49-DF68-F1DD3E762273}"/>
              </a:ext>
            </a:extLst>
          </p:cNvPr>
          <p:cNvPicPr>
            <a:picLocks noChangeAspect="1"/>
          </p:cNvPicPr>
          <p:nvPr/>
        </p:nvPicPr>
        <p:blipFill>
          <a:blip r:embed="rId2"/>
          <a:stretch>
            <a:fillRect/>
          </a:stretch>
        </p:blipFill>
        <p:spPr>
          <a:xfrm>
            <a:off x="2053143" y="1901071"/>
            <a:ext cx="8085713" cy="2589164"/>
          </a:xfrm>
          <a:prstGeom prst="rect">
            <a:avLst/>
          </a:prstGeom>
        </p:spPr>
      </p:pic>
      <p:pic>
        <p:nvPicPr>
          <p:cNvPr id="7" name="Picture 6">
            <a:extLst>
              <a:ext uri="{FF2B5EF4-FFF2-40B4-BE49-F238E27FC236}">
                <a16:creationId xmlns:a16="http://schemas.microsoft.com/office/drawing/2014/main" id="{4432DBAB-1BF6-AD70-BAF8-180A165A9C01}"/>
              </a:ext>
            </a:extLst>
          </p:cNvPr>
          <p:cNvPicPr>
            <a:picLocks noChangeAspect="1"/>
          </p:cNvPicPr>
          <p:nvPr/>
        </p:nvPicPr>
        <p:blipFill>
          <a:blip r:embed="rId3"/>
          <a:stretch>
            <a:fillRect/>
          </a:stretch>
        </p:blipFill>
        <p:spPr>
          <a:xfrm>
            <a:off x="1560301" y="5131441"/>
            <a:ext cx="9071397" cy="671955"/>
          </a:xfrm>
          <a:prstGeom prst="rect">
            <a:avLst/>
          </a:prstGeom>
        </p:spPr>
      </p:pic>
    </p:spTree>
    <p:extLst>
      <p:ext uri="{BB962C8B-B14F-4D97-AF65-F5344CB8AC3E}">
        <p14:creationId xmlns:p14="http://schemas.microsoft.com/office/powerpoint/2010/main" val="13959143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324</TotalTime>
  <Words>1695</Words>
  <Application>Microsoft Office PowerPoint</Application>
  <PresentationFormat>Widescreen</PresentationFormat>
  <Paragraphs>226</Paragraphs>
  <Slides>20</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Century Gothic</vt:lpstr>
      <vt:lpstr>Calibri</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CanAddFiveValuesToVector</vt:lpstr>
      <vt:lpstr>OutOfRangeThrowsException</vt:lpstr>
      <vt:lpstr>ResizingDecreasesCollectionToZero</vt:lpstr>
      <vt:lpstr>ResizeNegativeThrowsException</vt:lpstr>
      <vt:lpstr>AUTOMATION SUMMARY</vt:lpstr>
      <vt:lpstr>TOOLS</vt:lpstr>
      <vt:lpstr>RISKS AND BENEFITS</vt:lpstr>
      <vt:lpstr>RISKS AND BENEFITS</vt:lpstr>
      <vt:lpstr>RECOMMENDATIONS</vt:lpstr>
      <vt:lpstr>CONCLUSIONS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Jessie Smith</cp:lastModifiedBy>
  <cp:revision>6</cp:revision>
  <dcterms:created xsi:type="dcterms:W3CDTF">2020-08-19T17:59:24Z</dcterms:created>
  <dcterms:modified xsi:type="dcterms:W3CDTF">2024-06-23T20:42:26Z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