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712A54-807C-4643-B313-9B48C11E168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AC6F4B-8917-4BA8-8B5C-CBC7B4FAE8EB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AC6F4B-8917-4BA8-8B5C-CBC7B4FAE8EB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712A54-807C-4643-B313-9B48C11E168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712A54-807C-4643-B313-9B48C11E1685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3.pn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Vcolco</a:t>
            </a:r>
            <a:r>
              <a:rPr lang="zh-CN" altLang="en-US" dirty="0"/>
              <a:t>转正述职答辩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543560"/>
          </a:xfrm>
        </p:spPr>
        <p:txBody>
          <a:bodyPr>
            <a:normAutofit fontScale="70000"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				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答辩人：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唐静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Entry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4712" y="1387795"/>
            <a:ext cx="3853352" cy="5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pc="300" dirty="0"/>
              <a:t>基本情况介绍</a:t>
            </a:r>
            <a:endParaRPr lang="zh-CN" altLang="en-US" sz="2000" spc="300" dirty="0"/>
          </a:p>
        </p:txBody>
      </p:sp>
      <p:sp>
        <p:nvSpPr>
          <p:cNvPr id="31" name="MH_Number_2"/>
          <p:cNvSpPr/>
          <p:nvPr>
            <p:custDataLst>
              <p:tags r:id="rId2"/>
            </p:custDataLst>
          </p:nvPr>
        </p:nvSpPr>
        <p:spPr>
          <a:xfrm>
            <a:off x="3009905" y="1387795"/>
            <a:ext cx="419736" cy="419736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4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54712" y="2237017"/>
            <a:ext cx="3853352" cy="5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pc="300" dirty="0"/>
              <a:t>试用期期间工作成果展示</a:t>
            </a:r>
            <a:endParaRPr lang="zh-CN" altLang="en-US" sz="2000" spc="300" dirty="0"/>
          </a:p>
        </p:txBody>
      </p:sp>
      <p:sp>
        <p:nvSpPr>
          <p:cNvPr id="35" name="MH_Number_2"/>
          <p:cNvSpPr/>
          <p:nvPr>
            <p:custDataLst>
              <p:tags r:id="rId4"/>
            </p:custDataLst>
          </p:nvPr>
        </p:nvSpPr>
        <p:spPr>
          <a:xfrm>
            <a:off x="3009905" y="2237017"/>
            <a:ext cx="419736" cy="419736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MH_Entry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4425" y="3086100"/>
            <a:ext cx="455422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pc="300" dirty="0"/>
              <a:t>存在的问题、原因分析及解决对策</a:t>
            </a:r>
            <a:endParaRPr lang="zh-CN" altLang="en-US" sz="2000" spc="300" dirty="0"/>
          </a:p>
        </p:txBody>
      </p:sp>
      <p:sp>
        <p:nvSpPr>
          <p:cNvPr id="38" name="MH_Number_2"/>
          <p:cNvSpPr/>
          <p:nvPr>
            <p:custDataLst>
              <p:tags r:id="rId6"/>
            </p:custDataLst>
          </p:nvPr>
        </p:nvSpPr>
        <p:spPr>
          <a:xfrm>
            <a:off x="3009905" y="3086239"/>
            <a:ext cx="419736" cy="419736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0" name="MH_Entry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54712" y="3935461"/>
            <a:ext cx="3853352" cy="5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pc="300" dirty="0"/>
              <a:t>目前个人待提升的地方</a:t>
            </a:r>
            <a:endParaRPr lang="zh-CN" altLang="en-US" sz="2000" spc="300" dirty="0"/>
          </a:p>
        </p:txBody>
      </p:sp>
      <p:sp>
        <p:nvSpPr>
          <p:cNvPr id="41" name="MH_Number_2"/>
          <p:cNvSpPr/>
          <p:nvPr>
            <p:custDataLst>
              <p:tags r:id="rId8"/>
            </p:custDataLst>
          </p:nvPr>
        </p:nvSpPr>
        <p:spPr>
          <a:xfrm>
            <a:off x="3009905" y="3935461"/>
            <a:ext cx="419736" cy="419736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3" name="MH_Entry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54425" y="4784725"/>
            <a:ext cx="513334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pc="300" dirty="0"/>
              <a:t>转正后的工作计划及未来的职业规划</a:t>
            </a:r>
            <a:endParaRPr lang="zh-CN" altLang="en-US" sz="2000" spc="300" dirty="0"/>
          </a:p>
        </p:txBody>
      </p:sp>
      <p:sp>
        <p:nvSpPr>
          <p:cNvPr id="44" name="MH_Number_2"/>
          <p:cNvSpPr/>
          <p:nvPr>
            <p:custDataLst>
              <p:tags r:id="rId10"/>
            </p:custDataLst>
          </p:nvPr>
        </p:nvSpPr>
        <p:spPr>
          <a:xfrm>
            <a:off x="3009905" y="4784682"/>
            <a:ext cx="419736" cy="419736"/>
          </a:xfrm>
          <a:custGeom>
            <a:avLst/>
            <a:gdLst>
              <a:gd name="connsiteX0" fmla="*/ 76200 w 406400"/>
              <a:gd name="connsiteY0" fmla="*/ 76200 h 406400"/>
              <a:gd name="connsiteX1" fmla="*/ 406400 w 406400"/>
              <a:gd name="connsiteY1" fmla="*/ 76200 h 406400"/>
              <a:gd name="connsiteX2" fmla="*/ 406400 w 406400"/>
              <a:gd name="connsiteY2" fmla="*/ 406400 h 406400"/>
              <a:gd name="connsiteX3" fmla="*/ 76200 w 406400"/>
              <a:gd name="connsiteY3" fmla="*/ 406400 h 406400"/>
              <a:gd name="connsiteX4" fmla="*/ 0 w 406400"/>
              <a:gd name="connsiteY4" fmla="*/ 0 h 406400"/>
              <a:gd name="connsiteX5" fmla="*/ 76200 w 406400"/>
              <a:gd name="connsiteY5" fmla="*/ 0 h 406400"/>
              <a:gd name="connsiteX6" fmla="*/ 76200 w 406400"/>
              <a:gd name="connsiteY6" fmla="*/ 76200 h 406400"/>
              <a:gd name="connsiteX7" fmla="*/ 0 w 406400"/>
              <a:gd name="connsiteY7" fmla="*/ 762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400" h="406400">
                <a:moveTo>
                  <a:pt x="76200" y="76200"/>
                </a:moveTo>
                <a:lnTo>
                  <a:pt x="406400" y="76200"/>
                </a:lnTo>
                <a:lnTo>
                  <a:pt x="406400" y="406400"/>
                </a:lnTo>
                <a:lnTo>
                  <a:pt x="76200" y="406400"/>
                </a:lnTo>
                <a:close/>
                <a:moveTo>
                  <a:pt x="0" y="0"/>
                </a:moveTo>
                <a:lnTo>
                  <a:pt x="76200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5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520390" y="200722"/>
            <a:ext cx="11151220" cy="6857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4000" smtClean="0">
                <a:latin typeface="+mj-lt"/>
                <a:ea typeface="+mj-ea"/>
              </a:rPr>
              <a:t>述职概览</a:t>
            </a:r>
            <a:endParaRPr lang="zh-CN" altLang="en-US" sz="4000" smtClean="0">
              <a:latin typeface="+mj-lt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0542" y="1481475"/>
            <a:ext cx="455136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个人介绍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显示 14"/>
          <p:cNvSpPr/>
          <p:nvPr>
            <p:custDataLst>
              <p:tags r:id="rId3"/>
            </p:custDataLst>
          </p:nvPr>
        </p:nvSpPr>
        <p:spPr>
          <a:xfrm>
            <a:off x="942817" y="1673563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" name="流程图: 显示 15"/>
          <p:cNvSpPr/>
          <p:nvPr>
            <p:custDataLst>
              <p:tags r:id="rId4"/>
            </p:custDataLst>
          </p:nvPr>
        </p:nvSpPr>
        <p:spPr>
          <a:xfrm>
            <a:off x="1034892" y="1606888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流程图: 显示 18"/>
          <p:cNvSpPr/>
          <p:nvPr>
            <p:custDataLst>
              <p:tags r:id="rId5"/>
            </p:custDataLst>
          </p:nvPr>
        </p:nvSpPr>
        <p:spPr>
          <a:xfrm>
            <a:off x="942817" y="3146763"/>
            <a:ext cx="649287" cy="596900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0" name="流程图: 显示 19"/>
          <p:cNvSpPr/>
          <p:nvPr>
            <p:custDataLst>
              <p:tags r:id="rId6"/>
            </p:custDataLst>
          </p:nvPr>
        </p:nvSpPr>
        <p:spPr>
          <a:xfrm>
            <a:off x="1034892" y="3080088"/>
            <a:ext cx="649287" cy="596900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274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0542" y="3080405"/>
            <a:ext cx="455136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岗位介绍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46771" y="267630"/>
            <a:ext cx="10317963" cy="641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基本情况介绍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5440" y="2270760"/>
            <a:ext cx="489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热情开朗、能吃好动、女屌丝气质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5440" y="3747770"/>
            <a:ext cx="568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2017.6.19</a:t>
            </a:r>
            <a:r>
              <a:rPr lang="zh-CN" altLang="en-US"/>
              <a:t>起，</a:t>
            </a:r>
            <a:r>
              <a:rPr lang="zh-CN" altLang="en-US"/>
              <a:t>政府平台技术部担任</a:t>
            </a:r>
            <a:r>
              <a:rPr lang="en-US" altLang="zh-CN"/>
              <a:t>web</a:t>
            </a:r>
            <a:r>
              <a:rPr lang="zh-CN" altLang="en-US"/>
              <a:t>前端开发一职。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5460" y="1485900"/>
            <a:ext cx="7309485" cy="63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完成四川项目</a:t>
            </a:r>
            <a:r>
              <a:rPr lang="zh-CN" altLang="en-US" dirty="0">
                <a:latin typeface="+mn-lt"/>
                <a:ea typeface="+mn-ea"/>
              </a:rPr>
              <a:t>移动端第一个版本并成功上线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显示 14"/>
          <p:cNvSpPr/>
          <p:nvPr>
            <p:custDataLst>
              <p:tags r:id="rId3"/>
            </p:custDataLst>
          </p:nvPr>
        </p:nvSpPr>
        <p:spPr>
          <a:xfrm>
            <a:off x="927577" y="1563734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6" name="流程图: 显示 15"/>
          <p:cNvSpPr/>
          <p:nvPr>
            <p:custDataLst>
              <p:tags r:id="rId4"/>
            </p:custDataLst>
          </p:nvPr>
        </p:nvSpPr>
        <p:spPr>
          <a:xfrm>
            <a:off x="1019652" y="1497059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流程图: 显示 18"/>
          <p:cNvSpPr/>
          <p:nvPr>
            <p:custDataLst>
              <p:tags r:id="rId5"/>
            </p:custDataLst>
          </p:nvPr>
        </p:nvSpPr>
        <p:spPr>
          <a:xfrm>
            <a:off x="927577" y="2805113"/>
            <a:ext cx="649287" cy="596900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0" name="流程图: 显示 19"/>
          <p:cNvSpPr/>
          <p:nvPr>
            <p:custDataLst>
              <p:tags r:id="rId6"/>
            </p:custDataLst>
          </p:nvPr>
        </p:nvSpPr>
        <p:spPr>
          <a:xfrm>
            <a:off x="1019652" y="2738438"/>
            <a:ext cx="649287" cy="596900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322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75460" y="2727325"/>
            <a:ext cx="855853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先后分别完成新疆第三方监管、山西运城、内蒙、湖南、丽江网约车等项目的部分需求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" name="流程图: 显示 28"/>
          <p:cNvSpPr/>
          <p:nvPr>
            <p:custDataLst>
              <p:tags r:id="rId8"/>
            </p:custDataLst>
          </p:nvPr>
        </p:nvSpPr>
        <p:spPr>
          <a:xfrm>
            <a:off x="927577" y="4029076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31" name="流程图: 显示 30"/>
          <p:cNvSpPr/>
          <p:nvPr>
            <p:custDataLst>
              <p:tags r:id="rId9"/>
            </p:custDataLst>
          </p:nvPr>
        </p:nvSpPr>
        <p:spPr>
          <a:xfrm>
            <a:off x="1019652" y="3962401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326" name="文本框 2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75302" y="3951289"/>
            <a:ext cx="45513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修复各个项目中存在的一些bug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46771" y="267630"/>
            <a:ext cx="10317963" cy="641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试用期期间工作成果展示</a:t>
            </a:r>
            <a:endParaRPr lang="zh-CN" altLang="en-US" sz="3600" dirty="0">
              <a:latin typeface="+mj-lt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75460" y="1485900"/>
            <a:ext cx="7309485" cy="63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存在的问题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显示 14"/>
          <p:cNvSpPr/>
          <p:nvPr>
            <p:custDataLst>
              <p:tags r:id="rId3"/>
            </p:custDataLst>
          </p:nvPr>
        </p:nvSpPr>
        <p:spPr>
          <a:xfrm>
            <a:off x="927577" y="1563734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6" name="流程图: 显示 15"/>
          <p:cNvSpPr/>
          <p:nvPr>
            <p:custDataLst>
              <p:tags r:id="rId4"/>
            </p:custDataLst>
          </p:nvPr>
        </p:nvSpPr>
        <p:spPr>
          <a:xfrm>
            <a:off x="1019652" y="1497059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流程图: 显示 18"/>
          <p:cNvSpPr/>
          <p:nvPr>
            <p:custDataLst>
              <p:tags r:id="rId5"/>
            </p:custDataLst>
          </p:nvPr>
        </p:nvSpPr>
        <p:spPr>
          <a:xfrm>
            <a:off x="927577" y="2805113"/>
            <a:ext cx="649287" cy="596900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0" name="流程图: 显示 19"/>
          <p:cNvSpPr/>
          <p:nvPr>
            <p:custDataLst>
              <p:tags r:id="rId6"/>
            </p:custDataLst>
          </p:nvPr>
        </p:nvSpPr>
        <p:spPr>
          <a:xfrm>
            <a:off x="1019652" y="2738438"/>
            <a:ext cx="649287" cy="596900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322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75460" y="2727325"/>
            <a:ext cx="8558530" cy="60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原因分析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" name="流程图: 显示 28"/>
          <p:cNvSpPr/>
          <p:nvPr>
            <p:custDataLst>
              <p:tags r:id="rId8"/>
            </p:custDataLst>
          </p:nvPr>
        </p:nvSpPr>
        <p:spPr>
          <a:xfrm>
            <a:off x="927577" y="4029076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31" name="流程图: 显示 30"/>
          <p:cNvSpPr/>
          <p:nvPr>
            <p:custDataLst>
              <p:tags r:id="rId9"/>
            </p:custDataLst>
          </p:nvPr>
        </p:nvSpPr>
        <p:spPr>
          <a:xfrm>
            <a:off x="1019652" y="3962401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326" name="文本框 2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75302" y="3962084"/>
            <a:ext cx="45513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解决对策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46771" y="267630"/>
            <a:ext cx="10317963" cy="641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存在的问题、原因分析及解决对策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4520" y="2160905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一些需求不是能很快的理解，自己对代码的熟悉度还有欠缺。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4520" y="3335655"/>
            <a:ext cx="957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项目多、需求杂，头脑不能很快的切换频道，做项目时关心的比较多的是怎么能按时按质的快速完成，较少时间去研究更深层次的东西。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74520" y="4597400"/>
            <a:ext cx="957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拿到的需求，挨着记录罗列下来，一条一条完成，同时，自己在工作闲暇时间多研究和学习前辈写的一些优秀的代码。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0700" y="1481455"/>
            <a:ext cx="8269605" cy="78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面对各种压力，还需要继续保持对工作的热情，同时各方面不断学习，提升自己。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显示 14"/>
          <p:cNvSpPr/>
          <p:nvPr>
            <p:custDataLst>
              <p:tags r:id="rId3"/>
            </p:custDataLst>
          </p:nvPr>
        </p:nvSpPr>
        <p:spPr>
          <a:xfrm>
            <a:off x="942817" y="1673563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" name="流程图: 显示 15"/>
          <p:cNvSpPr/>
          <p:nvPr>
            <p:custDataLst>
              <p:tags r:id="rId4"/>
            </p:custDataLst>
          </p:nvPr>
        </p:nvSpPr>
        <p:spPr>
          <a:xfrm>
            <a:off x="1034892" y="1606888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流程图: 显示 18"/>
          <p:cNvSpPr/>
          <p:nvPr>
            <p:custDataLst>
              <p:tags r:id="rId5"/>
            </p:custDataLst>
          </p:nvPr>
        </p:nvSpPr>
        <p:spPr>
          <a:xfrm>
            <a:off x="942817" y="3146763"/>
            <a:ext cx="649287" cy="596900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0" name="流程图: 显示 19"/>
          <p:cNvSpPr/>
          <p:nvPr>
            <p:custDataLst>
              <p:tags r:id="rId6"/>
            </p:custDataLst>
          </p:nvPr>
        </p:nvSpPr>
        <p:spPr>
          <a:xfrm>
            <a:off x="1034892" y="3080088"/>
            <a:ext cx="649287" cy="596900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274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0700" y="3080385"/>
            <a:ext cx="8270240" cy="78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不只是简单的编程，更要注重编程的思想（面向对象、封装、继承...）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46771" y="267630"/>
            <a:ext cx="10317963" cy="641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个人待提升的地方</a:t>
            </a:r>
            <a:endParaRPr lang="zh-CN" altLang="en-US" sz="3600" dirty="0">
              <a:latin typeface="+mj-lt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0542" y="1481475"/>
            <a:ext cx="455136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转正后工作计划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显示 14"/>
          <p:cNvSpPr/>
          <p:nvPr>
            <p:custDataLst>
              <p:tags r:id="rId3"/>
            </p:custDataLst>
          </p:nvPr>
        </p:nvSpPr>
        <p:spPr>
          <a:xfrm>
            <a:off x="942817" y="1673563"/>
            <a:ext cx="649287" cy="59690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" name="流程图: 显示 15"/>
          <p:cNvSpPr/>
          <p:nvPr>
            <p:custDataLst>
              <p:tags r:id="rId4"/>
            </p:custDataLst>
          </p:nvPr>
        </p:nvSpPr>
        <p:spPr>
          <a:xfrm>
            <a:off x="1034892" y="1606888"/>
            <a:ext cx="649287" cy="596900"/>
          </a:xfrm>
          <a:prstGeom prst="flowChartDisp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流程图: 显示 18"/>
          <p:cNvSpPr/>
          <p:nvPr>
            <p:custDataLst>
              <p:tags r:id="rId5"/>
            </p:custDataLst>
          </p:nvPr>
        </p:nvSpPr>
        <p:spPr>
          <a:xfrm>
            <a:off x="942817" y="3146763"/>
            <a:ext cx="649287" cy="596900"/>
          </a:xfrm>
          <a:prstGeom prst="flowChartDisp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0" name="流程图: 显示 19"/>
          <p:cNvSpPr/>
          <p:nvPr>
            <p:custDataLst>
              <p:tags r:id="rId6"/>
            </p:custDataLst>
          </p:nvPr>
        </p:nvSpPr>
        <p:spPr>
          <a:xfrm>
            <a:off x="1034892" y="3080088"/>
            <a:ext cx="649287" cy="596900"/>
          </a:xfrm>
          <a:prstGeom prst="flowChartDisp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274" name="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0542" y="3080405"/>
            <a:ext cx="455136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ts val="1800"/>
              </a:spcBef>
              <a:buClr>
                <a:srgbClr val="D55962"/>
              </a:buClr>
              <a:buSzPct val="9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30303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+mn-lt"/>
                <a:ea typeface="+mn-ea"/>
              </a:rPr>
              <a:t>职业规划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46771" y="267630"/>
            <a:ext cx="10317963" cy="641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kern="700" spc="-110" baseline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dirty="0">
                <a:latin typeface="+mj-lt"/>
                <a:ea typeface="+mj-ea"/>
              </a:rPr>
              <a:t>转正后的工作计划及未来的职业规划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5440" y="2270760"/>
            <a:ext cx="934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按时按质按量完成上级分配的任务。同时，周末等闲暇时间自主学习，不断提升自己。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5440" y="3869690"/>
            <a:ext cx="9349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人生需要不断摸索，未来的太长远还没规划。但近两年继续专研web前端，立志先成为一名优秀的web前端开发工程师。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0" dirty="0"/>
              <a:t>看着别人的精彩，等待是一种痛苦；</a:t>
            </a:r>
            <a:br>
              <a:rPr lang="zh-CN" altLang="en-US" sz="4000" b="0" dirty="0"/>
            </a:br>
            <a:br>
              <a:rPr lang="zh-CN" altLang="en-US" sz="4000" b="0" dirty="0"/>
            </a:br>
            <a:r>
              <a:rPr lang="zh-CN" altLang="en-US" sz="4000" b="0" dirty="0"/>
              <a:t>瞄着眼前的希望，努力是一种幸福。</a:t>
            </a:r>
            <a:endParaRPr lang="zh-CN" altLang="en-US" sz="40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4632960" y="394716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为自己的精彩努力！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612"/>
  <p:tag name="MH_LIBRARY" val="CONTENTS"/>
  <p:tag name="MH_TYPE" val="NUMBER"/>
  <p:tag name="ID" val="547112"/>
  <p:tag name="MH_ORDER" val="2"/>
  <p:tag name="KSO_WM_UNIT_TYPE" val="l_i"/>
  <p:tag name="KSO_WM_UNIT_INDEX" val="1_2"/>
  <p:tag name="KSO_WM_UNIT_ID" val="custom160402_10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103"/>
  <p:tag name="MH_LIBRARY" val="CONTENTS"/>
  <p:tag name="MH_TYPE" val="ENTRY"/>
  <p:tag name="ID" val="547112"/>
  <p:tag name="MH_ORDER" val="1"/>
  <p:tag name="KSO_WM_UNIT_TYPE" val="l_h_f"/>
  <p:tag name="KSO_WM_UNIT_INDEX" val="1_3_1"/>
  <p:tag name="KSO_WM_UNIT_ID" val="custom160402_10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612"/>
  <p:tag name="MH_LIBRARY" val="CONTENTS"/>
  <p:tag name="MH_TYPE" val="NUMBER"/>
  <p:tag name="ID" val="547112"/>
  <p:tag name="MH_ORDER" val="2"/>
  <p:tag name="KSO_WM_UNIT_TYPE" val="l_i"/>
  <p:tag name="KSO_WM_UNIT_INDEX" val="1_3"/>
  <p:tag name="KSO_WM_UNIT_ID" val="custom160402_10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103"/>
  <p:tag name="MH_LIBRARY" val="CONTENTS"/>
  <p:tag name="MH_TYPE" val="ENTRY"/>
  <p:tag name="ID" val="547112"/>
  <p:tag name="MH_ORDER" val="1"/>
  <p:tag name="KSO_WM_UNIT_TYPE" val="l_h_f"/>
  <p:tag name="KSO_WM_UNIT_INDEX" val="1_4_1"/>
  <p:tag name="KSO_WM_UNIT_ID" val="custom160402_10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612"/>
  <p:tag name="MH_LIBRARY" val="CONTENTS"/>
  <p:tag name="MH_TYPE" val="NUMBER"/>
  <p:tag name="ID" val="547112"/>
  <p:tag name="MH_ORDER" val="2"/>
  <p:tag name="KSO_WM_UNIT_TYPE" val="l_i"/>
  <p:tag name="KSO_WM_UNIT_INDEX" val="1_4"/>
  <p:tag name="KSO_WM_UNIT_ID" val="custom160402_10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103"/>
  <p:tag name="MH_LIBRARY" val="CONTENTS"/>
  <p:tag name="MH_TYPE" val="ENTRY"/>
  <p:tag name="ID" val="547112"/>
  <p:tag name="MH_ORDER" val="1"/>
  <p:tag name="KSO_WM_UNIT_TYPE" val="l_h_f"/>
  <p:tag name="KSO_WM_UNIT_INDEX" val="1_5_1"/>
  <p:tag name="KSO_WM_UNIT_ID" val="custom160402_10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612"/>
  <p:tag name="MH_LIBRARY" val="CONTENTS"/>
  <p:tag name="MH_TYPE" val="NUMBER"/>
  <p:tag name="ID" val="547112"/>
  <p:tag name="MH_ORDER" val="2"/>
  <p:tag name="KSO_WM_UNIT_TYPE" val="l_i"/>
  <p:tag name="KSO_WM_UNIT_INDEX" val="1_5"/>
  <p:tag name="KSO_WM_UNIT_ID" val="custom160402_10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0*a*1"/>
  <p:tag name="KSO_WM_UNIT_CLEAR" val="1"/>
  <p:tag name="KSO_WM_UNIT_LAYERLEVEL" val="1"/>
  <p:tag name="KSO_WM_UNIT_VALUE" val="23"/>
  <p:tag name="KSO_WM_UNIT_ISCONTENTSTITLE" val="1"/>
  <p:tag name="KSO_WM_UNIT_HIGHLIGHT" val="0"/>
  <p:tag name="KSO_WM_UNIT_COMPATIBLE" val="0"/>
  <p:tag name="KSO_WM_UNIT_PRESET_TEXT" val="CONTENTS"/>
</p:tagLst>
</file>

<file path=ppt/tags/tag18.xml><?xml version="1.0" encoding="utf-8"?>
<p:tagLst xmlns:p="http://schemas.openxmlformats.org/presentationml/2006/main">
  <p:tag name="MH" val="20150429103103"/>
  <p:tag name="MH_LIBRARY" val="CONTENTS"/>
  <p:tag name="MH_AUTOCOLOR" val="TRUE"/>
  <p:tag name="MH_TYPE" val="CONTENTS"/>
  <p:tag name="ID" val="547112"/>
  <p:tag name="KSO_WM_TEMPLATE_CATEGORY" val="custom"/>
  <p:tag name="KSO_WM_TEMPLATE_INDEX" val="160402"/>
  <p:tag name="KSO_WM_TAG_VERSION" val="1.0"/>
  <p:tag name="KSO_WM_SLIDE_ID" val="custom160402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1_1"/>
  <p:tag name="KSO_WM_UNIT_ID" val="custom160402_14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1"/>
  <p:tag name="KSO_WM_UNIT_ID" val="custom160402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2"/>
  <p:tag name="KSO_WM_UNIT_ID" val="custom160402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3"/>
  <p:tag name="KSO_WM_UNIT_ID" val="custom160402_14*l_i*1_3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4"/>
  <p:tag name="KSO_WM_UNIT_ID" val="custom160402_14*l_i*1_4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2_1"/>
  <p:tag name="KSO_WM_UNIT_ID" val="custom160402_14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67*193"/>
  <p:tag name="KSO_WM_SLIDE_SIZE" val="425*179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1_1"/>
  <p:tag name="KSO_WM_UNIT_ID" val="custom160402_15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1"/>
  <p:tag name="KSO_WM_UNIT_ID" val="custom160402_15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2"/>
  <p:tag name="KSO_WM_UNIT_ID" val="custom160402_15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3"/>
  <p:tag name="KSO_WM_UNIT_ID" val="custom160402_15*l_i*1_3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4"/>
  <p:tag name="KSO_WM_UNIT_ID" val="custom160402_15*l_i*1_4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2_1"/>
  <p:tag name="KSO_WM_UNIT_ID" val="custom160402_15*l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5"/>
  <p:tag name="KSO_WM_UNIT_ID" val="custom160402_15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6"/>
  <p:tag name="KSO_WM_UNIT_ID" val="custom160402_15*l_i*1_6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3_1"/>
  <p:tag name="KSO_WM_UNIT_ID" val="custom160402_15*l_h_f*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67*153"/>
  <p:tag name="KSO_WM_SLIDE_SIZE" val="425*247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1_1"/>
  <p:tag name="KSO_WM_UNIT_ID" val="custom160402_15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1"/>
  <p:tag name="KSO_WM_UNIT_ID" val="custom160402_15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2"/>
  <p:tag name="KSO_WM_UNIT_ID" val="custom160402_15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3"/>
  <p:tag name="KSO_WM_UNIT_ID" val="custom160402_15*l_i*1_3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4"/>
  <p:tag name="KSO_WM_UNIT_ID" val="custom160402_15*l_i*1_4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2_1"/>
  <p:tag name="KSO_WM_UNIT_ID" val="custom160402_15*l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5"/>
  <p:tag name="KSO_WM_UNIT_ID" val="custom160402_15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6"/>
  <p:tag name="KSO_WM_UNIT_ID" val="custom160402_15*l_i*1_6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3_1"/>
  <p:tag name="KSO_WM_UNIT_ID" val="custom160402_15*l_h_f*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67*153"/>
  <p:tag name="KSO_WM_SLIDE_SIZE" val="425*247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1_1"/>
  <p:tag name="KSO_WM_UNIT_ID" val="custom160402_14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1"/>
  <p:tag name="KSO_WM_UNIT_ID" val="custom160402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2"/>
  <p:tag name="KSO_WM_UNIT_ID" val="custom160402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3"/>
  <p:tag name="KSO_WM_UNIT_ID" val="custom160402_14*l_i*1_3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4"/>
  <p:tag name="KSO_WM_UNIT_ID" val="custom160402_14*l_i*1_4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2_1"/>
  <p:tag name="KSO_WM_UNIT_ID" val="custom160402_14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67*193"/>
  <p:tag name="KSO_WM_SLIDE_SIZE" val="425*179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1_1"/>
  <p:tag name="KSO_WM_UNIT_ID" val="custom160402_14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1"/>
  <p:tag name="KSO_WM_UNIT_ID" val="custom160402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2"/>
  <p:tag name="KSO_WM_UNIT_ID" val="custom160402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3"/>
  <p:tag name="KSO_WM_UNIT_ID" val="custom160402_14*l_i*1_3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i"/>
  <p:tag name="KSO_WM_UNIT_INDEX" val="1_4"/>
  <p:tag name="KSO_WM_UNIT_ID" val="custom160402_14*l_i*1_4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l_h_f"/>
  <p:tag name="KSO_WM_UNIT_INDEX" val="1_2_1"/>
  <p:tag name="KSO_WM_UNIT_ID" val="custom160402_14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67*193"/>
  <p:tag name="KSO_WM_SLIDE_SIZE" val="425*179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66.xml><?xml version="1.0" encoding="utf-8"?>
<p:tagLst xmlns:p="http://schemas.openxmlformats.org/presentationml/2006/main">
  <p:tag name="MH" val="20150429103103"/>
  <p:tag name="MH_LIBRARY" val="CONTENTS"/>
  <p:tag name="MH_AUTOCOLOR" val="TRUE"/>
  <p:tag name="MH_TYPE" val="SECTION"/>
  <p:tag name="ID" val="547112"/>
  <p:tag name="KSO_WM_TEMPLATE_CATEGORY" val="custom"/>
  <p:tag name="KSO_WM_TEMPLATE_INDEX" val="160402"/>
  <p:tag name="KSO_WM_TAG_VERSION" val="1.0"/>
  <p:tag name="KSO_WM_SLIDE_ID" val="custom160402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69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103"/>
  <p:tag name="MH_LIBRARY" val="CONTENTS"/>
  <p:tag name="MH_TYPE" val="ENTRY"/>
  <p:tag name="ID" val="547112"/>
  <p:tag name="MH_ORDER" val="1"/>
  <p:tag name="KSO_WM_UNIT_TYPE" val="l_h_f"/>
  <p:tag name="KSO_WM_UNIT_INDEX" val="1_1_1"/>
  <p:tag name="KSO_WM_UNIT_ID" val="custom160402_1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612"/>
  <p:tag name="MH_LIBRARY" val="CONTENTS"/>
  <p:tag name="MH_TYPE" val="NUMBER"/>
  <p:tag name="ID" val="547112"/>
  <p:tag name="MH_ORDER" val="2"/>
  <p:tag name="KSO_WM_UNIT_TYPE" val="l_i"/>
  <p:tag name="KSO_WM_UNIT_INDEX" val="1_1"/>
  <p:tag name="KSO_WM_UNIT_ID" val="custom160402_10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MH" val="20150429103103"/>
  <p:tag name="MH_LIBRARY" val="CONTENTS"/>
  <p:tag name="MH_TYPE" val="ENTRY"/>
  <p:tag name="ID" val="547112"/>
  <p:tag name="MH_ORDER" val="1"/>
  <p:tag name="KSO_WM_UNIT_TYPE" val="l_h_f"/>
  <p:tag name="KSO_WM_UNIT_INDEX" val="1_2_1"/>
  <p:tag name="KSO_WM_UNIT_ID" val="custom160402_1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演示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幼圆</vt:lpstr>
      <vt:lpstr>黑体</vt:lpstr>
      <vt:lpstr>Calibri</vt:lpstr>
      <vt:lpstr>微软雅黑</vt:lpstr>
      <vt:lpstr>Arial Unicode MS</vt:lpstr>
      <vt:lpstr>A000120140530A02PPBG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看着别人的精彩，等待是种痛苦；  瞄着眼前的希望，等待是种希望。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22</cp:revision>
  <dcterms:created xsi:type="dcterms:W3CDTF">2017-09-10T06:27:53Z</dcterms:created>
  <dcterms:modified xsi:type="dcterms:W3CDTF">2017-09-10T07:31:57Z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