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495" r:id="rId1"/>
  </p:sldMasterIdLst>
  <p:notesMasterIdLst>
    <p:notesMasterId r:id="rId86"/>
  </p:notesMasterIdLst>
  <p:sldIdLst>
    <p:sldId id="256" r:id="rId2"/>
    <p:sldId id="319" r:id="rId3"/>
    <p:sldId id="353" r:id="rId4"/>
    <p:sldId id="354" r:id="rId5"/>
    <p:sldId id="355" r:id="rId6"/>
    <p:sldId id="356" r:id="rId7"/>
    <p:sldId id="357" r:id="rId8"/>
    <p:sldId id="358" r:id="rId9"/>
    <p:sldId id="359" r:id="rId10"/>
    <p:sldId id="360" r:id="rId11"/>
    <p:sldId id="361" r:id="rId12"/>
    <p:sldId id="362" r:id="rId13"/>
    <p:sldId id="363" r:id="rId14"/>
    <p:sldId id="364" r:id="rId15"/>
    <p:sldId id="365" r:id="rId16"/>
    <p:sldId id="368" r:id="rId17"/>
    <p:sldId id="369" r:id="rId18"/>
    <p:sldId id="370" r:id="rId19"/>
    <p:sldId id="371" r:id="rId20"/>
    <p:sldId id="385" r:id="rId21"/>
    <p:sldId id="307" r:id="rId22"/>
    <p:sldId id="308" r:id="rId23"/>
    <p:sldId id="386" r:id="rId24"/>
    <p:sldId id="310" r:id="rId25"/>
    <p:sldId id="311" r:id="rId26"/>
    <p:sldId id="312" r:id="rId27"/>
    <p:sldId id="313" r:id="rId28"/>
    <p:sldId id="314" r:id="rId29"/>
    <p:sldId id="315" r:id="rId30"/>
    <p:sldId id="316" r:id="rId31"/>
    <p:sldId id="317" r:id="rId32"/>
    <p:sldId id="318" r:id="rId33"/>
    <p:sldId id="387" r:id="rId34"/>
    <p:sldId id="320" r:id="rId35"/>
    <p:sldId id="321" r:id="rId36"/>
    <p:sldId id="322" r:id="rId37"/>
    <p:sldId id="323" r:id="rId38"/>
    <p:sldId id="324" r:id="rId39"/>
    <p:sldId id="325" r:id="rId40"/>
    <p:sldId id="326" r:id="rId41"/>
    <p:sldId id="327" r:id="rId42"/>
    <p:sldId id="328" r:id="rId43"/>
    <p:sldId id="329" r:id="rId44"/>
    <p:sldId id="330" r:id="rId45"/>
    <p:sldId id="331" r:id="rId46"/>
    <p:sldId id="332" r:id="rId47"/>
    <p:sldId id="333" r:id="rId48"/>
    <p:sldId id="334" r:id="rId49"/>
    <p:sldId id="335" r:id="rId50"/>
    <p:sldId id="336" r:id="rId51"/>
    <p:sldId id="337" r:id="rId52"/>
    <p:sldId id="338" r:id="rId53"/>
    <p:sldId id="339" r:id="rId54"/>
    <p:sldId id="340" r:id="rId55"/>
    <p:sldId id="341" r:id="rId56"/>
    <p:sldId id="342" r:id="rId57"/>
    <p:sldId id="343" r:id="rId58"/>
    <p:sldId id="344" r:id="rId59"/>
    <p:sldId id="345" r:id="rId60"/>
    <p:sldId id="346" r:id="rId61"/>
    <p:sldId id="347" r:id="rId62"/>
    <p:sldId id="348" r:id="rId63"/>
    <p:sldId id="349" r:id="rId64"/>
    <p:sldId id="350" r:id="rId65"/>
    <p:sldId id="351" r:id="rId66"/>
    <p:sldId id="352" r:id="rId67"/>
    <p:sldId id="388" r:id="rId68"/>
    <p:sldId id="389" r:id="rId69"/>
    <p:sldId id="390" r:id="rId70"/>
    <p:sldId id="391" r:id="rId71"/>
    <p:sldId id="392" r:id="rId72"/>
    <p:sldId id="393" r:id="rId73"/>
    <p:sldId id="394" r:id="rId74"/>
    <p:sldId id="395" r:id="rId75"/>
    <p:sldId id="396" r:id="rId76"/>
    <p:sldId id="397" r:id="rId77"/>
    <p:sldId id="398" r:id="rId78"/>
    <p:sldId id="399" r:id="rId79"/>
    <p:sldId id="400" r:id="rId80"/>
    <p:sldId id="382" r:id="rId81"/>
    <p:sldId id="379" r:id="rId82"/>
    <p:sldId id="380" r:id="rId83"/>
    <p:sldId id="381" r:id="rId84"/>
    <p:sldId id="309" r:id="rId85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37"/>
    <p:restoredTop sz="70677" autoAdjust="0"/>
  </p:normalViewPr>
  <p:slideViewPr>
    <p:cSldViewPr snapToGrid="0" snapToObjects="1">
      <p:cViewPr varScale="1">
        <p:scale>
          <a:sx n="79" d="100"/>
          <a:sy n="79" d="100"/>
        </p:scale>
        <p:origin x="1608" y="200"/>
      </p:cViewPr>
      <p:guideLst>
        <p:guide orient="horz" pos="2160"/>
        <p:guide pos="2880"/>
      </p:guideLst>
    </p:cSldViewPr>
  </p:slideViewPr>
  <p:notesTextViewPr>
    <p:cViewPr>
      <p:scale>
        <a:sx n="75" d="100"/>
        <a:sy n="7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theme" Target="theme/theme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tableStyles" Target="tableStyles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FFFE6F-7244-B74C-A534-B21408167F1E}" type="datetimeFigureOut">
              <a:rPr kumimoji="1" lang="zh-CN" altLang="en-US" smtClean="0"/>
              <a:t>2020/1/31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618D7D-4E48-444A-87A2-13DBCDE59D9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42505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618D7D-4E48-444A-87A2-13DBCDE59D9B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34656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EAC64F5-9002-2B43-ADF7-42E0F1A3156C}" type="slidenum">
              <a:rPr lang="ko-KR" altLang="en-US">
                <a:latin typeface="Calibri" charset="0"/>
                <a:ea typeface="Malgun Gothic" charset="-127"/>
              </a:rPr>
              <a:pPr eaLnBrk="1" hangingPunct="1"/>
              <a:t>24</a:t>
            </a:fld>
            <a:endParaRPr lang="en-US" altLang="ko-KR">
              <a:latin typeface="Calibri" charset="0"/>
              <a:ea typeface="Malgun Gothic" charset="-127"/>
            </a:endParaRPr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>
              <a:latin typeface="Tahoma" charset="0"/>
              <a:ea typeface="Gulim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22617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62B95A6-603F-E948-91BE-15507E5A8A8A}" type="slidenum">
              <a:rPr lang="ko-KR" altLang="en-US">
                <a:latin typeface="Calibri" charset="0"/>
                <a:ea typeface="Malgun Gothic" charset="-127"/>
              </a:rPr>
              <a:pPr eaLnBrk="1" hangingPunct="1"/>
              <a:t>25</a:t>
            </a:fld>
            <a:endParaRPr lang="en-US" altLang="ko-KR">
              <a:latin typeface="Calibri" charset="0"/>
              <a:ea typeface="Malgun Gothic" charset="-127"/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x-none" altLang="x-none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48462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B379E68-265B-4A45-8947-6A621046600E}" type="slidenum">
              <a:rPr lang="ko-KR" altLang="en-US">
                <a:latin typeface="Calibri" charset="0"/>
                <a:ea typeface="Malgun Gothic" charset="-127"/>
              </a:rPr>
              <a:pPr eaLnBrk="1" hangingPunct="1"/>
              <a:t>26</a:t>
            </a:fld>
            <a:endParaRPr lang="en-US" altLang="ko-KR">
              <a:latin typeface="Calibri" charset="0"/>
              <a:ea typeface="Malgun Gothic" charset="-127"/>
            </a:endParaRPr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ko-KR" dirty="0">
              <a:latin typeface="Tahoma" charset="0"/>
              <a:ea typeface="Gulim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4161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F501F4F-1EDD-8A4B-A53C-B65352421238}" type="slidenum">
              <a:rPr lang="ko-KR" altLang="en-US">
                <a:latin typeface="Calibri" charset="0"/>
                <a:ea typeface="Malgun Gothic" charset="-127"/>
              </a:rPr>
              <a:pPr eaLnBrk="1" hangingPunct="1"/>
              <a:t>27</a:t>
            </a:fld>
            <a:endParaRPr lang="en-US" altLang="ko-KR">
              <a:latin typeface="Calibri" charset="0"/>
              <a:ea typeface="Malgun Gothic" charset="-127"/>
            </a:endParaRPr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ko-KR" dirty="0">
              <a:latin typeface="Tahoma" charset="0"/>
              <a:ea typeface="Gulim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72643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3B914D3-D8EC-A24F-8A93-A599F0FAD0B4}" type="slidenum">
              <a:rPr lang="ko-KR" altLang="en-US">
                <a:latin typeface="Calibri" charset="0"/>
                <a:ea typeface="Malgun Gothic" charset="-127"/>
              </a:rPr>
              <a:pPr eaLnBrk="1" hangingPunct="1"/>
              <a:t>28</a:t>
            </a:fld>
            <a:endParaRPr lang="en-US" altLang="ko-KR">
              <a:latin typeface="Calibri" charset="0"/>
              <a:ea typeface="Malgun Gothic" charset="-127"/>
            </a:endParaRPr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ko-KR" dirty="0">
              <a:latin typeface="Tahoma" charset="0"/>
              <a:ea typeface="Gulim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078037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7919A6C-72AB-2541-9B56-6607237770A6}" type="slidenum">
              <a:rPr lang="ko-KR" altLang="en-US">
                <a:latin typeface="Calibri" charset="0"/>
                <a:ea typeface="Malgun Gothic" charset="-127"/>
              </a:rPr>
              <a:pPr eaLnBrk="1" hangingPunct="1"/>
              <a:t>29</a:t>
            </a:fld>
            <a:endParaRPr lang="en-US" altLang="ko-KR">
              <a:latin typeface="Calibri" charset="0"/>
              <a:ea typeface="Malgun Gothic" charset="-127"/>
            </a:endParaRPr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ko-KR" dirty="0">
                <a:latin typeface="Tahoma" charset="0"/>
                <a:ea typeface="Gulim" charset="-127"/>
              </a:rPr>
              <a:t>Text book puts more records on the left node after split. </a:t>
            </a:r>
          </a:p>
          <a:p>
            <a:pPr eaLnBrk="1" hangingPunct="1">
              <a:spcBef>
                <a:spcPct val="0"/>
              </a:spcBef>
            </a:pPr>
            <a:r>
              <a:rPr lang="en-US" altLang="ko-KR" dirty="0">
                <a:latin typeface="Tahoma" charset="0"/>
                <a:ea typeface="Gulim" charset="-127"/>
              </a:rPr>
              <a:t>New nodes should be (50,55) and (60)</a:t>
            </a:r>
          </a:p>
          <a:p>
            <a:pPr eaLnBrk="1" hangingPunct="1">
              <a:spcBef>
                <a:spcPct val="0"/>
              </a:spcBef>
            </a:pPr>
            <a:r>
              <a:rPr lang="en-US" altLang="ko-KR" dirty="0">
                <a:latin typeface="Tahoma" charset="0"/>
                <a:ea typeface="Gulim" charset="-127"/>
              </a:rPr>
              <a:t>You</a:t>
            </a:r>
            <a:r>
              <a:rPr lang="en-US" altLang="ko-KR" baseline="0" dirty="0">
                <a:latin typeface="Tahoma" charset="0"/>
                <a:ea typeface="Gulim" charset="-127"/>
              </a:rPr>
              <a:t> can technically put more records on right if you wanted to</a:t>
            </a:r>
            <a:endParaRPr lang="en-US" altLang="ko-KR" dirty="0">
              <a:latin typeface="Tahoma" charset="0"/>
              <a:ea typeface="Gulim" charset="-127"/>
            </a:endParaRPr>
          </a:p>
          <a:p>
            <a:pPr eaLnBrk="1" hangingPunct="1">
              <a:spcBef>
                <a:spcPct val="0"/>
              </a:spcBef>
            </a:pPr>
            <a:endParaRPr lang="en-US" altLang="ko-KR" dirty="0">
              <a:latin typeface="Tahoma" charset="0"/>
              <a:ea typeface="Gulim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95251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9D99A01-ECCF-9C47-B84F-AECDD1782D6B}" type="slidenum">
              <a:rPr lang="ko-KR" altLang="en-US">
                <a:latin typeface="Calibri" charset="0"/>
                <a:ea typeface="Malgun Gothic" charset="-127"/>
              </a:rPr>
              <a:pPr eaLnBrk="1" hangingPunct="1"/>
              <a:t>30</a:t>
            </a:fld>
            <a:endParaRPr lang="en-US" altLang="ko-KR">
              <a:latin typeface="Calibri" charset="0"/>
              <a:ea typeface="Malgun Gothic" charset="-127"/>
            </a:endParaRPr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ko-KR" dirty="0">
              <a:latin typeface="Tahoma" charset="0"/>
              <a:ea typeface="Gulim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3006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E4FE18F-58B7-1441-ACEA-615914A2AA4B}" type="slidenum">
              <a:rPr lang="ko-KR" altLang="en-US">
                <a:latin typeface="Calibri" charset="0"/>
                <a:ea typeface="Malgun Gothic" charset="-127"/>
              </a:rPr>
              <a:pPr eaLnBrk="1" hangingPunct="1"/>
              <a:t>31</a:t>
            </a:fld>
            <a:endParaRPr lang="en-US" altLang="ko-KR">
              <a:latin typeface="Calibri" charset="0"/>
              <a:ea typeface="Malgun Gothic" charset="-127"/>
            </a:endParaRPr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x-none" altLang="x-none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87953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34405C1-5808-184D-99F6-7AB9E1D86310}" type="slidenum">
              <a:rPr lang="ko-KR" altLang="en-US">
                <a:latin typeface="Calibri" charset="0"/>
                <a:ea typeface="Malgun Gothic" charset="-127"/>
              </a:rPr>
              <a:pPr eaLnBrk="1" hangingPunct="1"/>
              <a:t>32</a:t>
            </a:fld>
            <a:endParaRPr lang="en-US" altLang="ko-KR">
              <a:latin typeface="Calibri" charset="0"/>
              <a:ea typeface="Malgun Gothic" charset="-127"/>
            </a:endParaRPr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>
              <a:latin typeface="Tahoma" charset="0"/>
              <a:ea typeface="Gulim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70113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4CC4A7E-A7FF-2746-9087-42EEE9D4FCDE}" type="slidenum">
              <a:rPr lang="ko-KR" altLang="en-US">
                <a:latin typeface="Calibri" charset="0"/>
                <a:ea typeface="Malgun Gothic" charset="-127"/>
              </a:rPr>
              <a:pPr eaLnBrk="1" hangingPunct="1"/>
              <a:t>33</a:t>
            </a:fld>
            <a:endParaRPr lang="en-US" altLang="ko-KR">
              <a:latin typeface="Calibri" charset="0"/>
              <a:ea typeface="Malgun Gothic" charset="-127"/>
            </a:endParaRPr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>
              <a:latin typeface="Tahoma" charset="0"/>
              <a:ea typeface="Gulim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735907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b="0" dirty="0">
              <a:latin typeface="+mj-ea"/>
              <a:ea typeface="+mj-e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618D7D-4E48-444A-87A2-13DBCDE59D9B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9217895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5C08C55-8557-9B48-8F44-A5AB131F95F9}" type="slidenum">
              <a:rPr lang="ko-KR" altLang="en-US">
                <a:latin typeface="Calibri" charset="0"/>
                <a:ea typeface="Malgun Gothic" charset="-127"/>
              </a:rPr>
              <a:pPr eaLnBrk="1" hangingPunct="1"/>
              <a:t>34</a:t>
            </a:fld>
            <a:endParaRPr lang="en-US" altLang="ko-KR">
              <a:latin typeface="Calibri" charset="0"/>
              <a:ea typeface="Malgun Gothic" charset="-127"/>
            </a:endParaRPr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>
              <a:latin typeface="Tahoma" charset="0"/>
              <a:ea typeface="Gulim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381688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7A7EB13-D8B5-C64B-B09A-1B621AF7579A}" type="slidenum">
              <a:rPr lang="ko-KR" altLang="en-US">
                <a:latin typeface="Calibri" charset="0"/>
                <a:ea typeface="Malgun Gothic" charset="-127"/>
              </a:rPr>
              <a:pPr eaLnBrk="1" hangingPunct="1"/>
              <a:t>35</a:t>
            </a:fld>
            <a:endParaRPr lang="en-US" altLang="ko-KR">
              <a:latin typeface="Calibri" charset="0"/>
              <a:ea typeface="Malgun Gothic" charset="-127"/>
            </a:endParaRPr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>
              <a:latin typeface="Tahoma" charset="0"/>
              <a:ea typeface="Gulim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294395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32C0B1E-9877-D345-9E2F-8551AD7960D4}" type="slidenum">
              <a:rPr lang="ko-KR" altLang="en-US">
                <a:latin typeface="Calibri" charset="0"/>
                <a:ea typeface="Malgun Gothic" charset="-127"/>
              </a:rPr>
              <a:pPr eaLnBrk="1" hangingPunct="1"/>
              <a:t>36</a:t>
            </a:fld>
            <a:endParaRPr lang="en-US" altLang="ko-KR">
              <a:latin typeface="Calibri" charset="0"/>
              <a:ea typeface="Malgun Gothic" charset="-127"/>
            </a:endParaRPr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>
              <a:latin typeface="Tahoma" charset="0"/>
              <a:ea typeface="Gulim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878303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3FDE821-15E8-4F42-BEEE-B0B9714BB4BD}" type="slidenum">
              <a:rPr lang="ko-KR" altLang="en-US">
                <a:latin typeface="Calibri" charset="0"/>
                <a:ea typeface="Malgun Gothic" charset="-127"/>
              </a:rPr>
              <a:pPr eaLnBrk="1" hangingPunct="1"/>
              <a:t>37</a:t>
            </a:fld>
            <a:endParaRPr lang="en-US" altLang="ko-KR">
              <a:latin typeface="Calibri" charset="0"/>
              <a:ea typeface="Malgun Gothic" charset="-127"/>
            </a:endParaRPr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>
              <a:latin typeface="Tahoma" charset="0"/>
              <a:ea typeface="Gulim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6027803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CCFE172-E793-5F4B-B00F-F2584AC56271}" type="slidenum">
              <a:rPr lang="ko-KR" altLang="en-US">
                <a:latin typeface="Calibri" charset="0"/>
                <a:ea typeface="Malgun Gothic" charset="-127"/>
              </a:rPr>
              <a:pPr eaLnBrk="1" hangingPunct="1"/>
              <a:t>38</a:t>
            </a:fld>
            <a:endParaRPr lang="en-US" altLang="ko-KR">
              <a:latin typeface="Calibri" charset="0"/>
              <a:ea typeface="Malgun Gothic" charset="-127"/>
            </a:endParaRPr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>
              <a:latin typeface="Tahoma" charset="0"/>
              <a:ea typeface="Gulim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5529315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11FE821-5E30-FF48-B58D-B90568AFA0DA}" type="slidenum">
              <a:rPr lang="ko-KR" altLang="en-US">
                <a:latin typeface="Calibri" charset="0"/>
                <a:ea typeface="Malgun Gothic" charset="-127"/>
              </a:rPr>
              <a:pPr eaLnBrk="1" hangingPunct="1"/>
              <a:t>39</a:t>
            </a:fld>
            <a:endParaRPr lang="en-US" altLang="ko-KR">
              <a:latin typeface="Calibri" charset="0"/>
              <a:ea typeface="Malgun Gothic" charset="-127"/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x-none" altLang="x-none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644251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003CAD2-449E-0D4C-A643-2E17C23FD236}" type="slidenum">
              <a:rPr lang="ko-KR" altLang="en-US">
                <a:latin typeface="Calibri" charset="0"/>
                <a:ea typeface="Malgun Gothic" charset="-127"/>
              </a:rPr>
              <a:pPr eaLnBrk="1" hangingPunct="1"/>
              <a:t>40</a:t>
            </a:fld>
            <a:endParaRPr lang="en-US" altLang="ko-KR">
              <a:latin typeface="Calibri" charset="0"/>
              <a:ea typeface="Malgun Gothic" charset="-127"/>
            </a:endParaRPr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>
              <a:latin typeface="Tahoma" charset="0"/>
              <a:ea typeface="Gulim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5789702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FD1DF1D-6E72-0748-8E41-E2DAD0499F93}" type="slidenum">
              <a:rPr lang="ko-KR" altLang="en-US">
                <a:latin typeface="Calibri" charset="0"/>
                <a:ea typeface="Malgun Gothic" charset="-127"/>
              </a:rPr>
              <a:pPr eaLnBrk="1" hangingPunct="1"/>
              <a:t>41</a:t>
            </a:fld>
            <a:endParaRPr lang="en-US" altLang="ko-KR">
              <a:latin typeface="Calibri" charset="0"/>
              <a:ea typeface="Malgun Gothic" charset="-127"/>
            </a:endParaRPr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>
              <a:latin typeface="Tahoma" charset="0"/>
              <a:ea typeface="Gulim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2758651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D65C6B0-7DA4-DC4A-8E50-F28B01A082CC}" type="slidenum">
              <a:rPr lang="ko-KR" altLang="en-US">
                <a:latin typeface="Calibri" charset="0"/>
                <a:ea typeface="Malgun Gothic" charset="-127"/>
              </a:rPr>
              <a:pPr eaLnBrk="1" hangingPunct="1"/>
              <a:t>42</a:t>
            </a:fld>
            <a:endParaRPr lang="en-US" altLang="ko-KR">
              <a:latin typeface="Calibri" charset="0"/>
              <a:ea typeface="Malgun Gothic" charset="-127"/>
            </a:endParaRPr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>
              <a:latin typeface="Tahoma" charset="0"/>
              <a:ea typeface="Gulim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537020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D70D926-1BCD-E44A-B1BB-505AEBB3073F}" type="slidenum">
              <a:rPr lang="ko-KR" altLang="en-US">
                <a:latin typeface="Calibri" charset="0"/>
                <a:ea typeface="Malgun Gothic" charset="-127"/>
              </a:rPr>
              <a:pPr eaLnBrk="1" hangingPunct="1"/>
              <a:t>43</a:t>
            </a:fld>
            <a:endParaRPr lang="en-US" altLang="ko-KR">
              <a:latin typeface="Calibri" charset="0"/>
              <a:ea typeface="Malgun Gothic" charset="-127"/>
            </a:endParaRPr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>
              <a:latin typeface="Tahoma" charset="0"/>
              <a:ea typeface="Gulim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493281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618D7D-4E48-444A-87A2-13DBCDE59D9B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4726083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9466D33-DAD8-5040-BDD1-CFFDCE23F218}" type="slidenum">
              <a:rPr lang="ko-KR" altLang="en-US">
                <a:latin typeface="Calibri" charset="0"/>
                <a:ea typeface="Malgun Gothic" charset="-127"/>
              </a:rPr>
              <a:pPr eaLnBrk="1" hangingPunct="1"/>
              <a:t>44</a:t>
            </a:fld>
            <a:endParaRPr lang="en-US" altLang="ko-KR">
              <a:latin typeface="Calibri" charset="0"/>
              <a:ea typeface="Malgun Gothic" charset="-127"/>
            </a:endParaRPr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>
              <a:latin typeface="Tahoma" charset="0"/>
              <a:ea typeface="Gulim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7653870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3F61507-6DC1-9742-83CD-37119B38FE74}" type="slidenum">
              <a:rPr lang="ko-KR" altLang="en-US">
                <a:latin typeface="Calibri" charset="0"/>
                <a:ea typeface="Malgun Gothic" charset="-127"/>
              </a:rPr>
              <a:pPr eaLnBrk="1" hangingPunct="1"/>
              <a:t>45</a:t>
            </a:fld>
            <a:endParaRPr lang="en-US" altLang="ko-KR">
              <a:latin typeface="Calibri" charset="0"/>
              <a:ea typeface="Malgun Gothic" charset="-127"/>
            </a:endParaRPr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x-none" altLang="x-none" dirty="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947549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F0FEF63-7AA9-1146-938C-D0442306EA91}" type="slidenum">
              <a:rPr lang="ko-KR" altLang="en-US">
                <a:latin typeface="Calibri" charset="0"/>
                <a:ea typeface="Malgun Gothic" charset="-127"/>
              </a:rPr>
              <a:pPr eaLnBrk="1" hangingPunct="1"/>
              <a:t>46</a:t>
            </a:fld>
            <a:endParaRPr lang="en-US" altLang="ko-KR">
              <a:latin typeface="Calibri" charset="0"/>
              <a:ea typeface="Malgun Gothic" charset="-127"/>
            </a:endParaRPr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x-none" altLang="x-none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227331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DA45374-C740-4147-A950-E0A811638558}" type="slidenum">
              <a:rPr lang="ko-KR" altLang="en-US">
                <a:latin typeface="Calibri" charset="0"/>
                <a:ea typeface="Malgun Gothic" charset="-127"/>
              </a:rPr>
              <a:pPr eaLnBrk="1" hangingPunct="1"/>
              <a:t>47</a:t>
            </a:fld>
            <a:endParaRPr lang="en-US" altLang="ko-KR">
              <a:latin typeface="Calibri" charset="0"/>
              <a:ea typeface="Malgun Gothic" charset="-127"/>
            </a:endParaRPr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x-none" altLang="x-none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818900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760B7F3-FEF2-D843-A755-17C866D68A25}" type="slidenum">
              <a:rPr lang="ko-KR" altLang="en-US">
                <a:latin typeface="Calibri" charset="0"/>
                <a:ea typeface="Malgun Gothic" charset="-127"/>
              </a:rPr>
              <a:pPr eaLnBrk="1" hangingPunct="1"/>
              <a:t>48</a:t>
            </a:fld>
            <a:endParaRPr lang="en-US" altLang="ko-KR">
              <a:latin typeface="Calibri" charset="0"/>
              <a:ea typeface="Malgun Gothic" charset="-127"/>
            </a:endParaRPr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x-none" altLang="x-none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797274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65194A0-D012-B546-82BD-23697E82D27D}" type="slidenum">
              <a:rPr lang="ko-KR" altLang="en-US">
                <a:latin typeface="Calibri" charset="0"/>
                <a:ea typeface="Malgun Gothic" charset="-127"/>
              </a:rPr>
              <a:pPr eaLnBrk="1" hangingPunct="1"/>
              <a:t>49</a:t>
            </a:fld>
            <a:endParaRPr lang="en-US" altLang="ko-KR">
              <a:latin typeface="Calibri" charset="0"/>
              <a:ea typeface="Malgun Gothic" charset="-127"/>
            </a:endParaRPr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x-none" altLang="x-none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135892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8E315EF-9B05-584F-9ADD-5736DA6811C7}" type="slidenum">
              <a:rPr lang="ko-KR" altLang="en-US">
                <a:latin typeface="Calibri" charset="0"/>
                <a:ea typeface="Malgun Gothic" charset="-127"/>
              </a:rPr>
              <a:pPr eaLnBrk="1" hangingPunct="1"/>
              <a:t>50</a:t>
            </a:fld>
            <a:endParaRPr lang="en-US" altLang="ko-KR">
              <a:latin typeface="Calibri" charset="0"/>
              <a:ea typeface="Malgun Gothic" charset="-127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x-none" altLang="x-none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950694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FB9192E-6814-D74E-804C-7C549245F243}" type="slidenum">
              <a:rPr lang="ko-KR" altLang="en-US">
                <a:latin typeface="Calibri" charset="0"/>
                <a:ea typeface="Malgun Gothic" charset="-127"/>
              </a:rPr>
              <a:pPr eaLnBrk="1" hangingPunct="1"/>
              <a:t>51</a:t>
            </a:fld>
            <a:endParaRPr lang="en-US" altLang="ko-KR">
              <a:latin typeface="Calibri" charset="0"/>
              <a:ea typeface="Malgun Gothic" charset="-127"/>
            </a:endParaRPr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x-none" altLang="x-none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645826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622E549-F348-F24C-8D0E-F7BA639C0C53}" type="slidenum">
              <a:rPr lang="ko-KR" altLang="en-US">
                <a:latin typeface="Calibri" charset="0"/>
                <a:ea typeface="Malgun Gothic" charset="-127"/>
              </a:rPr>
              <a:pPr eaLnBrk="1" hangingPunct="1"/>
              <a:t>52</a:t>
            </a:fld>
            <a:endParaRPr lang="en-US" altLang="ko-KR">
              <a:latin typeface="Calibri" charset="0"/>
              <a:ea typeface="Malgun Gothic" charset="-127"/>
            </a:endParaRPr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x-none" altLang="x-none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898560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B207E56-F8D0-4745-93C7-F38B5160DEE4}" type="slidenum">
              <a:rPr lang="ko-KR" altLang="en-US">
                <a:latin typeface="Calibri" charset="0"/>
                <a:ea typeface="Malgun Gothic" charset="-127"/>
              </a:rPr>
              <a:pPr eaLnBrk="1" hangingPunct="1"/>
              <a:t>53</a:t>
            </a:fld>
            <a:endParaRPr lang="en-US" altLang="ko-KR">
              <a:latin typeface="Calibri" charset="0"/>
              <a:ea typeface="Malgun Gothic" charset="-127"/>
            </a:endParaRPr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x-none" altLang="x-none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8102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618D7D-4E48-444A-87A2-13DBCDE59D9B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0681312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ACBF754-1C2A-9F4D-BEE5-EF55E6E9B379}" type="slidenum">
              <a:rPr lang="ko-KR" altLang="en-US">
                <a:latin typeface="Calibri" charset="0"/>
                <a:ea typeface="Malgun Gothic" charset="-127"/>
              </a:rPr>
              <a:pPr eaLnBrk="1" hangingPunct="1"/>
              <a:t>54</a:t>
            </a:fld>
            <a:endParaRPr lang="en-US" altLang="ko-KR">
              <a:latin typeface="Calibri" charset="0"/>
              <a:ea typeface="Malgun Gothic" charset="-127"/>
            </a:endParaRPr>
          </a:p>
        </p:txBody>
      </p:sp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x-none" altLang="x-none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766348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14D323C-DACD-2F4A-A29A-7CB464264BB1}" type="slidenum">
              <a:rPr lang="ko-KR" altLang="en-US">
                <a:latin typeface="Calibri" charset="0"/>
                <a:ea typeface="Malgun Gothic" charset="-127"/>
              </a:rPr>
              <a:pPr eaLnBrk="1" hangingPunct="1"/>
              <a:t>55</a:t>
            </a:fld>
            <a:endParaRPr lang="en-US" altLang="ko-KR">
              <a:latin typeface="Calibri" charset="0"/>
              <a:ea typeface="Malgun Gothic" charset="-127"/>
            </a:endParaRPr>
          </a:p>
        </p:txBody>
      </p:sp>
      <p:sp>
        <p:nvSpPr>
          <p:cNvPr id="130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x-none" altLang="x-none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787534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55BA2D6-3196-AA48-AC56-5669CD231D30}" type="slidenum">
              <a:rPr lang="ko-KR" altLang="en-US">
                <a:latin typeface="Calibri" charset="0"/>
                <a:ea typeface="Malgun Gothic" charset="-127"/>
              </a:rPr>
              <a:pPr eaLnBrk="1" hangingPunct="1"/>
              <a:t>56</a:t>
            </a:fld>
            <a:endParaRPr lang="en-US" altLang="ko-KR">
              <a:latin typeface="Calibri" charset="0"/>
              <a:ea typeface="Malgun Gothic" charset="-127"/>
            </a:endParaRPr>
          </a:p>
        </p:txBody>
      </p:sp>
      <p:sp>
        <p:nvSpPr>
          <p:cNvPr id="131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x-none" altLang="x-none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877447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112A25E-848E-434A-8DCD-A58CB8CA7F55}" type="slidenum">
              <a:rPr lang="ko-KR" altLang="en-US">
                <a:latin typeface="Calibri" charset="0"/>
                <a:ea typeface="Malgun Gothic" charset="-127"/>
              </a:rPr>
              <a:pPr eaLnBrk="1" hangingPunct="1"/>
              <a:t>57</a:t>
            </a:fld>
            <a:endParaRPr lang="en-US" altLang="ko-KR">
              <a:latin typeface="Calibri" charset="0"/>
              <a:ea typeface="Malgun Gothic" charset="-127"/>
            </a:endParaRPr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x-none" altLang="x-none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738424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9DBBCE6-BE1D-7B4B-9083-02176C4DCC2E}" type="slidenum">
              <a:rPr lang="ko-KR" altLang="en-US">
                <a:latin typeface="Calibri" charset="0"/>
                <a:ea typeface="Malgun Gothic" charset="-127"/>
              </a:rPr>
              <a:pPr eaLnBrk="1" hangingPunct="1"/>
              <a:t>58</a:t>
            </a:fld>
            <a:endParaRPr lang="en-US" altLang="ko-KR">
              <a:latin typeface="Calibri" charset="0"/>
              <a:ea typeface="Malgun Gothic" charset="-127"/>
            </a:endParaRPr>
          </a:p>
        </p:txBody>
      </p:sp>
      <p:sp>
        <p:nvSpPr>
          <p:cNvPr id="133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3312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x-none" altLang="x-none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356461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B624FCE-18AB-BE45-A304-4D88CFE7B8B2}" type="slidenum">
              <a:rPr lang="ko-KR" altLang="en-US">
                <a:latin typeface="Calibri" charset="0"/>
                <a:ea typeface="Malgun Gothic" charset="-127"/>
              </a:rPr>
              <a:pPr eaLnBrk="1" hangingPunct="1"/>
              <a:t>59</a:t>
            </a:fld>
            <a:endParaRPr lang="en-US" altLang="ko-KR">
              <a:latin typeface="Calibri" charset="0"/>
              <a:ea typeface="Malgun Gothic" charset="-127"/>
            </a:endParaRPr>
          </a:p>
        </p:txBody>
      </p:sp>
      <p:sp>
        <p:nvSpPr>
          <p:cNvPr id="13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x-none" altLang="x-none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456929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EADBE22-DB34-5A4B-A316-40C795B66071}" type="slidenum">
              <a:rPr lang="ko-KR" altLang="en-US">
                <a:latin typeface="Calibri" charset="0"/>
                <a:ea typeface="Malgun Gothic" charset="-127"/>
              </a:rPr>
              <a:pPr eaLnBrk="1" hangingPunct="1"/>
              <a:t>60</a:t>
            </a:fld>
            <a:endParaRPr lang="en-US" altLang="ko-KR">
              <a:latin typeface="Calibri" charset="0"/>
              <a:ea typeface="Malgun Gothic" charset="-127"/>
            </a:endParaRPr>
          </a:p>
        </p:txBody>
      </p:sp>
      <p:sp>
        <p:nvSpPr>
          <p:cNvPr id="135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351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x-none" altLang="x-none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001744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B80AE37-582E-C64C-B373-A638934F8428}" type="slidenum">
              <a:rPr lang="ko-KR" altLang="en-US">
                <a:latin typeface="Calibri" charset="0"/>
                <a:ea typeface="Malgun Gothic" charset="-127"/>
              </a:rPr>
              <a:pPr eaLnBrk="1" hangingPunct="1"/>
              <a:t>61</a:t>
            </a:fld>
            <a:endParaRPr lang="en-US" altLang="ko-KR">
              <a:latin typeface="Calibri" charset="0"/>
              <a:ea typeface="Malgun Gothic" charset="-127"/>
            </a:endParaRPr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x-none" altLang="x-none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540574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5F0A243-7D83-E942-95FB-5576F92FB427}" type="slidenum">
              <a:rPr lang="ko-KR" altLang="en-US">
                <a:latin typeface="Calibri" charset="0"/>
                <a:ea typeface="Malgun Gothic" charset="-127"/>
              </a:rPr>
              <a:pPr eaLnBrk="1" hangingPunct="1"/>
              <a:t>62</a:t>
            </a:fld>
            <a:endParaRPr lang="en-US" altLang="ko-KR">
              <a:latin typeface="Calibri" charset="0"/>
              <a:ea typeface="Malgun Gothic" charset="-127"/>
            </a:endParaRPr>
          </a:p>
        </p:txBody>
      </p:sp>
      <p:sp>
        <p:nvSpPr>
          <p:cNvPr id="137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x-none" altLang="x-none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11475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7FED14E-714B-314E-99BC-366529138089}" type="slidenum">
              <a:rPr lang="ko-KR" altLang="en-US">
                <a:latin typeface="Calibri" charset="0"/>
                <a:ea typeface="Malgun Gothic" charset="-127"/>
              </a:rPr>
              <a:pPr eaLnBrk="1" hangingPunct="1"/>
              <a:t>63</a:t>
            </a:fld>
            <a:endParaRPr lang="en-US" altLang="ko-KR">
              <a:latin typeface="Calibri" charset="0"/>
              <a:ea typeface="Malgun Gothic" charset="-127"/>
            </a:endParaRPr>
          </a:p>
        </p:txBody>
      </p:sp>
      <p:sp>
        <p:nvSpPr>
          <p:cNvPr id="138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3824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x-none" altLang="x-none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43133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618D7D-4E48-444A-87A2-13DBCDE59D9B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1656711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9742355-6BC2-1B48-8700-8F3E799A092F}" type="slidenum">
              <a:rPr lang="ko-KR" altLang="en-US">
                <a:latin typeface="Calibri" charset="0"/>
                <a:ea typeface="Malgun Gothic" charset="-127"/>
              </a:rPr>
              <a:pPr eaLnBrk="1" hangingPunct="1"/>
              <a:t>64</a:t>
            </a:fld>
            <a:endParaRPr lang="en-US" altLang="ko-KR">
              <a:latin typeface="Calibri" charset="0"/>
              <a:ea typeface="Malgun Gothic" charset="-127"/>
            </a:endParaRPr>
          </a:p>
        </p:txBody>
      </p:sp>
      <p:sp>
        <p:nvSpPr>
          <p:cNvPr id="139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3926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x-none" altLang="x-none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685819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DDFDF9B-8DCD-5846-A288-C0450E0B8B00}" type="slidenum">
              <a:rPr lang="ko-KR" altLang="en-US">
                <a:latin typeface="Calibri" charset="0"/>
                <a:ea typeface="Malgun Gothic" charset="-127"/>
              </a:rPr>
              <a:pPr eaLnBrk="1" hangingPunct="1"/>
              <a:t>65</a:t>
            </a:fld>
            <a:endParaRPr lang="en-US" altLang="ko-KR">
              <a:latin typeface="Calibri" charset="0"/>
              <a:ea typeface="Malgun Gothic" charset="-127"/>
            </a:endParaRPr>
          </a:p>
        </p:txBody>
      </p:sp>
      <p:sp>
        <p:nvSpPr>
          <p:cNvPr id="140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4029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x-none" altLang="x-none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209478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0623696-4335-4442-BAD8-83161BDF2CAE}" type="slidenum">
              <a:rPr lang="ko-KR" altLang="en-US">
                <a:latin typeface="Calibri" charset="0"/>
                <a:ea typeface="Malgun Gothic" charset="-127"/>
              </a:rPr>
              <a:pPr eaLnBrk="1" hangingPunct="1"/>
              <a:t>66</a:t>
            </a:fld>
            <a:endParaRPr lang="en-US" altLang="ko-KR">
              <a:latin typeface="Calibri" charset="0"/>
              <a:ea typeface="Malgun Gothic" charset="-127"/>
            </a:endParaRPr>
          </a:p>
        </p:txBody>
      </p:sp>
      <p:sp>
        <p:nvSpPr>
          <p:cNvPr id="141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4131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x-none" altLang="x-none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990894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D2FF234-8B61-E740-91E0-D4B800DD181C}" type="slidenum">
              <a:rPr lang="ko-KR" altLang="en-US">
                <a:latin typeface="Calibri" charset="0"/>
                <a:ea typeface="Malgun Gothic" charset="-127"/>
              </a:rPr>
              <a:pPr eaLnBrk="1" hangingPunct="1"/>
              <a:t>67</a:t>
            </a:fld>
            <a:endParaRPr lang="en-US" altLang="ko-KR">
              <a:latin typeface="Calibri" charset="0"/>
              <a:ea typeface="Malgun Gothic" charset="-127"/>
            </a:endParaRPr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x-none" altLang="x-none" dirty="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851253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B021D7C-2808-F94E-A3D0-A1C47FB8A7E1}" type="slidenum">
              <a:rPr lang="ko-KR" altLang="en-US">
                <a:latin typeface="Calibri" charset="0"/>
                <a:ea typeface="Malgun Gothic" charset="-127"/>
              </a:rPr>
              <a:pPr eaLnBrk="1" hangingPunct="1"/>
              <a:t>68</a:t>
            </a:fld>
            <a:endParaRPr lang="en-US" altLang="ko-KR">
              <a:latin typeface="Calibri" charset="0"/>
              <a:ea typeface="Malgun Gothic" charset="-127"/>
            </a:endParaRPr>
          </a:p>
        </p:txBody>
      </p:sp>
      <p:sp>
        <p:nvSpPr>
          <p:cNvPr id="143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4336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x-none" altLang="x-none" dirty="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2872676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CAA4E60-216A-DD4C-9943-3EB2F1C6D46F}" type="slidenum">
              <a:rPr lang="ko-KR" altLang="en-US">
                <a:latin typeface="Calibri" charset="0"/>
                <a:ea typeface="Malgun Gothic" charset="-127"/>
              </a:rPr>
              <a:pPr eaLnBrk="1" hangingPunct="1"/>
              <a:t>69</a:t>
            </a:fld>
            <a:endParaRPr lang="en-US" altLang="ko-KR">
              <a:latin typeface="Calibri" charset="0"/>
              <a:ea typeface="Malgun Gothic" charset="-127"/>
            </a:endParaRPr>
          </a:p>
        </p:txBody>
      </p:sp>
      <p:sp>
        <p:nvSpPr>
          <p:cNvPr id="144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4438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x-none" altLang="x-none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013251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B9E72AD-08BF-B74D-90BF-2300162BB975}" type="slidenum">
              <a:rPr lang="ko-KR" altLang="en-US">
                <a:latin typeface="Calibri" charset="0"/>
                <a:ea typeface="Malgun Gothic" charset="-127"/>
              </a:rPr>
              <a:pPr eaLnBrk="1" hangingPunct="1"/>
              <a:t>70</a:t>
            </a:fld>
            <a:endParaRPr lang="en-US" altLang="ko-KR">
              <a:latin typeface="Calibri" charset="0"/>
              <a:ea typeface="Malgun Gothic" charset="-127"/>
            </a:endParaRPr>
          </a:p>
        </p:txBody>
      </p:sp>
      <p:sp>
        <p:nvSpPr>
          <p:cNvPr id="145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4541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x-none" altLang="x-none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8738788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0799419-FB14-2B4A-A799-2B9E0CC21CCF}" type="slidenum">
              <a:rPr lang="ko-KR" altLang="en-US">
                <a:latin typeface="Calibri" charset="0"/>
                <a:ea typeface="Malgun Gothic" charset="-127"/>
              </a:rPr>
              <a:pPr eaLnBrk="1" hangingPunct="1"/>
              <a:t>71</a:t>
            </a:fld>
            <a:endParaRPr lang="en-US" altLang="ko-KR">
              <a:latin typeface="Calibri" charset="0"/>
              <a:ea typeface="Malgun Gothic" charset="-127"/>
            </a:endParaRPr>
          </a:p>
        </p:txBody>
      </p:sp>
      <p:sp>
        <p:nvSpPr>
          <p:cNvPr id="146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4643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x-none" altLang="x-none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9543017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0BB01EA-C29F-5043-A93D-866A0ACE6A85}" type="slidenum">
              <a:rPr lang="ko-KR" altLang="en-US">
                <a:latin typeface="Calibri" charset="0"/>
                <a:ea typeface="Malgun Gothic" charset="-127"/>
              </a:rPr>
              <a:pPr eaLnBrk="1" hangingPunct="1"/>
              <a:t>72</a:t>
            </a:fld>
            <a:endParaRPr lang="en-US" altLang="ko-KR">
              <a:latin typeface="Calibri" charset="0"/>
              <a:ea typeface="Malgun Gothic" charset="-127"/>
            </a:endParaRPr>
          </a:p>
        </p:txBody>
      </p:sp>
      <p:sp>
        <p:nvSpPr>
          <p:cNvPr id="147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4746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x-none" altLang="x-none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2618561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CB0C600-57E6-4B48-B98E-F2EDE6644B0C}" type="slidenum">
              <a:rPr lang="ko-KR" altLang="en-US">
                <a:latin typeface="Calibri" charset="0"/>
                <a:ea typeface="Malgun Gothic" charset="-127"/>
              </a:rPr>
              <a:pPr eaLnBrk="1" hangingPunct="1"/>
              <a:t>73</a:t>
            </a:fld>
            <a:endParaRPr lang="en-US" altLang="ko-KR">
              <a:latin typeface="Calibri" charset="0"/>
              <a:ea typeface="Malgun Gothic" charset="-127"/>
            </a:endParaRPr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x-none" altLang="x-none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68695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BD373B6-FE53-054B-84F3-F21AF6C2DFE4}" type="slidenum">
              <a:rPr lang="ko-KR" altLang="en-US">
                <a:latin typeface="Calibri" charset="0"/>
                <a:ea typeface="Malgun Gothic" charset="-127"/>
              </a:rPr>
              <a:pPr eaLnBrk="1" hangingPunct="1"/>
              <a:t>20</a:t>
            </a:fld>
            <a:endParaRPr lang="en-US" altLang="ko-KR">
              <a:latin typeface="Calibri" charset="0"/>
              <a:ea typeface="Malgun Gothic" charset="-127"/>
            </a:endParaRPr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ko-KR" dirty="0">
                <a:latin typeface="Tahoma" charset="0"/>
                <a:ea typeface="Gulim" charset="-127"/>
              </a:rPr>
              <a:t>Start</a:t>
            </a:r>
            <a:r>
              <a:rPr lang="en-US" altLang="ko-KR" baseline="0" dirty="0">
                <a:latin typeface="Tahoma" charset="0"/>
                <a:ea typeface="Gulim" charset="-127"/>
              </a:rPr>
              <a:t> with Node 1 (root) always</a:t>
            </a:r>
          </a:p>
          <a:p>
            <a:pPr eaLnBrk="1" hangingPunct="1">
              <a:spcBef>
                <a:spcPct val="0"/>
              </a:spcBef>
            </a:pPr>
            <a:r>
              <a:rPr lang="en-US" altLang="ko-KR" baseline="0" dirty="0">
                <a:latin typeface="Tahoma" charset="0"/>
                <a:ea typeface="Gulim" charset="-127"/>
              </a:rPr>
              <a:t>Node 2 after comparing to key 42, because that’s where 37 starts</a:t>
            </a:r>
          </a:p>
          <a:p>
            <a:pPr eaLnBrk="1" hangingPunct="1">
              <a:spcBef>
                <a:spcPct val="0"/>
              </a:spcBef>
            </a:pPr>
            <a:r>
              <a:rPr lang="en-US" altLang="ko-KR" baseline="0" dirty="0">
                <a:latin typeface="Tahoma" charset="0"/>
                <a:ea typeface="Gulim" charset="-127"/>
              </a:rPr>
              <a:t>You compare to Key 40 and take the left pointer to...</a:t>
            </a:r>
          </a:p>
          <a:p>
            <a:pPr eaLnBrk="1" hangingPunct="1">
              <a:spcBef>
                <a:spcPct val="0"/>
              </a:spcBef>
            </a:pPr>
            <a:r>
              <a:rPr lang="en-US" altLang="ko-KR" baseline="0" dirty="0">
                <a:latin typeface="Tahoma" charset="0"/>
                <a:ea typeface="Gulim" charset="-127"/>
              </a:rPr>
              <a:t>Node 7</a:t>
            </a:r>
          </a:p>
          <a:p>
            <a:pPr eaLnBrk="1" hangingPunct="1">
              <a:spcBef>
                <a:spcPct val="0"/>
              </a:spcBef>
            </a:pPr>
            <a:r>
              <a:rPr lang="en-US" altLang="ko-KR" baseline="0" dirty="0">
                <a:latin typeface="Tahoma" charset="0"/>
                <a:ea typeface="Gulim" charset="-127"/>
              </a:rPr>
              <a:t>Then you read sequentially (recall leaf nodes’ last pointer is to next sequential node)</a:t>
            </a:r>
          </a:p>
          <a:p>
            <a:pPr eaLnBrk="1" hangingPunct="1">
              <a:spcBef>
                <a:spcPct val="0"/>
              </a:spcBef>
            </a:pPr>
            <a:r>
              <a:rPr lang="en-US" altLang="ko-KR" baseline="0" dirty="0">
                <a:latin typeface="Tahoma" charset="0"/>
                <a:ea typeface="Gulim" charset="-127"/>
              </a:rPr>
              <a:t>until...</a:t>
            </a:r>
          </a:p>
          <a:p>
            <a:pPr eaLnBrk="1" hangingPunct="1">
              <a:spcBef>
                <a:spcPct val="0"/>
              </a:spcBef>
            </a:pPr>
            <a:r>
              <a:rPr lang="en-US" altLang="ko-KR" baseline="0" dirty="0">
                <a:latin typeface="Tahoma" charset="0"/>
                <a:ea typeface="Gulim" charset="-127"/>
              </a:rPr>
              <a:t>Node 10? Node 11?</a:t>
            </a:r>
          </a:p>
          <a:p>
            <a:pPr eaLnBrk="1" hangingPunct="1">
              <a:spcBef>
                <a:spcPct val="0"/>
              </a:spcBef>
            </a:pPr>
            <a:r>
              <a:rPr lang="en-US" altLang="ko-KR" baseline="0" dirty="0">
                <a:latin typeface="Tahoma" charset="0"/>
                <a:ea typeface="Gulim" charset="-127"/>
              </a:rPr>
              <a:t>Node 11 – you don’t know if Node 11 has 65 at the front!</a:t>
            </a:r>
          </a:p>
          <a:p>
            <a:pPr eaLnBrk="1" hangingPunct="1">
              <a:spcBef>
                <a:spcPct val="0"/>
              </a:spcBef>
            </a:pPr>
            <a:r>
              <a:rPr lang="en-US" altLang="ko-KR" baseline="0" dirty="0">
                <a:latin typeface="Tahoma" charset="0"/>
                <a:ea typeface="Gulim" charset="-127"/>
              </a:rPr>
              <a:t>	Technically if you had read Node 3, you would know Node 10 &lt; 78 and Node 11 &gt;= 78 (and after reading Node 10, you would have satisfied the 65 upper bound)</a:t>
            </a:r>
          </a:p>
          <a:p>
            <a:pPr eaLnBrk="1" hangingPunct="1">
              <a:spcBef>
                <a:spcPct val="0"/>
              </a:spcBef>
            </a:pPr>
            <a:r>
              <a:rPr lang="en-US" altLang="ko-KR" baseline="0" dirty="0">
                <a:latin typeface="Tahoma" charset="0"/>
                <a:ea typeface="Gulim" charset="-127"/>
              </a:rPr>
              <a:t>	But we didn’t read Node 3 because it’s much faster to do a sequential scan than a search for each possible key!</a:t>
            </a:r>
          </a:p>
          <a:p>
            <a:pPr eaLnBrk="1" hangingPunct="1">
              <a:spcBef>
                <a:spcPct val="0"/>
              </a:spcBef>
            </a:pPr>
            <a:r>
              <a:rPr lang="en-US" altLang="ko-KR" baseline="0" dirty="0">
                <a:latin typeface="Tahoma" charset="0"/>
                <a:ea typeface="Gulim" charset="-127"/>
              </a:rPr>
              <a:t>Final: 1, 2, 7, 8, 9, 10, 11 [no data from 11]</a:t>
            </a:r>
          </a:p>
          <a:p>
            <a:pPr eaLnBrk="1" hangingPunct="1">
              <a:spcBef>
                <a:spcPct val="0"/>
              </a:spcBef>
            </a:pPr>
            <a:endParaRPr lang="en-US" altLang="ko-KR" baseline="0" dirty="0">
              <a:latin typeface="Tahoma" charset="0"/>
              <a:ea typeface="Gulim" charset="-127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ko-KR" baseline="0" dirty="0">
                <a:latin typeface="Tahoma" charset="0"/>
                <a:ea typeface="Gulim" charset="-127"/>
              </a:rPr>
              <a:t>if you </a:t>
            </a:r>
            <a:r>
              <a:rPr lang="en-US" altLang="ko-KR" baseline="0" dirty="0" err="1">
                <a:latin typeface="Tahoma" charset="0"/>
                <a:ea typeface="Gulim" charset="-127"/>
              </a:rPr>
              <a:t>statean</a:t>
            </a:r>
            <a:r>
              <a:rPr lang="en-US" altLang="ko-KR" baseline="0" dirty="0">
                <a:latin typeface="Tahoma" charset="0"/>
                <a:ea typeface="Gulim" charset="-127"/>
              </a:rPr>
              <a:t> assumption that nodes</a:t>
            </a:r>
            <a:endParaRPr lang="en-US" altLang="ko-KR" dirty="0">
              <a:latin typeface="Tahoma" charset="0"/>
              <a:ea typeface="Gulim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86540508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7A0789F-5DDC-7949-AD56-5135583D622F}" type="slidenum">
              <a:rPr lang="ko-KR" altLang="en-US">
                <a:latin typeface="Calibri" charset="0"/>
                <a:ea typeface="Malgun Gothic" charset="-127"/>
              </a:rPr>
              <a:pPr eaLnBrk="1" hangingPunct="1"/>
              <a:t>74</a:t>
            </a:fld>
            <a:endParaRPr lang="en-US" altLang="ko-KR">
              <a:latin typeface="Calibri" charset="0"/>
              <a:ea typeface="Malgun Gothic" charset="-127"/>
            </a:endParaRPr>
          </a:p>
        </p:txBody>
      </p:sp>
      <p:sp>
        <p:nvSpPr>
          <p:cNvPr id="149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4950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x-none" altLang="x-none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3273127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930875A-2657-B148-AFD8-9C108EEA4D37}" type="slidenum">
              <a:rPr lang="ko-KR" altLang="en-US">
                <a:latin typeface="Calibri" charset="0"/>
                <a:ea typeface="Malgun Gothic" charset="-127"/>
              </a:rPr>
              <a:pPr eaLnBrk="1" hangingPunct="1"/>
              <a:t>75</a:t>
            </a:fld>
            <a:endParaRPr lang="en-US" altLang="ko-KR">
              <a:latin typeface="Calibri" charset="0"/>
              <a:ea typeface="Malgun Gothic" charset="-127"/>
            </a:endParaRPr>
          </a:p>
        </p:txBody>
      </p:sp>
      <p:sp>
        <p:nvSpPr>
          <p:cNvPr id="150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5053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x-none" altLang="x-none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2002092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C3183CD-2632-D248-A0C3-49AFDE79A6FF}" type="slidenum">
              <a:rPr lang="ko-KR" altLang="en-US">
                <a:latin typeface="Calibri" charset="0"/>
                <a:ea typeface="Malgun Gothic" charset="-127"/>
              </a:rPr>
              <a:pPr eaLnBrk="1" hangingPunct="1"/>
              <a:t>76</a:t>
            </a:fld>
            <a:endParaRPr lang="en-US" altLang="ko-KR">
              <a:latin typeface="Calibri" charset="0"/>
              <a:ea typeface="Malgun Gothic" charset="-127"/>
            </a:endParaRPr>
          </a:p>
        </p:txBody>
      </p:sp>
      <p:sp>
        <p:nvSpPr>
          <p:cNvPr id="151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5155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x-none" altLang="x-none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5492293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0919F87-2F97-B341-BEAD-A30199607FD5}" type="slidenum">
              <a:rPr lang="ko-KR" altLang="en-US">
                <a:latin typeface="Calibri" charset="0"/>
                <a:ea typeface="Malgun Gothic" charset="-127"/>
              </a:rPr>
              <a:pPr eaLnBrk="1" hangingPunct="1"/>
              <a:t>77</a:t>
            </a:fld>
            <a:endParaRPr lang="en-US" altLang="ko-KR">
              <a:latin typeface="Calibri" charset="0"/>
              <a:ea typeface="Malgun Gothic" charset="-127"/>
            </a:endParaRPr>
          </a:p>
        </p:txBody>
      </p:sp>
      <p:sp>
        <p:nvSpPr>
          <p:cNvPr id="152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5258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x-none" dirty="0">
                <a:latin typeface="Tahoma" charset="0"/>
              </a:rPr>
              <a:t>Could also be 70, just a</a:t>
            </a:r>
            <a:r>
              <a:rPr lang="en-US" altLang="x-none" baseline="0" dirty="0">
                <a:latin typeface="Tahoma" charset="0"/>
              </a:rPr>
              <a:t> middle key (because we want to keep nodes relatively equal fill)</a:t>
            </a:r>
            <a:endParaRPr lang="x-none" altLang="x-none" dirty="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6409050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8A40787-7F03-F542-84E0-664D84334B31}" type="slidenum">
              <a:rPr lang="ko-KR" altLang="en-US">
                <a:latin typeface="Calibri" charset="0"/>
                <a:ea typeface="Malgun Gothic" charset="-127"/>
              </a:rPr>
              <a:pPr eaLnBrk="1" hangingPunct="1"/>
              <a:t>78</a:t>
            </a:fld>
            <a:endParaRPr lang="en-US" altLang="ko-KR">
              <a:latin typeface="Calibri" charset="0"/>
              <a:ea typeface="Malgun Gothic" charset="-127"/>
            </a:endParaRPr>
          </a:p>
        </p:txBody>
      </p:sp>
      <p:sp>
        <p:nvSpPr>
          <p:cNvPr id="153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5360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x-none" altLang="x-none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0220374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E3A138D-E443-D047-BA87-EBFE3079803B}" type="slidenum">
              <a:rPr lang="ko-KR" altLang="en-US">
                <a:latin typeface="Calibri" charset="0"/>
                <a:ea typeface="Malgun Gothic" charset="-127"/>
              </a:rPr>
              <a:pPr eaLnBrk="1" hangingPunct="1"/>
              <a:t>79</a:t>
            </a:fld>
            <a:endParaRPr lang="en-US" altLang="ko-KR">
              <a:latin typeface="Calibri" charset="0"/>
              <a:ea typeface="Malgun Gothic" charset="-127"/>
            </a:endParaRPr>
          </a:p>
        </p:txBody>
      </p:sp>
      <p:sp>
        <p:nvSpPr>
          <p:cNvPr id="154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5462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x-none" altLang="x-none" dirty="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5910648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021000-3F30-B44D-9B21-19871A68706E}" type="slidenum">
              <a:rPr lang="en-US" altLang="x-none" smtClean="0"/>
              <a:pPr/>
              <a:t>81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899779951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root</a:t>
            </a:r>
            <a:r>
              <a:rPr lang="en-US" baseline="0" dirty="0"/>
              <a:t> node child is merging with the other child</a:t>
            </a:r>
          </a:p>
          <a:p>
            <a:endParaRPr lang="en-US" baseline="0" dirty="0"/>
          </a:p>
          <a:p>
            <a:r>
              <a:rPr lang="en-US" baseline="0" dirty="0"/>
              <a:t>Only root underflow results in a depth decrease! (the other operations really just propagate)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021000-3F30-B44D-9B21-19871A68706E}" type="slidenum">
              <a:rPr lang="en-US" altLang="x-none" smtClean="0"/>
              <a:pPr/>
              <a:t>82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86026827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for</a:t>
            </a:r>
            <a:r>
              <a:rPr lang="en-US" baseline="0" dirty="0"/>
              <a:t> hash indexes!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021000-3F30-B44D-9B21-19871A68706E}" type="slidenum">
              <a:rPr lang="en-US" altLang="x-none" smtClean="0"/>
              <a:pPr/>
              <a:t>83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691341989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618D7D-4E48-444A-87A2-13DBCDE59D9B}" type="slidenum">
              <a:rPr kumimoji="1" lang="zh-CN" altLang="en-US" smtClean="0"/>
              <a:t>84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683416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1D06812-B0C9-E641-91A3-5EE6EDDD4864}" type="slidenum">
              <a:rPr lang="ko-KR" altLang="en-US">
                <a:latin typeface="Calibri" charset="0"/>
                <a:ea typeface="Malgun Gothic" charset="-127"/>
              </a:rPr>
              <a:pPr eaLnBrk="1" hangingPunct="1"/>
              <a:t>21</a:t>
            </a:fld>
            <a:endParaRPr lang="en-US" altLang="ko-KR">
              <a:latin typeface="Calibri" charset="0"/>
              <a:ea typeface="Malgun Gothic" charset="-127"/>
            </a:endParaRPr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>
              <a:latin typeface="Tahoma" charset="0"/>
              <a:ea typeface="Gulim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724738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338E14F-03DB-CA4D-93C6-21D82061BEC8}" type="slidenum">
              <a:rPr lang="ko-KR" altLang="en-US">
                <a:latin typeface="Calibri" charset="0"/>
                <a:ea typeface="Malgun Gothic" charset="-127"/>
              </a:rPr>
              <a:pPr eaLnBrk="1" hangingPunct="1"/>
              <a:t>22</a:t>
            </a:fld>
            <a:endParaRPr lang="en-US" altLang="ko-KR">
              <a:latin typeface="Calibri" charset="0"/>
              <a:ea typeface="Malgun Gothic" charset="-127"/>
            </a:endParaRPr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x-none" altLang="x-none" dirty="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73119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28BDA75-1A80-2245-AE0E-5148F89EC014}" type="slidenum">
              <a:rPr lang="ko-KR" altLang="en-US">
                <a:latin typeface="Calibri" charset="0"/>
                <a:ea typeface="Malgun Gothic" charset="-127"/>
              </a:rPr>
              <a:pPr eaLnBrk="1" hangingPunct="1"/>
              <a:t>23</a:t>
            </a:fld>
            <a:endParaRPr lang="en-US" altLang="ko-KR">
              <a:latin typeface="Calibri" charset="0"/>
              <a:ea typeface="Malgun Gothic" charset="-127"/>
            </a:endParaRPr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ko-KR" dirty="0">
                <a:latin typeface="Tahoma" charset="0"/>
                <a:ea typeface="Gulim" charset="-127"/>
              </a:rPr>
              <a:t>n=3</a:t>
            </a:r>
          </a:p>
          <a:p>
            <a:pPr eaLnBrk="1" hangingPunct="1">
              <a:spcBef>
                <a:spcPct val="0"/>
              </a:spcBef>
            </a:pPr>
            <a:r>
              <a:rPr lang="en-US" altLang="ko-KR" dirty="0">
                <a:latin typeface="Tahoma" charset="0"/>
                <a:ea typeface="Gulim" charset="-127"/>
              </a:rPr>
              <a:t>so</a:t>
            </a:r>
            <a:r>
              <a:rPr lang="en-US" altLang="ko-KR" baseline="0" dirty="0">
                <a:latin typeface="Tahoma" charset="0"/>
                <a:ea typeface="Gulim" charset="-127"/>
              </a:rPr>
              <a:t> root is 2-&gt;3 pointers (1 or 2 keys)</a:t>
            </a:r>
          </a:p>
          <a:p>
            <a:pPr eaLnBrk="1" hangingPunct="1">
              <a:spcBef>
                <a:spcPct val="0"/>
              </a:spcBef>
            </a:pPr>
            <a:r>
              <a:rPr lang="en-US" altLang="ko-KR" baseline="0" dirty="0">
                <a:latin typeface="Tahoma" charset="0"/>
                <a:ea typeface="Gulim" charset="-127"/>
              </a:rPr>
              <a:t>non-leaf is ceil(n/2) = 2 pointers minimum, n max (so 2-3 again, but coincidence that ceil(n/2) = 2)</a:t>
            </a:r>
          </a:p>
          <a:p>
            <a:pPr eaLnBrk="1" hangingPunct="1">
              <a:spcBef>
                <a:spcPct val="0"/>
              </a:spcBef>
            </a:pPr>
            <a:r>
              <a:rPr lang="en-US" altLang="ko-KR" baseline="0" dirty="0">
                <a:latin typeface="Tahoma" charset="0"/>
                <a:ea typeface="Gulim" charset="-127"/>
              </a:rPr>
              <a:t>leaf is ceil(n+1/2) = 2 pointers minimum, n max -&gt; 2-3 (again, coincidences)</a:t>
            </a:r>
          </a:p>
          <a:p>
            <a:pPr eaLnBrk="1" hangingPunct="1">
              <a:spcBef>
                <a:spcPct val="0"/>
              </a:spcBef>
            </a:pPr>
            <a:endParaRPr lang="en-US" altLang="ko-KR" baseline="0" dirty="0">
              <a:latin typeface="Tahoma" charset="0"/>
              <a:ea typeface="Gulim" charset="-127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ko-KR" baseline="0" dirty="0">
                <a:latin typeface="Tahoma" charset="0"/>
                <a:ea typeface="Gulim" charset="-127"/>
              </a:rPr>
              <a:t>Analysis: how do these change if n=4?</a:t>
            </a:r>
          </a:p>
          <a:p>
            <a:pPr eaLnBrk="1" hangingPunct="1">
              <a:spcBef>
                <a:spcPct val="0"/>
              </a:spcBef>
            </a:pPr>
            <a:r>
              <a:rPr lang="en-US" altLang="ko-KR" baseline="0" dirty="0">
                <a:latin typeface="Tahoma" charset="0"/>
                <a:ea typeface="Gulim" charset="-127"/>
              </a:rPr>
              <a:t>	root is 2-4 pointers (1-3 keys)</a:t>
            </a:r>
          </a:p>
          <a:p>
            <a:pPr eaLnBrk="1" hangingPunct="1">
              <a:spcBef>
                <a:spcPct val="0"/>
              </a:spcBef>
            </a:pPr>
            <a:r>
              <a:rPr lang="en-US" altLang="ko-KR" baseline="0" dirty="0">
                <a:latin typeface="Tahoma" charset="0"/>
                <a:ea typeface="Gulim" charset="-127"/>
              </a:rPr>
              <a:t>	non-leaf becomes 2-4 pointers (1-3 keys)</a:t>
            </a:r>
          </a:p>
          <a:p>
            <a:pPr eaLnBrk="1" hangingPunct="1">
              <a:spcBef>
                <a:spcPct val="0"/>
              </a:spcBef>
            </a:pPr>
            <a:r>
              <a:rPr lang="en-US" altLang="ko-KR" baseline="0" dirty="0">
                <a:latin typeface="Tahoma" charset="0"/>
                <a:ea typeface="Gulim" charset="-127"/>
              </a:rPr>
              <a:t>	leaf becomes 3-4 pointers (2-3 keys)</a:t>
            </a:r>
          </a:p>
          <a:p>
            <a:pPr eaLnBrk="1" hangingPunct="1">
              <a:spcBef>
                <a:spcPct val="0"/>
              </a:spcBef>
            </a:pPr>
            <a:r>
              <a:rPr lang="en-US" altLang="ko-KR" baseline="0" dirty="0">
                <a:latin typeface="Tahoma" charset="0"/>
                <a:ea typeface="Gulim" charset="-127"/>
              </a:rPr>
              <a:t>n = 5?</a:t>
            </a:r>
          </a:p>
          <a:p>
            <a:pPr eaLnBrk="1" hangingPunct="1">
              <a:spcBef>
                <a:spcPct val="0"/>
              </a:spcBef>
            </a:pPr>
            <a:r>
              <a:rPr lang="en-US" altLang="ko-KR" baseline="0" dirty="0">
                <a:latin typeface="Tahoma" charset="0"/>
                <a:ea typeface="Gulim" charset="-127"/>
              </a:rPr>
              <a:t>	root: 2-5</a:t>
            </a:r>
          </a:p>
          <a:p>
            <a:pPr eaLnBrk="1" hangingPunct="1">
              <a:spcBef>
                <a:spcPct val="0"/>
              </a:spcBef>
            </a:pPr>
            <a:r>
              <a:rPr lang="en-US" altLang="ko-KR" baseline="0" dirty="0">
                <a:latin typeface="Tahoma" charset="0"/>
                <a:ea typeface="Gulim" charset="-127"/>
              </a:rPr>
              <a:t>	non-leaf: 3-5</a:t>
            </a:r>
          </a:p>
          <a:p>
            <a:pPr eaLnBrk="1" hangingPunct="1">
              <a:spcBef>
                <a:spcPct val="0"/>
              </a:spcBef>
            </a:pPr>
            <a:r>
              <a:rPr lang="en-US" altLang="ko-KR" baseline="0" dirty="0">
                <a:latin typeface="Tahoma" charset="0"/>
                <a:ea typeface="Gulim" charset="-127"/>
              </a:rPr>
              <a:t>	leaf: 3-5</a:t>
            </a:r>
            <a:endParaRPr lang="ko-KR" altLang="en-US" dirty="0">
              <a:latin typeface="Tahoma" charset="0"/>
              <a:ea typeface="Gulim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9721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22" name="副标题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/>
              <a:t>单击此处编辑母版副标题样式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8AF03-7270-45C2-A683-C5E353EF01A5}" type="datetime4">
              <a:rPr lang="en-US" smtClean="0"/>
              <a:pPr/>
              <a:t>January 31, 2020</a:t>
            </a:fld>
            <a:endParaRPr lang="en-US" dirty="0"/>
          </a:p>
        </p:txBody>
      </p:sp>
      <p:sp>
        <p:nvSpPr>
          <p:cNvPr id="20" name="页脚占位符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幻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椭圆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椭圆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二级</a:t>
            </a:r>
          </a:p>
          <a:p>
            <a:pPr lvl="2" eaLnBrk="1" latinLnBrk="0" hangingPunct="1"/>
            <a:r>
              <a:rPr lang="zh-CN" altLang="en-US"/>
              <a:t>三级</a:t>
            </a:r>
          </a:p>
          <a:p>
            <a:pPr lvl="3" eaLnBrk="1" latinLnBrk="0" hangingPunct="1"/>
            <a:r>
              <a:rPr lang="zh-CN" altLang="en-US"/>
              <a:t>四级</a:t>
            </a:r>
          </a:p>
          <a:p>
            <a:pPr lvl="4" eaLnBrk="1" latinLnBrk="0" hangingPunct="1"/>
            <a:r>
              <a:rPr lang="zh-CN" altLang="en-US"/>
              <a:t>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A3314-B4D1-8842-BA6D-A78E7FAC6B4B}" type="datetimeFigureOut">
              <a:rPr kumimoji="1" lang="zh-CN" altLang="en-US" smtClean="0"/>
              <a:t>2020/1/31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488BC-26DF-7941-AE60-C46C4C1E50E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二级</a:t>
            </a:r>
          </a:p>
          <a:p>
            <a:pPr lvl="2" eaLnBrk="1" latinLnBrk="0" hangingPunct="1"/>
            <a:r>
              <a:rPr lang="zh-CN" altLang="en-US"/>
              <a:t>三级</a:t>
            </a:r>
          </a:p>
          <a:p>
            <a:pPr lvl="3" eaLnBrk="1" latinLnBrk="0" hangingPunct="1"/>
            <a:r>
              <a:rPr lang="zh-CN" altLang="en-US"/>
              <a:t>四级</a:t>
            </a:r>
          </a:p>
          <a:p>
            <a:pPr lvl="4" eaLnBrk="1" latinLnBrk="0" hangingPunct="1"/>
            <a:r>
              <a:rPr lang="zh-CN" altLang="en-US"/>
              <a:t>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A3314-B4D1-8842-BA6D-A78E7FAC6B4B}" type="datetimeFigureOut">
              <a:rPr kumimoji="1" lang="zh-CN" altLang="en-US" smtClean="0"/>
              <a:t>2020/1/31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488BC-26DF-7941-AE60-C46C4C1E50E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二级</a:t>
            </a:r>
          </a:p>
          <a:p>
            <a:pPr lvl="2" eaLnBrk="1" latinLnBrk="0" hangingPunct="1"/>
            <a:r>
              <a:rPr lang="zh-CN" altLang="en-US"/>
              <a:t>三级</a:t>
            </a:r>
          </a:p>
          <a:p>
            <a:pPr lvl="3" eaLnBrk="1" latinLnBrk="0" hangingPunct="1"/>
            <a:r>
              <a:rPr lang="zh-CN" altLang="en-US"/>
              <a:t>四级</a:t>
            </a:r>
          </a:p>
          <a:p>
            <a:pPr lvl="4" eaLnBrk="1" latinLnBrk="0" hangingPunct="1"/>
            <a:r>
              <a:rPr lang="zh-CN" altLang="en-US"/>
              <a:t>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A3314-B4D1-8842-BA6D-A78E7FAC6B4B}" type="datetimeFigureOut">
              <a:rPr kumimoji="1" lang="zh-CN" altLang="en-US" smtClean="0"/>
              <a:t>2020/1/31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488BC-26DF-7941-AE60-C46C4C1E50E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7EAE1-CAAC-4AEF-919E-158692B1E55E}" type="datetime4">
              <a:rPr lang="en-US" smtClean="0"/>
              <a:pPr/>
              <a:t>January 31, 2020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矩形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椭圆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椭圆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二级</a:t>
            </a:r>
          </a:p>
          <a:p>
            <a:pPr lvl="2" eaLnBrk="1" latinLnBrk="0" hangingPunct="1"/>
            <a:r>
              <a:rPr lang="zh-CN" altLang="en-US"/>
              <a:t>三级</a:t>
            </a:r>
          </a:p>
          <a:p>
            <a:pPr lvl="3" eaLnBrk="1" latinLnBrk="0" hangingPunct="1"/>
            <a:r>
              <a:rPr lang="zh-CN" altLang="en-US"/>
              <a:t>四级</a:t>
            </a:r>
          </a:p>
          <a:p>
            <a:pPr lvl="4" eaLnBrk="1" latinLnBrk="0" hangingPunct="1"/>
            <a:r>
              <a:rPr lang="zh-CN" altLang="en-US"/>
              <a:t>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二级</a:t>
            </a:r>
          </a:p>
          <a:p>
            <a:pPr lvl="2" eaLnBrk="1" latinLnBrk="0" hangingPunct="1"/>
            <a:r>
              <a:rPr lang="zh-CN" altLang="en-US"/>
              <a:t>三级</a:t>
            </a:r>
          </a:p>
          <a:p>
            <a:pPr lvl="3" eaLnBrk="1" latinLnBrk="0" hangingPunct="1"/>
            <a:r>
              <a:rPr lang="zh-CN" altLang="en-US"/>
              <a:t>四级</a:t>
            </a:r>
          </a:p>
          <a:p>
            <a:pPr lvl="4" eaLnBrk="1" latinLnBrk="0" hangingPunct="1"/>
            <a:r>
              <a:rPr lang="zh-CN" altLang="en-US"/>
              <a:t>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A3314-B4D1-8842-BA6D-A78E7FAC6B4B}" type="datetimeFigureOut">
              <a:rPr kumimoji="1" lang="zh-CN" altLang="en-US" smtClean="0"/>
              <a:t>2020/1/31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488BC-26DF-7941-AE60-C46C4C1E50E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二级</a:t>
            </a:r>
          </a:p>
          <a:p>
            <a:pPr lvl="2" eaLnBrk="1" latinLnBrk="0" hangingPunct="1"/>
            <a:r>
              <a:rPr lang="zh-CN" altLang="en-US"/>
              <a:t>三级</a:t>
            </a:r>
          </a:p>
          <a:p>
            <a:pPr lvl="3" eaLnBrk="1" latinLnBrk="0" hangingPunct="1"/>
            <a:r>
              <a:rPr lang="zh-CN" altLang="en-US"/>
              <a:t>四级</a:t>
            </a:r>
          </a:p>
          <a:p>
            <a:pPr lvl="4" eaLnBrk="1" latinLnBrk="0" hangingPunct="1"/>
            <a:r>
              <a:rPr lang="zh-CN" altLang="en-US"/>
              <a:t>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二级</a:t>
            </a:r>
          </a:p>
          <a:p>
            <a:pPr lvl="2" eaLnBrk="1" latinLnBrk="0" hangingPunct="1"/>
            <a:r>
              <a:rPr lang="zh-CN" altLang="en-US"/>
              <a:t>三级</a:t>
            </a:r>
          </a:p>
          <a:p>
            <a:pPr lvl="3" eaLnBrk="1" latinLnBrk="0" hangingPunct="1"/>
            <a:r>
              <a:rPr lang="zh-CN" altLang="en-US"/>
              <a:t>四级</a:t>
            </a:r>
          </a:p>
          <a:p>
            <a:pPr lvl="4" eaLnBrk="1" latinLnBrk="0" hangingPunct="1"/>
            <a:r>
              <a:rPr lang="zh-CN" altLang="en-US"/>
              <a:t>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A3314-B4D1-8842-BA6D-A78E7FAC6B4B}" type="datetimeFigureOut">
              <a:rPr kumimoji="1" lang="zh-CN" altLang="en-US" smtClean="0"/>
              <a:t>2020/1/31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488BC-26DF-7941-AE60-C46C4C1E50E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A3314-B4D1-8842-BA6D-A78E7FAC6B4B}" type="datetimeFigureOut">
              <a:rPr kumimoji="1" lang="zh-CN" altLang="en-US" smtClean="0"/>
              <a:t>2020/1/31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488BC-26DF-7941-AE60-C46C4C1E50E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A3314-B4D1-8842-BA6D-A78E7FAC6B4B}" type="datetimeFigureOut">
              <a:rPr kumimoji="1" lang="zh-CN" altLang="en-US" smtClean="0"/>
              <a:t>2020/1/31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488BC-26DF-7941-AE60-C46C4C1E50EA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6" name="矩形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二级</a:t>
            </a:r>
          </a:p>
          <a:p>
            <a:pPr lvl="2" eaLnBrk="1" latinLnBrk="0" hangingPunct="1"/>
            <a:r>
              <a:rPr lang="zh-CN" altLang="en-US"/>
              <a:t>三级</a:t>
            </a:r>
          </a:p>
          <a:p>
            <a:pPr lvl="3" eaLnBrk="1" latinLnBrk="0" hangingPunct="1"/>
            <a:r>
              <a:rPr lang="zh-CN" altLang="en-US"/>
              <a:t>四级</a:t>
            </a:r>
          </a:p>
          <a:p>
            <a:pPr lvl="4" eaLnBrk="1" latinLnBrk="0" hangingPunct="1"/>
            <a:r>
              <a:rPr lang="zh-CN" altLang="en-US"/>
              <a:t>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A3314-B4D1-8842-BA6D-A78E7FAC6B4B}" type="datetimeFigureOut">
              <a:rPr kumimoji="1" lang="zh-CN" altLang="en-US" smtClean="0"/>
              <a:t>2020/1/31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488BC-26DF-7941-AE60-C46C4C1E50E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A3314-B4D1-8842-BA6D-A78E7FAC6B4B}" type="datetimeFigureOut">
              <a:rPr kumimoji="1" lang="zh-CN" altLang="en-US" smtClean="0"/>
              <a:t>2020/1/31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488BC-26DF-7941-AE60-C46C4C1E50EA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zh-CN" altLang="en-US"/>
              <a:t>将图片拖动到占位符，或单击添加图标</a:t>
            </a:r>
            <a:endParaRPr kumimoji="0" lang="en-US" dirty="0"/>
          </a:p>
        </p:txBody>
      </p:sp>
      <p:sp>
        <p:nvSpPr>
          <p:cNvPr id="9" name="进程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进程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饼图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椭圆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同心圆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标题占位符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  <a:p>
            <a:pPr lvl="1" eaLnBrk="1" latinLnBrk="0" hangingPunct="1"/>
            <a:r>
              <a:rPr kumimoji="0" lang="zh-CN" altLang="en-US"/>
              <a:t>二级</a:t>
            </a:r>
          </a:p>
          <a:p>
            <a:pPr lvl="2" eaLnBrk="1" latinLnBrk="0" hangingPunct="1"/>
            <a:r>
              <a:rPr kumimoji="0" lang="zh-CN" altLang="en-US"/>
              <a:t>三级</a:t>
            </a:r>
          </a:p>
          <a:p>
            <a:pPr lvl="3" eaLnBrk="1" latinLnBrk="0" hangingPunct="1"/>
            <a:r>
              <a:rPr kumimoji="0" lang="zh-CN" altLang="en-US"/>
              <a:t>四级</a:t>
            </a:r>
          </a:p>
          <a:p>
            <a:pPr lvl="4" eaLnBrk="1" latinLnBrk="0" hangingPunct="1"/>
            <a:r>
              <a:rPr kumimoji="0" lang="zh-CN" altLang="en-US"/>
              <a:t>五级</a:t>
            </a:r>
            <a:endParaRPr kumimoji="0" lang="en-US"/>
          </a:p>
        </p:txBody>
      </p:sp>
      <p:sp>
        <p:nvSpPr>
          <p:cNvPr id="24" name="日期占位符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15DA3314-B4D1-8842-BA6D-A78E7FAC6B4B}" type="datetimeFigureOut">
              <a:rPr kumimoji="1" lang="zh-CN" altLang="en-US" smtClean="0"/>
              <a:t>2020/1/31</a:t>
            </a:fld>
            <a:endParaRPr kumimoji="1"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kumimoji="1" lang="zh-CN" altLang="en-US"/>
          </a:p>
        </p:txBody>
      </p:sp>
      <p:sp>
        <p:nvSpPr>
          <p:cNvPr id="22" name="幻灯片编号占位符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803488BC-26DF-7941-AE60-C46C4C1E50EA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5" name="矩形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96" r:id="rId1"/>
    <p:sldLayoutId id="2147484497" r:id="rId2"/>
    <p:sldLayoutId id="2147484498" r:id="rId3"/>
    <p:sldLayoutId id="2147484499" r:id="rId4"/>
    <p:sldLayoutId id="2147484500" r:id="rId5"/>
    <p:sldLayoutId id="2147484501" r:id="rId6"/>
    <p:sldLayoutId id="2147484502" r:id="rId7"/>
    <p:sldLayoutId id="2147484503" r:id="rId8"/>
    <p:sldLayoutId id="2147484504" r:id="rId9"/>
    <p:sldLayoutId id="2147484505" r:id="rId10"/>
    <p:sldLayoutId id="2147484506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b-book.com/db6/slide-dir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CS 143 Discussion Session 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32560" y="3354918"/>
            <a:ext cx="7406640" cy="1752600"/>
          </a:xfrm>
        </p:spPr>
        <p:txBody>
          <a:bodyPr/>
          <a:lstStyle/>
          <a:p>
            <a:pPr algn="r"/>
            <a:endParaRPr kumimoji="1" lang="en-US" altLang="zh-CN" dirty="0"/>
          </a:p>
          <a:p>
            <a:pPr algn="r"/>
            <a:r>
              <a:rPr kumimoji="1" lang="en-US" altLang="zh-CN" dirty="0"/>
              <a:t>Week 4</a:t>
            </a:r>
          </a:p>
        </p:txBody>
      </p:sp>
    </p:spTree>
    <p:extLst>
      <p:ext uri="{BB962C8B-B14F-4D97-AF65-F5344CB8AC3E}">
        <p14:creationId xmlns:p14="http://schemas.microsoft.com/office/powerpoint/2010/main" val="14325874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CAFAB-1454-624C-AA67-661762CBD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Sequential</a:t>
            </a:r>
            <a:r>
              <a:rPr lang="zh-CN" altLang="en-US" dirty="0"/>
              <a:t> </a:t>
            </a:r>
            <a:r>
              <a:rPr lang="en-US" altLang="zh-CN" dirty="0"/>
              <a:t>Read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2A2B06A-90D7-F944-B01F-564CBD898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0086" y="1757362"/>
            <a:ext cx="4516345" cy="3670767"/>
          </a:xfrm>
        </p:spPr>
        <p:txBody>
          <a:bodyPr/>
          <a:lstStyle/>
          <a:p>
            <a:r>
              <a:rPr lang="en-US" dirty="0"/>
              <a:t>Time to read 3 sequential blocks</a:t>
            </a:r>
          </a:p>
          <a:p>
            <a:pPr lvl="1"/>
            <a:r>
              <a:rPr lang="en-US" dirty="0"/>
              <a:t>seek time: 10 </a:t>
            </a:r>
            <a:r>
              <a:rPr lang="en-US" dirty="0" err="1"/>
              <a:t>ms</a:t>
            </a:r>
            <a:endParaRPr lang="en-US" dirty="0"/>
          </a:p>
          <a:p>
            <a:pPr lvl="1"/>
            <a:r>
              <a:rPr lang="en-US" dirty="0"/>
              <a:t>rotational delay: 5 </a:t>
            </a:r>
            <a:r>
              <a:rPr lang="en-US" dirty="0" err="1"/>
              <a:t>ms</a:t>
            </a:r>
            <a:endParaRPr lang="en-US" dirty="0"/>
          </a:p>
          <a:p>
            <a:pPr lvl="1"/>
            <a:r>
              <a:rPr lang="en-US" dirty="0"/>
              <a:t>transfer time: 0.01ms</a:t>
            </a:r>
          </a:p>
          <a:p>
            <a:pPr lvl="1"/>
            <a:r>
              <a:rPr lang="en-US" dirty="0"/>
              <a:t>Access time: </a:t>
            </a:r>
          </a:p>
          <a:p>
            <a:pPr lvl="2"/>
            <a:r>
              <a:rPr lang="en-US" dirty="0"/>
              <a:t>10ms+5ms+3*(0.01ms)=</a:t>
            </a:r>
            <a:br>
              <a:rPr lang="en-US" dirty="0"/>
            </a:br>
            <a:r>
              <a:rPr lang="en-US" dirty="0"/>
              <a:t>15.03ms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96BB8D5-917E-0540-B85A-9375059F8760}"/>
              </a:ext>
            </a:extLst>
          </p:cNvPr>
          <p:cNvGrpSpPr/>
          <p:nvPr/>
        </p:nvGrpSpPr>
        <p:grpSpPr>
          <a:xfrm>
            <a:off x="1198418" y="1524000"/>
            <a:ext cx="3810000" cy="3810000"/>
            <a:chOff x="685800" y="2362200"/>
            <a:chExt cx="3810000" cy="3810000"/>
          </a:xfrm>
        </p:grpSpPr>
        <p:sp>
          <p:nvSpPr>
            <p:cNvPr id="6" name="Oval 4">
              <a:extLst>
                <a:ext uri="{FF2B5EF4-FFF2-40B4-BE49-F238E27FC236}">
                  <a16:creationId xmlns:a16="http://schemas.microsoft.com/office/drawing/2014/main" id="{689675C7-525A-C749-A49D-E85DE968CC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5800" y="2362200"/>
              <a:ext cx="3810000" cy="381000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Oval 5">
              <a:extLst>
                <a:ext uri="{FF2B5EF4-FFF2-40B4-BE49-F238E27FC236}">
                  <a16:creationId xmlns:a16="http://schemas.microsoft.com/office/drawing/2014/main" id="{2D4876FA-7E22-C34C-B65A-0777ABA72A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2514600"/>
              <a:ext cx="3505200" cy="350520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EF7223A-D874-994A-A179-A08747A0BE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00" y="2667000"/>
              <a:ext cx="3200400" cy="320040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687795D-3AD4-054C-8312-E926F9B653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2819400"/>
              <a:ext cx="2895600" cy="281940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B0ACFFB-3193-AC4F-BFF8-0DF18062BB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5400" y="2971800"/>
              <a:ext cx="2590800" cy="251460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F6CCC730-9760-C84C-8906-CE4301ABCA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7800" y="3124200"/>
              <a:ext cx="2286000" cy="220980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FF7B5A6-F89F-3C45-BB2A-F6336BFA5A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0200" y="3276600"/>
              <a:ext cx="1981200" cy="190500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97CA9EF-C05B-8449-8FC5-D1F8F31A79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600" y="3429000"/>
              <a:ext cx="1676400" cy="160020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Line 13">
              <a:extLst>
                <a:ext uri="{FF2B5EF4-FFF2-40B4-BE49-F238E27FC236}">
                  <a16:creationId xmlns:a16="http://schemas.microsoft.com/office/drawing/2014/main" id="{ADE06913-F7D5-734B-B2E8-70D7E1C136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0800" y="2362200"/>
              <a:ext cx="0" cy="1066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15">
              <a:extLst>
                <a:ext uri="{FF2B5EF4-FFF2-40B4-BE49-F238E27FC236}">
                  <a16:creationId xmlns:a16="http://schemas.microsoft.com/office/drawing/2014/main" id="{04ABF8BB-0A4A-5148-B1CA-E0EDF05256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0800" y="5029200"/>
              <a:ext cx="0" cy="1143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16">
              <a:extLst>
                <a:ext uri="{FF2B5EF4-FFF2-40B4-BE49-F238E27FC236}">
                  <a16:creationId xmlns:a16="http://schemas.microsoft.com/office/drawing/2014/main" id="{81373C5E-AB86-1342-9A3A-FAFA64ACC4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29000" y="4191000"/>
              <a:ext cx="1066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17">
              <a:extLst>
                <a:ext uri="{FF2B5EF4-FFF2-40B4-BE49-F238E27FC236}">
                  <a16:creationId xmlns:a16="http://schemas.microsoft.com/office/drawing/2014/main" id="{878CB294-711B-1A42-BC88-966C6A0931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5800" y="4267200"/>
              <a:ext cx="1066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18">
              <a:extLst>
                <a:ext uri="{FF2B5EF4-FFF2-40B4-BE49-F238E27FC236}">
                  <a16:creationId xmlns:a16="http://schemas.microsoft.com/office/drawing/2014/main" id="{F340F98B-17C7-D540-A9B9-9FB0451F73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19200" y="2895600"/>
              <a:ext cx="76200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19">
              <a:extLst>
                <a:ext uri="{FF2B5EF4-FFF2-40B4-BE49-F238E27FC236}">
                  <a16:creationId xmlns:a16="http://schemas.microsoft.com/office/drawing/2014/main" id="{ADE1748B-A47D-474A-848C-27C5CC8161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00400" y="4800600"/>
              <a:ext cx="76200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Line 20">
              <a:extLst>
                <a:ext uri="{FF2B5EF4-FFF2-40B4-BE49-F238E27FC236}">
                  <a16:creationId xmlns:a16="http://schemas.microsoft.com/office/drawing/2014/main" id="{8D43805C-5088-334A-9537-B1CC766E83C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00400" y="2895600"/>
              <a:ext cx="76200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21">
              <a:extLst>
                <a:ext uri="{FF2B5EF4-FFF2-40B4-BE49-F238E27FC236}">
                  <a16:creationId xmlns:a16="http://schemas.microsoft.com/office/drawing/2014/main" id="{6AB9D00A-E727-BF40-AFCF-1DAD9B9324C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95400" y="4876800"/>
              <a:ext cx="76200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23">
              <a:extLst>
                <a:ext uri="{FF2B5EF4-FFF2-40B4-BE49-F238E27FC236}">
                  <a16:creationId xmlns:a16="http://schemas.microsoft.com/office/drawing/2014/main" id="{0CF8890B-E8DC-CE49-BA2A-1422EEC6FECB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800" y="2895600"/>
              <a:ext cx="1905000" cy="3276600"/>
            </a:xfrm>
            <a:custGeom>
              <a:avLst/>
              <a:gdLst>
                <a:gd name="T0" fmla="*/ 2147483647 w 1200"/>
                <a:gd name="T1" fmla="*/ 0 h 2064"/>
                <a:gd name="T2" fmla="*/ 2147483647 w 1200"/>
                <a:gd name="T3" fmla="*/ 2147483647 h 2064"/>
                <a:gd name="T4" fmla="*/ 2147483647 w 1200"/>
                <a:gd name="T5" fmla="*/ 2147483647 h 2064"/>
                <a:gd name="T6" fmla="*/ 0 w 1200"/>
                <a:gd name="T7" fmla="*/ 2147483647 h 2064"/>
                <a:gd name="T8" fmla="*/ 2147483647 w 1200"/>
                <a:gd name="T9" fmla="*/ 2147483647 h 2064"/>
                <a:gd name="T10" fmla="*/ 2147483647 w 1200"/>
                <a:gd name="T11" fmla="*/ 2147483647 h 2064"/>
                <a:gd name="T12" fmla="*/ 2147483647 w 1200"/>
                <a:gd name="T13" fmla="*/ 2147483647 h 2064"/>
                <a:gd name="T14" fmla="*/ 2147483647 w 1200"/>
                <a:gd name="T15" fmla="*/ 2147483647 h 206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200"/>
                <a:gd name="T25" fmla="*/ 0 h 2064"/>
                <a:gd name="T26" fmla="*/ 1200 w 1200"/>
                <a:gd name="T27" fmla="*/ 2064 h 206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200" h="2064">
                  <a:moveTo>
                    <a:pt x="336" y="0"/>
                  </a:moveTo>
                  <a:cubicBezTo>
                    <a:pt x="264" y="108"/>
                    <a:pt x="192" y="216"/>
                    <a:pt x="144" y="288"/>
                  </a:cubicBezTo>
                  <a:cubicBezTo>
                    <a:pt x="96" y="360"/>
                    <a:pt x="72" y="344"/>
                    <a:pt x="48" y="432"/>
                  </a:cubicBezTo>
                  <a:cubicBezTo>
                    <a:pt x="24" y="520"/>
                    <a:pt x="0" y="680"/>
                    <a:pt x="0" y="816"/>
                  </a:cubicBezTo>
                  <a:cubicBezTo>
                    <a:pt x="0" y="952"/>
                    <a:pt x="16" y="1128"/>
                    <a:pt x="48" y="1248"/>
                  </a:cubicBezTo>
                  <a:cubicBezTo>
                    <a:pt x="80" y="1368"/>
                    <a:pt x="104" y="1424"/>
                    <a:pt x="192" y="1536"/>
                  </a:cubicBezTo>
                  <a:cubicBezTo>
                    <a:pt x="280" y="1648"/>
                    <a:pt x="408" y="1832"/>
                    <a:pt x="576" y="1920"/>
                  </a:cubicBezTo>
                  <a:cubicBezTo>
                    <a:pt x="744" y="2008"/>
                    <a:pt x="1096" y="2040"/>
                    <a:pt x="1200" y="2064"/>
                  </a:cubicBezTo>
                </a:path>
              </a:pathLst>
            </a:custGeom>
            <a:noFill/>
            <a:ln w="1270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20474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B8847-EC6A-504C-BD73-E4314CCA7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Access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015403A-3F11-8C4B-8B85-D633D28C6D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9825" y="1360254"/>
            <a:ext cx="5018425" cy="3670767"/>
          </a:xfrm>
        </p:spPr>
        <p:txBody>
          <a:bodyPr/>
          <a:lstStyle/>
          <a:p>
            <a:r>
              <a:rPr lang="en-US" dirty="0"/>
              <a:t>Time to read 3 random blocks</a:t>
            </a:r>
          </a:p>
          <a:p>
            <a:pPr lvl="1"/>
            <a:r>
              <a:rPr lang="en-US" dirty="0"/>
              <a:t>seek time: 10 </a:t>
            </a:r>
            <a:r>
              <a:rPr lang="en-US" dirty="0" err="1"/>
              <a:t>ms</a:t>
            </a:r>
            <a:endParaRPr lang="en-US" dirty="0"/>
          </a:p>
          <a:p>
            <a:pPr lvl="1"/>
            <a:r>
              <a:rPr lang="en-US" dirty="0"/>
              <a:t>rotational delay: 5 </a:t>
            </a:r>
            <a:r>
              <a:rPr lang="en-US" dirty="0" err="1"/>
              <a:t>ms</a:t>
            </a:r>
            <a:endParaRPr lang="en-US" dirty="0"/>
          </a:p>
          <a:p>
            <a:pPr lvl="1"/>
            <a:r>
              <a:rPr lang="en-US" dirty="0"/>
              <a:t>transfer time: 0.01ms</a:t>
            </a:r>
          </a:p>
          <a:p>
            <a:pPr lvl="1"/>
            <a:r>
              <a:rPr lang="en-US" dirty="0"/>
              <a:t>Access time: </a:t>
            </a:r>
          </a:p>
          <a:p>
            <a:pPr lvl="2"/>
            <a:r>
              <a:rPr lang="en-US" dirty="0"/>
              <a:t>(10ms+5ms+0.01ms)*3=45.03ms</a:t>
            </a:r>
          </a:p>
          <a:p>
            <a:r>
              <a:rPr lang="en-US" dirty="0"/>
              <a:t>Very expensive, avoid random I/O as much as we can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A3D0801-433E-4249-A8A3-2629149C75F5}"/>
              </a:ext>
            </a:extLst>
          </p:cNvPr>
          <p:cNvGrpSpPr/>
          <p:nvPr/>
        </p:nvGrpSpPr>
        <p:grpSpPr>
          <a:xfrm>
            <a:off x="864326" y="1360254"/>
            <a:ext cx="3822700" cy="3810000"/>
            <a:chOff x="673100" y="2362200"/>
            <a:chExt cx="3822700" cy="3810000"/>
          </a:xfrm>
        </p:grpSpPr>
        <p:sp>
          <p:nvSpPr>
            <p:cNvPr id="6" name="Oval 4">
              <a:extLst>
                <a:ext uri="{FF2B5EF4-FFF2-40B4-BE49-F238E27FC236}">
                  <a16:creationId xmlns:a16="http://schemas.microsoft.com/office/drawing/2014/main" id="{6883F8D9-FABF-F043-BE1D-8062C3F761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5800" y="2362200"/>
              <a:ext cx="3810000" cy="381000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Oval 5">
              <a:extLst>
                <a:ext uri="{FF2B5EF4-FFF2-40B4-BE49-F238E27FC236}">
                  <a16:creationId xmlns:a16="http://schemas.microsoft.com/office/drawing/2014/main" id="{344D81A4-F7CF-C047-BC33-5D7859DC1A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2514600"/>
              <a:ext cx="3505200" cy="350520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Oval 6">
              <a:extLst>
                <a:ext uri="{FF2B5EF4-FFF2-40B4-BE49-F238E27FC236}">
                  <a16:creationId xmlns:a16="http://schemas.microsoft.com/office/drawing/2014/main" id="{871F88CD-FF34-0A4B-8CA8-7BD2DCC870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00" y="2667000"/>
              <a:ext cx="3200400" cy="320040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Oval 7">
              <a:extLst>
                <a:ext uri="{FF2B5EF4-FFF2-40B4-BE49-F238E27FC236}">
                  <a16:creationId xmlns:a16="http://schemas.microsoft.com/office/drawing/2014/main" id="{AB8FBF46-18E3-5D43-BBBB-37DE5D00DF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2819400"/>
              <a:ext cx="2895600" cy="281940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Oval 8">
              <a:extLst>
                <a:ext uri="{FF2B5EF4-FFF2-40B4-BE49-F238E27FC236}">
                  <a16:creationId xmlns:a16="http://schemas.microsoft.com/office/drawing/2014/main" id="{D5B3329C-214B-0748-A192-ABAC119A95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5400" y="2971800"/>
              <a:ext cx="2590800" cy="251460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Oval 9">
              <a:extLst>
                <a:ext uri="{FF2B5EF4-FFF2-40B4-BE49-F238E27FC236}">
                  <a16:creationId xmlns:a16="http://schemas.microsoft.com/office/drawing/2014/main" id="{731E57FC-CC3A-074D-8F90-CDDFF1C432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7800" y="3124200"/>
              <a:ext cx="2286000" cy="220980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Oval 10">
              <a:extLst>
                <a:ext uri="{FF2B5EF4-FFF2-40B4-BE49-F238E27FC236}">
                  <a16:creationId xmlns:a16="http://schemas.microsoft.com/office/drawing/2014/main" id="{8BEC3987-37EF-4A41-9D99-E2AD8E2FE5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0200" y="3276600"/>
              <a:ext cx="1981200" cy="190500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Oval 11">
              <a:extLst>
                <a:ext uri="{FF2B5EF4-FFF2-40B4-BE49-F238E27FC236}">
                  <a16:creationId xmlns:a16="http://schemas.microsoft.com/office/drawing/2014/main" id="{67F2BC12-144A-024C-BE6A-4CF59BA77B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600" y="3429000"/>
              <a:ext cx="1676400" cy="160020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Line 12">
              <a:extLst>
                <a:ext uri="{FF2B5EF4-FFF2-40B4-BE49-F238E27FC236}">
                  <a16:creationId xmlns:a16="http://schemas.microsoft.com/office/drawing/2014/main" id="{31740686-CCF6-B147-BAED-90AD2351E4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0800" y="2362200"/>
              <a:ext cx="0" cy="1066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13">
              <a:extLst>
                <a:ext uri="{FF2B5EF4-FFF2-40B4-BE49-F238E27FC236}">
                  <a16:creationId xmlns:a16="http://schemas.microsoft.com/office/drawing/2014/main" id="{783619CE-2227-E541-ACC0-E879ED1BBC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0800" y="5029200"/>
              <a:ext cx="0" cy="1143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14">
              <a:extLst>
                <a:ext uri="{FF2B5EF4-FFF2-40B4-BE49-F238E27FC236}">
                  <a16:creationId xmlns:a16="http://schemas.microsoft.com/office/drawing/2014/main" id="{CAD1D8BA-C25F-0449-9C97-8DD4644A80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29000" y="4191000"/>
              <a:ext cx="1066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15">
              <a:extLst>
                <a:ext uri="{FF2B5EF4-FFF2-40B4-BE49-F238E27FC236}">
                  <a16:creationId xmlns:a16="http://schemas.microsoft.com/office/drawing/2014/main" id="{1163D32D-04D0-9643-ABDA-862E78B653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5800" y="4267200"/>
              <a:ext cx="1066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16">
              <a:extLst>
                <a:ext uri="{FF2B5EF4-FFF2-40B4-BE49-F238E27FC236}">
                  <a16:creationId xmlns:a16="http://schemas.microsoft.com/office/drawing/2014/main" id="{4830E1F3-B476-644B-8C9E-18A3DB94DB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19200" y="2895600"/>
              <a:ext cx="76200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17">
              <a:extLst>
                <a:ext uri="{FF2B5EF4-FFF2-40B4-BE49-F238E27FC236}">
                  <a16:creationId xmlns:a16="http://schemas.microsoft.com/office/drawing/2014/main" id="{6EC40551-B466-DD4C-AFA6-FC40D9E4BB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00400" y="4800600"/>
              <a:ext cx="76200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Line 18">
              <a:extLst>
                <a:ext uri="{FF2B5EF4-FFF2-40B4-BE49-F238E27FC236}">
                  <a16:creationId xmlns:a16="http://schemas.microsoft.com/office/drawing/2014/main" id="{A16FD008-AF75-D642-9A65-7C98ACAD73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00400" y="2895600"/>
              <a:ext cx="76200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19">
              <a:extLst>
                <a:ext uri="{FF2B5EF4-FFF2-40B4-BE49-F238E27FC236}">
                  <a16:creationId xmlns:a16="http://schemas.microsoft.com/office/drawing/2014/main" id="{5FFAA2EF-D47B-6642-8939-A23FAD8C9F2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95400" y="4876800"/>
              <a:ext cx="76200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24">
              <a:extLst>
                <a:ext uri="{FF2B5EF4-FFF2-40B4-BE49-F238E27FC236}">
                  <a16:creationId xmlns:a16="http://schemas.microsoft.com/office/drawing/2014/main" id="{E6EEC08C-EBE7-DC46-9477-D62C3E3B08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100" y="2895600"/>
              <a:ext cx="546100" cy="1371600"/>
            </a:xfrm>
            <a:custGeom>
              <a:avLst/>
              <a:gdLst>
                <a:gd name="T0" fmla="*/ 2147483647 w 344"/>
                <a:gd name="T1" fmla="*/ 0 h 864"/>
                <a:gd name="T2" fmla="*/ 2147483647 w 344"/>
                <a:gd name="T3" fmla="*/ 2147483647 h 864"/>
                <a:gd name="T4" fmla="*/ 2147483647 w 344"/>
                <a:gd name="T5" fmla="*/ 2147483647 h 864"/>
                <a:gd name="T6" fmla="*/ 2147483647 w 344"/>
                <a:gd name="T7" fmla="*/ 2147483647 h 864"/>
                <a:gd name="T8" fmla="*/ 2147483647 w 344"/>
                <a:gd name="T9" fmla="*/ 2147483647 h 864"/>
                <a:gd name="T10" fmla="*/ 2147483647 w 344"/>
                <a:gd name="T11" fmla="*/ 2147483647 h 864"/>
                <a:gd name="T12" fmla="*/ 2147483647 w 344"/>
                <a:gd name="T13" fmla="*/ 2147483647 h 8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44"/>
                <a:gd name="T22" fmla="*/ 0 h 864"/>
                <a:gd name="T23" fmla="*/ 344 w 344"/>
                <a:gd name="T24" fmla="*/ 864 h 8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44" h="864">
                  <a:moveTo>
                    <a:pt x="344" y="0"/>
                  </a:moveTo>
                  <a:cubicBezTo>
                    <a:pt x="316" y="44"/>
                    <a:pt x="288" y="88"/>
                    <a:pt x="248" y="144"/>
                  </a:cubicBezTo>
                  <a:cubicBezTo>
                    <a:pt x="208" y="200"/>
                    <a:pt x="136" y="280"/>
                    <a:pt x="104" y="336"/>
                  </a:cubicBezTo>
                  <a:cubicBezTo>
                    <a:pt x="72" y="392"/>
                    <a:pt x="72" y="432"/>
                    <a:pt x="56" y="480"/>
                  </a:cubicBezTo>
                  <a:cubicBezTo>
                    <a:pt x="40" y="528"/>
                    <a:pt x="16" y="576"/>
                    <a:pt x="8" y="624"/>
                  </a:cubicBezTo>
                  <a:cubicBezTo>
                    <a:pt x="0" y="672"/>
                    <a:pt x="8" y="728"/>
                    <a:pt x="8" y="768"/>
                  </a:cubicBezTo>
                  <a:cubicBezTo>
                    <a:pt x="8" y="808"/>
                    <a:pt x="8" y="836"/>
                    <a:pt x="8" y="864"/>
                  </a:cubicBezTo>
                </a:path>
              </a:pathLst>
            </a:custGeom>
            <a:noFill/>
            <a:ln w="1270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26">
              <a:extLst>
                <a:ext uri="{FF2B5EF4-FFF2-40B4-BE49-F238E27FC236}">
                  <a16:creationId xmlns:a16="http://schemas.microsoft.com/office/drawing/2014/main" id="{FFED77E1-B8E7-6F44-824D-B6131BD8882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00200" y="5257800"/>
              <a:ext cx="990600" cy="393700"/>
            </a:xfrm>
            <a:custGeom>
              <a:avLst/>
              <a:gdLst>
                <a:gd name="T0" fmla="*/ 0 w 624"/>
                <a:gd name="T1" fmla="*/ 0 h 248"/>
                <a:gd name="T2" fmla="*/ 2147483647 w 624"/>
                <a:gd name="T3" fmla="*/ 2147483647 h 248"/>
                <a:gd name="T4" fmla="*/ 2147483647 w 624"/>
                <a:gd name="T5" fmla="*/ 2147483647 h 248"/>
                <a:gd name="T6" fmla="*/ 2147483647 w 624"/>
                <a:gd name="T7" fmla="*/ 2147483647 h 248"/>
                <a:gd name="T8" fmla="*/ 2147483647 w 624"/>
                <a:gd name="T9" fmla="*/ 2147483647 h 2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24"/>
                <a:gd name="T16" fmla="*/ 0 h 248"/>
                <a:gd name="T17" fmla="*/ 624 w 624"/>
                <a:gd name="T18" fmla="*/ 248 h 2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24" h="248">
                  <a:moveTo>
                    <a:pt x="0" y="0"/>
                  </a:moveTo>
                  <a:cubicBezTo>
                    <a:pt x="64" y="56"/>
                    <a:pt x="128" y="112"/>
                    <a:pt x="192" y="144"/>
                  </a:cubicBezTo>
                  <a:cubicBezTo>
                    <a:pt x="256" y="176"/>
                    <a:pt x="336" y="176"/>
                    <a:pt x="384" y="192"/>
                  </a:cubicBezTo>
                  <a:cubicBezTo>
                    <a:pt x="432" y="208"/>
                    <a:pt x="440" y="232"/>
                    <a:pt x="480" y="240"/>
                  </a:cubicBezTo>
                  <a:cubicBezTo>
                    <a:pt x="520" y="248"/>
                    <a:pt x="600" y="240"/>
                    <a:pt x="624" y="240"/>
                  </a:cubicBezTo>
                </a:path>
              </a:pathLst>
            </a:custGeom>
            <a:noFill/>
            <a:ln w="1270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27">
              <a:extLst>
                <a:ext uri="{FF2B5EF4-FFF2-40B4-BE49-F238E27FC236}">
                  <a16:creationId xmlns:a16="http://schemas.microsoft.com/office/drawing/2014/main" id="{3DCE2870-04C9-884D-A3EE-D04BBA015BD2}"/>
                </a:ext>
              </a:extLst>
            </p:cNvPr>
            <p:cNvSpPr>
              <a:spLocks/>
            </p:cNvSpPr>
            <p:nvPr/>
          </p:nvSpPr>
          <p:spPr bwMode="auto">
            <a:xfrm>
              <a:off x="3200400" y="4191000"/>
              <a:ext cx="304800" cy="533400"/>
            </a:xfrm>
            <a:custGeom>
              <a:avLst/>
              <a:gdLst>
                <a:gd name="T0" fmla="*/ 0 w 192"/>
                <a:gd name="T1" fmla="*/ 2147483647 h 336"/>
                <a:gd name="T2" fmla="*/ 2147483647 w 192"/>
                <a:gd name="T3" fmla="*/ 2147483647 h 336"/>
                <a:gd name="T4" fmla="*/ 2147483647 w 192"/>
                <a:gd name="T5" fmla="*/ 2147483647 h 336"/>
                <a:gd name="T6" fmla="*/ 2147483647 w 192"/>
                <a:gd name="T7" fmla="*/ 0 h 33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2"/>
                <a:gd name="T13" fmla="*/ 0 h 336"/>
                <a:gd name="T14" fmla="*/ 192 w 192"/>
                <a:gd name="T15" fmla="*/ 336 h 3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2" h="336">
                  <a:moveTo>
                    <a:pt x="0" y="336"/>
                  </a:moveTo>
                  <a:cubicBezTo>
                    <a:pt x="36" y="304"/>
                    <a:pt x="72" y="272"/>
                    <a:pt x="96" y="240"/>
                  </a:cubicBezTo>
                  <a:cubicBezTo>
                    <a:pt x="120" y="208"/>
                    <a:pt x="128" y="184"/>
                    <a:pt x="144" y="144"/>
                  </a:cubicBezTo>
                  <a:cubicBezTo>
                    <a:pt x="160" y="104"/>
                    <a:pt x="184" y="32"/>
                    <a:pt x="192" y="0"/>
                  </a:cubicBezTo>
                </a:path>
              </a:pathLst>
            </a:custGeom>
            <a:noFill/>
            <a:ln w="1270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4022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591A9-8934-D24E-8419-34BCD770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ea typeface="SimSun" charset="-122"/>
              </a:rPr>
              <a:t>Index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1AA063-E792-1B41-8FCD-F99CBABDE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Goal: Speed up searches on a particular key (field or combination of fields)</a:t>
            </a:r>
          </a:p>
          <a:p>
            <a:r>
              <a:rPr lang="en-US" dirty="0"/>
              <a:t>Support both </a:t>
            </a:r>
            <a:r>
              <a:rPr lang="en-US" i="1" dirty="0"/>
              <a:t>range searches </a:t>
            </a:r>
            <a:r>
              <a:rPr lang="en-US" dirty="0"/>
              <a:t>and </a:t>
            </a:r>
            <a:r>
              <a:rPr lang="en-US" i="1" dirty="0"/>
              <a:t>equality searches.</a:t>
            </a:r>
          </a:p>
          <a:p>
            <a:r>
              <a:rPr lang="en-US" altLang="en-US" b="1" dirty="0">
                <a:solidFill>
                  <a:srgbClr val="000099"/>
                </a:solidFill>
              </a:rPr>
              <a:t>Search Key</a:t>
            </a:r>
            <a:r>
              <a:rPr lang="en-US" altLang="en-US" dirty="0"/>
              <a:t> - attribute to set of attributes used to look up records in a file.</a:t>
            </a:r>
          </a:p>
          <a:p>
            <a:r>
              <a:rPr lang="en-US" altLang="en-US" dirty="0"/>
              <a:t>An </a:t>
            </a:r>
            <a:r>
              <a:rPr lang="en-US" altLang="en-US" b="1" dirty="0">
                <a:solidFill>
                  <a:srgbClr val="000099"/>
                </a:solidFill>
              </a:rPr>
              <a:t>index file</a:t>
            </a:r>
            <a:r>
              <a:rPr lang="en-US" altLang="en-US" b="1" dirty="0"/>
              <a:t> </a:t>
            </a:r>
            <a:r>
              <a:rPr lang="en-US" altLang="en-US" dirty="0"/>
              <a:t>consists of records (called </a:t>
            </a:r>
            <a:r>
              <a:rPr lang="en-US" altLang="en-US" b="1" dirty="0">
                <a:solidFill>
                  <a:srgbClr val="000099"/>
                </a:solidFill>
              </a:rPr>
              <a:t>index entries</a:t>
            </a:r>
            <a:r>
              <a:rPr lang="en-US" altLang="en-US" dirty="0"/>
              <a:t>) of the form</a:t>
            </a:r>
          </a:p>
          <a:p>
            <a:endParaRPr lang="en-US" i="1" dirty="0"/>
          </a:p>
          <a:p>
            <a:endParaRPr lang="en-US" dirty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64177E8-8BD2-6143-91CC-0EC9F2C8A7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0241" y="6249987"/>
            <a:ext cx="1506538" cy="3841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1800" dirty="0"/>
              <a:t>search-key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17343FB-07D4-C54B-8D96-DCD06D24CD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5029" y="6248400"/>
            <a:ext cx="1184275" cy="3841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1800" dirty="0"/>
              <a:t>pointer</a:t>
            </a:r>
          </a:p>
        </p:txBody>
      </p:sp>
    </p:spTree>
    <p:extLst>
      <p:ext uri="{BB962C8B-B14F-4D97-AF65-F5344CB8AC3E}">
        <p14:creationId xmlns:p14="http://schemas.microsoft.com/office/powerpoint/2010/main" val="20370495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D7580-BC0F-244F-AF83-B57CBA1D4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B+ Tree Index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C4DEE5-3A87-7944-A81C-7A3D6FB32D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 B</a:t>
            </a:r>
            <a:r>
              <a:rPr lang="en-US" altLang="en-US" baseline="30000" dirty="0"/>
              <a:t>+</a:t>
            </a:r>
            <a:r>
              <a:rPr lang="en-US" altLang="en-US" dirty="0"/>
              <a:t>-tree is a rooted tree satisfying the following properties:</a:t>
            </a:r>
          </a:p>
          <a:p>
            <a:r>
              <a:rPr lang="en-US" altLang="en-US" sz="2000" dirty="0"/>
              <a:t>All paths from root to leaf are of the same length</a:t>
            </a:r>
          </a:p>
          <a:p>
            <a:r>
              <a:rPr lang="en-US" altLang="en-US" sz="2000" dirty="0"/>
              <a:t>Each node that is not a root or a leaf has between </a:t>
            </a:r>
            <a:r>
              <a:rPr lang="en-US" altLang="en-US" sz="2000" b="1" dirty="0">
                <a:sym typeface="Symbol" pitchFamily="2" charset="2"/>
              </a:rPr>
              <a:t></a:t>
            </a:r>
            <a:r>
              <a:rPr lang="en-US" altLang="en-US" sz="2000" b="1" i="1" dirty="0"/>
              <a:t>n</a:t>
            </a:r>
            <a:r>
              <a:rPr lang="en-US" altLang="en-US" sz="2000" b="1" dirty="0"/>
              <a:t>/2</a:t>
            </a:r>
            <a:r>
              <a:rPr lang="en-US" altLang="en-US" sz="2000" b="1" dirty="0">
                <a:sym typeface="Symbol" pitchFamily="2" charset="2"/>
              </a:rPr>
              <a:t></a:t>
            </a:r>
            <a:r>
              <a:rPr lang="en-US" altLang="en-US" sz="2000" b="1" dirty="0"/>
              <a:t> and </a:t>
            </a:r>
            <a:r>
              <a:rPr lang="en-US" altLang="en-US" sz="2000" b="1" i="1" dirty="0"/>
              <a:t>n</a:t>
            </a:r>
            <a:r>
              <a:rPr lang="en-US" altLang="en-US" sz="2000" b="1" dirty="0"/>
              <a:t> </a:t>
            </a:r>
            <a:r>
              <a:rPr lang="en-US" altLang="en-US" sz="2000" dirty="0"/>
              <a:t>children. (n pointers)</a:t>
            </a:r>
          </a:p>
          <a:p>
            <a:r>
              <a:rPr lang="en-US" altLang="en-US" sz="2000" dirty="0"/>
              <a:t>A leaf node has between </a:t>
            </a:r>
            <a:r>
              <a:rPr lang="en-US" altLang="en-US" sz="2000" b="1" dirty="0">
                <a:sym typeface="Symbol" pitchFamily="2" charset="2"/>
              </a:rPr>
              <a:t></a:t>
            </a:r>
            <a:r>
              <a:rPr lang="en-US" altLang="en-US" sz="2000" b="1" dirty="0"/>
              <a:t>(</a:t>
            </a:r>
            <a:r>
              <a:rPr lang="en-US" altLang="en-US" sz="2000" b="1" i="1" dirty="0"/>
              <a:t>n</a:t>
            </a:r>
            <a:r>
              <a:rPr lang="en-US" altLang="en-US" sz="2000" b="1" dirty="0"/>
              <a:t>–1)/2</a:t>
            </a:r>
            <a:r>
              <a:rPr lang="en-US" altLang="en-US" sz="2000" b="1" dirty="0">
                <a:sym typeface="Symbol" pitchFamily="2" charset="2"/>
              </a:rPr>
              <a:t></a:t>
            </a:r>
            <a:r>
              <a:rPr lang="en-US" altLang="en-US" sz="2000" b="1" dirty="0"/>
              <a:t> and </a:t>
            </a:r>
            <a:r>
              <a:rPr lang="en-US" altLang="en-US" sz="2000" b="1" i="1" dirty="0"/>
              <a:t>n</a:t>
            </a:r>
            <a:r>
              <a:rPr lang="en-US" altLang="en-US" sz="2000" b="1" dirty="0"/>
              <a:t>–1 </a:t>
            </a:r>
            <a:r>
              <a:rPr lang="en-US" altLang="en-US" sz="2000" dirty="0"/>
              <a:t>values</a:t>
            </a:r>
          </a:p>
          <a:p>
            <a:pPr marL="82296" indent="0"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3495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432E2-ED61-884B-9038-DF8CEF176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</a:t>
            </a:r>
            <a:r>
              <a:rPr lang="en-US" baseline="30000" dirty="0"/>
              <a:t>+</a:t>
            </a:r>
            <a:r>
              <a:rPr lang="en-US" dirty="0"/>
              <a:t>-Tree Node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24BDC5-AFEF-F340-B994-7AB38D4108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Typical node</a:t>
            </a:r>
          </a:p>
          <a:p>
            <a:endParaRPr lang="en-US" altLang="en-US" dirty="0"/>
          </a:p>
          <a:p>
            <a:endParaRPr lang="en-US" altLang="en-US" dirty="0"/>
          </a:p>
          <a:p>
            <a:pPr lvl="1">
              <a:tabLst>
                <a:tab pos="1655763" algn="l"/>
              </a:tabLst>
            </a:pPr>
            <a:r>
              <a:rPr lang="en-US" altLang="en-US" sz="2000" dirty="0">
                <a:ea typeface="ＭＳ Ｐゴシック" panose="020B0600070205080204" pitchFamily="34" charset="-128"/>
              </a:rPr>
              <a:t>K</a:t>
            </a:r>
            <a:r>
              <a:rPr lang="en-US" altLang="en-US" sz="2000" baseline="-25000" dirty="0">
                <a:ea typeface="ＭＳ Ｐゴシック" panose="020B0600070205080204" pitchFamily="34" charset="-128"/>
              </a:rPr>
              <a:t>i</a:t>
            </a:r>
            <a:r>
              <a:rPr lang="en-US" altLang="en-US" sz="2000" dirty="0">
                <a:ea typeface="ＭＳ Ｐゴシック" panose="020B0600070205080204" pitchFamily="34" charset="-128"/>
              </a:rPr>
              <a:t> are the search-key values </a:t>
            </a:r>
          </a:p>
          <a:p>
            <a:pPr lvl="1">
              <a:tabLst>
                <a:tab pos="1655763" algn="l"/>
              </a:tabLst>
            </a:pPr>
            <a:r>
              <a:rPr lang="en-US" altLang="en-US" sz="2000" dirty="0">
                <a:ea typeface="ＭＳ Ｐゴシック" panose="020B0600070205080204" pitchFamily="34" charset="-128"/>
              </a:rPr>
              <a:t>P</a:t>
            </a:r>
            <a:r>
              <a:rPr lang="en-US" altLang="en-US" sz="2000" baseline="-25000" dirty="0">
                <a:ea typeface="ＭＳ Ｐゴシック" panose="020B0600070205080204" pitchFamily="34" charset="-128"/>
              </a:rPr>
              <a:t>i</a:t>
            </a:r>
            <a:r>
              <a:rPr lang="en-US" altLang="en-US" sz="2000" dirty="0">
                <a:ea typeface="ＭＳ Ｐゴシック" panose="020B0600070205080204" pitchFamily="34" charset="-128"/>
              </a:rPr>
              <a:t> are pointers to children (for non-leaf nodes) or pointers to records or buckets of records (for leaf nodes).</a:t>
            </a:r>
          </a:p>
          <a:p>
            <a:pPr>
              <a:tabLst>
                <a:tab pos="1655763" algn="l"/>
              </a:tabLst>
            </a:pPr>
            <a:r>
              <a:rPr lang="en-US" altLang="en-US" dirty="0"/>
              <a:t>The search-keys in a node are ordered </a:t>
            </a:r>
          </a:p>
          <a:p>
            <a:pPr>
              <a:buFont typeface="Monotype Sorts" pitchFamily="2" charset="2"/>
              <a:buNone/>
              <a:tabLst>
                <a:tab pos="1655763" algn="l"/>
              </a:tabLst>
            </a:pPr>
            <a:r>
              <a:rPr lang="en-US" altLang="en-US" dirty="0"/>
              <a:t>		</a:t>
            </a:r>
            <a:br>
              <a:rPr lang="en-US" altLang="en-US" dirty="0"/>
            </a:br>
            <a:br>
              <a:rPr lang="en-US" altLang="en-US" dirty="0"/>
            </a:br>
            <a:br>
              <a:rPr lang="en-US" altLang="en-US" dirty="0"/>
            </a:br>
            <a:endParaRPr lang="en-US" altLang="en-US" dirty="0"/>
          </a:p>
          <a:p>
            <a:endParaRPr lang="en-US" dirty="0"/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C547A0C2-6217-9B4A-B102-A6C8010CF4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7420" y="2253864"/>
            <a:ext cx="6840538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22924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06179-C921-1441-8290-FF5A0C6EC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Leaf Nodes in B</a:t>
            </a:r>
            <a:r>
              <a:rPr lang="en-US" baseline="30000" dirty="0"/>
              <a:t>+</a:t>
            </a:r>
            <a:r>
              <a:rPr lang="en-US" dirty="0"/>
              <a:t>-Trees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23DBF3-5779-8E4F-86C0-A4B57D99B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For </a:t>
            </a:r>
            <a:r>
              <a:rPr lang="en-US" altLang="en-US" i="1" dirty="0" err="1"/>
              <a:t>i</a:t>
            </a:r>
            <a:r>
              <a:rPr lang="en-US" altLang="en-US" dirty="0"/>
              <a:t> = 1, 2, . . ., </a:t>
            </a:r>
            <a:r>
              <a:rPr lang="en-US" altLang="en-US" i="1" dirty="0"/>
              <a:t>n–</a:t>
            </a:r>
            <a:r>
              <a:rPr lang="en-US" altLang="en-US" dirty="0"/>
              <a:t>1, pointer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i</a:t>
            </a:r>
            <a:r>
              <a:rPr lang="en-US" altLang="en-US" dirty="0"/>
              <a:t> points to a file record with search-key value </a:t>
            </a:r>
            <a:r>
              <a:rPr lang="en-US" altLang="en-US" i="1" dirty="0"/>
              <a:t>K</a:t>
            </a:r>
            <a:r>
              <a:rPr lang="en-US" altLang="en-US" i="1" baseline="-25000" dirty="0"/>
              <a:t>i</a:t>
            </a:r>
            <a:r>
              <a:rPr lang="en-US" altLang="en-US" dirty="0"/>
              <a:t>, </a:t>
            </a:r>
          </a:p>
          <a:p>
            <a:r>
              <a:rPr lang="en-US" altLang="en-US" dirty="0"/>
              <a:t>If </a:t>
            </a:r>
            <a:r>
              <a:rPr lang="en-US" altLang="en-US" i="1" dirty="0"/>
              <a:t>L</a:t>
            </a:r>
            <a:r>
              <a:rPr lang="en-US" altLang="en-US" i="1" baseline="-25000" dirty="0"/>
              <a:t>i</a:t>
            </a:r>
            <a:r>
              <a:rPr lang="en-US" altLang="en-US" i="1" dirty="0"/>
              <a:t>, </a:t>
            </a:r>
            <a:r>
              <a:rPr lang="en-US" altLang="en-US" i="1" dirty="0" err="1"/>
              <a:t>L</a:t>
            </a:r>
            <a:r>
              <a:rPr lang="en-US" altLang="en-US" i="1" baseline="-25000" dirty="0" err="1"/>
              <a:t>j</a:t>
            </a:r>
            <a:r>
              <a:rPr lang="en-US" altLang="en-US" dirty="0"/>
              <a:t> are leaf nodes and </a:t>
            </a:r>
            <a:r>
              <a:rPr lang="en-US" altLang="en-US" i="1" dirty="0" err="1"/>
              <a:t>i</a:t>
            </a:r>
            <a:r>
              <a:rPr lang="en-US" altLang="en-US" i="1" dirty="0"/>
              <a:t> </a:t>
            </a:r>
            <a:r>
              <a:rPr lang="en-US" altLang="en-US" dirty="0"/>
              <a:t>&lt; </a:t>
            </a:r>
            <a:r>
              <a:rPr lang="en-US" altLang="en-US" i="1" dirty="0"/>
              <a:t>j, L</a:t>
            </a:r>
            <a:r>
              <a:rPr lang="en-US" altLang="en-US" i="1" baseline="-25000" dirty="0"/>
              <a:t>i</a:t>
            </a:r>
            <a:r>
              <a:rPr lang="en-US" altLang="en-US" dirty="0"/>
              <a:t>’s search-key values are less than or equal to </a:t>
            </a:r>
            <a:r>
              <a:rPr lang="en-US" altLang="en-US" i="1" dirty="0" err="1"/>
              <a:t>L</a:t>
            </a:r>
            <a:r>
              <a:rPr lang="en-US" altLang="en-US" i="1" baseline="-25000" dirty="0" err="1"/>
              <a:t>j</a:t>
            </a:r>
            <a:r>
              <a:rPr lang="en-US" altLang="en-US" dirty="0" err="1"/>
              <a:t>’s</a:t>
            </a:r>
            <a:r>
              <a:rPr lang="en-US" altLang="en-US" dirty="0"/>
              <a:t> search-key values</a:t>
            </a:r>
          </a:p>
          <a:p>
            <a:r>
              <a:rPr lang="en-US" altLang="en-US" i="1" dirty="0" err="1"/>
              <a:t>P</a:t>
            </a:r>
            <a:r>
              <a:rPr lang="en-US" altLang="en-US" i="1" baseline="-25000" dirty="0" err="1"/>
              <a:t>n</a:t>
            </a:r>
            <a:r>
              <a:rPr lang="en-US" altLang="en-US" dirty="0"/>
              <a:t> points to next leaf node in search-key order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4040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6AD77-C6A8-FE4B-9A4A-B868ABF0F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D9AF2-BED5-A144-B9D1-C0265465FB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a B+ tree with 6 pointers for each node:</a:t>
            </a:r>
          </a:p>
          <a:p>
            <a:r>
              <a:rPr lang="en-US" altLang="en-US" dirty="0"/>
              <a:t>Leaf nodes must have between 3 and 5 values </a:t>
            </a:r>
            <a:br>
              <a:rPr lang="en-US" altLang="en-US" dirty="0"/>
            </a:br>
            <a:r>
              <a:rPr lang="en-US" altLang="en-US" dirty="0"/>
              <a:t>(</a:t>
            </a:r>
            <a:r>
              <a:rPr lang="en-US" altLang="en-US" dirty="0">
                <a:sym typeface="Symbol" pitchFamily="2" charset="2"/>
              </a:rPr>
              <a:t>(</a:t>
            </a:r>
            <a:r>
              <a:rPr lang="en-US" altLang="en-US" i="1" dirty="0">
                <a:sym typeface="Symbol" pitchFamily="2" charset="2"/>
              </a:rPr>
              <a:t>n</a:t>
            </a:r>
            <a:r>
              <a:rPr lang="en-US" altLang="en-US" dirty="0">
                <a:sym typeface="Symbol" pitchFamily="2" charset="2"/>
              </a:rPr>
              <a:t>–1)/2 and </a:t>
            </a:r>
            <a:r>
              <a:rPr lang="en-US" altLang="en-US" i="1" dirty="0">
                <a:sym typeface="Symbol" pitchFamily="2" charset="2"/>
              </a:rPr>
              <a:t>n </a:t>
            </a:r>
            <a:r>
              <a:rPr lang="en-US" altLang="en-US" dirty="0">
                <a:sym typeface="Symbol" pitchFamily="2" charset="2"/>
              </a:rPr>
              <a:t>–1, with </a:t>
            </a:r>
            <a:r>
              <a:rPr lang="en-US" altLang="en-US" i="1" dirty="0">
                <a:sym typeface="Symbol" pitchFamily="2" charset="2"/>
              </a:rPr>
              <a:t>n</a:t>
            </a:r>
            <a:r>
              <a:rPr lang="en-US" altLang="en-US" dirty="0">
                <a:sym typeface="Symbol" pitchFamily="2" charset="2"/>
              </a:rPr>
              <a:t> = 6).</a:t>
            </a:r>
          </a:p>
          <a:p>
            <a:r>
              <a:rPr lang="en-US" altLang="en-US" dirty="0">
                <a:sym typeface="Symbol" pitchFamily="2" charset="2"/>
              </a:rPr>
              <a:t>Non-leaf nodes other than root must have between 3 and 6 children </a:t>
            </a:r>
            <a:r>
              <a:rPr lang="en-US" altLang="en-US" dirty="0"/>
              <a:t>(</a:t>
            </a:r>
            <a:r>
              <a:rPr lang="en-US" altLang="en-US" dirty="0">
                <a:sym typeface="Symbol" pitchFamily="2" charset="2"/>
              </a:rPr>
              <a:t>(</a:t>
            </a:r>
            <a:r>
              <a:rPr lang="en-US" altLang="en-US" i="1" dirty="0">
                <a:sym typeface="Symbol" pitchFamily="2" charset="2"/>
              </a:rPr>
              <a:t>n</a:t>
            </a:r>
            <a:r>
              <a:rPr lang="en-US" altLang="en-US" dirty="0">
                <a:sym typeface="Symbol" pitchFamily="2" charset="2"/>
              </a:rPr>
              <a:t>/2 and </a:t>
            </a:r>
            <a:r>
              <a:rPr lang="en-US" altLang="en-US" i="1" dirty="0">
                <a:sym typeface="Symbol" pitchFamily="2" charset="2"/>
              </a:rPr>
              <a:t>n </a:t>
            </a:r>
            <a:r>
              <a:rPr lang="en-US" altLang="en-US" dirty="0">
                <a:sym typeface="Symbol" pitchFamily="2" charset="2"/>
              </a:rPr>
              <a:t>with </a:t>
            </a:r>
            <a:r>
              <a:rPr lang="en-US" altLang="en-US" i="1" dirty="0">
                <a:sym typeface="Symbol" pitchFamily="2" charset="2"/>
              </a:rPr>
              <a:t>n</a:t>
            </a:r>
            <a:r>
              <a:rPr lang="en-US" altLang="en-US" dirty="0">
                <a:sym typeface="Symbol" pitchFamily="2" charset="2"/>
              </a:rPr>
              <a:t> =6).</a:t>
            </a:r>
          </a:p>
          <a:p>
            <a:r>
              <a:rPr lang="en-US" altLang="en-US" dirty="0">
                <a:sym typeface="Symbol" pitchFamily="2" charset="2"/>
              </a:rPr>
              <a:t>Root must have at least 2 children.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4649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937AF-B33E-1F45-9940-9999CF3A0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Examples</a:t>
            </a:r>
          </a:p>
        </p:txBody>
      </p:sp>
      <p:sp>
        <p:nvSpPr>
          <p:cNvPr id="6" name="Line 7">
            <a:extLst>
              <a:ext uri="{FF2B5EF4-FFF2-40B4-BE49-F238E27FC236}">
                <a16:creationId xmlns:a16="http://schemas.microsoft.com/office/drawing/2014/main" id="{F20E89C6-61C2-5540-9CF3-C6DAD2676DEB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5188" y="3625850"/>
            <a:ext cx="4572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" name="Group 9">
            <a:extLst>
              <a:ext uri="{FF2B5EF4-FFF2-40B4-BE49-F238E27FC236}">
                <a16:creationId xmlns:a16="http://schemas.microsoft.com/office/drawing/2014/main" id="{59CCA581-A651-9145-9789-9D7F0213891F}"/>
              </a:ext>
            </a:extLst>
          </p:cNvPr>
          <p:cNvGrpSpPr>
            <a:grpSpLocks/>
          </p:cNvGrpSpPr>
          <p:nvPr/>
        </p:nvGrpSpPr>
        <p:grpSpPr bwMode="auto">
          <a:xfrm>
            <a:off x="955675" y="3398838"/>
            <a:ext cx="1250950" cy="474662"/>
            <a:chOff x="385" y="3458"/>
            <a:chExt cx="788" cy="381"/>
          </a:xfrm>
        </p:grpSpPr>
        <p:sp>
          <p:nvSpPr>
            <p:cNvPr id="8" name="Text Box 10">
              <a:extLst>
                <a:ext uri="{FF2B5EF4-FFF2-40B4-BE49-F238E27FC236}">
                  <a16:creationId xmlns:a16="http://schemas.microsoft.com/office/drawing/2014/main" id="{60F4D87F-4C6B-1849-BB76-274A909776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" y="3458"/>
              <a:ext cx="788" cy="381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ko-KR" altLang="en-US" sz="2400">
                  <a:latin typeface="Century Gothic" charset="0"/>
                  <a:ea typeface="Gulim" charset="-127"/>
                </a:rPr>
                <a:t> </a:t>
              </a:r>
              <a:r>
                <a:rPr lang="en-US" altLang="ko-KR" sz="2400">
                  <a:latin typeface="Century Gothic" charset="0"/>
                  <a:ea typeface="Gulim" charset="-127"/>
                </a:rPr>
                <a:t>20  30 </a:t>
              </a:r>
            </a:p>
          </p:txBody>
        </p:sp>
        <p:sp>
          <p:nvSpPr>
            <p:cNvPr id="9" name="Line 11">
              <a:extLst>
                <a:ext uri="{FF2B5EF4-FFF2-40B4-BE49-F238E27FC236}">
                  <a16:creationId xmlns:a16="http://schemas.microsoft.com/office/drawing/2014/main" id="{B2D2B71D-7DF3-4B4E-8613-EAE319C633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2" y="3496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Line 12">
              <a:extLst>
                <a:ext uri="{FF2B5EF4-FFF2-40B4-BE49-F238E27FC236}">
                  <a16:creationId xmlns:a16="http://schemas.microsoft.com/office/drawing/2014/main" id="{42E8835D-2930-D34D-8896-960EB89B99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88" y="3496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Line 13">
              <a:extLst>
                <a:ext uri="{FF2B5EF4-FFF2-40B4-BE49-F238E27FC236}">
                  <a16:creationId xmlns:a16="http://schemas.microsoft.com/office/drawing/2014/main" id="{FE6D7246-630E-0546-9372-ED8DC904A9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6" y="3496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Line 14">
              <a:extLst>
                <a:ext uri="{FF2B5EF4-FFF2-40B4-BE49-F238E27FC236}">
                  <a16:creationId xmlns:a16="http://schemas.microsoft.com/office/drawing/2014/main" id="{7AD0672D-0901-964F-BA2A-247B7157D8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4" y="3496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3" name="Line 16">
            <a:extLst>
              <a:ext uri="{FF2B5EF4-FFF2-40B4-BE49-F238E27FC236}">
                <a16:creationId xmlns:a16="http://schemas.microsoft.com/office/drawing/2014/main" id="{41715165-7D57-9D4A-9AA9-8DC275D207C1}"/>
              </a:ext>
            </a:extLst>
          </p:cNvPr>
          <p:cNvSpPr>
            <a:spLocks noChangeShapeType="1"/>
          </p:cNvSpPr>
          <p:nvPr/>
        </p:nvSpPr>
        <p:spPr bwMode="auto">
          <a:xfrm>
            <a:off x="3709988" y="3625850"/>
            <a:ext cx="4572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Text Box 19">
            <a:extLst>
              <a:ext uri="{FF2B5EF4-FFF2-40B4-BE49-F238E27FC236}">
                <a16:creationId xmlns:a16="http://schemas.microsoft.com/office/drawing/2014/main" id="{8BA93A45-4EC0-C644-A11D-426FC097B7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5088" y="3395663"/>
            <a:ext cx="5207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ko-KR" sz="2400">
                <a:latin typeface="Century Gothic" charset="0"/>
                <a:ea typeface="Gulim" charset="-127"/>
              </a:rPr>
              <a:t>50</a:t>
            </a:r>
          </a:p>
        </p:txBody>
      </p:sp>
      <p:sp>
        <p:nvSpPr>
          <p:cNvPr id="15" name="Line 20">
            <a:extLst>
              <a:ext uri="{FF2B5EF4-FFF2-40B4-BE49-F238E27FC236}">
                <a16:creationId xmlns:a16="http://schemas.microsoft.com/office/drawing/2014/main" id="{B7175D5C-943E-1543-B037-D98FF57197C3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8588" y="3446463"/>
            <a:ext cx="0" cy="3794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Line 21">
            <a:extLst>
              <a:ext uri="{FF2B5EF4-FFF2-40B4-BE49-F238E27FC236}">
                <a16:creationId xmlns:a16="http://schemas.microsoft.com/office/drawing/2014/main" id="{0A4F9BC1-7FBF-8648-ABC8-EB757A81D113}"/>
              </a:ext>
            </a:extLst>
          </p:cNvPr>
          <p:cNvSpPr>
            <a:spLocks noChangeShapeType="1"/>
          </p:cNvSpPr>
          <p:nvPr/>
        </p:nvSpPr>
        <p:spPr bwMode="auto">
          <a:xfrm>
            <a:off x="3646488" y="3446463"/>
            <a:ext cx="0" cy="3794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Line 22">
            <a:extLst>
              <a:ext uri="{FF2B5EF4-FFF2-40B4-BE49-F238E27FC236}">
                <a16:creationId xmlns:a16="http://schemas.microsoft.com/office/drawing/2014/main" id="{2377680C-329A-5446-A35B-A18CFA560EC3}"/>
              </a:ext>
            </a:extLst>
          </p:cNvPr>
          <p:cNvSpPr>
            <a:spLocks noChangeShapeType="1"/>
          </p:cNvSpPr>
          <p:nvPr/>
        </p:nvSpPr>
        <p:spPr bwMode="auto">
          <a:xfrm>
            <a:off x="3087688" y="3446463"/>
            <a:ext cx="0" cy="3794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Line 23">
            <a:extLst>
              <a:ext uri="{FF2B5EF4-FFF2-40B4-BE49-F238E27FC236}">
                <a16:creationId xmlns:a16="http://schemas.microsoft.com/office/drawing/2014/main" id="{5D4CA7CF-9D2D-9A41-91F9-501D7ECF6A1D}"/>
              </a:ext>
            </a:extLst>
          </p:cNvPr>
          <p:cNvSpPr>
            <a:spLocks noChangeShapeType="1"/>
          </p:cNvSpPr>
          <p:nvPr/>
        </p:nvSpPr>
        <p:spPr bwMode="auto">
          <a:xfrm>
            <a:off x="3227388" y="3446463"/>
            <a:ext cx="0" cy="3794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Line 24">
            <a:extLst>
              <a:ext uri="{FF2B5EF4-FFF2-40B4-BE49-F238E27FC236}">
                <a16:creationId xmlns:a16="http://schemas.microsoft.com/office/drawing/2014/main" id="{60EA616C-F9A9-6B45-8E8B-4FFADA4AFF77}"/>
              </a:ext>
            </a:extLst>
          </p:cNvPr>
          <p:cNvSpPr>
            <a:spLocks noChangeShapeType="1"/>
          </p:cNvSpPr>
          <p:nvPr/>
        </p:nvSpPr>
        <p:spPr bwMode="auto">
          <a:xfrm>
            <a:off x="5754688" y="3665538"/>
            <a:ext cx="0" cy="398462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0" name="Group 25">
            <a:extLst>
              <a:ext uri="{FF2B5EF4-FFF2-40B4-BE49-F238E27FC236}">
                <a16:creationId xmlns:a16="http://schemas.microsoft.com/office/drawing/2014/main" id="{99CD53B1-99A6-FC4B-868C-91C4ABEF083C}"/>
              </a:ext>
            </a:extLst>
          </p:cNvPr>
          <p:cNvGrpSpPr>
            <a:grpSpLocks/>
          </p:cNvGrpSpPr>
          <p:nvPr/>
        </p:nvGrpSpPr>
        <p:grpSpPr bwMode="auto">
          <a:xfrm>
            <a:off x="5681663" y="3368675"/>
            <a:ext cx="1250950" cy="474663"/>
            <a:chOff x="386" y="3458"/>
            <a:chExt cx="788" cy="381"/>
          </a:xfrm>
        </p:grpSpPr>
        <p:sp>
          <p:nvSpPr>
            <p:cNvPr id="21" name="Text Box 26">
              <a:extLst>
                <a:ext uri="{FF2B5EF4-FFF2-40B4-BE49-F238E27FC236}">
                  <a16:creationId xmlns:a16="http://schemas.microsoft.com/office/drawing/2014/main" id="{982EF246-1495-7947-A418-315E745244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6" y="3458"/>
              <a:ext cx="788" cy="381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ko-KR" altLang="en-US" sz="2400">
                  <a:latin typeface="Century Gothic" charset="0"/>
                  <a:ea typeface="Gulim" charset="-127"/>
                </a:rPr>
                <a:t> </a:t>
              </a:r>
              <a:r>
                <a:rPr lang="en-US" altLang="ko-KR" sz="2400">
                  <a:latin typeface="Century Gothic" charset="0"/>
                  <a:ea typeface="Gulim" charset="-127"/>
                </a:rPr>
                <a:t>80  90 </a:t>
              </a:r>
            </a:p>
          </p:txBody>
        </p:sp>
        <p:sp>
          <p:nvSpPr>
            <p:cNvPr id="22" name="Line 27">
              <a:extLst>
                <a:ext uri="{FF2B5EF4-FFF2-40B4-BE49-F238E27FC236}">
                  <a16:creationId xmlns:a16="http://schemas.microsoft.com/office/drawing/2014/main" id="{BC097F2B-D9EA-6C43-8616-687BDFDE52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2" y="3496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Line 28">
              <a:extLst>
                <a:ext uri="{FF2B5EF4-FFF2-40B4-BE49-F238E27FC236}">
                  <a16:creationId xmlns:a16="http://schemas.microsoft.com/office/drawing/2014/main" id="{746EC04F-C83A-EC47-806C-735C159225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88" y="3496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Line 29">
              <a:extLst>
                <a:ext uri="{FF2B5EF4-FFF2-40B4-BE49-F238E27FC236}">
                  <a16:creationId xmlns:a16="http://schemas.microsoft.com/office/drawing/2014/main" id="{7AFE1912-705D-8248-AA6F-EB5EF18CFE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6" y="3496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Line 30">
              <a:extLst>
                <a:ext uri="{FF2B5EF4-FFF2-40B4-BE49-F238E27FC236}">
                  <a16:creationId xmlns:a16="http://schemas.microsoft.com/office/drawing/2014/main" id="{2BB2B322-0D7A-0B4B-B2C9-287AC721BB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4" y="3496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6" name="Line 31">
            <a:extLst>
              <a:ext uri="{FF2B5EF4-FFF2-40B4-BE49-F238E27FC236}">
                <a16:creationId xmlns:a16="http://schemas.microsoft.com/office/drawing/2014/main" id="{F9DC397E-D649-854E-B5BF-16C2985B8488}"/>
              </a:ext>
            </a:extLst>
          </p:cNvPr>
          <p:cNvSpPr>
            <a:spLocks noChangeShapeType="1"/>
          </p:cNvSpPr>
          <p:nvPr/>
        </p:nvSpPr>
        <p:spPr bwMode="auto">
          <a:xfrm>
            <a:off x="6300788" y="3665538"/>
            <a:ext cx="0" cy="398462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Line 32">
            <a:extLst>
              <a:ext uri="{FF2B5EF4-FFF2-40B4-BE49-F238E27FC236}">
                <a16:creationId xmlns:a16="http://schemas.microsoft.com/office/drawing/2014/main" id="{4CB6297A-8FD6-FC4C-80ED-C90A499437F8}"/>
              </a:ext>
            </a:extLst>
          </p:cNvPr>
          <p:cNvSpPr>
            <a:spLocks noChangeShapeType="1"/>
          </p:cNvSpPr>
          <p:nvPr/>
        </p:nvSpPr>
        <p:spPr bwMode="auto">
          <a:xfrm>
            <a:off x="5272088" y="3605213"/>
            <a:ext cx="4572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Line 33">
            <a:extLst>
              <a:ext uri="{FF2B5EF4-FFF2-40B4-BE49-F238E27FC236}">
                <a16:creationId xmlns:a16="http://schemas.microsoft.com/office/drawing/2014/main" id="{40C6BD14-73A4-B942-BDDD-73FD77E442C9}"/>
              </a:ext>
            </a:extLst>
          </p:cNvPr>
          <p:cNvSpPr>
            <a:spLocks noChangeShapeType="1"/>
          </p:cNvSpPr>
          <p:nvPr/>
        </p:nvSpPr>
        <p:spPr bwMode="auto">
          <a:xfrm>
            <a:off x="4167188" y="3675063"/>
            <a:ext cx="0" cy="398462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Text Box 35">
            <a:extLst>
              <a:ext uri="{FF2B5EF4-FFF2-40B4-BE49-F238E27FC236}">
                <a16:creationId xmlns:a16="http://schemas.microsoft.com/office/drawing/2014/main" id="{37BBFB8F-33B1-D447-9CDC-B8832D3A29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84650" y="3386138"/>
            <a:ext cx="5207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ko-KR" sz="2400">
                <a:latin typeface="Century Gothic" charset="0"/>
                <a:ea typeface="Gulim" charset="-127"/>
              </a:rPr>
              <a:t>70</a:t>
            </a:r>
          </a:p>
        </p:txBody>
      </p:sp>
      <p:sp>
        <p:nvSpPr>
          <p:cNvPr id="30" name="Line 36">
            <a:extLst>
              <a:ext uri="{FF2B5EF4-FFF2-40B4-BE49-F238E27FC236}">
                <a16:creationId xmlns:a16="http://schemas.microsoft.com/office/drawing/2014/main" id="{ADA82864-050A-0B49-9F0B-A0BDFA7352CF}"/>
              </a:ext>
            </a:extLst>
          </p:cNvPr>
          <p:cNvSpPr>
            <a:spLocks noChangeShapeType="1"/>
          </p:cNvSpPr>
          <p:nvPr/>
        </p:nvSpPr>
        <p:spPr bwMode="auto">
          <a:xfrm>
            <a:off x="4230688" y="3427413"/>
            <a:ext cx="0" cy="3778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Line 37">
            <a:extLst>
              <a:ext uri="{FF2B5EF4-FFF2-40B4-BE49-F238E27FC236}">
                <a16:creationId xmlns:a16="http://schemas.microsoft.com/office/drawing/2014/main" id="{7FC69352-A6B9-0945-A3AF-58D66DC6B371}"/>
              </a:ext>
            </a:extLst>
          </p:cNvPr>
          <p:cNvSpPr>
            <a:spLocks noChangeShapeType="1"/>
          </p:cNvSpPr>
          <p:nvPr/>
        </p:nvSpPr>
        <p:spPr bwMode="auto">
          <a:xfrm>
            <a:off x="5208588" y="3427413"/>
            <a:ext cx="0" cy="3778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Line 38">
            <a:extLst>
              <a:ext uri="{FF2B5EF4-FFF2-40B4-BE49-F238E27FC236}">
                <a16:creationId xmlns:a16="http://schemas.microsoft.com/office/drawing/2014/main" id="{E9D57B73-9A39-774A-869E-C98E5B1167FA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9788" y="3427413"/>
            <a:ext cx="0" cy="3778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Line 39">
            <a:extLst>
              <a:ext uri="{FF2B5EF4-FFF2-40B4-BE49-F238E27FC236}">
                <a16:creationId xmlns:a16="http://schemas.microsoft.com/office/drawing/2014/main" id="{D82E5A22-C673-F14B-A85A-896DE2A884FF}"/>
              </a:ext>
            </a:extLst>
          </p:cNvPr>
          <p:cNvSpPr>
            <a:spLocks noChangeShapeType="1"/>
          </p:cNvSpPr>
          <p:nvPr/>
        </p:nvSpPr>
        <p:spPr bwMode="auto">
          <a:xfrm>
            <a:off x="4789488" y="3427413"/>
            <a:ext cx="0" cy="3778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Line 40">
            <a:extLst>
              <a:ext uri="{FF2B5EF4-FFF2-40B4-BE49-F238E27FC236}">
                <a16:creationId xmlns:a16="http://schemas.microsoft.com/office/drawing/2014/main" id="{AA3B7714-B3FF-D645-886C-B966FFAAAFD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36688" y="2579688"/>
            <a:ext cx="685800" cy="846137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Text Box 42">
            <a:extLst>
              <a:ext uri="{FF2B5EF4-FFF2-40B4-BE49-F238E27FC236}">
                <a16:creationId xmlns:a16="http://schemas.microsoft.com/office/drawing/2014/main" id="{22FF11D1-C5A3-D444-AF2E-67AA381736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7888" y="2297113"/>
            <a:ext cx="5207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ko-KR" sz="2400">
                <a:latin typeface="Century Gothic" charset="0"/>
                <a:ea typeface="Gulim" charset="-127"/>
              </a:rPr>
              <a:t>50</a:t>
            </a:r>
          </a:p>
        </p:txBody>
      </p:sp>
      <p:sp>
        <p:nvSpPr>
          <p:cNvPr id="36" name="Line 43">
            <a:extLst>
              <a:ext uri="{FF2B5EF4-FFF2-40B4-BE49-F238E27FC236}">
                <a16:creationId xmlns:a16="http://schemas.microsoft.com/office/drawing/2014/main" id="{0C058FEF-9278-4B4A-BB95-1182B6B587CE}"/>
              </a:ext>
            </a:extLst>
          </p:cNvPr>
          <p:cNvSpPr>
            <a:spLocks noChangeShapeType="1"/>
          </p:cNvSpPr>
          <p:nvPr/>
        </p:nvSpPr>
        <p:spPr bwMode="auto">
          <a:xfrm>
            <a:off x="2185988" y="2328863"/>
            <a:ext cx="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Line 44">
            <a:extLst>
              <a:ext uri="{FF2B5EF4-FFF2-40B4-BE49-F238E27FC236}">
                <a16:creationId xmlns:a16="http://schemas.microsoft.com/office/drawing/2014/main" id="{695D244A-56DB-1C48-B2AB-DE4591EDA701}"/>
              </a:ext>
            </a:extLst>
          </p:cNvPr>
          <p:cNvSpPr>
            <a:spLocks noChangeShapeType="1"/>
          </p:cNvSpPr>
          <p:nvPr/>
        </p:nvSpPr>
        <p:spPr bwMode="auto">
          <a:xfrm>
            <a:off x="3163888" y="2328863"/>
            <a:ext cx="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Line 45">
            <a:extLst>
              <a:ext uri="{FF2B5EF4-FFF2-40B4-BE49-F238E27FC236}">
                <a16:creationId xmlns:a16="http://schemas.microsoft.com/office/drawing/2014/main" id="{2A710F5C-9F9C-DA4E-A4E1-304D13A553D6}"/>
              </a:ext>
            </a:extLst>
          </p:cNvPr>
          <p:cNvSpPr>
            <a:spLocks noChangeShapeType="1"/>
          </p:cNvSpPr>
          <p:nvPr/>
        </p:nvSpPr>
        <p:spPr bwMode="auto">
          <a:xfrm>
            <a:off x="2605088" y="2328863"/>
            <a:ext cx="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Line 46">
            <a:extLst>
              <a:ext uri="{FF2B5EF4-FFF2-40B4-BE49-F238E27FC236}">
                <a16:creationId xmlns:a16="http://schemas.microsoft.com/office/drawing/2014/main" id="{D09ED651-BCFA-DD4B-826A-D0CD50841670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4788" y="2328863"/>
            <a:ext cx="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Line 47">
            <a:extLst>
              <a:ext uri="{FF2B5EF4-FFF2-40B4-BE49-F238E27FC236}">
                <a16:creationId xmlns:a16="http://schemas.microsoft.com/office/drawing/2014/main" id="{1BE7EC29-0916-FE47-B6FC-A90257220542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8588" y="2579688"/>
            <a:ext cx="203200" cy="86677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Line 48">
            <a:extLst>
              <a:ext uri="{FF2B5EF4-FFF2-40B4-BE49-F238E27FC236}">
                <a16:creationId xmlns:a16="http://schemas.microsoft.com/office/drawing/2014/main" id="{66B2CD09-A2D9-D345-80CB-CDC6DD44EEB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21188" y="2559050"/>
            <a:ext cx="685800" cy="84772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Text Box 50">
            <a:extLst>
              <a:ext uri="{FF2B5EF4-FFF2-40B4-BE49-F238E27FC236}">
                <a16:creationId xmlns:a16="http://schemas.microsoft.com/office/drawing/2014/main" id="{9EE08192-28A9-814B-B511-BE8D552E50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1913" y="2278063"/>
            <a:ext cx="5207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ko-KR" sz="2400">
                <a:latin typeface="Century Gothic" charset="0"/>
                <a:ea typeface="Gulim" charset="-127"/>
              </a:rPr>
              <a:t>80</a:t>
            </a:r>
          </a:p>
        </p:txBody>
      </p:sp>
      <p:sp>
        <p:nvSpPr>
          <p:cNvPr id="43" name="Line 51">
            <a:extLst>
              <a:ext uri="{FF2B5EF4-FFF2-40B4-BE49-F238E27FC236}">
                <a16:creationId xmlns:a16="http://schemas.microsoft.com/office/drawing/2014/main" id="{19D23129-5520-3A44-8C32-AC6775FD2490}"/>
              </a:ext>
            </a:extLst>
          </p:cNvPr>
          <p:cNvSpPr>
            <a:spLocks noChangeShapeType="1"/>
          </p:cNvSpPr>
          <p:nvPr/>
        </p:nvSpPr>
        <p:spPr bwMode="auto">
          <a:xfrm>
            <a:off x="5170488" y="2309813"/>
            <a:ext cx="0" cy="3778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Line 52">
            <a:extLst>
              <a:ext uri="{FF2B5EF4-FFF2-40B4-BE49-F238E27FC236}">
                <a16:creationId xmlns:a16="http://schemas.microsoft.com/office/drawing/2014/main" id="{2E6E0B57-71BB-3441-9D08-CEBAEC1583EA}"/>
              </a:ext>
            </a:extLst>
          </p:cNvPr>
          <p:cNvSpPr>
            <a:spLocks noChangeShapeType="1"/>
          </p:cNvSpPr>
          <p:nvPr/>
        </p:nvSpPr>
        <p:spPr bwMode="auto">
          <a:xfrm>
            <a:off x="6148388" y="2309813"/>
            <a:ext cx="0" cy="3778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Line 53">
            <a:extLst>
              <a:ext uri="{FF2B5EF4-FFF2-40B4-BE49-F238E27FC236}">
                <a16:creationId xmlns:a16="http://schemas.microsoft.com/office/drawing/2014/main" id="{6C81DAD0-423D-0F4A-BCC7-F44779D3920D}"/>
              </a:ext>
            </a:extLst>
          </p:cNvPr>
          <p:cNvSpPr>
            <a:spLocks noChangeShapeType="1"/>
          </p:cNvSpPr>
          <p:nvPr/>
        </p:nvSpPr>
        <p:spPr bwMode="auto">
          <a:xfrm>
            <a:off x="5589588" y="2309813"/>
            <a:ext cx="0" cy="3778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Line 54">
            <a:extLst>
              <a:ext uri="{FF2B5EF4-FFF2-40B4-BE49-F238E27FC236}">
                <a16:creationId xmlns:a16="http://schemas.microsoft.com/office/drawing/2014/main" id="{3CB380B4-CE5B-4248-AFF6-A79730E0351F}"/>
              </a:ext>
            </a:extLst>
          </p:cNvPr>
          <p:cNvSpPr>
            <a:spLocks noChangeShapeType="1"/>
          </p:cNvSpPr>
          <p:nvPr/>
        </p:nvSpPr>
        <p:spPr bwMode="auto">
          <a:xfrm>
            <a:off x="5729288" y="2309813"/>
            <a:ext cx="0" cy="3778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Line 55">
            <a:extLst>
              <a:ext uri="{FF2B5EF4-FFF2-40B4-BE49-F238E27FC236}">
                <a16:creationId xmlns:a16="http://schemas.microsoft.com/office/drawing/2014/main" id="{E6510500-91E1-7B4B-B8C3-178A092F01B1}"/>
              </a:ext>
            </a:extLst>
          </p:cNvPr>
          <p:cNvSpPr>
            <a:spLocks noChangeShapeType="1"/>
          </p:cNvSpPr>
          <p:nvPr/>
        </p:nvSpPr>
        <p:spPr bwMode="auto">
          <a:xfrm>
            <a:off x="5653088" y="2559050"/>
            <a:ext cx="203200" cy="86677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Line 56">
            <a:extLst>
              <a:ext uri="{FF2B5EF4-FFF2-40B4-BE49-F238E27FC236}">
                <a16:creationId xmlns:a16="http://schemas.microsoft.com/office/drawing/2014/main" id="{E99D5ED2-3295-9E44-9621-85CF01E7FF7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60688" y="1487488"/>
            <a:ext cx="800100" cy="8128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Text Box 58">
            <a:extLst>
              <a:ext uri="{FF2B5EF4-FFF2-40B4-BE49-F238E27FC236}">
                <a16:creationId xmlns:a16="http://schemas.microsoft.com/office/drawing/2014/main" id="{E0C1C9AC-FB1C-6D40-A802-04C2E18938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86188" y="1254125"/>
            <a:ext cx="520700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ko-KR" sz="2400">
                <a:latin typeface="Century Gothic" charset="0"/>
                <a:ea typeface="Gulim" charset="-127"/>
              </a:rPr>
              <a:t>70</a:t>
            </a:r>
          </a:p>
        </p:txBody>
      </p:sp>
      <p:sp>
        <p:nvSpPr>
          <p:cNvPr id="50" name="Line 59">
            <a:extLst>
              <a:ext uri="{FF2B5EF4-FFF2-40B4-BE49-F238E27FC236}">
                <a16:creationId xmlns:a16="http://schemas.microsoft.com/office/drawing/2014/main" id="{E8FF7296-747E-2F45-B440-C8823B8339AF}"/>
              </a:ext>
            </a:extLst>
          </p:cNvPr>
          <p:cNvSpPr>
            <a:spLocks noChangeShapeType="1"/>
          </p:cNvSpPr>
          <p:nvPr/>
        </p:nvSpPr>
        <p:spPr bwMode="auto">
          <a:xfrm>
            <a:off x="3824288" y="1287463"/>
            <a:ext cx="0" cy="3778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Line 60">
            <a:extLst>
              <a:ext uri="{FF2B5EF4-FFF2-40B4-BE49-F238E27FC236}">
                <a16:creationId xmlns:a16="http://schemas.microsoft.com/office/drawing/2014/main" id="{E8556D60-4FC9-DF47-9908-1D1F6BCF98EB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2188" y="1287463"/>
            <a:ext cx="0" cy="3778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Line 61">
            <a:extLst>
              <a:ext uri="{FF2B5EF4-FFF2-40B4-BE49-F238E27FC236}">
                <a16:creationId xmlns:a16="http://schemas.microsoft.com/office/drawing/2014/main" id="{EC562601-C29C-EA48-B98A-EFF9F78597F4}"/>
              </a:ext>
            </a:extLst>
          </p:cNvPr>
          <p:cNvSpPr>
            <a:spLocks noChangeShapeType="1"/>
          </p:cNvSpPr>
          <p:nvPr/>
        </p:nvSpPr>
        <p:spPr bwMode="auto">
          <a:xfrm>
            <a:off x="4243388" y="1287463"/>
            <a:ext cx="0" cy="3778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Line 62">
            <a:extLst>
              <a:ext uri="{FF2B5EF4-FFF2-40B4-BE49-F238E27FC236}">
                <a16:creationId xmlns:a16="http://schemas.microsoft.com/office/drawing/2014/main" id="{349EC191-5ADB-4546-8478-3059D42A99D7}"/>
              </a:ext>
            </a:extLst>
          </p:cNvPr>
          <p:cNvSpPr>
            <a:spLocks noChangeShapeType="1"/>
          </p:cNvSpPr>
          <p:nvPr/>
        </p:nvSpPr>
        <p:spPr bwMode="auto">
          <a:xfrm>
            <a:off x="4383088" y="1287463"/>
            <a:ext cx="0" cy="3778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Line 63">
            <a:extLst>
              <a:ext uri="{FF2B5EF4-FFF2-40B4-BE49-F238E27FC236}">
                <a16:creationId xmlns:a16="http://schemas.microsoft.com/office/drawing/2014/main" id="{E462EAB7-0CBF-F04A-9801-11C6E6ADF17D}"/>
              </a:ext>
            </a:extLst>
          </p:cNvPr>
          <p:cNvSpPr>
            <a:spLocks noChangeShapeType="1"/>
          </p:cNvSpPr>
          <p:nvPr/>
        </p:nvSpPr>
        <p:spPr bwMode="auto">
          <a:xfrm>
            <a:off x="4327525" y="1489075"/>
            <a:ext cx="925513" cy="801688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Text Box 64">
            <a:extLst>
              <a:ext uri="{FF2B5EF4-FFF2-40B4-BE49-F238E27FC236}">
                <a16:creationId xmlns:a16="http://schemas.microsoft.com/office/drawing/2014/main" id="{C8FEA77D-1887-7843-99C8-29D6A77D8F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4888" y="3379788"/>
            <a:ext cx="7540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ko-KR" sz="2400">
                <a:latin typeface="Century Gothic" charset="0"/>
                <a:ea typeface="Gulim" charset="-127"/>
              </a:rPr>
              <a:t>Leaf</a:t>
            </a:r>
          </a:p>
        </p:txBody>
      </p:sp>
      <p:sp>
        <p:nvSpPr>
          <p:cNvPr id="56" name="Text Box 65">
            <a:extLst>
              <a:ext uri="{FF2B5EF4-FFF2-40B4-BE49-F238E27FC236}">
                <a16:creationId xmlns:a16="http://schemas.microsoft.com/office/drawing/2014/main" id="{05E5972B-FEC2-3946-990B-35163497AD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69163" y="1704975"/>
            <a:ext cx="1304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ko-KR" sz="2400">
                <a:latin typeface="Century Gothic" charset="0"/>
                <a:ea typeface="Gulim" charset="-127"/>
              </a:rPr>
              <a:t>Non leaf</a:t>
            </a:r>
          </a:p>
        </p:txBody>
      </p:sp>
      <p:sp>
        <p:nvSpPr>
          <p:cNvPr id="57" name="Text Box 66">
            <a:extLst>
              <a:ext uri="{FF2B5EF4-FFF2-40B4-BE49-F238E27FC236}">
                <a16:creationId xmlns:a16="http://schemas.microsoft.com/office/drawing/2014/main" id="{FC6E75F7-C1CE-B644-8805-DCB026C98A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2413" y="1212850"/>
            <a:ext cx="7254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ko-KR" sz="2400">
                <a:latin typeface="Century Gothic" charset="0"/>
                <a:ea typeface="Gulim" charset="-127"/>
              </a:rPr>
              <a:t>root</a:t>
            </a:r>
          </a:p>
        </p:txBody>
      </p:sp>
      <p:sp>
        <p:nvSpPr>
          <p:cNvPr id="58" name="AutoShape 67">
            <a:extLst>
              <a:ext uri="{FF2B5EF4-FFF2-40B4-BE49-F238E27FC236}">
                <a16:creationId xmlns:a16="http://schemas.microsoft.com/office/drawing/2014/main" id="{4FC5DBF1-0104-DE4F-94F3-54FAFCFEF3F3}"/>
              </a:ext>
            </a:extLst>
          </p:cNvPr>
          <p:cNvSpPr>
            <a:spLocks/>
          </p:cNvSpPr>
          <p:nvPr/>
        </p:nvSpPr>
        <p:spPr bwMode="auto">
          <a:xfrm>
            <a:off x="6981825" y="1195388"/>
            <a:ext cx="246063" cy="1531937"/>
          </a:xfrm>
          <a:prstGeom prst="rightBrace">
            <a:avLst>
              <a:gd name="adj1" fmla="val 5188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>
              <a:latin typeface="Century Gothic" charset="0"/>
            </a:endParaRPr>
          </a:p>
        </p:txBody>
      </p:sp>
      <p:graphicFrame>
        <p:nvGraphicFramePr>
          <p:cNvPr id="59" name="Group 99">
            <a:extLst>
              <a:ext uri="{FF2B5EF4-FFF2-40B4-BE49-F238E27FC236}">
                <a16:creationId xmlns:a16="http://schemas.microsoft.com/office/drawing/2014/main" id="{D0E84B1D-7844-D14A-9803-BF827AAA6F07}"/>
              </a:ext>
            </a:extLst>
          </p:cNvPr>
          <p:cNvGraphicFramePr>
            <a:graphicFrameLocks/>
          </p:cNvGraphicFramePr>
          <p:nvPr/>
        </p:nvGraphicFramePr>
        <p:xfrm>
          <a:off x="4208463" y="4645025"/>
          <a:ext cx="3810000" cy="1466852"/>
        </p:xfrm>
        <a:graphic>
          <a:graphicData uri="http://schemas.openxmlformats.org/drawingml/2006/table">
            <a:tbl>
              <a:tblPr/>
              <a:tblGrid>
                <a:gridCol w="8588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11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6713">
                <a:tc>
                  <a:txBody>
                    <a:bodyPr/>
                    <a:lstStyle>
                      <a:lvl1pPr eaLnBrk="0" hangingPunct="0">
                        <a:spcBef>
                          <a:spcPts val="2000"/>
                        </a:spcBef>
                        <a:buClr>
                          <a:schemeClr val="accent1"/>
                        </a:buClr>
                        <a:buFont typeface="Wingdings 2" charset="2"/>
                        <a:defRPr>
                          <a:solidFill>
                            <a:srgbClr val="595959"/>
                          </a:solidFill>
                          <a:latin typeface="Century Gothic" charset="0"/>
                        </a:defRPr>
                      </a:lvl1pPr>
                      <a:lvl2pPr marL="742950" indent="-285750" eaLnBrk="0" hangingPunct="0">
                        <a:spcBef>
                          <a:spcPts val="600"/>
                        </a:spcBef>
                        <a:buClr>
                          <a:srgbClr val="51640B"/>
                        </a:buClr>
                        <a:buFont typeface="Wingdings 2" charset="2"/>
                        <a:defRPr sz="2400">
                          <a:solidFill>
                            <a:srgbClr val="595959"/>
                          </a:solidFill>
                          <a:latin typeface="Century Gothic" charset="0"/>
                        </a:defRPr>
                      </a:lvl2pPr>
                      <a:lvl3pPr marL="1143000" indent="-228600"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Font typeface="Wingdings 2" charset="2"/>
                        <a:defRPr sz="2000">
                          <a:solidFill>
                            <a:srgbClr val="595959"/>
                          </a:solidFill>
                          <a:latin typeface="Century Gothic" charset="0"/>
                        </a:defRPr>
                      </a:lvl3pPr>
                      <a:lvl4pPr marL="1600200" indent="-228600" eaLnBrk="0" hangingPunct="0">
                        <a:spcBef>
                          <a:spcPts val="600"/>
                        </a:spcBef>
                        <a:buClr>
                          <a:srgbClr val="51640B"/>
                        </a:buClr>
                        <a:buFont typeface="Wingdings 2" charset="2"/>
                        <a:defRPr>
                          <a:solidFill>
                            <a:srgbClr val="595959"/>
                          </a:solidFill>
                          <a:latin typeface="Century Gothic" charset="0"/>
                        </a:defRPr>
                      </a:lvl4pPr>
                      <a:lvl5pPr marL="2057400" indent="-228600"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Font typeface="Wingdings 2" charset="2"/>
                        <a:defRPr>
                          <a:solidFill>
                            <a:srgbClr val="595959"/>
                          </a:solidFill>
                          <a:latin typeface="Century Gothic" charset="0"/>
                        </a:defRPr>
                      </a:lvl5pPr>
                      <a:lvl6pPr marL="25146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 2" charset="2"/>
                        <a:defRPr>
                          <a:solidFill>
                            <a:srgbClr val="595959"/>
                          </a:solidFill>
                          <a:latin typeface="Century Gothic" charset="0"/>
                        </a:defRPr>
                      </a:lvl6pPr>
                      <a:lvl7pPr marL="29718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 2" charset="2"/>
                        <a:defRPr>
                          <a:solidFill>
                            <a:srgbClr val="595959"/>
                          </a:solidFill>
                          <a:latin typeface="Century Gothic" charset="0"/>
                        </a:defRPr>
                      </a:lvl7pPr>
                      <a:lvl8pPr marL="34290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 2" charset="2"/>
                        <a:defRPr>
                          <a:solidFill>
                            <a:srgbClr val="595959"/>
                          </a:solidFill>
                          <a:latin typeface="Century Gothic" charset="0"/>
                        </a:defRPr>
                      </a:lvl8pPr>
                      <a:lvl9pPr marL="38862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 2" charset="2"/>
                        <a:defRPr>
                          <a:solidFill>
                            <a:srgbClr val="595959"/>
                          </a:solidFill>
                          <a:latin typeface="Century Gothic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Gulim" charset="-127"/>
                        </a:rPr>
                        <a:t>20</a:t>
                      </a: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2000"/>
                        </a:spcBef>
                        <a:buClr>
                          <a:schemeClr val="accent1"/>
                        </a:buClr>
                        <a:buFont typeface="Wingdings 2" charset="2"/>
                        <a:defRPr>
                          <a:solidFill>
                            <a:srgbClr val="595959"/>
                          </a:solidFill>
                          <a:latin typeface="Century Gothic" charset="0"/>
                        </a:defRPr>
                      </a:lvl1pPr>
                      <a:lvl2pPr marL="742950" indent="-285750" eaLnBrk="0" hangingPunct="0">
                        <a:spcBef>
                          <a:spcPts val="600"/>
                        </a:spcBef>
                        <a:buClr>
                          <a:srgbClr val="51640B"/>
                        </a:buClr>
                        <a:buFont typeface="Wingdings 2" charset="2"/>
                        <a:defRPr sz="2400">
                          <a:solidFill>
                            <a:srgbClr val="595959"/>
                          </a:solidFill>
                          <a:latin typeface="Century Gothic" charset="0"/>
                        </a:defRPr>
                      </a:lvl2pPr>
                      <a:lvl3pPr marL="1143000" indent="-228600"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Font typeface="Wingdings 2" charset="2"/>
                        <a:defRPr sz="2000">
                          <a:solidFill>
                            <a:srgbClr val="595959"/>
                          </a:solidFill>
                          <a:latin typeface="Century Gothic" charset="0"/>
                        </a:defRPr>
                      </a:lvl3pPr>
                      <a:lvl4pPr marL="1600200" indent="-228600" eaLnBrk="0" hangingPunct="0">
                        <a:spcBef>
                          <a:spcPts val="600"/>
                        </a:spcBef>
                        <a:buClr>
                          <a:srgbClr val="51640B"/>
                        </a:buClr>
                        <a:buFont typeface="Wingdings 2" charset="2"/>
                        <a:defRPr>
                          <a:solidFill>
                            <a:srgbClr val="595959"/>
                          </a:solidFill>
                          <a:latin typeface="Century Gothic" charset="0"/>
                        </a:defRPr>
                      </a:lvl4pPr>
                      <a:lvl5pPr marL="2057400" indent="-228600"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Font typeface="Wingdings 2" charset="2"/>
                        <a:defRPr>
                          <a:solidFill>
                            <a:srgbClr val="595959"/>
                          </a:solidFill>
                          <a:latin typeface="Century Gothic" charset="0"/>
                        </a:defRPr>
                      </a:lvl5pPr>
                      <a:lvl6pPr marL="25146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 2" charset="2"/>
                        <a:defRPr>
                          <a:solidFill>
                            <a:srgbClr val="595959"/>
                          </a:solidFill>
                          <a:latin typeface="Century Gothic" charset="0"/>
                        </a:defRPr>
                      </a:lvl6pPr>
                      <a:lvl7pPr marL="29718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 2" charset="2"/>
                        <a:defRPr>
                          <a:solidFill>
                            <a:srgbClr val="595959"/>
                          </a:solidFill>
                          <a:latin typeface="Century Gothic" charset="0"/>
                        </a:defRPr>
                      </a:lvl7pPr>
                      <a:lvl8pPr marL="34290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 2" charset="2"/>
                        <a:defRPr>
                          <a:solidFill>
                            <a:srgbClr val="595959"/>
                          </a:solidFill>
                          <a:latin typeface="Century Gothic" charset="0"/>
                        </a:defRPr>
                      </a:lvl8pPr>
                      <a:lvl9pPr marL="38862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 2" charset="2"/>
                        <a:defRPr>
                          <a:solidFill>
                            <a:srgbClr val="595959"/>
                          </a:solidFill>
                          <a:latin typeface="Century Gothic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Gulim" charset="-127"/>
                        </a:rPr>
                        <a:t>Susan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2000"/>
                        </a:spcBef>
                        <a:buClr>
                          <a:schemeClr val="accent1"/>
                        </a:buClr>
                        <a:buFont typeface="Wingdings 2" charset="2"/>
                        <a:defRPr>
                          <a:solidFill>
                            <a:srgbClr val="595959"/>
                          </a:solidFill>
                          <a:latin typeface="Century Gothic" charset="0"/>
                        </a:defRPr>
                      </a:lvl1pPr>
                      <a:lvl2pPr marL="742950" indent="-285750" eaLnBrk="0" hangingPunct="0">
                        <a:spcBef>
                          <a:spcPts val="600"/>
                        </a:spcBef>
                        <a:buClr>
                          <a:srgbClr val="51640B"/>
                        </a:buClr>
                        <a:buFont typeface="Wingdings 2" charset="2"/>
                        <a:defRPr sz="2400">
                          <a:solidFill>
                            <a:srgbClr val="595959"/>
                          </a:solidFill>
                          <a:latin typeface="Century Gothic" charset="0"/>
                        </a:defRPr>
                      </a:lvl2pPr>
                      <a:lvl3pPr marL="1143000" indent="-228600"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Font typeface="Wingdings 2" charset="2"/>
                        <a:defRPr sz="2000">
                          <a:solidFill>
                            <a:srgbClr val="595959"/>
                          </a:solidFill>
                          <a:latin typeface="Century Gothic" charset="0"/>
                        </a:defRPr>
                      </a:lvl3pPr>
                      <a:lvl4pPr marL="1600200" indent="-228600" eaLnBrk="0" hangingPunct="0">
                        <a:spcBef>
                          <a:spcPts val="600"/>
                        </a:spcBef>
                        <a:buClr>
                          <a:srgbClr val="51640B"/>
                        </a:buClr>
                        <a:buFont typeface="Wingdings 2" charset="2"/>
                        <a:defRPr>
                          <a:solidFill>
                            <a:srgbClr val="595959"/>
                          </a:solidFill>
                          <a:latin typeface="Century Gothic" charset="0"/>
                        </a:defRPr>
                      </a:lvl4pPr>
                      <a:lvl5pPr marL="2057400" indent="-228600"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Font typeface="Wingdings 2" charset="2"/>
                        <a:defRPr>
                          <a:solidFill>
                            <a:srgbClr val="595959"/>
                          </a:solidFill>
                          <a:latin typeface="Century Gothic" charset="0"/>
                        </a:defRPr>
                      </a:lvl5pPr>
                      <a:lvl6pPr marL="25146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 2" charset="2"/>
                        <a:defRPr>
                          <a:solidFill>
                            <a:srgbClr val="595959"/>
                          </a:solidFill>
                          <a:latin typeface="Century Gothic" charset="0"/>
                        </a:defRPr>
                      </a:lvl6pPr>
                      <a:lvl7pPr marL="29718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 2" charset="2"/>
                        <a:defRPr>
                          <a:solidFill>
                            <a:srgbClr val="595959"/>
                          </a:solidFill>
                          <a:latin typeface="Century Gothic" charset="0"/>
                        </a:defRPr>
                      </a:lvl7pPr>
                      <a:lvl8pPr marL="34290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 2" charset="2"/>
                        <a:defRPr>
                          <a:solidFill>
                            <a:srgbClr val="595959"/>
                          </a:solidFill>
                          <a:latin typeface="Century Gothic" charset="0"/>
                        </a:defRPr>
                      </a:lvl8pPr>
                      <a:lvl9pPr marL="38862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 2" charset="2"/>
                        <a:defRPr>
                          <a:solidFill>
                            <a:srgbClr val="595959"/>
                          </a:solidFill>
                          <a:latin typeface="Century Gothic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Gulim" charset="-127"/>
                        </a:rPr>
                        <a:t>2.7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713">
                <a:tc>
                  <a:txBody>
                    <a:bodyPr/>
                    <a:lstStyle>
                      <a:lvl1pPr eaLnBrk="0" hangingPunct="0">
                        <a:spcBef>
                          <a:spcPts val="2000"/>
                        </a:spcBef>
                        <a:buClr>
                          <a:schemeClr val="accent1"/>
                        </a:buClr>
                        <a:buFont typeface="Wingdings 2" charset="2"/>
                        <a:defRPr>
                          <a:solidFill>
                            <a:srgbClr val="595959"/>
                          </a:solidFill>
                          <a:latin typeface="Century Gothic" charset="0"/>
                        </a:defRPr>
                      </a:lvl1pPr>
                      <a:lvl2pPr marL="742950" indent="-285750" eaLnBrk="0" hangingPunct="0">
                        <a:spcBef>
                          <a:spcPts val="600"/>
                        </a:spcBef>
                        <a:buClr>
                          <a:srgbClr val="51640B"/>
                        </a:buClr>
                        <a:buFont typeface="Wingdings 2" charset="2"/>
                        <a:defRPr sz="2400">
                          <a:solidFill>
                            <a:srgbClr val="595959"/>
                          </a:solidFill>
                          <a:latin typeface="Century Gothic" charset="0"/>
                        </a:defRPr>
                      </a:lvl2pPr>
                      <a:lvl3pPr marL="1143000" indent="-228600"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Font typeface="Wingdings 2" charset="2"/>
                        <a:defRPr sz="2000">
                          <a:solidFill>
                            <a:srgbClr val="595959"/>
                          </a:solidFill>
                          <a:latin typeface="Century Gothic" charset="0"/>
                        </a:defRPr>
                      </a:lvl3pPr>
                      <a:lvl4pPr marL="1600200" indent="-228600" eaLnBrk="0" hangingPunct="0">
                        <a:spcBef>
                          <a:spcPts val="600"/>
                        </a:spcBef>
                        <a:buClr>
                          <a:srgbClr val="51640B"/>
                        </a:buClr>
                        <a:buFont typeface="Wingdings 2" charset="2"/>
                        <a:defRPr>
                          <a:solidFill>
                            <a:srgbClr val="595959"/>
                          </a:solidFill>
                          <a:latin typeface="Century Gothic" charset="0"/>
                        </a:defRPr>
                      </a:lvl4pPr>
                      <a:lvl5pPr marL="2057400" indent="-228600"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Font typeface="Wingdings 2" charset="2"/>
                        <a:defRPr>
                          <a:solidFill>
                            <a:srgbClr val="595959"/>
                          </a:solidFill>
                          <a:latin typeface="Century Gothic" charset="0"/>
                        </a:defRPr>
                      </a:lvl5pPr>
                      <a:lvl6pPr marL="25146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 2" charset="2"/>
                        <a:defRPr>
                          <a:solidFill>
                            <a:srgbClr val="595959"/>
                          </a:solidFill>
                          <a:latin typeface="Century Gothic" charset="0"/>
                        </a:defRPr>
                      </a:lvl6pPr>
                      <a:lvl7pPr marL="29718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 2" charset="2"/>
                        <a:defRPr>
                          <a:solidFill>
                            <a:srgbClr val="595959"/>
                          </a:solidFill>
                          <a:latin typeface="Century Gothic" charset="0"/>
                        </a:defRPr>
                      </a:lvl7pPr>
                      <a:lvl8pPr marL="34290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 2" charset="2"/>
                        <a:defRPr>
                          <a:solidFill>
                            <a:srgbClr val="595959"/>
                          </a:solidFill>
                          <a:latin typeface="Century Gothic" charset="0"/>
                        </a:defRPr>
                      </a:lvl8pPr>
                      <a:lvl9pPr marL="38862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 2" charset="2"/>
                        <a:defRPr>
                          <a:solidFill>
                            <a:srgbClr val="595959"/>
                          </a:solidFill>
                          <a:latin typeface="Century Gothic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Gulim" charset="-127"/>
                        </a:rPr>
                        <a:t>30</a:t>
                      </a: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2000"/>
                        </a:spcBef>
                        <a:buClr>
                          <a:schemeClr val="accent1"/>
                        </a:buClr>
                        <a:buFont typeface="Wingdings 2" charset="2"/>
                        <a:defRPr>
                          <a:solidFill>
                            <a:srgbClr val="595959"/>
                          </a:solidFill>
                          <a:latin typeface="Century Gothic" charset="0"/>
                        </a:defRPr>
                      </a:lvl1pPr>
                      <a:lvl2pPr marL="742950" indent="-285750" eaLnBrk="0" hangingPunct="0">
                        <a:spcBef>
                          <a:spcPts val="600"/>
                        </a:spcBef>
                        <a:buClr>
                          <a:srgbClr val="51640B"/>
                        </a:buClr>
                        <a:buFont typeface="Wingdings 2" charset="2"/>
                        <a:defRPr sz="2400">
                          <a:solidFill>
                            <a:srgbClr val="595959"/>
                          </a:solidFill>
                          <a:latin typeface="Century Gothic" charset="0"/>
                        </a:defRPr>
                      </a:lvl2pPr>
                      <a:lvl3pPr marL="1143000" indent="-228600"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Font typeface="Wingdings 2" charset="2"/>
                        <a:defRPr sz="2000">
                          <a:solidFill>
                            <a:srgbClr val="595959"/>
                          </a:solidFill>
                          <a:latin typeface="Century Gothic" charset="0"/>
                        </a:defRPr>
                      </a:lvl3pPr>
                      <a:lvl4pPr marL="1600200" indent="-228600" eaLnBrk="0" hangingPunct="0">
                        <a:spcBef>
                          <a:spcPts val="600"/>
                        </a:spcBef>
                        <a:buClr>
                          <a:srgbClr val="51640B"/>
                        </a:buClr>
                        <a:buFont typeface="Wingdings 2" charset="2"/>
                        <a:defRPr>
                          <a:solidFill>
                            <a:srgbClr val="595959"/>
                          </a:solidFill>
                          <a:latin typeface="Century Gothic" charset="0"/>
                        </a:defRPr>
                      </a:lvl4pPr>
                      <a:lvl5pPr marL="2057400" indent="-228600"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Font typeface="Wingdings 2" charset="2"/>
                        <a:defRPr>
                          <a:solidFill>
                            <a:srgbClr val="595959"/>
                          </a:solidFill>
                          <a:latin typeface="Century Gothic" charset="0"/>
                        </a:defRPr>
                      </a:lvl5pPr>
                      <a:lvl6pPr marL="25146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 2" charset="2"/>
                        <a:defRPr>
                          <a:solidFill>
                            <a:srgbClr val="595959"/>
                          </a:solidFill>
                          <a:latin typeface="Century Gothic" charset="0"/>
                        </a:defRPr>
                      </a:lvl6pPr>
                      <a:lvl7pPr marL="29718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 2" charset="2"/>
                        <a:defRPr>
                          <a:solidFill>
                            <a:srgbClr val="595959"/>
                          </a:solidFill>
                          <a:latin typeface="Century Gothic" charset="0"/>
                        </a:defRPr>
                      </a:lvl7pPr>
                      <a:lvl8pPr marL="34290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 2" charset="2"/>
                        <a:defRPr>
                          <a:solidFill>
                            <a:srgbClr val="595959"/>
                          </a:solidFill>
                          <a:latin typeface="Century Gothic" charset="0"/>
                        </a:defRPr>
                      </a:lvl8pPr>
                      <a:lvl9pPr marL="38862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 2" charset="2"/>
                        <a:defRPr>
                          <a:solidFill>
                            <a:srgbClr val="595959"/>
                          </a:solidFill>
                          <a:latin typeface="Century Gothic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Gulim" charset="-127"/>
                        </a:rPr>
                        <a:t>James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2000"/>
                        </a:spcBef>
                        <a:buClr>
                          <a:schemeClr val="accent1"/>
                        </a:buClr>
                        <a:buFont typeface="Wingdings 2" charset="2"/>
                        <a:defRPr>
                          <a:solidFill>
                            <a:srgbClr val="595959"/>
                          </a:solidFill>
                          <a:latin typeface="Century Gothic" charset="0"/>
                        </a:defRPr>
                      </a:lvl1pPr>
                      <a:lvl2pPr marL="742950" indent="-285750" eaLnBrk="0" hangingPunct="0">
                        <a:spcBef>
                          <a:spcPts val="600"/>
                        </a:spcBef>
                        <a:buClr>
                          <a:srgbClr val="51640B"/>
                        </a:buClr>
                        <a:buFont typeface="Wingdings 2" charset="2"/>
                        <a:defRPr sz="2400">
                          <a:solidFill>
                            <a:srgbClr val="595959"/>
                          </a:solidFill>
                          <a:latin typeface="Century Gothic" charset="0"/>
                        </a:defRPr>
                      </a:lvl2pPr>
                      <a:lvl3pPr marL="1143000" indent="-228600"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Font typeface="Wingdings 2" charset="2"/>
                        <a:defRPr sz="2000">
                          <a:solidFill>
                            <a:srgbClr val="595959"/>
                          </a:solidFill>
                          <a:latin typeface="Century Gothic" charset="0"/>
                        </a:defRPr>
                      </a:lvl3pPr>
                      <a:lvl4pPr marL="1600200" indent="-228600" eaLnBrk="0" hangingPunct="0">
                        <a:spcBef>
                          <a:spcPts val="600"/>
                        </a:spcBef>
                        <a:buClr>
                          <a:srgbClr val="51640B"/>
                        </a:buClr>
                        <a:buFont typeface="Wingdings 2" charset="2"/>
                        <a:defRPr>
                          <a:solidFill>
                            <a:srgbClr val="595959"/>
                          </a:solidFill>
                          <a:latin typeface="Century Gothic" charset="0"/>
                        </a:defRPr>
                      </a:lvl4pPr>
                      <a:lvl5pPr marL="2057400" indent="-228600"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Font typeface="Wingdings 2" charset="2"/>
                        <a:defRPr>
                          <a:solidFill>
                            <a:srgbClr val="595959"/>
                          </a:solidFill>
                          <a:latin typeface="Century Gothic" charset="0"/>
                        </a:defRPr>
                      </a:lvl5pPr>
                      <a:lvl6pPr marL="25146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 2" charset="2"/>
                        <a:defRPr>
                          <a:solidFill>
                            <a:srgbClr val="595959"/>
                          </a:solidFill>
                          <a:latin typeface="Century Gothic" charset="0"/>
                        </a:defRPr>
                      </a:lvl6pPr>
                      <a:lvl7pPr marL="29718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 2" charset="2"/>
                        <a:defRPr>
                          <a:solidFill>
                            <a:srgbClr val="595959"/>
                          </a:solidFill>
                          <a:latin typeface="Century Gothic" charset="0"/>
                        </a:defRPr>
                      </a:lvl7pPr>
                      <a:lvl8pPr marL="34290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 2" charset="2"/>
                        <a:defRPr>
                          <a:solidFill>
                            <a:srgbClr val="595959"/>
                          </a:solidFill>
                          <a:latin typeface="Century Gothic" charset="0"/>
                        </a:defRPr>
                      </a:lvl8pPr>
                      <a:lvl9pPr marL="38862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 2" charset="2"/>
                        <a:defRPr>
                          <a:solidFill>
                            <a:srgbClr val="595959"/>
                          </a:solidFill>
                          <a:latin typeface="Century Gothic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Gulim" charset="-127"/>
                        </a:rPr>
                        <a:t>3.6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713">
                <a:tc>
                  <a:txBody>
                    <a:bodyPr/>
                    <a:lstStyle>
                      <a:lvl1pPr eaLnBrk="0" hangingPunct="0">
                        <a:spcBef>
                          <a:spcPts val="2000"/>
                        </a:spcBef>
                        <a:buClr>
                          <a:schemeClr val="accent1"/>
                        </a:buClr>
                        <a:buFont typeface="Wingdings 2" charset="2"/>
                        <a:defRPr>
                          <a:solidFill>
                            <a:srgbClr val="595959"/>
                          </a:solidFill>
                          <a:latin typeface="Century Gothic" charset="0"/>
                        </a:defRPr>
                      </a:lvl1pPr>
                      <a:lvl2pPr marL="742950" indent="-285750" eaLnBrk="0" hangingPunct="0">
                        <a:spcBef>
                          <a:spcPts val="600"/>
                        </a:spcBef>
                        <a:buClr>
                          <a:srgbClr val="51640B"/>
                        </a:buClr>
                        <a:buFont typeface="Wingdings 2" charset="2"/>
                        <a:defRPr sz="2400">
                          <a:solidFill>
                            <a:srgbClr val="595959"/>
                          </a:solidFill>
                          <a:latin typeface="Century Gothic" charset="0"/>
                        </a:defRPr>
                      </a:lvl2pPr>
                      <a:lvl3pPr marL="1143000" indent="-228600"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Font typeface="Wingdings 2" charset="2"/>
                        <a:defRPr sz="2000">
                          <a:solidFill>
                            <a:srgbClr val="595959"/>
                          </a:solidFill>
                          <a:latin typeface="Century Gothic" charset="0"/>
                        </a:defRPr>
                      </a:lvl3pPr>
                      <a:lvl4pPr marL="1600200" indent="-228600" eaLnBrk="0" hangingPunct="0">
                        <a:spcBef>
                          <a:spcPts val="600"/>
                        </a:spcBef>
                        <a:buClr>
                          <a:srgbClr val="51640B"/>
                        </a:buClr>
                        <a:buFont typeface="Wingdings 2" charset="2"/>
                        <a:defRPr>
                          <a:solidFill>
                            <a:srgbClr val="595959"/>
                          </a:solidFill>
                          <a:latin typeface="Century Gothic" charset="0"/>
                        </a:defRPr>
                      </a:lvl4pPr>
                      <a:lvl5pPr marL="2057400" indent="-228600"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Font typeface="Wingdings 2" charset="2"/>
                        <a:defRPr>
                          <a:solidFill>
                            <a:srgbClr val="595959"/>
                          </a:solidFill>
                          <a:latin typeface="Century Gothic" charset="0"/>
                        </a:defRPr>
                      </a:lvl5pPr>
                      <a:lvl6pPr marL="25146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 2" charset="2"/>
                        <a:defRPr>
                          <a:solidFill>
                            <a:srgbClr val="595959"/>
                          </a:solidFill>
                          <a:latin typeface="Century Gothic" charset="0"/>
                        </a:defRPr>
                      </a:lvl6pPr>
                      <a:lvl7pPr marL="29718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 2" charset="2"/>
                        <a:defRPr>
                          <a:solidFill>
                            <a:srgbClr val="595959"/>
                          </a:solidFill>
                          <a:latin typeface="Century Gothic" charset="0"/>
                        </a:defRPr>
                      </a:lvl7pPr>
                      <a:lvl8pPr marL="34290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 2" charset="2"/>
                        <a:defRPr>
                          <a:solidFill>
                            <a:srgbClr val="595959"/>
                          </a:solidFill>
                          <a:latin typeface="Century Gothic" charset="0"/>
                        </a:defRPr>
                      </a:lvl8pPr>
                      <a:lvl9pPr marL="38862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 2" charset="2"/>
                        <a:defRPr>
                          <a:solidFill>
                            <a:srgbClr val="595959"/>
                          </a:solidFill>
                          <a:latin typeface="Century Gothic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Gulim" charset="-127"/>
                        </a:rPr>
                        <a:t>50</a:t>
                      </a: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2000"/>
                        </a:spcBef>
                        <a:buClr>
                          <a:schemeClr val="accent1"/>
                        </a:buClr>
                        <a:buFont typeface="Wingdings 2" charset="2"/>
                        <a:defRPr>
                          <a:solidFill>
                            <a:srgbClr val="595959"/>
                          </a:solidFill>
                          <a:latin typeface="Century Gothic" charset="0"/>
                        </a:defRPr>
                      </a:lvl1pPr>
                      <a:lvl2pPr marL="742950" indent="-285750" eaLnBrk="0" hangingPunct="0">
                        <a:spcBef>
                          <a:spcPts val="600"/>
                        </a:spcBef>
                        <a:buClr>
                          <a:srgbClr val="51640B"/>
                        </a:buClr>
                        <a:buFont typeface="Wingdings 2" charset="2"/>
                        <a:defRPr sz="2400">
                          <a:solidFill>
                            <a:srgbClr val="595959"/>
                          </a:solidFill>
                          <a:latin typeface="Century Gothic" charset="0"/>
                        </a:defRPr>
                      </a:lvl2pPr>
                      <a:lvl3pPr marL="1143000" indent="-228600"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Font typeface="Wingdings 2" charset="2"/>
                        <a:defRPr sz="2000">
                          <a:solidFill>
                            <a:srgbClr val="595959"/>
                          </a:solidFill>
                          <a:latin typeface="Century Gothic" charset="0"/>
                        </a:defRPr>
                      </a:lvl3pPr>
                      <a:lvl4pPr marL="1600200" indent="-228600" eaLnBrk="0" hangingPunct="0">
                        <a:spcBef>
                          <a:spcPts val="600"/>
                        </a:spcBef>
                        <a:buClr>
                          <a:srgbClr val="51640B"/>
                        </a:buClr>
                        <a:buFont typeface="Wingdings 2" charset="2"/>
                        <a:defRPr>
                          <a:solidFill>
                            <a:srgbClr val="595959"/>
                          </a:solidFill>
                          <a:latin typeface="Century Gothic" charset="0"/>
                        </a:defRPr>
                      </a:lvl4pPr>
                      <a:lvl5pPr marL="2057400" indent="-228600"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Font typeface="Wingdings 2" charset="2"/>
                        <a:defRPr>
                          <a:solidFill>
                            <a:srgbClr val="595959"/>
                          </a:solidFill>
                          <a:latin typeface="Century Gothic" charset="0"/>
                        </a:defRPr>
                      </a:lvl5pPr>
                      <a:lvl6pPr marL="25146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 2" charset="2"/>
                        <a:defRPr>
                          <a:solidFill>
                            <a:srgbClr val="595959"/>
                          </a:solidFill>
                          <a:latin typeface="Century Gothic" charset="0"/>
                        </a:defRPr>
                      </a:lvl6pPr>
                      <a:lvl7pPr marL="29718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 2" charset="2"/>
                        <a:defRPr>
                          <a:solidFill>
                            <a:srgbClr val="595959"/>
                          </a:solidFill>
                          <a:latin typeface="Century Gothic" charset="0"/>
                        </a:defRPr>
                      </a:lvl7pPr>
                      <a:lvl8pPr marL="34290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 2" charset="2"/>
                        <a:defRPr>
                          <a:solidFill>
                            <a:srgbClr val="595959"/>
                          </a:solidFill>
                          <a:latin typeface="Century Gothic" charset="0"/>
                        </a:defRPr>
                      </a:lvl8pPr>
                      <a:lvl9pPr marL="38862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 2" charset="2"/>
                        <a:defRPr>
                          <a:solidFill>
                            <a:srgbClr val="595959"/>
                          </a:solidFill>
                          <a:latin typeface="Century Gothic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Gulim" charset="-127"/>
                        </a:rPr>
                        <a:t>Peter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2000"/>
                        </a:spcBef>
                        <a:buClr>
                          <a:schemeClr val="accent1"/>
                        </a:buClr>
                        <a:buFont typeface="Wingdings 2" charset="2"/>
                        <a:defRPr>
                          <a:solidFill>
                            <a:srgbClr val="595959"/>
                          </a:solidFill>
                          <a:latin typeface="Century Gothic" charset="0"/>
                        </a:defRPr>
                      </a:lvl1pPr>
                      <a:lvl2pPr marL="742950" indent="-285750" eaLnBrk="0" hangingPunct="0">
                        <a:spcBef>
                          <a:spcPts val="600"/>
                        </a:spcBef>
                        <a:buClr>
                          <a:srgbClr val="51640B"/>
                        </a:buClr>
                        <a:buFont typeface="Wingdings 2" charset="2"/>
                        <a:defRPr sz="2400">
                          <a:solidFill>
                            <a:srgbClr val="595959"/>
                          </a:solidFill>
                          <a:latin typeface="Century Gothic" charset="0"/>
                        </a:defRPr>
                      </a:lvl2pPr>
                      <a:lvl3pPr marL="1143000" indent="-228600"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Font typeface="Wingdings 2" charset="2"/>
                        <a:defRPr sz="2000">
                          <a:solidFill>
                            <a:srgbClr val="595959"/>
                          </a:solidFill>
                          <a:latin typeface="Century Gothic" charset="0"/>
                        </a:defRPr>
                      </a:lvl3pPr>
                      <a:lvl4pPr marL="1600200" indent="-228600" eaLnBrk="0" hangingPunct="0">
                        <a:spcBef>
                          <a:spcPts val="600"/>
                        </a:spcBef>
                        <a:buClr>
                          <a:srgbClr val="51640B"/>
                        </a:buClr>
                        <a:buFont typeface="Wingdings 2" charset="2"/>
                        <a:defRPr>
                          <a:solidFill>
                            <a:srgbClr val="595959"/>
                          </a:solidFill>
                          <a:latin typeface="Century Gothic" charset="0"/>
                        </a:defRPr>
                      </a:lvl4pPr>
                      <a:lvl5pPr marL="2057400" indent="-228600"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Font typeface="Wingdings 2" charset="2"/>
                        <a:defRPr>
                          <a:solidFill>
                            <a:srgbClr val="595959"/>
                          </a:solidFill>
                          <a:latin typeface="Century Gothic" charset="0"/>
                        </a:defRPr>
                      </a:lvl5pPr>
                      <a:lvl6pPr marL="25146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 2" charset="2"/>
                        <a:defRPr>
                          <a:solidFill>
                            <a:srgbClr val="595959"/>
                          </a:solidFill>
                          <a:latin typeface="Century Gothic" charset="0"/>
                        </a:defRPr>
                      </a:lvl6pPr>
                      <a:lvl7pPr marL="29718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 2" charset="2"/>
                        <a:defRPr>
                          <a:solidFill>
                            <a:srgbClr val="595959"/>
                          </a:solidFill>
                          <a:latin typeface="Century Gothic" charset="0"/>
                        </a:defRPr>
                      </a:lvl7pPr>
                      <a:lvl8pPr marL="34290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 2" charset="2"/>
                        <a:defRPr>
                          <a:solidFill>
                            <a:srgbClr val="595959"/>
                          </a:solidFill>
                          <a:latin typeface="Century Gothic" charset="0"/>
                        </a:defRPr>
                      </a:lvl8pPr>
                      <a:lvl9pPr marL="38862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 2" charset="2"/>
                        <a:defRPr>
                          <a:solidFill>
                            <a:srgbClr val="595959"/>
                          </a:solidFill>
                          <a:latin typeface="Century Gothic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Gulim" charset="-127"/>
                        </a:rPr>
                        <a:t>1.8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713">
                <a:tc>
                  <a:txBody>
                    <a:bodyPr/>
                    <a:lstStyle>
                      <a:lvl1pPr eaLnBrk="0" hangingPunct="0">
                        <a:spcBef>
                          <a:spcPts val="2000"/>
                        </a:spcBef>
                        <a:buClr>
                          <a:schemeClr val="accent1"/>
                        </a:buClr>
                        <a:buFont typeface="Wingdings 2" charset="2"/>
                        <a:defRPr>
                          <a:solidFill>
                            <a:srgbClr val="595959"/>
                          </a:solidFill>
                          <a:latin typeface="Century Gothic" charset="0"/>
                        </a:defRPr>
                      </a:lvl1pPr>
                      <a:lvl2pPr marL="742950" indent="-285750" eaLnBrk="0" hangingPunct="0">
                        <a:spcBef>
                          <a:spcPts val="600"/>
                        </a:spcBef>
                        <a:buClr>
                          <a:srgbClr val="51640B"/>
                        </a:buClr>
                        <a:buFont typeface="Wingdings 2" charset="2"/>
                        <a:defRPr sz="2400">
                          <a:solidFill>
                            <a:srgbClr val="595959"/>
                          </a:solidFill>
                          <a:latin typeface="Century Gothic" charset="0"/>
                        </a:defRPr>
                      </a:lvl2pPr>
                      <a:lvl3pPr marL="1143000" indent="-228600"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Font typeface="Wingdings 2" charset="2"/>
                        <a:defRPr sz="2000">
                          <a:solidFill>
                            <a:srgbClr val="595959"/>
                          </a:solidFill>
                          <a:latin typeface="Century Gothic" charset="0"/>
                        </a:defRPr>
                      </a:lvl3pPr>
                      <a:lvl4pPr marL="1600200" indent="-228600" eaLnBrk="0" hangingPunct="0">
                        <a:spcBef>
                          <a:spcPts val="600"/>
                        </a:spcBef>
                        <a:buClr>
                          <a:srgbClr val="51640B"/>
                        </a:buClr>
                        <a:buFont typeface="Wingdings 2" charset="2"/>
                        <a:defRPr>
                          <a:solidFill>
                            <a:srgbClr val="595959"/>
                          </a:solidFill>
                          <a:latin typeface="Century Gothic" charset="0"/>
                        </a:defRPr>
                      </a:lvl4pPr>
                      <a:lvl5pPr marL="2057400" indent="-228600"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Font typeface="Wingdings 2" charset="2"/>
                        <a:defRPr>
                          <a:solidFill>
                            <a:srgbClr val="595959"/>
                          </a:solidFill>
                          <a:latin typeface="Century Gothic" charset="0"/>
                        </a:defRPr>
                      </a:lvl5pPr>
                      <a:lvl6pPr marL="25146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 2" charset="2"/>
                        <a:defRPr>
                          <a:solidFill>
                            <a:srgbClr val="595959"/>
                          </a:solidFill>
                          <a:latin typeface="Century Gothic" charset="0"/>
                        </a:defRPr>
                      </a:lvl6pPr>
                      <a:lvl7pPr marL="29718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 2" charset="2"/>
                        <a:defRPr>
                          <a:solidFill>
                            <a:srgbClr val="595959"/>
                          </a:solidFill>
                          <a:latin typeface="Century Gothic" charset="0"/>
                        </a:defRPr>
                      </a:lvl7pPr>
                      <a:lvl8pPr marL="34290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 2" charset="2"/>
                        <a:defRPr>
                          <a:solidFill>
                            <a:srgbClr val="595959"/>
                          </a:solidFill>
                          <a:latin typeface="Century Gothic" charset="0"/>
                        </a:defRPr>
                      </a:lvl8pPr>
                      <a:lvl9pPr marL="38862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 2" charset="2"/>
                        <a:defRPr>
                          <a:solidFill>
                            <a:srgbClr val="595959"/>
                          </a:solidFill>
                          <a:latin typeface="Century Gothic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Gulim" charset="-127"/>
                        </a:rPr>
                        <a:t>…</a:t>
                      </a: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2000"/>
                        </a:spcBef>
                        <a:buClr>
                          <a:schemeClr val="accent1"/>
                        </a:buClr>
                        <a:buFont typeface="Wingdings 2" charset="2"/>
                        <a:defRPr>
                          <a:solidFill>
                            <a:srgbClr val="595959"/>
                          </a:solidFill>
                          <a:latin typeface="Century Gothic" charset="0"/>
                        </a:defRPr>
                      </a:lvl1pPr>
                      <a:lvl2pPr marL="742950" indent="-285750" eaLnBrk="0" hangingPunct="0">
                        <a:spcBef>
                          <a:spcPts val="600"/>
                        </a:spcBef>
                        <a:buClr>
                          <a:srgbClr val="51640B"/>
                        </a:buClr>
                        <a:buFont typeface="Wingdings 2" charset="2"/>
                        <a:defRPr sz="2400">
                          <a:solidFill>
                            <a:srgbClr val="595959"/>
                          </a:solidFill>
                          <a:latin typeface="Century Gothic" charset="0"/>
                        </a:defRPr>
                      </a:lvl2pPr>
                      <a:lvl3pPr marL="1143000" indent="-228600"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Font typeface="Wingdings 2" charset="2"/>
                        <a:defRPr sz="2000">
                          <a:solidFill>
                            <a:srgbClr val="595959"/>
                          </a:solidFill>
                          <a:latin typeface="Century Gothic" charset="0"/>
                        </a:defRPr>
                      </a:lvl3pPr>
                      <a:lvl4pPr marL="1600200" indent="-228600" eaLnBrk="0" hangingPunct="0">
                        <a:spcBef>
                          <a:spcPts val="600"/>
                        </a:spcBef>
                        <a:buClr>
                          <a:srgbClr val="51640B"/>
                        </a:buClr>
                        <a:buFont typeface="Wingdings 2" charset="2"/>
                        <a:defRPr>
                          <a:solidFill>
                            <a:srgbClr val="595959"/>
                          </a:solidFill>
                          <a:latin typeface="Century Gothic" charset="0"/>
                        </a:defRPr>
                      </a:lvl4pPr>
                      <a:lvl5pPr marL="2057400" indent="-228600"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Font typeface="Wingdings 2" charset="2"/>
                        <a:defRPr>
                          <a:solidFill>
                            <a:srgbClr val="595959"/>
                          </a:solidFill>
                          <a:latin typeface="Century Gothic" charset="0"/>
                        </a:defRPr>
                      </a:lvl5pPr>
                      <a:lvl6pPr marL="25146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 2" charset="2"/>
                        <a:defRPr>
                          <a:solidFill>
                            <a:srgbClr val="595959"/>
                          </a:solidFill>
                          <a:latin typeface="Century Gothic" charset="0"/>
                        </a:defRPr>
                      </a:lvl6pPr>
                      <a:lvl7pPr marL="29718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 2" charset="2"/>
                        <a:defRPr>
                          <a:solidFill>
                            <a:srgbClr val="595959"/>
                          </a:solidFill>
                          <a:latin typeface="Century Gothic" charset="0"/>
                        </a:defRPr>
                      </a:lvl7pPr>
                      <a:lvl8pPr marL="34290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 2" charset="2"/>
                        <a:defRPr>
                          <a:solidFill>
                            <a:srgbClr val="595959"/>
                          </a:solidFill>
                          <a:latin typeface="Century Gothic" charset="0"/>
                        </a:defRPr>
                      </a:lvl8pPr>
                      <a:lvl9pPr marL="38862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 2" charset="2"/>
                        <a:defRPr>
                          <a:solidFill>
                            <a:srgbClr val="595959"/>
                          </a:solidFill>
                          <a:latin typeface="Century Gothic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Gulim" charset="-127"/>
                        </a:rPr>
                        <a:t>…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2000"/>
                        </a:spcBef>
                        <a:buClr>
                          <a:schemeClr val="accent1"/>
                        </a:buClr>
                        <a:buFont typeface="Wingdings 2" charset="2"/>
                        <a:defRPr>
                          <a:solidFill>
                            <a:srgbClr val="595959"/>
                          </a:solidFill>
                          <a:latin typeface="Century Gothic" charset="0"/>
                        </a:defRPr>
                      </a:lvl1pPr>
                      <a:lvl2pPr marL="742950" indent="-285750" eaLnBrk="0" hangingPunct="0">
                        <a:spcBef>
                          <a:spcPts val="600"/>
                        </a:spcBef>
                        <a:buClr>
                          <a:srgbClr val="51640B"/>
                        </a:buClr>
                        <a:buFont typeface="Wingdings 2" charset="2"/>
                        <a:defRPr sz="2400">
                          <a:solidFill>
                            <a:srgbClr val="595959"/>
                          </a:solidFill>
                          <a:latin typeface="Century Gothic" charset="0"/>
                        </a:defRPr>
                      </a:lvl2pPr>
                      <a:lvl3pPr marL="1143000" indent="-228600"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Font typeface="Wingdings 2" charset="2"/>
                        <a:defRPr sz="2000">
                          <a:solidFill>
                            <a:srgbClr val="595959"/>
                          </a:solidFill>
                          <a:latin typeface="Century Gothic" charset="0"/>
                        </a:defRPr>
                      </a:lvl3pPr>
                      <a:lvl4pPr marL="1600200" indent="-228600" eaLnBrk="0" hangingPunct="0">
                        <a:spcBef>
                          <a:spcPts val="600"/>
                        </a:spcBef>
                        <a:buClr>
                          <a:srgbClr val="51640B"/>
                        </a:buClr>
                        <a:buFont typeface="Wingdings 2" charset="2"/>
                        <a:defRPr>
                          <a:solidFill>
                            <a:srgbClr val="595959"/>
                          </a:solidFill>
                          <a:latin typeface="Century Gothic" charset="0"/>
                        </a:defRPr>
                      </a:lvl4pPr>
                      <a:lvl5pPr marL="2057400" indent="-228600"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Font typeface="Wingdings 2" charset="2"/>
                        <a:defRPr>
                          <a:solidFill>
                            <a:srgbClr val="595959"/>
                          </a:solidFill>
                          <a:latin typeface="Century Gothic" charset="0"/>
                        </a:defRPr>
                      </a:lvl5pPr>
                      <a:lvl6pPr marL="25146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 2" charset="2"/>
                        <a:defRPr>
                          <a:solidFill>
                            <a:srgbClr val="595959"/>
                          </a:solidFill>
                          <a:latin typeface="Century Gothic" charset="0"/>
                        </a:defRPr>
                      </a:lvl6pPr>
                      <a:lvl7pPr marL="29718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 2" charset="2"/>
                        <a:defRPr>
                          <a:solidFill>
                            <a:srgbClr val="595959"/>
                          </a:solidFill>
                          <a:latin typeface="Century Gothic" charset="0"/>
                        </a:defRPr>
                      </a:lvl7pPr>
                      <a:lvl8pPr marL="34290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 2" charset="2"/>
                        <a:defRPr>
                          <a:solidFill>
                            <a:srgbClr val="595959"/>
                          </a:solidFill>
                          <a:latin typeface="Century Gothic" charset="0"/>
                        </a:defRPr>
                      </a:lvl8pPr>
                      <a:lvl9pPr marL="38862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 2" charset="2"/>
                        <a:defRPr>
                          <a:solidFill>
                            <a:srgbClr val="595959"/>
                          </a:solidFill>
                          <a:latin typeface="Century Gothic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Gulim" charset="-127"/>
                        </a:rPr>
                        <a:t>…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0" name="Freeform 97">
            <a:extLst>
              <a:ext uri="{FF2B5EF4-FFF2-40B4-BE49-F238E27FC236}">
                <a16:creationId xmlns:a16="http://schemas.microsoft.com/office/drawing/2014/main" id="{BA033AAB-5CC0-3D4E-8C76-7D76C1EA10C4}"/>
              </a:ext>
            </a:extLst>
          </p:cNvPr>
          <p:cNvSpPr>
            <a:spLocks/>
          </p:cNvSpPr>
          <p:nvPr/>
        </p:nvSpPr>
        <p:spPr bwMode="auto">
          <a:xfrm>
            <a:off x="1025525" y="3702050"/>
            <a:ext cx="3200400" cy="1177925"/>
          </a:xfrm>
          <a:custGeom>
            <a:avLst/>
            <a:gdLst>
              <a:gd name="T0" fmla="*/ 0 w 2392"/>
              <a:gd name="T1" fmla="*/ 0 h 1105"/>
              <a:gd name="T2" fmla="*/ 2147483647 w 2392"/>
              <a:gd name="T3" fmla="*/ 2147483647 h 1105"/>
              <a:gd name="T4" fmla="*/ 2147483647 w 2392"/>
              <a:gd name="T5" fmla="*/ 2147483647 h 1105"/>
              <a:gd name="T6" fmla="*/ 0 60000 65536"/>
              <a:gd name="T7" fmla="*/ 0 60000 65536"/>
              <a:gd name="T8" fmla="*/ 0 60000 65536"/>
              <a:gd name="T9" fmla="*/ 0 w 2392"/>
              <a:gd name="T10" fmla="*/ 0 h 1105"/>
              <a:gd name="T11" fmla="*/ 2392 w 2392"/>
              <a:gd name="T12" fmla="*/ 1105 h 110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92" h="1105">
                <a:moveTo>
                  <a:pt x="0" y="0"/>
                </a:moveTo>
                <a:lnTo>
                  <a:pt x="5" y="1096"/>
                </a:lnTo>
                <a:lnTo>
                  <a:pt x="2392" y="1105"/>
                </a:lnTo>
              </a:path>
            </a:pathLst>
          </a:custGeom>
          <a:noFill/>
          <a:ln w="158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>
              <a:latin typeface="Century Gothic" charset="0"/>
            </a:endParaRPr>
          </a:p>
        </p:txBody>
      </p:sp>
      <p:sp>
        <p:nvSpPr>
          <p:cNvPr id="61" name="Freeform 100">
            <a:extLst>
              <a:ext uri="{FF2B5EF4-FFF2-40B4-BE49-F238E27FC236}">
                <a16:creationId xmlns:a16="http://schemas.microsoft.com/office/drawing/2014/main" id="{299632D4-03A1-AE41-ACA4-0738B2D90E97}"/>
              </a:ext>
            </a:extLst>
          </p:cNvPr>
          <p:cNvSpPr>
            <a:spLocks/>
          </p:cNvSpPr>
          <p:nvPr/>
        </p:nvSpPr>
        <p:spPr bwMode="auto">
          <a:xfrm>
            <a:off x="1592263" y="3694113"/>
            <a:ext cx="2587625" cy="1538287"/>
          </a:xfrm>
          <a:custGeom>
            <a:avLst/>
            <a:gdLst>
              <a:gd name="T0" fmla="*/ 0 w 2392"/>
              <a:gd name="T1" fmla="*/ 0 h 1105"/>
              <a:gd name="T2" fmla="*/ 2147483647 w 2392"/>
              <a:gd name="T3" fmla="*/ 2147483647 h 1105"/>
              <a:gd name="T4" fmla="*/ 2147483647 w 2392"/>
              <a:gd name="T5" fmla="*/ 2147483647 h 1105"/>
              <a:gd name="T6" fmla="*/ 0 60000 65536"/>
              <a:gd name="T7" fmla="*/ 0 60000 65536"/>
              <a:gd name="T8" fmla="*/ 0 60000 65536"/>
              <a:gd name="T9" fmla="*/ 0 w 2392"/>
              <a:gd name="T10" fmla="*/ 0 h 1105"/>
              <a:gd name="T11" fmla="*/ 2392 w 2392"/>
              <a:gd name="T12" fmla="*/ 1105 h 110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92" h="1105">
                <a:moveTo>
                  <a:pt x="0" y="0"/>
                </a:moveTo>
                <a:lnTo>
                  <a:pt x="5" y="1096"/>
                </a:lnTo>
                <a:lnTo>
                  <a:pt x="2392" y="1105"/>
                </a:lnTo>
              </a:path>
            </a:pathLst>
          </a:custGeom>
          <a:noFill/>
          <a:ln w="158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>
              <a:latin typeface="Century Gothic" charset="0"/>
            </a:endParaRPr>
          </a:p>
        </p:txBody>
      </p:sp>
      <p:sp>
        <p:nvSpPr>
          <p:cNvPr id="62" name="Freeform 101">
            <a:extLst>
              <a:ext uri="{FF2B5EF4-FFF2-40B4-BE49-F238E27FC236}">
                <a16:creationId xmlns:a16="http://schemas.microsoft.com/office/drawing/2014/main" id="{56FA8788-A214-B640-8545-2C66C491ACE4}"/>
              </a:ext>
            </a:extLst>
          </p:cNvPr>
          <p:cNvSpPr>
            <a:spLocks/>
          </p:cNvSpPr>
          <p:nvPr/>
        </p:nvSpPr>
        <p:spPr bwMode="auto">
          <a:xfrm>
            <a:off x="2595563" y="3702050"/>
            <a:ext cx="1582737" cy="1916113"/>
          </a:xfrm>
          <a:custGeom>
            <a:avLst/>
            <a:gdLst>
              <a:gd name="T0" fmla="*/ 0 w 2392"/>
              <a:gd name="T1" fmla="*/ 0 h 1105"/>
              <a:gd name="T2" fmla="*/ 2147483647 w 2392"/>
              <a:gd name="T3" fmla="*/ 2147483647 h 1105"/>
              <a:gd name="T4" fmla="*/ 2147483647 w 2392"/>
              <a:gd name="T5" fmla="*/ 2147483647 h 1105"/>
              <a:gd name="T6" fmla="*/ 0 60000 65536"/>
              <a:gd name="T7" fmla="*/ 0 60000 65536"/>
              <a:gd name="T8" fmla="*/ 0 60000 65536"/>
              <a:gd name="T9" fmla="*/ 0 w 2392"/>
              <a:gd name="T10" fmla="*/ 0 h 1105"/>
              <a:gd name="T11" fmla="*/ 2392 w 2392"/>
              <a:gd name="T12" fmla="*/ 1105 h 110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92" h="1105">
                <a:moveTo>
                  <a:pt x="0" y="0"/>
                </a:moveTo>
                <a:lnTo>
                  <a:pt x="5" y="1096"/>
                </a:lnTo>
                <a:lnTo>
                  <a:pt x="2392" y="1105"/>
                </a:lnTo>
              </a:path>
            </a:pathLst>
          </a:custGeom>
          <a:noFill/>
          <a:ln w="158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>
              <a:latin typeface="Century Gothic" charset="0"/>
            </a:endParaRPr>
          </a:p>
        </p:txBody>
      </p:sp>
      <p:sp>
        <p:nvSpPr>
          <p:cNvPr id="63" name="Text Box 102">
            <a:extLst>
              <a:ext uri="{FF2B5EF4-FFF2-40B4-BE49-F238E27FC236}">
                <a16:creationId xmlns:a16="http://schemas.microsoft.com/office/drawing/2014/main" id="{8A400CBA-6B2B-5B47-9115-81EFD52D13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4938" y="4149725"/>
            <a:ext cx="7334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ko-KR" sz="3600">
                <a:latin typeface="Century Gothic" charset="0"/>
                <a:ea typeface="Gulim" charset="-127"/>
              </a:rPr>
              <a:t>...</a:t>
            </a:r>
          </a:p>
        </p:txBody>
      </p:sp>
      <p:sp>
        <p:nvSpPr>
          <p:cNvPr id="64" name="Text Box 103">
            <a:extLst>
              <a:ext uri="{FF2B5EF4-FFF2-40B4-BE49-F238E27FC236}">
                <a16:creationId xmlns:a16="http://schemas.microsoft.com/office/drawing/2014/main" id="{4DBDB5D3-CABE-1941-B5FB-94DBE9DC7B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0375" y="4083050"/>
            <a:ext cx="7334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ko-KR" sz="3600">
                <a:latin typeface="Century Gothic" charset="0"/>
                <a:ea typeface="Gulim" charset="-127"/>
              </a:rPr>
              <a:t>...</a:t>
            </a:r>
          </a:p>
        </p:txBody>
      </p:sp>
      <p:sp>
        <p:nvSpPr>
          <p:cNvPr id="65" name="Text Box 104">
            <a:extLst>
              <a:ext uri="{FF2B5EF4-FFF2-40B4-BE49-F238E27FC236}">
                <a16:creationId xmlns:a16="http://schemas.microsoft.com/office/drawing/2014/main" id="{6E97BD77-0AB2-1042-A3F5-3900A70408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48375" y="4068763"/>
            <a:ext cx="7334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ko-KR" sz="3600">
                <a:latin typeface="Century Gothic" charset="0"/>
                <a:ea typeface="Gulim" charset="-127"/>
              </a:rPr>
              <a:t>...</a:t>
            </a:r>
          </a:p>
        </p:txBody>
      </p:sp>
      <p:sp>
        <p:nvSpPr>
          <p:cNvPr id="66" name="Rectangle 105">
            <a:extLst>
              <a:ext uri="{FF2B5EF4-FFF2-40B4-BE49-F238E27FC236}">
                <a16:creationId xmlns:a16="http://schemas.microsoft.com/office/drawing/2014/main" id="{09760F13-0657-1042-A94F-4BC3DB9144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5938" y="6224289"/>
            <a:ext cx="6323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30000"/>
              </a:spcBef>
            </a:pPr>
            <a:r>
              <a:rPr lang="en-US" altLang="ko-KR" sz="2400" dirty="0">
                <a:latin typeface="Century Gothic" charset="0"/>
                <a:ea typeface="Gulim" charset="-127"/>
              </a:rPr>
              <a:t>Balanced: All leaf nodes are at the same level</a:t>
            </a:r>
          </a:p>
        </p:txBody>
      </p:sp>
      <p:sp>
        <p:nvSpPr>
          <p:cNvPr id="67" name="Rectangle 73">
            <a:extLst>
              <a:ext uri="{FF2B5EF4-FFF2-40B4-BE49-F238E27FC236}">
                <a16:creationId xmlns:a16="http://schemas.microsoft.com/office/drawing/2014/main" id="{07DA690F-BF7B-E34A-862A-ED3A5580B2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0938" y="1231900"/>
            <a:ext cx="1233487" cy="481013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x-none">
              <a:latin typeface="Century Gothic" charset="0"/>
            </a:endParaRPr>
          </a:p>
          <a:p>
            <a:pPr eaLnBrk="1" hangingPunct="1"/>
            <a:endParaRPr lang="en-US" altLang="x-none">
              <a:latin typeface="Century Gothic" charset="0"/>
            </a:endParaRPr>
          </a:p>
        </p:txBody>
      </p:sp>
      <p:sp>
        <p:nvSpPr>
          <p:cNvPr id="68" name="Rectangle 75">
            <a:extLst>
              <a:ext uri="{FF2B5EF4-FFF2-40B4-BE49-F238E27FC236}">
                <a16:creationId xmlns:a16="http://schemas.microsoft.com/office/drawing/2014/main" id="{3F9A31D1-3035-AF4E-85DE-FF71AB9097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7875" y="2274888"/>
            <a:ext cx="1233488" cy="481012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x-none">
              <a:latin typeface="Century Gothic" charset="0"/>
            </a:endParaRPr>
          </a:p>
          <a:p>
            <a:pPr eaLnBrk="1" hangingPunct="1"/>
            <a:endParaRPr lang="en-US" altLang="x-none">
              <a:latin typeface="Century Gothic" charset="0"/>
            </a:endParaRPr>
          </a:p>
        </p:txBody>
      </p:sp>
      <p:sp>
        <p:nvSpPr>
          <p:cNvPr id="69" name="Rectangle 76">
            <a:extLst>
              <a:ext uri="{FF2B5EF4-FFF2-40B4-BE49-F238E27FC236}">
                <a16:creationId xmlns:a16="http://schemas.microsoft.com/office/drawing/2014/main" id="{866924AD-88B0-B54E-BCEB-84B5CAB880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1425" y="2257425"/>
            <a:ext cx="1233488" cy="481013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x-none">
              <a:latin typeface="Century Gothic" charset="0"/>
            </a:endParaRPr>
          </a:p>
          <a:p>
            <a:pPr eaLnBrk="1" hangingPunct="1"/>
            <a:endParaRPr lang="en-US" altLang="x-none">
              <a:latin typeface="Century Gothic" charset="0"/>
            </a:endParaRPr>
          </a:p>
        </p:txBody>
      </p:sp>
      <p:sp>
        <p:nvSpPr>
          <p:cNvPr id="70" name="Rectangle 77">
            <a:extLst>
              <a:ext uri="{FF2B5EF4-FFF2-40B4-BE49-F238E27FC236}">
                <a16:creationId xmlns:a16="http://schemas.microsoft.com/office/drawing/2014/main" id="{CDD53D7C-E3A1-9648-A1C1-8D19DB559A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8413" y="3390900"/>
            <a:ext cx="1233487" cy="481013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x-none">
              <a:latin typeface="Century Gothic" charset="0"/>
            </a:endParaRPr>
          </a:p>
          <a:p>
            <a:pPr eaLnBrk="1" hangingPunct="1"/>
            <a:endParaRPr lang="en-US" altLang="x-none">
              <a:latin typeface="Century Gothic" charset="0"/>
            </a:endParaRPr>
          </a:p>
        </p:txBody>
      </p:sp>
      <p:sp>
        <p:nvSpPr>
          <p:cNvPr id="71" name="Rectangle 78">
            <a:extLst>
              <a:ext uri="{FF2B5EF4-FFF2-40B4-BE49-F238E27FC236}">
                <a16:creationId xmlns:a16="http://schemas.microsoft.com/office/drawing/2014/main" id="{F85952C4-02D1-EA44-B231-0004F46F6C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8925" y="3363913"/>
            <a:ext cx="1233488" cy="481012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x-none">
              <a:latin typeface="Century Gothic" charset="0"/>
            </a:endParaRPr>
          </a:p>
          <a:p>
            <a:pPr eaLnBrk="1" hangingPunct="1"/>
            <a:endParaRPr lang="en-US" altLang="x-none">
              <a:latin typeface="Century 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64205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8">
            <a:extLst>
              <a:ext uri="{FF2B5EF4-FFF2-40B4-BE49-F238E27FC236}">
                <a16:creationId xmlns:a16="http://schemas.microsoft.com/office/drawing/2014/main" id="{30D4FB8E-49DD-5949-9420-EB57B987E5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" y="4352925"/>
            <a:ext cx="8648700" cy="210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ko-KR" altLang="en-US" sz="2800">
                <a:latin typeface="Century Gothic" charset="0"/>
                <a:ea typeface="Gulim" charset="-127"/>
              </a:rPr>
              <a:t> </a:t>
            </a:r>
            <a:r>
              <a:rPr lang="en-US" altLang="ko-KR" sz="2800">
                <a:latin typeface="Century Gothic" charset="0"/>
                <a:ea typeface="Gulim" charset="-127"/>
              </a:rPr>
              <a:t>Points to the nodes one-level below</a:t>
            </a:r>
          </a:p>
          <a:p>
            <a:pPr lvl="1" eaLnBrk="1" hangingPunct="1"/>
            <a:r>
              <a:rPr lang="en-US" altLang="ko-KR" sz="2000">
                <a:latin typeface="Century Gothic" charset="0"/>
                <a:ea typeface="Gulim" charset="-127"/>
              </a:rPr>
              <a:t>-  No direct pointers to tuples</a:t>
            </a:r>
            <a:br>
              <a:rPr lang="en-US" altLang="ko-KR" sz="2000">
                <a:latin typeface="Century Gothic" charset="0"/>
                <a:ea typeface="Gulim" charset="-127"/>
              </a:rPr>
            </a:br>
            <a:endParaRPr lang="en-US" altLang="ko-KR" sz="2000">
              <a:latin typeface="Century Gothic" charset="0"/>
              <a:ea typeface="Gulim" charset="-127"/>
            </a:endParaRPr>
          </a:p>
          <a:p>
            <a:pPr eaLnBrk="1" hangingPunct="1">
              <a:buFontTx/>
              <a:buChar char="•"/>
            </a:pPr>
            <a:r>
              <a:rPr lang="en-US" altLang="ko-KR" sz="2800">
                <a:latin typeface="Century Gothic" charset="0"/>
                <a:ea typeface="Gulim" charset="-127"/>
              </a:rPr>
              <a:t> At least half of the ptrs</a:t>
            </a:r>
            <a:r>
              <a:rPr lang="en-US" altLang="ko-KR" sz="2800">
                <a:latin typeface="Century Gothic" charset="0"/>
                <a:ea typeface="Gulim" charset="-127"/>
                <a:sym typeface="Symbol" charset="2"/>
              </a:rPr>
              <a:t> used (precisely, n/2</a:t>
            </a:r>
            <a:r>
              <a:rPr lang="en-US" altLang="ko-KR" sz="3600">
                <a:latin typeface="Century Gothic" charset="0"/>
                <a:ea typeface="Gulim" charset="-127"/>
                <a:sym typeface="Symbol" charset="2"/>
              </a:rPr>
              <a:t>)</a:t>
            </a:r>
            <a:endParaRPr lang="en-US" altLang="ko-KR" sz="2800">
              <a:latin typeface="Century Gothic" charset="0"/>
              <a:ea typeface="Gulim" charset="-127"/>
              <a:sym typeface="Symbol" charset="2"/>
            </a:endParaRPr>
          </a:p>
          <a:p>
            <a:pPr lvl="1" eaLnBrk="1" hangingPunct="1"/>
            <a:r>
              <a:rPr lang="en-US" altLang="ko-KR" sz="2800">
                <a:latin typeface="Century Gothic" charset="0"/>
                <a:ea typeface="Gulim" charset="-127"/>
                <a:sym typeface="Symbol" charset="2"/>
              </a:rPr>
              <a:t>- </a:t>
            </a:r>
            <a:r>
              <a:rPr lang="en-US" altLang="ko-KR" sz="2000">
                <a:latin typeface="Century Gothic" charset="0"/>
                <a:ea typeface="Gulim" charset="-127"/>
                <a:sym typeface="Symbol" charset="2"/>
              </a:rPr>
              <a:t>except root, where at least 2 ptrs used</a:t>
            </a:r>
          </a:p>
        </p:txBody>
      </p:sp>
      <p:sp>
        <p:nvSpPr>
          <p:cNvPr id="5" name="Rectangle 45">
            <a:extLst>
              <a:ext uri="{FF2B5EF4-FFF2-40B4-BE49-F238E27FC236}">
                <a16:creationId xmlns:a16="http://schemas.microsoft.com/office/drawing/2014/main" id="{20827081-87AB-F440-9A82-A02E6936A2ED}"/>
              </a:ext>
            </a:extLst>
          </p:cNvPr>
          <p:cNvSpPr txBox="1">
            <a:spLocks noChangeArrowheads="1"/>
          </p:cNvSpPr>
          <p:nvPr/>
        </p:nvSpPr>
        <p:spPr>
          <a:xfrm>
            <a:off x="1119188" y="492663"/>
            <a:ext cx="77724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</a:extLst>
        </p:spPr>
        <p:txBody>
          <a:bodyPr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defTabSz="914400"/>
            <a:r>
              <a:rPr lang="en-US" altLang="ko-KR" sz="2400" u="sng">
                <a:ea typeface="Gulim" charset="-127"/>
              </a:rPr>
              <a:t>Sample Non-leaf Node</a:t>
            </a:r>
            <a:r>
              <a:rPr lang="en-US" altLang="ko-KR" sz="2400">
                <a:ea typeface="Gulim" charset="-127"/>
              </a:rPr>
              <a:t> (n=3)</a:t>
            </a:r>
          </a:p>
        </p:txBody>
      </p:sp>
      <p:sp>
        <p:nvSpPr>
          <p:cNvPr id="6" name="Text Box 46">
            <a:extLst>
              <a:ext uri="{FF2B5EF4-FFF2-40B4-BE49-F238E27FC236}">
                <a16:creationId xmlns:a16="http://schemas.microsoft.com/office/drawing/2014/main" id="{E0749F27-10A1-8041-90E1-1C912BE02E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97250" y="1398588"/>
            <a:ext cx="1685925" cy="6318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ko-KR" altLang="en-US" sz="3400">
                <a:latin typeface="Century Gothic" charset="0"/>
                <a:ea typeface="Gulim" charset="-127"/>
              </a:rPr>
              <a:t> </a:t>
            </a:r>
            <a:r>
              <a:rPr lang="en-US" altLang="ko-KR" sz="3400">
                <a:latin typeface="Century Gothic" charset="0"/>
                <a:ea typeface="Gulim" charset="-127"/>
              </a:rPr>
              <a:t>23  56 </a:t>
            </a:r>
          </a:p>
        </p:txBody>
      </p:sp>
      <p:grpSp>
        <p:nvGrpSpPr>
          <p:cNvPr id="7" name="Group 47">
            <a:extLst>
              <a:ext uri="{FF2B5EF4-FFF2-40B4-BE49-F238E27FC236}">
                <a16:creationId xmlns:a16="http://schemas.microsoft.com/office/drawing/2014/main" id="{CC7E045D-99A5-6C4C-A22C-1AE3ADA22063}"/>
              </a:ext>
            </a:extLst>
          </p:cNvPr>
          <p:cNvGrpSpPr>
            <a:grpSpLocks/>
          </p:cNvGrpSpPr>
          <p:nvPr/>
        </p:nvGrpSpPr>
        <p:grpSpPr bwMode="auto">
          <a:xfrm>
            <a:off x="3598863" y="1419225"/>
            <a:ext cx="1325562" cy="573088"/>
            <a:chOff x="339" y="3052"/>
            <a:chExt cx="809" cy="478"/>
          </a:xfrm>
        </p:grpSpPr>
        <p:sp>
          <p:nvSpPr>
            <p:cNvPr id="8" name="Line 48">
              <a:extLst>
                <a:ext uri="{FF2B5EF4-FFF2-40B4-BE49-F238E27FC236}">
                  <a16:creationId xmlns:a16="http://schemas.microsoft.com/office/drawing/2014/main" id="{5A4414E0-BC21-0449-8AB6-A572634518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9" y="3052"/>
              <a:ext cx="0" cy="47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Line 49">
              <a:extLst>
                <a:ext uri="{FF2B5EF4-FFF2-40B4-BE49-F238E27FC236}">
                  <a16:creationId xmlns:a16="http://schemas.microsoft.com/office/drawing/2014/main" id="{AC1512C7-4371-DF4D-8E36-355FA099FA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48" y="3052"/>
              <a:ext cx="0" cy="47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Line 50">
              <a:extLst>
                <a:ext uri="{FF2B5EF4-FFF2-40B4-BE49-F238E27FC236}">
                  <a16:creationId xmlns:a16="http://schemas.microsoft.com/office/drawing/2014/main" id="{3B8DC930-7A65-134E-9894-05510963FB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6" y="3052"/>
              <a:ext cx="0" cy="47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Line 51">
              <a:extLst>
                <a:ext uri="{FF2B5EF4-FFF2-40B4-BE49-F238E27FC236}">
                  <a16:creationId xmlns:a16="http://schemas.microsoft.com/office/drawing/2014/main" id="{13305E94-B911-6648-93C0-F517FF1F0D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1" y="3052"/>
              <a:ext cx="0" cy="47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" name="Line 52">
            <a:extLst>
              <a:ext uri="{FF2B5EF4-FFF2-40B4-BE49-F238E27FC236}">
                <a16:creationId xmlns:a16="http://schemas.microsoft.com/office/drawing/2014/main" id="{B06DF24B-246D-024C-B9B8-FD114C212359}"/>
              </a:ext>
            </a:extLst>
          </p:cNvPr>
          <p:cNvSpPr>
            <a:spLocks noChangeShapeType="1"/>
          </p:cNvSpPr>
          <p:nvPr/>
        </p:nvSpPr>
        <p:spPr bwMode="auto">
          <a:xfrm>
            <a:off x="5005388" y="1831975"/>
            <a:ext cx="920750" cy="941388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Text Box 53">
            <a:extLst>
              <a:ext uri="{FF2B5EF4-FFF2-40B4-BE49-F238E27FC236}">
                <a16:creationId xmlns:a16="http://schemas.microsoft.com/office/drawing/2014/main" id="{73A794D5-901C-0B47-974B-CC37C4116E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75063" y="3403600"/>
            <a:ext cx="1514475" cy="88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ko-KR" sz="2400">
                <a:latin typeface="Century Gothic" charset="0"/>
                <a:ea typeface="Gulim" charset="-127"/>
              </a:rPr>
              <a:t>To keys</a:t>
            </a:r>
          </a:p>
          <a:p>
            <a:pPr algn="ctr" eaLnBrk="1" hangingPunct="1"/>
            <a:r>
              <a:rPr lang="en-US" altLang="ko-KR" sz="2400">
                <a:latin typeface="Century Gothic" charset="0"/>
                <a:ea typeface="Gulim" charset="-127"/>
              </a:rPr>
              <a:t>23</a:t>
            </a:r>
            <a:r>
              <a:rPr lang="en-US" altLang="ko-KR" sz="2800">
                <a:latin typeface="Century Gothic" charset="0"/>
                <a:ea typeface="Gulim" charset="-127"/>
                <a:sym typeface="Symbol" charset="2"/>
              </a:rPr>
              <a:t></a:t>
            </a:r>
            <a:r>
              <a:rPr lang="en-US" altLang="ko-KR" sz="2400">
                <a:latin typeface="Century Gothic" charset="0"/>
                <a:ea typeface="Gulim" charset="-127"/>
                <a:sym typeface="Symbol" charset="2"/>
              </a:rPr>
              <a:t> k&lt;56</a:t>
            </a:r>
          </a:p>
        </p:txBody>
      </p:sp>
      <p:sp>
        <p:nvSpPr>
          <p:cNvPr id="14" name="Text Box 54">
            <a:extLst>
              <a:ext uri="{FF2B5EF4-FFF2-40B4-BE49-F238E27FC236}">
                <a16:creationId xmlns:a16="http://schemas.microsoft.com/office/drawing/2014/main" id="{22A18E16-82F7-1E43-BBFE-033BCB88F4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6600" y="2901950"/>
            <a:ext cx="1222375" cy="88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ko-KR" sz="2400">
                <a:latin typeface="Century Gothic" charset="0"/>
                <a:ea typeface="Gulim" charset="-127"/>
              </a:rPr>
              <a:t>To keys</a:t>
            </a:r>
          </a:p>
          <a:p>
            <a:pPr algn="ctr" eaLnBrk="1" hangingPunct="1"/>
            <a:r>
              <a:rPr lang="en-US" altLang="ko-KR" sz="2400">
                <a:latin typeface="Century Gothic" charset="0"/>
                <a:ea typeface="Gulim" charset="-127"/>
              </a:rPr>
              <a:t>56</a:t>
            </a:r>
            <a:r>
              <a:rPr lang="en-US" altLang="ko-KR" sz="2800">
                <a:latin typeface="Century Gothic" charset="0"/>
                <a:ea typeface="Gulim" charset="-127"/>
                <a:sym typeface="Symbol" charset="2"/>
              </a:rPr>
              <a:t></a:t>
            </a:r>
            <a:r>
              <a:rPr lang="en-US" altLang="ko-KR" sz="2400">
                <a:latin typeface="Century Gothic" charset="0"/>
                <a:ea typeface="Gulim" charset="-127"/>
                <a:sym typeface="Symbol" charset="2"/>
              </a:rPr>
              <a:t> k</a:t>
            </a:r>
          </a:p>
        </p:txBody>
      </p:sp>
      <p:sp>
        <p:nvSpPr>
          <p:cNvPr id="15" name="Text Box 55">
            <a:extLst>
              <a:ext uri="{FF2B5EF4-FFF2-40B4-BE49-F238E27FC236}">
                <a16:creationId xmlns:a16="http://schemas.microsoft.com/office/drawing/2014/main" id="{B35AD503-BA76-284F-9295-092E24151D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5438" y="2973388"/>
            <a:ext cx="1223962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ko-KR" sz="2400">
                <a:latin typeface="Century Gothic" charset="0"/>
                <a:ea typeface="Gulim" charset="-127"/>
              </a:rPr>
              <a:t>To keys</a:t>
            </a:r>
          </a:p>
          <a:p>
            <a:pPr algn="ctr" eaLnBrk="1" hangingPunct="1"/>
            <a:r>
              <a:rPr lang="en-US" altLang="ko-KR" sz="2400">
                <a:latin typeface="Century Gothic" charset="0"/>
                <a:ea typeface="Gulim" charset="-127"/>
                <a:sym typeface="Symbol" charset="2"/>
              </a:rPr>
              <a:t>k&lt;23</a:t>
            </a:r>
          </a:p>
        </p:txBody>
      </p:sp>
      <p:sp>
        <p:nvSpPr>
          <p:cNvPr id="16" name="Line 56">
            <a:extLst>
              <a:ext uri="{FF2B5EF4-FFF2-40B4-BE49-F238E27FC236}">
                <a16:creationId xmlns:a16="http://schemas.microsoft.com/office/drawing/2014/main" id="{0F80534B-7119-BB43-ADFD-36D224B9C03A}"/>
              </a:ext>
            </a:extLst>
          </p:cNvPr>
          <p:cNvSpPr>
            <a:spLocks noChangeShapeType="1"/>
          </p:cNvSpPr>
          <p:nvPr/>
        </p:nvSpPr>
        <p:spPr bwMode="auto">
          <a:xfrm>
            <a:off x="4276725" y="1758950"/>
            <a:ext cx="120650" cy="1617663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Line 57">
            <a:extLst>
              <a:ext uri="{FF2B5EF4-FFF2-40B4-BE49-F238E27FC236}">
                <a16:creationId xmlns:a16="http://schemas.microsoft.com/office/drawing/2014/main" id="{E89F2891-2A86-9D48-9433-78917CEDD36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59025" y="1766888"/>
            <a:ext cx="1149350" cy="122872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C13296A-0E8B-AB4D-BFB3-BB4F05C54FEE}"/>
              </a:ext>
            </a:extLst>
          </p:cNvPr>
          <p:cNvSpPr/>
          <p:nvPr/>
        </p:nvSpPr>
        <p:spPr>
          <a:xfrm>
            <a:off x="1866900" y="109535"/>
            <a:ext cx="3949700" cy="47715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>
                <a:solidFill>
                  <a:schemeClr val="tx1"/>
                </a:solidFill>
              </a:rPr>
              <a:t>Non-Leaf Node</a:t>
            </a:r>
          </a:p>
        </p:txBody>
      </p:sp>
    </p:spTree>
    <p:extLst>
      <p:ext uri="{BB962C8B-B14F-4D97-AF65-F5344CB8AC3E}">
        <p14:creationId xmlns:p14="http://schemas.microsoft.com/office/powerpoint/2010/main" val="23383921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94071A96-EDC0-DB46-B15A-4C153626C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9545" y="6383724"/>
            <a:ext cx="457200" cy="365125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3E9A1C5-F89D-394B-BAC7-E80D12732FCB}" type="slidenum">
              <a:rPr lang="ko-KR" altLang="en-US">
                <a:solidFill>
                  <a:srgbClr val="595959"/>
                </a:solidFill>
                <a:latin typeface="Century Gothic" charset="0"/>
              </a:rPr>
              <a:pPr eaLnBrk="1" hangingPunct="1"/>
              <a:t>19</a:t>
            </a:fld>
            <a:endParaRPr lang="en-US" altLang="ko-KR">
              <a:solidFill>
                <a:srgbClr val="595959"/>
              </a:solidFill>
              <a:latin typeface="Century Gothic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CD2AAFC-E3C3-2744-B85E-F8E5920C8B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3957" y="2634049"/>
            <a:ext cx="18288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ko-KR" sz="2400">
                <a:latin typeface="Century Gothic" charset="0"/>
                <a:ea typeface="Gulim" charset="-127"/>
              </a:rPr>
              <a:t>Non-leaf</a:t>
            </a:r>
          </a:p>
          <a:p>
            <a:pPr algn="ctr" eaLnBrk="1" hangingPunct="1">
              <a:lnSpc>
                <a:spcPct val="60000"/>
              </a:lnSpc>
            </a:pPr>
            <a:r>
              <a:rPr lang="en-US" altLang="ko-KR" sz="2400">
                <a:latin typeface="Century Gothic" charset="0"/>
                <a:ea typeface="Gulim" charset="-127"/>
              </a:rPr>
              <a:t>(non-root)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60FD8E-ED59-0C44-85BD-084C78E517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2757" y="2634049"/>
            <a:ext cx="7620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ko-KR" sz="2400">
                <a:latin typeface="Century Gothic" charset="0"/>
                <a:ea typeface="Gulim" charset="-127"/>
              </a:rPr>
              <a:t>n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DA8798A6-7A98-984C-B8D9-CF7F1D256C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4757" y="2634049"/>
            <a:ext cx="7620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ko-KR" sz="2400">
                <a:latin typeface="Century Gothic" charset="0"/>
                <a:ea typeface="Gulim" charset="-127"/>
              </a:rPr>
              <a:t>n-1</a:t>
            </a: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96A20DF3-E935-7048-8E9D-DE37202E15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6757" y="2634049"/>
            <a:ext cx="15748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ko-KR" altLang="en-US" sz="2400">
                <a:latin typeface="Century Gothic" charset="0"/>
                <a:ea typeface="Gulim" charset="-127"/>
                <a:sym typeface="Symbol" charset="2"/>
              </a:rPr>
              <a:t></a:t>
            </a:r>
            <a:r>
              <a:rPr lang="en-US" altLang="ko-KR" sz="2400">
                <a:latin typeface="Century Gothic" charset="0"/>
                <a:ea typeface="Gulim" charset="-127"/>
              </a:rPr>
              <a:t>n/</a:t>
            </a:r>
            <a:r>
              <a:rPr lang="en-US" altLang="ko-KR" sz="2000">
                <a:latin typeface="Century Gothic" charset="0"/>
                <a:ea typeface="Gulim" charset="-127"/>
              </a:rPr>
              <a:t>2</a:t>
            </a:r>
            <a:r>
              <a:rPr lang="en-US" altLang="ko-KR" sz="2400">
                <a:latin typeface="Century Gothic" charset="0"/>
                <a:ea typeface="Gulim" charset="-127"/>
                <a:sym typeface="Symbol" charset="2"/>
              </a:rPr>
              <a:t></a:t>
            </a:r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0A793607-E87D-594D-B28E-38B9D3605E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7907" y="2634049"/>
            <a:ext cx="17526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ko-KR" altLang="en-US" sz="2000">
                <a:latin typeface="Century Gothic" charset="0"/>
                <a:ea typeface="Gulim" charset="-127"/>
              </a:rPr>
              <a:t> </a:t>
            </a:r>
            <a:r>
              <a:rPr lang="ko-KR" altLang="en-US" sz="2400">
                <a:latin typeface="Century Gothic" charset="0"/>
                <a:ea typeface="Gulim" charset="-127"/>
                <a:sym typeface="Symbol" charset="2"/>
              </a:rPr>
              <a:t></a:t>
            </a:r>
            <a:r>
              <a:rPr lang="en-US" altLang="ko-KR" sz="2400">
                <a:latin typeface="Century Gothic" charset="0"/>
                <a:ea typeface="Gulim" charset="-127"/>
              </a:rPr>
              <a:t>n/</a:t>
            </a:r>
            <a:r>
              <a:rPr lang="en-US" altLang="ko-KR" sz="2000">
                <a:latin typeface="Century Gothic" charset="0"/>
                <a:ea typeface="Gulim" charset="-127"/>
              </a:rPr>
              <a:t>2</a:t>
            </a:r>
            <a:r>
              <a:rPr lang="en-US" altLang="ko-KR" sz="2400">
                <a:latin typeface="Century Gothic" charset="0"/>
                <a:ea typeface="Gulim" charset="-127"/>
                <a:sym typeface="Symbol" charset="2"/>
              </a:rPr>
              <a:t></a:t>
            </a:r>
            <a:r>
              <a:rPr lang="en-US" altLang="ko-KR" sz="2000">
                <a:latin typeface="Century Gothic" charset="0"/>
                <a:ea typeface="Gulim" charset="-127"/>
              </a:rPr>
              <a:t>-1</a:t>
            </a:r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id="{410EFD71-CD6F-B24F-9DF3-58466F9331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3957" y="3167449"/>
            <a:ext cx="18288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ko-KR" sz="2400">
                <a:latin typeface="Century Gothic" charset="0"/>
                <a:ea typeface="Gulim" charset="-127"/>
              </a:rPr>
              <a:t>Leaf</a:t>
            </a:r>
          </a:p>
          <a:p>
            <a:pPr algn="ctr" eaLnBrk="1" hangingPunct="1">
              <a:lnSpc>
                <a:spcPct val="50000"/>
              </a:lnSpc>
            </a:pPr>
            <a:r>
              <a:rPr lang="en-US" altLang="ko-KR" sz="2400">
                <a:latin typeface="Century Gothic" charset="0"/>
                <a:ea typeface="Gulim" charset="-127"/>
              </a:rPr>
              <a:t>(non-root)</a:t>
            </a:r>
          </a:p>
        </p:txBody>
      </p:sp>
      <p:sp>
        <p:nvSpPr>
          <p:cNvPr id="11" name="Rectangle 11">
            <a:extLst>
              <a:ext uri="{FF2B5EF4-FFF2-40B4-BE49-F238E27FC236}">
                <a16:creationId xmlns:a16="http://schemas.microsoft.com/office/drawing/2014/main" id="{5B2FB275-ADE6-0F4F-A450-8C06352B45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2757" y="3167449"/>
            <a:ext cx="7620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ko-KR" sz="2400">
                <a:latin typeface="Century Gothic" charset="0"/>
                <a:ea typeface="Gulim" charset="-127"/>
              </a:rPr>
              <a:t>n</a:t>
            </a:r>
          </a:p>
        </p:txBody>
      </p:sp>
      <p:sp>
        <p:nvSpPr>
          <p:cNvPr id="12" name="Rectangle 12">
            <a:extLst>
              <a:ext uri="{FF2B5EF4-FFF2-40B4-BE49-F238E27FC236}">
                <a16:creationId xmlns:a16="http://schemas.microsoft.com/office/drawing/2014/main" id="{84767BC5-1B23-6547-8E9F-1E530A56F3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4757" y="3167449"/>
            <a:ext cx="7620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ko-KR" sz="2400">
                <a:latin typeface="Century Gothic" charset="0"/>
                <a:ea typeface="Gulim" charset="-127"/>
              </a:rPr>
              <a:t>n-1</a:t>
            </a:r>
          </a:p>
        </p:txBody>
      </p:sp>
      <p:sp>
        <p:nvSpPr>
          <p:cNvPr id="13" name="Rectangle 13">
            <a:extLst>
              <a:ext uri="{FF2B5EF4-FFF2-40B4-BE49-F238E27FC236}">
                <a16:creationId xmlns:a16="http://schemas.microsoft.com/office/drawing/2014/main" id="{D10DE845-7283-0743-BE93-22EA60EB2E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6757" y="3167449"/>
            <a:ext cx="9906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>
              <a:latin typeface="Century Gothic" charset="0"/>
            </a:endParaRPr>
          </a:p>
        </p:txBody>
      </p:sp>
      <p:sp>
        <p:nvSpPr>
          <p:cNvPr id="14" name="Rectangle 15">
            <a:extLst>
              <a:ext uri="{FF2B5EF4-FFF2-40B4-BE49-F238E27FC236}">
                <a16:creationId xmlns:a16="http://schemas.microsoft.com/office/drawing/2014/main" id="{B38DE470-1B62-8A4D-A858-9D32A0DF84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3957" y="3700849"/>
            <a:ext cx="18288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ko-KR" sz="2400">
                <a:latin typeface="Century Gothic" charset="0"/>
                <a:ea typeface="Gulim" charset="-127"/>
              </a:rPr>
              <a:t>Root</a:t>
            </a:r>
          </a:p>
        </p:txBody>
      </p:sp>
      <p:sp>
        <p:nvSpPr>
          <p:cNvPr id="15" name="Rectangle 16">
            <a:extLst>
              <a:ext uri="{FF2B5EF4-FFF2-40B4-BE49-F238E27FC236}">
                <a16:creationId xmlns:a16="http://schemas.microsoft.com/office/drawing/2014/main" id="{95A78FD1-C703-2C41-BBD9-0C6AAC85C1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2757" y="3700849"/>
            <a:ext cx="7620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ko-KR" sz="2400">
                <a:latin typeface="Century Gothic" charset="0"/>
                <a:ea typeface="Gulim" charset="-127"/>
              </a:rPr>
              <a:t>n</a:t>
            </a:r>
          </a:p>
        </p:txBody>
      </p:sp>
      <p:sp>
        <p:nvSpPr>
          <p:cNvPr id="16" name="Rectangle 17">
            <a:extLst>
              <a:ext uri="{FF2B5EF4-FFF2-40B4-BE49-F238E27FC236}">
                <a16:creationId xmlns:a16="http://schemas.microsoft.com/office/drawing/2014/main" id="{E61D4F2A-9323-6642-AF68-7D102706C1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4757" y="3700849"/>
            <a:ext cx="7620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ko-KR" sz="2400">
                <a:latin typeface="Century Gothic" charset="0"/>
                <a:ea typeface="Gulim" charset="-127"/>
              </a:rPr>
              <a:t>n-1</a:t>
            </a:r>
          </a:p>
        </p:txBody>
      </p:sp>
      <p:sp>
        <p:nvSpPr>
          <p:cNvPr id="17" name="Rectangle 18">
            <a:extLst>
              <a:ext uri="{FF2B5EF4-FFF2-40B4-BE49-F238E27FC236}">
                <a16:creationId xmlns:a16="http://schemas.microsoft.com/office/drawing/2014/main" id="{43609DF0-72A0-E147-9B08-CF4E80BD58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6757" y="3700849"/>
            <a:ext cx="15875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ko-KR" sz="2400">
                <a:latin typeface="Century Gothic" charset="0"/>
                <a:ea typeface="Gulim" charset="-127"/>
              </a:rPr>
              <a:t>2</a:t>
            </a:r>
          </a:p>
        </p:txBody>
      </p:sp>
      <p:sp>
        <p:nvSpPr>
          <p:cNvPr id="18" name="Rectangle 19">
            <a:extLst>
              <a:ext uri="{FF2B5EF4-FFF2-40B4-BE49-F238E27FC236}">
                <a16:creationId xmlns:a16="http://schemas.microsoft.com/office/drawing/2014/main" id="{20196A84-5A3E-C543-BB08-46A67C54AF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257" y="3700849"/>
            <a:ext cx="17526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ko-KR" sz="2400">
                <a:latin typeface="Century Gothic" charset="0"/>
                <a:ea typeface="Gulim" charset="-127"/>
              </a:rPr>
              <a:t>1</a:t>
            </a:r>
          </a:p>
        </p:txBody>
      </p:sp>
      <p:sp>
        <p:nvSpPr>
          <p:cNvPr id="19" name="Text Box 22">
            <a:extLst>
              <a:ext uri="{FF2B5EF4-FFF2-40B4-BE49-F238E27FC236}">
                <a16:creationId xmlns:a16="http://schemas.microsoft.com/office/drawing/2014/main" id="{6920CA6A-3EF5-6940-BB24-9FAC165A5A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5457" y="1860167"/>
            <a:ext cx="5537093" cy="7238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ko-KR" sz="2400" dirty="0">
                <a:latin typeface="Century Gothic" charset="0"/>
                <a:ea typeface="Gulim" charset="-127"/>
              </a:rPr>
              <a:t>Max   Max     Min             Min </a:t>
            </a:r>
          </a:p>
          <a:p>
            <a:pPr eaLnBrk="1" hangingPunct="1">
              <a:lnSpc>
                <a:spcPct val="70000"/>
              </a:lnSpc>
            </a:pPr>
            <a:r>
              <a:rPr lang="en-US" altLang="ko-KR" sz="2400" dirty="0" err="1">
                <a:latin typeface="Century Gothic" charset="0"/>
                <a:ea typeface="Gulim" charset="-127"/>
              </a:rPr>
              <a:t>Ptrs</a:t>
            </a:r>
            <a:r>
              <a:rPr lang="en-US" altLang="ko-KR" sz="2400" dirty="0">
                <a:latin typeface="Century Gothic" charset="0"/>
                <a:ea typeface="Gulim" charset="-127"/>
              </a:rPr>
              <a:t>   keys     </a:t>
            </a:r>
            <a:r>
              <a:rPr lang="en-US" altLang="ko-KR" sz="2400" dirty="0" err="1">
                <a:latin typeface="Century Gothic" charset="0"/>
                <a:ea typeface="Gulim" charset="-127"/>
              </a:rPr>
              <a:t>ptrs</a:t>
            </a:r>
            <a:r>
              <a:rPr lang="en-US" altLang="ko-KR" sz="2400" dirty="0">
                <a:latin typeface="Century Gothic" charset="0"/>
                <a:ea typeface="Gulim" charset="-127"/>
              </a:rPr>
              <a:t>            keys (values) </a:t>
            </a:r>
          </a:p>
        </p:txBody>
      </p:sp>
      <p:sp>
        <p:nvSpPr>
          <p:cNvPr id="20" name="Line 25">
            <a:extLst>
              <a:ext uri="{FF2B5EF4-FFF2-40B4-BE49-F238E27FC236}">
                <a16:creationId xmlns:a16="http://schemas.microsoft.com/office/drawing/2014/main" id="{279489F8-6973-4646-B218-D9814795BA2C}"/>
              </a:ext>
            </a:extLst>
          </p:cNvPr>
          <p:cNvSpPr>
            <a:spLocks noChangeShapeType="1"/>
          </p:cNvSpPr>
          <p:nvPr/>
        </p:nvSpPr>
        <p:spPr bwMode="auto">
          <a:xfrm>
            <a:off x="3974757" y="1872049"/>
            <a:ext cx="1588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Line 26">
            <a:extLst>
              <a:ext uri="{FF2B5EF4-FFF2-40B4-BE49-F238E27FC236}">
                <a16:creationId xmlns:a16="http://schemas.microsoft.com/office/drawing/2014/main" id="{50E1070F-7DDB-774F-A873-BE844BD0147F}"/>
              </a:ext>
            </a:extLst>
          </p:cNvPr>
          <p:cNvSpPr>
            <a:spLocks noChangeShapeType="1"/>
          </p:cNvSpPr>
          <p:nvPr/>
        </p:nvSpPr>
        <p:spPr bwMode="auto">
          <a:xfrm>
            <a:off x="3212757" y="1872049"/>
            <a:ext cx="1588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Line 27">
            <a:extLst>
              <a:ext uri="{FF2B5EF4-FFF2-40B4-BE49-F238E27FC236}">
                <a16:creationId xmlns:a16="http://schemas.microsoft.com/office/drawing/2014/main" id="{8E32888E-C3F1-8A4F-AD76-B6DA03628540}"/>
              </a:ext>
            </a:extLst>
          </p:cNvPr>
          <p:cNvSpPr>
            <a:spLocks noChangeShapeType="1"/>
          </p:cNvSpPr>
          <p:nvPr/>
        </p:nvSpPr>
        <p:spPr bwMode="auto">
          <a:xfrm>
            <a:off x="4736757" y="1872049"/>
            <a:ext cx="1588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Line 28">
            <a:extLst>
              <a:ext uri="{FF2B5EF4-FFF2-40B4-BE49-F238E27FC236}">
                <a16:creationId xmlns:a16="http://schemas.microsoft.com/office/drawing/2014/main" id="{163C61E6-E66B-6B47-AD1D-A7EB7CE1A9C4}"/>
              </a:ext>
            </a:extLst>
          </p:cNvPr>
          <p:cNvSpPr>
            <a:spLocks noChangeShapeType="1"/>
          </p:cNvSpPr>
          <p:nvPr/>
        </p:nvSpPr>
        <p:spPr bwMode="auto">
          <a:xfrm>
            <a:off x="6311557" y="1878399"/>
            <a:ext cx="1588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Line 29">
            <a:extLst>
              <a:ext uri="{FF2B5EF4-FFF2-40B4-BE49-F238E27FC236}">
                <a16:creationId xmlns:a16="http://schemas.microsoft.com/office/drawing/2014/main" id="{8DF1208A-0106-D64B-871E-F2E25743D1F1}"/>
              </a:ext>
            </a:extLst>
          </p:cNvPr>
          <p:cNvSpPr>
            <a:spLocks noChangeShapeType="1"/>
          </p:cNvSpPr>
          <p:nvPr/>
        </p:nvSpPr>
        <p:spPr bwMode="auto">
          <a:xfrm>
            <a:off x="8076857" y="1884749"/>
            <a:ext cx="1588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Line 30">
            <a:extLst>
              <a:ext uri="{FF2B5EF4-FFF2-40B4-BE49-F238E27FC236}">
                <a16:creationId xmlns:a16="http://schemas.microsoft.com/office/drawing/2014/main" id="{BB0ABEAC-89E8-AD47-ABFA-769C33D51720}"/>
              </a:ext>
            </a:extLst>
          </p:cNvPr>
          <p:cNvSpPr>
            <a:spLocks noChangeShapeType="1"/>
          </p:cNvSpPr>
          <p:nvPr/>
        </p:nvSpPr>
        <p:spPr bwMode="auto">
          <a:xfrm>
            <a:off x="1383957" y="1872049"/>
            <a:ext cx="1588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Rectangle 31">
            <a:extLst>
              <a:ext uri="{FF2B5EF4-FFF2-40B4-BE49-F238E27FC236}">
                <a16:creationId xmlns:a16="http://schemas.microsoft.com/office/drawing/2014/main" id="{05AC3937-C703-784B-A576-4676051922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6757" y="3167449"/>
            <a:ext cx="15748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ko-KR" altLang="en-US" sz="2100">
                <a:latin typeface="Century Gothic" charset="0"/>
                <a:ea typeface="Gulim" charset="-127"/>
                <a:sym typeface="Symbol" charset="2"/>
              </a:rPr>
              <a:t></a:t>
            </a:r>
            <a:r>
              <a:rPr lang="en-US" altLang="ko-KR" sz="2100">
                <a:latin typeface="Century Gothic" charset="0"/>
                <a:ea typeface="Gulim" charset="-127"/>
                <a:sym typeface="Symbol" charset="2"/>
              </a:rPr>
              <a:t>(</a:t>
            </a:r>
            <a:r>
              <a:rPr lang="en-US" altLang="ko-KR" sz="2100">
                <a:latin typeface="Century Gothic" charset="0"/>
                <a:ea typeface="Gulim" charset="-127"/>
              </a:rPr>
              <a:t>n+1)/2</a:t>
            </a:r>
            <a:r>
              <a:rPr lang="en-US" altLang="ko-KR" sz="2100">
                <a:latin typeface="Century Gothic" charset="0"/>
                <a:ea typeface="Gulim" charset="-127"/>
                <a:sym typeface="Symbol" charset="2"/>
              </a:rPr>
              <a:t></a:t>
            </a:r>
          </a:p>
        </p:txBody>
      </p:sp>
      <p:sp>
        <p:nvSpPr>
          <p:cNvPr id="27" name="Rectangle 32">
            <a:extLst>
              <a:ext uri="{FF2B5EF4-FFF2-40B4-BE49-F238E27FC236}">
                <a16:creationId xmlns:a16="http://schemas.microsoft.com/office/drawing/2014/main" id="{63C0B55B-74D1-ED47-B0F6-F579B15299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6320" y="3167449"/>
            <a:ext cx="1760537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ko-KR" altLang="en-US" sz="2200">
                <a:latin typeface="Century Gothic" charset="0"/>
                <a:ea typeface="Gulim" charset="-127"/>
                <a:sym typeface="Symbol" charset="2"/>
              </a:rPr>
              <a:t></a:t>
            </a:r>
            <a:r>
              <a:rPr lang="en-US" altLang="ko-KR" sz="2200">
                <a:latin typeface="Century Gothic" charset="0"/>
                <a:ea typeface="Gulim" charset="-127"/>
                <a:sym typeface="Symbol" charset="2"/>
              </a:rPr>
              <a:t>(</a:t>
            </a:r>
            <a:r>
              <a:rPr lang="en-US" altLang="ko-KR" sz="2200">
                <a:latin typeface="Century Gothic" charset="0"/>
                <a:ea typeface="Gulim" charset="-127"/>
              </a:rPr>
              <a:t>n-1)/2</a:t>
            </a:r>
            <a:r>
              <a:rPr lang="en-US" altLang="ko-KR" sz="2200">
                <a:latin typeface="Century Gothic" charset="0"/>
                <a:ea typeface="Gulim" charset="-127"/>
                <a:sym typeface="Symbol" charset="2"/>
              </a:rPr>
              <a:t></a:t>
            </a:r>
          </a:p>
        </p:txBody>
      </p:sp>
      <p:sp>
        <p:nvSpPr>
          <p:cNvPr id="28" name="Rectangle 33">
            <a:extLst>
              <a:ext uri="{FF2B5EF4-FFF2-40B4-BE49-F238E27FC236}">
                <a16:creationId xmlns:a16="http://schemas.microsoft.com/office/drawing/2014/main" id="{52642021-AD7E-1B46-9F0C-3867B41AB2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72807" y="127387"/>
            <a:ext cx="7772400" cy="1143000"/>
          </a:xfrm>
          <a:noFill/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u="sng">
                <a:ea typeface="Gulim" pitchFamily="34" charset="-127"/>
              </a:rPr>
              <a:t>Number of Ptrs/Keys for B+tree</a:t>
            </a:r>
          </a:p>
        </p:txBody>
      </p:sp>
      <p:sp>
        <p:nvSpPr>
          <p:cNvPr id="29" name="Rectangle 2">
            <a:extLst>
              <a:ext uri="{FF2B5EF4-FFF2-40B4-BE49-F238E27FC236}">
                <a16:creationId xmlns:a16="http://schemas.microsoft.com/office/drawing/2014/main" id="{65320404-B1EC-CE4A-AEE2-6570B99486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2807" y="354399"/>
            <a:ext cx="7772400" cy="11430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lIns="1188720" rIns="274320" anchor="ctr"/>
          <a:lstStyle/>
          <a:p>
            <a:pPr defTabSz="914400">
              <a:defRPr/>
            </a:pPr>
            <a:r>
              <a:rPr lang="en-US" altLang="ko-KR" sz="2800" u="sng" dirty="0">
                <a:solidFill>
                  <a:schemeClr val="bg1"/>
                </a:solidFill>
                <a:latin typeface="+mj-lt"/>
                <a:ea typeface="Gulim" pitchFamily="34" charset="-127"/>
                <a:cs typeface="+mj-cs"/>
              </a:rPr>
              <a:t>Nodes are never too empty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062F08C-C7A0-254D-A47B-5E00628A1BFC}"/>
              </a:ext>
            </a:extLst>
          </p:cNvPr>
          <p:cNvSpPr txBox="1"/>
          <p:nvPr/>
        </p:nvSpPr>
        <p:spPr>
          <a:xfrm>
            <a:off x="1434757" y="4907349"/>
            <a:ext cx="548740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/>
              <a:t>Really only need to know one of the min columns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/>
              <a:t># keys = # pointers – 1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Max pointers/keys is the same for all nodes (</a:t>
            </a:r>
            <a:r>
              <a:rPr lang="en-US" i="1" dirty="0"/>
              <a:t>n</a:t>
            </a:r>
            <a:r>
              <a:rPr lang="en-US" dirty="0"/>
              <a:t>)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Leaves always at least half-full.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err="1"/>
              <a:t>Non-leaf+non-root</a:t>
            </a:r>
            <a:r>
              <a:rPr lang="en-US" dirty="0"/>
              <a:t> is at least (half-full – 1)</a:t>
            </a:r>
          </a:p>
          <a:p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635973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36115-FEE2-2647-9280-69C3F4793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Today’s</a:t>
            </a:r>
            <a:r>
              <a:rPr lang="zh-CN" altLang="en-US" dirty="0"/>
              <a:t> </a:t>
            </a:r>
            <a:r>
              <a:rPr lang="en-US" altLang="zh-CN" dirty="0"/>
              <a:t>topic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B95F6-CDA3-A846-865C-7546EA8759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Disk</a:t>
            </a:r>
          </a:p>
          <a:p>
            <a:r>
              <a:rPr lang="en-US" dirty="0"/>
              <a:t>B+ Tree Index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Thanks to this slide </a:t>
            </a:r>
            <a:r>
              <a:rPr lang="en-US" dirty="0">
                <a:hlinkClick r:id="rId3"/>
              </a:rPr>
              <a:t>https://www.db-book.com/db6/slide-dir/</a:t>
            </a:r>
            <a:r>
              <a:rPr lang="en-US" dirty="0"/>
              <a:t> Index section.</a:t>
            </a:r>
          </a:p>
        </p:txBody>
      </p:sp>
    </p:spTree>
    <p:extLst>
      <p:ext uri="{BB962C8B-B14F-4D97-AF65-F5344CB8AC3E}">
        <p14:creationId xmlns:p14="http://schemas.microsoft.com/office/powerpoint/2010/main" val="24144565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EF221C1-AA54-7E4F-A0D7-E4AAF6A38491}" type="slidenum">
              <a:rPr lang="ko-KR" altLang="en-US">
                <a:solidFill>
                  <a:srgbClr val="595959"/>
                </a:solidFill>
                <a:latin typeface="Century Gothic" charset="0"/>
              </a:rPr>
              <a:pPr eaLnBrk="1" hangingPunct="1"/>
              <a:t>20</a:t>
            </a:fld>
            <a:endParaRPr lang="en-US" altLang="ko-KR">
              <a:solidFill>
                <a:srgbClr val="595959"/>
              </a:solidFill>
              <a:latin typeface="Century Gothic" charset="0"/>
            </a:endParaRP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703263" y="312738"/>
            <a:ext cx="7772400" cy="795337"/>
          </a:xfrm>
        </p:spPr>
        <p:txBody>
          <a:bodyPr/>
          <a:lstStyle/>
          <a:p>
            <a:pPr eaLnBrk="1" hangingPunct="1"/>
            <a:r>
              <a:rPr lang="en-US" altLang="ko-KR">
                <a:ea typeface="Gulim" charset="-127"/>
              </a:rPr>
              <a:t>Practice</a:t>
            </a:r>
          </a:p>
        </p:txBody>
      </p:sp>
      <p:pic>
        <p:nvPicPr>
          <p:cNvPr id="2355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850" y="1476375"/>
            <a:ext cx="8612188" cy="340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7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725" y="5049838"/>
            <a:ext cx="8893175" cy="1084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75526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A0B1FE6-D44D-734B-B66F-54A7B6A971FB}" type="slidenum">
              <a:rPr lang="ko-KR" altLang="en-US">
                <a:solidFill>
                  <a:srgbClr val="595959"/>
                </a:solidFill>
                <a:latin typeface="Century Gothic" charset="0"/>
              </a:rPr>
              <a:pPr eaLnBrk="1" hangingPunct="1"/>
              <a:t>21</a:t>
            </a:fld>
            <a:endParaRPr lang="en-US" altLang="ko-KR">
              <a:solidFill>
                <a:srgbClr val="595959"/>
              </a:solidFill>
              <a:latin typeface="Century Gothic" charset="0"/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0400" y="1866900"/>
            <a:ext cx="7772400" cy="2997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ko-KR">
                <a:ea typeface="Gulim" charset="-127"/>
              </a:rPr>
              <a:t>(a) simple case (no overflow)</a:t>
            </a:r>
          </a:p>
          <a:p>
            <a:pPr eaLnBrk="1" hangingPunct="1">
              <a:buFontTx/>
              <a:buNone/>
            </a:pPr>
            <a:r>
              <a:rPr lang="en-US" altLang="ko-KR">
                <a:ea typeface="Gulim" charset="-127"/>
              </a:rPr>
              <a:t>(b) leaf overflow</a:t>
            </a:r>
          </a:p>
          <a:p>
            <a:pPr eaLnBrk="1" hangingPunct="1">
              <a:buFontTx/>
              <a:buNone/>
            </a:pPr>
            <a:r>
              <a:rPr lang="en-US" altLang="ko-KR">
                <a:ea typeface="Gulim" charset="-127"/>
              </a:rPr>
              <a:t>(c) non-leaf overflow</a:t>
            </a:r>
          </a:p>
          <a:p>
            <a:pPr eaLnBrk="1" hangingPunct="1">
              <a:buFontTx/>
              <a:buNone/>
            </a:pPr>
            <a:r>
              <a:rPr lang="en-US" altLang="ko-KR">
                <a:ea typeface="Gulim" charset="-127"/>
              </a:rPr>
              <a:t>(d) new root</a:t>
            </a:r>
          </a:p>
          <a:p>
            <a:pPr eaLnBrk="1" hangingPunct="1">
              <a:buFontTx/>
              <a:buNone/>
            </a:pPr>
            <a:r>
              <a:rPr lang="en-US" altLang="ko-KR">
                <a:ea typeface="Gulim" charset="-127"/>
              </a:rPr>
              <a:t>		</a:t>
            </a:r>
          </a:p>
        </p:txBody>
      </p:sp>
      <p:sp>
        <p:nvSpPr>
          <p:cNvPr id="25604" name="Rectangle 5"/>
          <p:cNvSpPr>
            <a:spLocks noGrp="1" noChangeArrowheads="1"/>
          </p:cNvSpPr>
          <p:nvPr>
            <p:ph type="title"/>
          </p:nvPr>
        </p:nvSpPr>
        <p:spPr>
          <a:xfrm>
            <a:off x="0" y="800100"/>
            <a:ext cx="8913813" cy="914400"/>
          </a:xfrm>
        </p:spPr>
        <p:txBody>
          <a:bodyPr/>
          <a:lstStyle/>
          <a:p>
            <a:pPr eaLnBrk="1" hangingPunct="1"/>
            <a:r>
              <a:rPr lang="en-US" altLang="x-none" dirty="0" err="1"/>
              <a:t>B+Tree</a:t>
            </a:r>
            <a:r>
              <a:rPr lang="en-US" altLang="x-none" dirty="0"/>
              <a:t> Insertion</a:t>
            </a:r>
          </a:p>
        </p:txBody>
      </p:sp>
    </p:spTree>
    <p:extLst>
      <p:ext uri="{BB962C8B-B14F-4D97-AF65-F5344CB8AC3E}">
        <p14:creationId xmlns:p14="http://schemas.microsoft.com/office/powerpoint/2010/main" val="36480942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EAB0FB5-8CF1-3748-9041-74F9EA075651}" type="slidenum">
              <a:rPr lang="ko-KR" altLang="en-US">
                <a:solidFill>
                  <a:srgbClr val="595959"/>
                </a:solidFill>
                <a:latin typeface="Century Gothic" charset="0"/>
              </a:rPr>
              <a:pPr eaLnBrk="1" hangingPunct="1"/>
              <a:t>22</a:t>
            </a:fld>
            <a:endParaRPr lang="en-US" altLang="ko-KR">
              <a:solidFill>
                <a:srgbClr val="595959"/>
              </a:solidFill>
              <a:latin typeface="Century Gothic" charset="0"/>
            </a:endParaRPr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55805" y="2219197"/>
            <a:ext cx="8915400" cy="877887"/>
          </a:xfrm>
        </p:spPr>
        <p:txBody>
          <a:bodyPr/>
          <a:lstStyle/>
          <a:p>
            <a:pPr eaLnBrk="1" hangingPunct="1"/>
            <a:r>
              <a:rPr lang="en-US" altLang="x-none" dirty="0"/>
              <a:t>(a) Simple case </a:t>
            </a:r>
            <a:br>
              <a:rPr lang="en-US" altLang="x-none" dirty="0"/>
            </a:br>
            <a:r>
              <a:rPr lang="en-US" altLang="x-none" dirty="0"/>
              <a:t>(no overflow)</a:t>
            </a:r>
          </a:p>
        </p:txBody>
      </p:sp>
    </p:spTree>
    <p:extLst>
      <p:ext uri="{BB962C8B-B14F-4D97-AF65-F5344CB8AC3E}">
        <p14:creationId xmlns:p14="http://schemas.microsoft.com/office/powerpoint/2010/main" val="27093206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B651AAD-CBB5-AC4B-ABAA-04BB36946C93}" type="slidenum">
              <a:rPr lang="ko-KR" altLang="en-US">
                <a:solidFill>
                  <a:srgbClr val="595959"/>
                </a:solidFill>
                <a:latin typeface="Century Gothic" charset="0"/>
              </a:rPr>
              <a:pPr eaLnBrk="1" hangingPunct="1"/>
              <a:t>23</a:t>
            </a:fld>
            <a:endParaRPr lang="en-US" altLang="ko-KR">
              <a:solidFill>
                <a:srgbClr val="595959"/>
              </a:solidFill>
              <a:latin typeface="Century Gothic" charset="0"/>
            </a:endParaRPr>
          </a:p>
        </p:txBody>
      </p:sp>
      <p:sp>
        <p:nvSpPr>
          <p:cNvPr id="27651" name="Rectangle 63"/>
          <p:cNvSpPr>
            <a:spLocks noChangeArrowheads="1"/>
          </p:cNvSpPr>
          <p:nvPr/>
        </p:nvSpPr>
        <p:spPr bwMode="auto">
          <a:xfrm>
            <a:off x="730250" y="1409700"/>
            <a:ext cx="18811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ko-KR" altLang="en-US" sz="2800">
                <a:latin typeface="Century Gothic" charset="0"/>
                <a:ea typeface="Gulim" charset="-127"/>
              </a:rPr>
              <a:t> </a:t>
            </a:r>
            <a:r>
              <a:rPr lang="en-US" altLang="ko-KR" sz="2800">
                <a:latin typeface="Century Gothic" charset="0"/>
                <a:ea typeface="Gulim" charset="-127"/>
              </a:rPr>
              <a:t>Insert 60</a:t>
            </a:r>
          </a:p>
        </p:txBody>
      </p:sp>
      <p:sp>
        <p:nvSpPr>
          <p:cNvPr id="27652" name="Rectangle 65"/>
          <p:cNvSpPr>
            <a:spLocks noGrp="1" noChangeArrowheads="1"/>
          </p:cNvSpPr>
          <p:nvPr>
            <p:ph type="title"/>
          </p:nvPr>
        </p:nvSpPr>
        <p:spPr>
          <a:xfrm>
            <a:off x="584200" y="369888"/>
            <a:ext cx="77724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</a:extLst>
        </p:spPr>
        <p:txBody>
          <a:bodyPr/>
          <a:lstStyle/>
          <a:p>
            <a:pPr eaLnBrk="1" hangingPunct="1"/>
            <a:r>
              <a:rPr lang="en-US" altLang="ko-KR" sz="2800" u="sng">
                <a:ea typeface="Gulim" charset="-127"/>
              </a:rPr>
              <a:t>Insertion (Simple Case)</a:t>
            </a:r>
          </a:p>
        </p:txBody>
      </p:sp>
      <p:grpSp>
        <p:nvGrpSpPr>
          <p:cNvPr id="27653" name="Group 69"/>
          <p:cNvGrpSpPr>
            <a:grpSpLocks/>
          </p:cNvGrpSpPr>
          <p:nvPr/>
        </p:nvGrpSpPr>
        <p:grpSpPr bwMode="auto">
          <a:xfrm>
            <a:off x="1116013" y="5105400"/>
            <a:ext cx="1636712" cy="825500"/>
            <a:chOff x="385" y="3496"/>
            <a:chExt cx="1031" cy="520"/>
          </a:xfrm>
        </p:grpSpPr>
        <p:sp>
          <p:nvSpPr>
            <p:cNvPr id="27702" name="Line 70"/>
            <p:cNvSpPr>
              <a:spLocks noChangeShapeType="1"/>
            </p:cNvSpPr>
            <p:nvPr/>
          </p:nvSpPr>
          <p:spPr bwMode="auto">
            <a:xfrm>
              <a:off x="1128" y="3640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03" name="Line 71"/>
            <p:cNvSpPr>
              <a:spLocks noChangeShapeType="1"/>
            </p:cNvSpPr>
            <p:nvPr/>
          </p:nvSpPr>
          <p:spPr bwMode="auto">
            <a:xfrm>
              <a:off x="432" y="3696"/>
              <a:ext cx="0" cy="32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7704" name="Group 72"/>
            <p:cNvGrpSpPr>
              <a:grpSpLocks/>
            </p:cNvGrpSpPr>
            <p:nvPr/>
          </p:nvGrpSpPr>
          <p:grpSpPr bwMode="auto">
            <a:xfrm>
              <a:off x="385" y="3496"/>
              <a:ext cx="787" cy="304"/>
              <a:chOff x="385" y="3496"/>
              <a:chExt cx="787" cy="304"/>
            </a:xfrm>
          </p:grpSpPr>
          <p:sp>
            <p:nvSpPr>
              <p:cNvPr id="27706" name="Text Box 73"/>
              <p:cNvSpPr txBox="1">
                <a:spLocks noChangeArrowheads="1"/>
              </p:cNvSpPr>
              <p:nvPr/>
            </p:nvSpPr>
            <p:spPr bwMode="auto">
              <a:xfrm>
                <a:off x="385" y="3497"/>
                <a:ext cx="787" cy="30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ko-KR" altLang="en-US" sz="2400">
                    <a:latin typeface="Century Gothic" charset="0"/>
                    <a:ea typeface="Gulim" charset="-127"/>
                  </a:rPr>
                  <a:t> </a:t>
                </a:r>
                <a:r>
                  <a:rPr lang="en-US" altLang="ko-KR" sz="2400">
                    <a:latin typeface="Century Gothic" charset="0"/>
                    <a:ea typeface="Gulim" charset="-127"/>
                  </a:rPr>
                  <a:t>20  30 </a:t>
                </a:r>
              </a:p>
            </p:txBody>
          </p:sp>
          <p:sp>
            <p:nvSpPr>
              <p:cNvPr id="27707" name="Line 74"/>
              <p:cNvSpPr>
                <a:spLocks noChangeShapeType="1"/>
              </p:cNvSpPr>
              <p:nvPr/>
            </p:nvSpPr>
            <p:spPr bwMode="auto">
              <a:xfrm>
                <a:off x="472" y="3496"/>
                <a:ext cx="0" cy="30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708" name="Line 75"/>
              <p:cNvSpPr>
                <a:spLocks noChangeShapeType="1"/>
              </p:cNvSpPr>
              <p:nvPr/>
            </p:nvSpPr>
            <p:spPr bwMode="auto">
              <a:xfrm>
                <a:off x="1088" y="3496"/>
                <a:ext cx="0" cy="30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709" name="Line 76"/>
              <p:cNvSpPr>
                <a:spLocks noChangeShapeType="1"/>
              </p:cNvSpPr>
              <p:nvPr/>
            </p:nvSpPr>
            <p:spPr bwMode="auto">
              <a:xfrm>
                <a:off x="736" y="3496"/>
                <a:ext cx="0" cy="30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710" name="Line 77"/>
              <p:cNvSpPr>
                <a:spLocks noChangeShapeType="1"/>
              </p:cNvSpPr>
              <p:nvPr/>
            </p:nvSpPr>
            <p:spPr bwMode="auto">
              <a:xfrm>
                <a:off x="824" y="3496"/>
                <a:ext cx="0" cy="30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7705" name="Line 78"/>
            <p:cNvSpPr>
              <a:spLocks noChangeShapeType="1"/>
            </p:cNvSpPr>
            <p:nvPr/>
          </p:nvSpPr>
          <p:spPr bwMode="auto">
            <a:xfrm>
              <a:off x="776" y="3696"/>
              <a:ext cx="0" cy="32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7654" name="Line 79"/>
          <p:cNvSpPr>
            <a:spLocks noChangeShapeType="1"/>
          </p:cNvSpPr>
          <p:nvPr/>
        </p:nvSpPr>
        <p:spPr bwMode="auto">
          <a:xfrm>
            <a:off x="3870325" y="5334000"/>
            <a:ext cx="4572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5" name="Line 80"/>
          <p:cNvSpPr>
            <a:spLocks noChangeShapeType="1"/>
          </p:cNvSpPr>
          <p:nvPr/>
        </p:nvSpPr>
        <p:spPr bwMode="auto">
          <a:xfrm>
            <a:off x="2765425" y="5422900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6" name="Line 87"/>
          <p:cNvSpPr>
            <a:spLocks noChangeShapeType="1"/>
          </p:cNvSpPr>
          <p:nvPr/>
        </p:nvSpPr>
        <p:spPr bwMode="auto">
          <a:xfrm>
            <a:off x="5915025" y="5384800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7657" name="Group 88"/>
          <p:cNvGrpSpPr>
            <a:grpSpLocks/>
          </p:cNvGrpSpPr>
          <p:nvPr/>
        </p:nvGrpSpPr>
        <p:grpSpPr bwMode="auto">
          <a:xfrm>
            <a:off x="5842000" y="5067300"/>
            <a:ext cx="1249363" cy="482600"/>
            <a:chOff x="386" y="3496"/>
            <a:chExt cx="787" cy="304"/>
          </a:xfrm>
        </p:grpSpPr>
        <p:sp>
          <p:nvSpPr>
            <p:cNvPr id="27697" name="Text Box 89"/>
            <p:cNvSpPr txBox="1">
              <a:spLocks noChangeArrowheads="1"/>
            </p:cNvSpPr>
            <p:nvPr/>
          </p:nvSpPr>
          <p:spPr bwMode="auto">
            <a:xfrm>
              <a:off x="386" y="3497"/>
              <a:ext cx="787" cy="30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ko-KR" altLang="en-US" sz="2400">
                  <a:latin typeface="Century Gothic" charset="0"/>
                  <a:ea typeface="Gulim" charset="-127"/>
                </a:rPr>
                <a:t> </a:t>
              </a:r>
              <a:r>
                <a:rPr lang="en-US" altLang="ko-KR" sz="2400">
                  <a:latin typeface="Century Gothic" charset="0"/>
                  <a:ea typeface="Gulim" charset="-127"/>
                </a:rPr>
                <a:t>80  90 </a:t>
              </a:r>
            </a:p>
          </p:txBody>
        </p:sp>
        <p:sp>
          <p:nvSpPr>
            <p:cNvPr id="27698" name="Line 90"/>
            <p:cNvSpPr>
              <a:spLocks noChangeShapeType="1"/>
            </p:cNvSpPr>
            <p:nvPr/>
          </p:nvSpPr>
          <p:spPr bwMode="auto">
            <a:xfrm>
              <a:off x="472" y="3496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99" name="Line 91"/>
            <p:cNvSpPr>
              <a:spLocks noChangeShapeType="1"/>
            </p:cNvSpPr>
            <p:nvPr/>
          </p:nvSpPr>
          <p:spPr bwMode="auto">
            <a:xfrm>
              <a:off x="1088" y="3496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00" name="Line 92"/>
            <p:cNvSpPr>
              <a:spLocks noChangeShapeType="1"/>
            </p:cNvSpPr>
            <p:nvPr/>
          </p:nvSpPr>
          <p:spPr bwMode="auto">
            <a:xfrm>
              <a:off x="736" y="3496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01" name="Line 93"/>
            <p:cNvSpPr>
              <a:spLocks noChangeShapeType="1"/>
            </p:cNvSpPr>
            <p:nvPr/>
          </p:nvSpPr>
          <p:spPr bwMode="auto">
            <a:xfrm>
              <a:off x="824" y="3496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7658" name="Line 94"/>
          <p:cNvSpPr>
            <a:spLocks noChangeShapeType="1"/>
          </p:cNvSpPr>
          <p:nvPr/>
        </p:nvSpPr>
        <p:spPr bwMode="auto">
          <a:xfrm>
            <a:off x="6461125" y="5384800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9" name="Line 95"/>
          <p:cNvSpPr>
            <a:spLocks noChangeShapeType="1"/>
          </p:cNvSpPr>
          <p:nvPr/>
        </p:nvSpPr>
        <p:spPr bwMode="auto">
          <a:xfrm>
            <a:off x="5432425" y="5308600"/>
            <a:ext cx="4572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0" name="Line 96"/>
          <p:cNvSpPr>
            <a:spLocks noChangeShapeType="1"/>
          </p:cNvSpPr>
          <p:nvPr/>
        </p:nvSpPr>
        <p:spPr bwMode="auto">
          <a:xfrm>
            <a:off x="4327525" y="5397500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1" name="Line 103"/>
          <p:cNvSpPr>
            <a:spLocks noChangeShapeType="1"/>
          </p:cNvSpPr>
          <p:nvPr/>
        </p:nvSpPr>
        <p:spPr bwMode="auto">
          <a:xfrm flipH="1">
            <a:off x="1597025" y="4000500"/>
            <a:ext cx="685800" cy="10795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2" name="Line 110"/>
          <p:cNvSpPr>
            <a:spLocks noChangeShapeType="1"/>
          </p:cNvSpPr>
          <p:nvPr/>
        </p:nvSpPr>
        <p:spPr bwMode="auto">
          <a:xfrm>
            <a:off x="2828925" y="4000500"/>
            <a:ext cx="203200" cy="11049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3" name="Line 111"/>
          <p:cNvSpPr>
            <a:spLocks noChangeShapeType="1"/>
          </p:cNvSpPr>
          <p:nvPr/>
        </p:nvSpPr>
        <p:spPr bwMode="auto">
          <a:xfrm flipH="1">
            <a:off x="4581525" y="3975100"/>
            <a:ext cx="685800" cy="10795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4" name="Line 118"/>
          <p:cNvSpPr>
            <a:spLocks noChangeShapeType="1"/>
          </p:cNvSpPr>
          <p:nvPr/>
        </p:nvSpPr>
        <p:spPr bwMode="auto">
          <a:xfrm>
            <a:off x="5813425" y="3975100"/>
            <a:ext cx="203200" cy="11049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5" name="Line 119"/>
          <p:cNvSpPr>
            <a:spLocks noChangeShapeType="1"/>
          </p:cNvSpPr>
          <p:nvPr/>
        </p:nvSpPr>
        <p:spPr bwMode="auto">
          <a:xfrm flipH="1">
            <a:off x="3121025" y="2770188"/>
            <a:ext cx="657225" cy="874712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6" name="Line 126"/>
          <p:cNvSpPr>
            <a:spLocks noChangeShapeType="1"/>
          </p:cNvSpPr>
          <p:nvPr/>
        </p:nvSpPr>
        <p:spPr bwMode="auto">
          <a:xfrm>
            <a:off x="4327525" y="2740025"/>
            <a:ext cx="1085850" cy="89217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7" name="Text Box 121"/>
          <p:cNvSpPr txBox="1">
            <a:spLocks noChangeArrowheads="1"/>
          </p:cNvSpPr>
          <p:nvPr/>
        </p:nvSpPr>
        <p:spPr bwMode="auto">
          <a:xfrm>
            <a:off x="3783013" y="2324100"/>
            <a:ext cx="5207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ko-KR" sz="2400">
                <a:latin typeface="Century Gothic" charset="0"/>
                <a:ea typeface="Gulim" charset="-127"/>
              </a:rPr>
              <a:t>70</a:t>
            </a:r>
          </a:p>
        </p:txBody>
      </p:sp>
      <p:sp>
        <p:nvSpPr>
          <p:cNvPr id="27668" name="Line 122"/>
          <p:cNvSpPr>
            <a:spLocks noChangeShapeType="1"/>
          </p:cNvSpPr>
          <p:nvPr/>
        </p:nvSpPr>
        <p:spPr bwMode="auto">
          <a:xfrm>
            <a:off x="3829050" y="231298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9" name="Line 123"/>
          <p:cNvSpPr>
            <a:spLocks noChangeShapeType="1"/>
          </p:cNvSpPr>
          <p:nvPr/>
        </p:nvSpPr>
        <p:spPr bwMode="auto">
          <a:xfrm>
            <a:off x="4806950" y="231298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70" name="Line 124"/>
          <p:cNvSpPr>
            <a:spLocks noChangeShapeType="1"/>
          </p:cNvSpPr>
          <p:nvPr/>
        </p:nvSpPr>
        <p:spPr bwMode="auto">
          <a:xfrm>
            <a:off x="4248150" y="231298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71" name="Line 125"/>
          <p:cNvSpPr>
            <a:spLocks noChangeShapeType="1"/>
          </p:cNvSpPr>
          <p:nvPr/>
        </p:nvSpPr>
        <p:spPr bwMode="auto">
          <a:xfrm>
            <a:off x="4387850" y="231298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72" name="Rectangle 115"/>
          <p:cNvSpPr>
            <a:spLocks noChangeArrowheads="1"/>
          </p:cNvSpPr>
          <p:nvPr/>
        </p:nvSpPr>
        <p:spPr bwMode="auto">
          <a:xfrm>
            <a:off x="3717925" y="2328863"/>
            <a:ext cx="1233488" cy="481012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x-none">
              <a:latin typeface="Century Gothic" charset="0"/>
            </a:endParaRPr>
          </a:p>
          <a:p>
            <a:pPr eaLnBrk="1" hangingPunct="1"/>
            <a:endParaRPr lang="en-US" altLang="x-none">
              <a:latin typeface="Century Gothic" charset="0"/>
            </a:endParaRPr>
          </a:p>
        </p:txBody>
      </p:sp>
      <p:sp>
        <p:nvSpPr>
          <p:cNvPr id="27673" name="Text Box 121"/>
          <p:cNvSpPr txBox="1">
            <a:spLocks noChangeArrowheads="1"/>
          </p:cNvSpPr>
          <p:nvPr/>
        </p:nvSpPr>
        <p:spPr bwMode="auto">
          <a:xfrm>
            <a:off x="2274888" y="3646488"/>
            <a:ext cx="5207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ko-KR" sz="2400">
                <a:latin typeface="Century Gothic" charset="0"/>
                <a:ea typeface="Gulim" charset="-127"/>
              </a:rPr>
              <a:t>50</a:t>
            </a:r>
          </a:p>
        </p:txBody>
      </p:sp>
      <p:sp>
        <p:nvSpPr>
          <p:cNvPr id="27674" name="Line 122"/>
          <p:cNvSpPr>
            <a:spLocks noChangeShapeType="1"/>
          </p:cNvSpPr>
          <p:nvPr/>
        </p:nvSpPr>
        <p:spPr bwMode="auto">
          <a:xfrm>
            <a:off x="2320925" y="363537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75" name="Line 123"/>
          <p:cNvSpPr>
            <a:spLocks noChangeShapeType="1"/>
          </p:cNvSpPr>
          <p:nvPr/>
        </p:nvSpPr>
        <p:spPr bwMode="auto">
          <a:xfrm>
            <a:off x="3298825" y="363537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76" name="Line 124"/>
          <p:cNvSpPr>
            <a:spLocks noChangeShapeType="1"/>
          </p:cNvSpPr>
          <p:nvPr/>
        </p:nvSpPr>
        <p:spPr bwMode="auto">
          <a:xfrm>
            <a:off x="2740025" y="363537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77" name="Line 125"/>
          <p:cNvSpPr>
            <a:spLocks noChangeShapeType="1"/>
          </p:cNvSpPr>
          <p:nvPr/>
        </p:nvSpPr>
        <p:spPr bwMode="auto">
          <a:xfrm>
            <a:off x="2879725" y="363537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78" name="Rectangle 121"/>
          <p:cNvSpPr>
            <a:spLocks noChangeArrowheads="1"/>
          </p:cNvSpPr>
          <p:nvPr/>
        </p:nvSpPr>
        <p:spPr bwMode="auto">
          <a:xfrm>
            <a:off x="2209800" y="3652838"/>
            <a:ext cx="1233488" cy="479425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x-none">
              <a:latin typeface="Century Gothic" charset="0"/>
            </a:endParaRPr>
          </a:p>
          <a:p>
            <a:pPr eaLnBrk="1" hangingPunct="1"/>
            <a:endParaRPr lang="en-US" altLang="x-none">
              <a:latin typeface="Century Gothic" charset="0"/>
            </a:endParaRPr>
          </a:p>
        </p:txBody>
      </p:sp>
      <p:sp>
        <p:nvSpPr>
          <p:cNvPr id="27679" name="Text Box 121"/>
          <p:cNvSpPr txBox="1">
            <a:spLocks noChangeArrowheads="1"/>
          </p:cNvSpPr>
          <p:nvPr/>
        </p:nvSpPr>
        <p:spPr bwMode="auto">
          <a:xfrm>
            <a:off x="5276850" y="3592513"/>
            <a:ext cx="5207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ko-KR" sz="2400">
                <a:latin typeface="Century Gothic" charset="0"/>
                <a:ea typeface="Gulim" charset="-127"/>
              </a:rPr>
              <a:t>80</a:t>
            </a:r>
          </a:p>
        </p:txBody>
      </p:sp>
      <p:sp>
        <p:nvSpPr>
          <p:cNvPr id="27680" name="Line 122"/>
          <p:cNvSpPr>
            <a:spLocks noChangeShapeType="1"/>
          </p:cNvSpPr>
          <p:nvPr/>
        </p:nvSpPr>
        <p:spPr bwMode="auto">
          <a:xfrm>
            <a:off x="5324475" y="358140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81" name="Line 123"/>
          <p:cNvSpPr>
            <a:spLocks noChangeShapeType="1"/>
          </p:cNvSpPr>
          <p:nvPr/>
        </p:nvSpPr>
        <p:spPr bwMode="auto">
          <a:xfrm>
            <a:off x="6302375" y="358140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82" name="Line 124"/>
          <p:cNvSpPr>
            <a:spLocks noChangeShapeType="1"/>
          </p:cNvSpPr>
          <p:nvPr/>
        </p:nvSpPr>
        <p:spPr bwMode="auto">
          <a:xfrm>
            <a:off x="5743575" y="358140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83" name="Line 125"/>
          <p:cNvSpPr>
            <a:spLocks noChangeShapeType="1"/>
          </p:cNvSpPr>
          <p:nvPr/>
        </p:nvSpPr>
        <p:spPr bwMode="auto">
          <a:xfrm>
            <a:off x="5883275" y="358140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84" name="Rectangle 127"/>
          <p:cNvSpPr>
            <a:spLocks noChangeArrowheads="1"/>
          </p:cNvSpPr>
          <p:nvPr/>
        </p:nvSpPr>
        <p:spPr bwMode="auto">
          <a:xfrm>
            <a:off x="5211763" y="3597275"/>
            <a:ext cx="1235075" cy="481013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x-none">
              <a:latin typeface="Century Gothic" charset="0"/>
            </a:endParaRPr>
          </a:p>
          <a:p>
            <a:pPr eaLnBrk="1" hangingPunct="1"/>
            <a:endParaRPr lang="en-US" altLang="x-none">
              <a:latin typeface="Century Gothic" charset="0"/>
            </a:endParaRPr>
          </a:p>
        </p:txBody>
      </p:sp>
      <p:sp>
        <p:nvSpPr>
          <p:cNvPr id="27685" name="Text Box 121"/>
          <p:cNvSpPr txBox="1">
            <a:spLocks noChangeArrowheads="1"/>
          </p:cNvSpPr>
          <p:nvPr/>
        </p:nvSpPr>
        <p:spPr bwMode="auto">
          <a:xfrm>
            <a:off x="4333875" y="5070475"/>
            <a:ext cx="5207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ko-KR" sz="2400">
                <a:latin typeface="Century Gothic" charset="0"/>
                <a:ea typeface="Gulim" charset="-127"/>
              </a:rPr>
              <a:t>70</a:t>
            </a:r>
          </a:p>
        </p:txBody>
      </p:sp>
      <p:sp>
        <p:nvSpPr>
          <p:cNvPr id="27686" name="Line 122"/>
          <p:cNvSpPr>
            <a:spLocks noChangeShapeType="1"/>
          </p:cNvSpPr>
          <p:nvPr/>
        </p:nvSpPr>
        <p:spPr bwMode="auto">
          <a:xfrm>
            <a:off x="4381500" y="506095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87" name="Line 123"/>
          <p:cNvSpPr>
            <a:spLocks noChangeShapeType="1"/>
          </p:cNvSpPr>
          <p:nvPr/>
        </p:nvSpPr>
        <p:spPr bwMode="auto">
          <a:xfrm>
            <a:off x="5359400" y="506095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88" name="Line 124"/>
          <p:cNvSpPr>
            <a:spLocks noChangeShapeType="1"/>
          </p:cNvSpPr>
          <p:nvPr/>
        </p:nvSpPr>
        <p:spPr bwMode="auto">
          <a:xfrm>
            <a:off x="4800600" y="506095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89" name="Line 125"/>
          <p:cNvSpPr>
            <a:spLocks noChangeShapeType="1"/>
          </p:cNvSpPr>
          <p:nvPr/>
        </p:nvSpPr>
        <p:spPr bwMode="auto">
          <a:xfrm>
            <a:off x="4940300" y="506095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90" name="Rectangle 133"/>
          <p:cNvSpPr>
            <a:spLocks noChangeArrowheads="1"/>
          </p:cNvSpPr>
          <p:nvPr/>
        </p:nvSpPr>
        <p:spPr bwMode="auto">
          <a:xfrm>
            <a:off x="4268788" y="5076825"/>
            <a:ext cx="1233487" cy="481013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x-none">
              <a:latin typeface="Century Gothic" charset="0"/>
            </a:endParaRPr>
          </a:p>
          <a:p>
            <a:pPr eaLnBrk="1" hangingPunct="1"/>
            <a:endParaRPr lang="en-US" altLang="x-none">
              <a:latin typeface="Century Gothic" charset="0"/>
            </a:endParaRPr>
          </a:p>
        </p:txBody>
      </p:sp>
      <p:sp>
        <p:nvSpPr>
          <p:cNvPr id="27691" name="Text Box 121"/>
          <p:cNvSpPr txBox="1">
            <a:spLocks noChangeArrowheads="1"/>
          </p:cNvSpPr>
          <p:nvPr/>
        </p:nvSpPr>
        <p:spPr bwMode="auto">
          <a:xfrm>
            <a:off x="2765425" y="5097463"/>
            <a:ext cx="5207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ko-KR" sz="2400">
                <a:latin typeface="Century Gothic" charset="0"/>
                <a:ea typeface="Gulim" charset="-127"/>
              </a:rPr>
              <a:t>50</a:t>
            </a:r>
          </a:p>
        </p:txBody>
      </p:sp>
      <p:sp>
        <p:nvSpPr>
          <p:cNvPr id="27692" name="Line 122"/>
          <p:cNvSpPr>
            <a:spLocks noChangeShapeType="1"/>
          </p:cNvSpPr>
          <p:nvPr/>
        </p:nvSpPr>
        <p:spPr bwMode="auto">
          <a:xfrm>
            <a:off x="2811463" y="508793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93" name="Line 123"/>
          <p:cNvSpPr>
            <a:spLocks noChangeShapeType="1"/>
          </p:cNvSpPr>
          <p:nvPr/>
        </p:nvSpPr>
        <p:spPr bwMode="auto">
          <a:xfrm>
            <a:off x="3789363" y="508793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94" name="Line 124"/>
          <p:cNvSpPr>
            <a:spLocks noChangeShapeType="1"/>
          </p:cNvSpPr>
          <p:nvPr/>
        </p:nvSpPr>
        <p:spPr bwMode="auto">
          <a:xfrm>
            <a:off x="3230563" y="508793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95" name="Line 125"/>
          <p:cNvSpPr>
            <a:spLocks noChangeShapeType="1"/>
          </p:cNvSpPr>
          <p:nvPr/>
        </p:nvSpPr>
        <p:spPr bwMode="auto">
          <a:xfrm>
            <a:off x="3370263" y="508793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96" name="Rectangle 139"/>
          <p:cNvSpPr>
            <a:spLocks noChangeArrowheads="1"/>
          </p:cNvSpPr>
          <p:nvPr/>
        </p:nvSpPr>
        <p:spPr bwMode="auto">
          <a:xfrm>
            <a:off x="2700338" y="5103813"/>
            <a:ext cx="1233487" cy="481012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x-none">
              <a:latin typeface="Century Gothic" charset="0"/>
            </a:endParaRPr>
          </a:p>
          <a:p>
            <a:pPr eaLnBrk="1" hangingPunct="1"/>
            <a:endParaRPr lang="en-US" altLang="x-none">
              <a:latin typeface="Century Gothic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944C27-604B-7A44-8B76-D721CCB0AFF7}"/>
              </a:ext>
            </a:extLst>
          </p:cNvPr>
          <p:cNvSpPr txBox="1"/>
          <p:nvPr/>
        </p:nvSpPr>
        <p:spPr>
          <a:xfrm>
            <a:off x="5276850" y="161945"/>
            <a:ext cx="369372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dirty="0">
                <a:latin typeface="Tahoma" charset="0"/>
                <a:ea typeface="Gulim" charset="-127"/>
              </a:rPr>
              <a:t>n=3</a:t>
            </a:r>
          </a:p>
          <a:p>
            <a:pPr>
              <a:spcBef>
                <a:spcPct val="0"/>
              </a:spcBef>
            </a:pPr>
            <a:r>
              <a:rPr lang="en-US" altLang="ko-KR" dirty="0">
                <a:latin typeface="Tahoma" charset="0"/>
                <a:ea typeface="Gulim" charset="-127"/>
              </a:rPr>
              <a:t>so root is 2-&gt;3, 2 to 3 pointers (1 or 2 keys)</a:t>
            </a:r>
          </a:p>
          <a:p>
            <a:pPr>
              <a:spcBef>
                <a:spcPct val="0"/>
              </a:spcBef>
            </a:pPr>
            <a:r>
              <a:rPr lang="en-US" altLang="ko-KR" dirty="0">
                <a:latin typeface="Tahoma" charset="0"/>
                <a:ea typeface="Gulim" charset="-127"/>
              </a:rPr>
              <a:t>non-leaf is ceil(n/2) = 2 pointers minimum, n max (so 2-&gt;3 again, but coincidence that ceil(n/2) = 2)</a:t>
            </a:r>
          </a:p>
          <a:p>
            <a:pPr>
              <a:spcBef>
                <a:spcPct val="0"/>
              </a:spcBef>
            </a:pPr>
            <a:r>
              <a:rPr lang="en-US" altLang="ko-KR" dirty="0">
                <a:latin typeface="Tahoma" charset="0"/>
                <a:ea typeface="Gulim" charset="-127"/>
              </a:rPr>
              <a:t>leaf is ceil(n+1/2) = 2 pointers minimum, n max -&gt; 2-&gt;3 (again, coincidences)</a:t>
            </a:r>
          </a:p>
          <a:p>
            <a:pPr>
              <a:spcBef>
                <a:spcPct val="0"/>
              </a:spcBef>
            </a:pPr>
            <a:endParaRPr lang="en-US" altLang="ko-KR" dirty="0">
              <a:latin typeface="Tahoma" charset="0"/>
              <a:ea typeface="Gulim" charset="-127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0006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85F866C-3019-714F-8CA2-7457D65C2E3E}" type="slidenum">
              <a:rPr lang="ko-KR" altLang="en-US">
                <a:solidFill>
                  <a:srgbClr val="595959"/>
                </a:solidFill>
                <a:latin typeface="Century Gothic" charset="0"/>
              </a:rPr>
              <a:pPr eaLnBrk="1" hangingPunct="1"/>
              <a:t>24</a:t>
            </a:fld>
            <a:endParaRPr lang="en-US" altLang="ko-KR">
              <a:solidFill>
                <a:srgbClr val="595959"/>
              </a:solidFill>
              <a:latin typeface="Century Gothic" charset="0"/>
            </a:endParaRPr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730250" y="1409700"/>
            <a:ext cx="18811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ko-KR" altLang="en-US" sz="2800">
                <a:latin typeface="Century Gothic" charset="0"/>
                <a:ea typeface="Gulim" charset="-127"/>
              </a:rPr>
              <a:t> </a:t>
            </a:r>
            <a:r>
              <a:rPr lang="en-US" altLang="ko-KR" sz="2800">
                <a:latin typeface="Century Gothic" charset="0"/>
                <a:ea typeface="Gulim" charset="-127"/>
              </a:rPr>
              <a:t>Insert 60</a:t>
            </a:r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title"/>
          </p:nvPr>
        </p:nvSpPr>
        <p:spPr>
          <a:xfrm>
            <a:off x="584200" y="369888"/>
            <a:ext cx="77724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</a:extLst>
        </p:spPr>
        <p:txBody>
          <a:bodyPr/>
          <a:lstStyle/>
          <a:p>
            <a:pPr eaLnBrk="1" hangingPunct="1"/>
            <a:r>
              <a:rPr lang="en-US" altLang="ko-KR" sz="2800" u="sng">
                <a:ea typeface="Gulim" charset="-127"/>
              </a:rPr>
              <a:t>Insertion (Simple Case)</a:t>
            </a:r>
          </a:p>
        </p:txBody>
      </p:sp>
      <p:grpSp>
        <p:nvGrpSpPr>
          <p:cNvPr id="28677" name="Group 69"/>
          <p:cNvGrpSpPr>
            <a:grpSpLocks/>
          </p:cNvGrpSpPr>
          <p:nvPr/>
        </p:nvGrpSpPr>
        <p:grpSpPr bwMode="auto">
          <a:xfrm>
            <a:off x="1116013" y="5105400"/>
            <a:ext cx="1636712" cy="825500"/>
            <a:chOff x="385" y="3496"/>
            <a:chExt cx="1031" cy="520"/>
          </a:xfrm>
        </p:grpSpPr>
        <p:sp>
          <p:nvSpPr>
            <p:cNvPr id="28728" name="Line 70"/>
            <p:cNvSpPr>
              <a:spLocks noChangeShapeType="1"/>
            </p:cNvSpPr>
            <p:nvPr/>
          </p:nvSpPr>
          <p:spPr bwMode="auto">
            <a:xfrm>
              <a:off x="1128" y="3640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29" name="Line 71"/>
            <p:cNvSpPr>
              <a:spLocks noChangeShapeType="1"/>
            </p:cNvSpPr>
            <p:nvPr/>
          </p:nvSpPr>
          <p:spPr bwMode="auto">
            <a:xfrm>
              <a:off x="432" y="3696"/>
              <a:ext cx="0" cy="32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8730" name="Group 72"/>
            <p:cNvGrpSpPr>
              <a:grpSpLocks/>
            </p:cNvGrpSpPr>
            <p:nvPr/>
          </p:nvGrpSpPr>
          <p:grpSpPr bwMode="auto">
            <a:xfrm>
              <a:off x="385" y="3496"/>
              <a:ext cx="787" cy="304"/>
              <a:chOff x="385" y="3496"/>
              <a:chExt cx="787" cy="304"/>
            </a:xfrm>
          </p:grpSpPr>
          <p:sp>
            <p:nvSpPr>
              <p:cNvPr id="28732" name="Text Box 73"/>
              <p:cNvSpPr txBox="1">
                <a:spLocks noChangeArrowheads="1"/>
              </p:cNvSpPr>
              <p:nvPr/>
            </p:nvSpPr>
            <p:spPr bwMode="auto">
              <a:xfrm>
                <a:off x="385" y="3497"/>
                <a:ext cx="787" cy="30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ko-KR" altLang="en-US" sz="2400">
                    <a:latin typeface="Century Gothic" charset="0"/>
                    <a:ea typeface="Gulim" charset="-127"/>
                  </a:rPr>
                  <a:t> </a:t>
                </a:r>
                <a:r>
                  <a:rPr lang="en-US" altLang="ko-KR" sz="2400">
                    <a:latin typeface="Century Gothic" charset="0"/>
                    <a:ea typeface="Gulim" charset="-127"/>
                  </a:rPr>
                  <a:t>20  30 </a:t>
                </a:r>
              </a:p>
            </p:txBody>
          </p:sp>
          <p:sp>
            <p:nvSpPr>
              <p:cNvPr id="28733" name="Line 74"/>
              <p:cNvSpPr>
                <a:spLocks noChangeShapeType="1"/>
              </p:cNvSpPr>
              <p:nvPr/>
            </p:nvSpPr>
            <p:spPr bwMode="auto">
              <a:xfrm>
                <a:off x="472" y="3496"/>
                <a:ext cx="0" cy="30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34" name="Line 75"/>
              <p:cNvSpPr>
                <a:spLocks noChangeShapeType="1"/>
              </p:cNvSpPr>
              <p:nvPr/>
            </p:nvSpPr>
            <p:spPr bwMode="auto">
              <a:xfrm>
                <a:off x="1088" y="3496"/>
                <a:ext cx="0" cy="30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35" name="Line 76"/>
              <p:cNvSpPr>
                <a:spLocks noChangeShapeType="1"/>
              </p:cNvSpPr>
              <p:nvPr/>
            </p:nvSpPr>
            <p:spPr bwMode="auto">
              <a:xfrm>
                <a:off x="736" y="3496"/>
                <a:ext cx="0" cy="30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36" name="Line 77"/>
              <p:cNvSpPr>
                <a:spLocks noChangeShapeType="1"/>
              </p:cNvSpPr>
              <p:nvPr/>
            </p:nvSpPr>
            <p:spPr bwMode="auto">
              <a:xfrm>
                <a:off x="824" y="3496"/>
                <a:ext cx="0" cy="30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8731" name="Line 78"/>
            <p:cNvSpPr>
              <a:spLocks noChangeShapeType="1"/>
            </p:cNvSpPr>
            <p:nvPr/>
          </p:nvSpPr>
          <p:spPr bwMode="auto">
            <a:xfrm>
              <a:off x="776" y="3696"/>
              <a:ext cx="0" cy="32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8678" name="Line 79"/>
          <p:cNvSpPr>
            <a:spLocks noChangeShapeType="1"/>
          </p:cNvSpPr>
          <p:nvPr/>
        </p:nvSpPr>
        <p:spPr bwMode="auto">
          <a:xfrm>
            <a:off x="3870325" y="5334000"/>
            <a:ext cx="4572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79" name="Line 80"/>
          <p:cNvSpPr>
            <a:spLocks noChangeShapeType="1"/>
          </p:cNvSpPr>
          <p:nvPr/>
        </p:nvSpPr>
        <p:spPr bwMode="auto">
          <a:xfrm>
            <a:off x="2765425" y="5422900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0" name="Line 87"/>
          <p:cNvSpPr>
            <a:spLocks noChangeShapeType="1"/>
          </p:cNvSpPr>
          <p:nvPr/>
        </p:nvSpPr>
        <p:spPr bwMode="auto">
          <a:xfrm>
            <a:off x="5915025" y="5384800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8681" name="Group 88"/>
          <p:cNvGrpSpPr>
            <a:grpSpLocks/>
          </p:cNvGrpSpPr>
          <p:nvPr/>
        </p:nvGrpSpPr>
        <p:grpSpPr bwMode="auto">
          <a:xfrm>
            <a:off x="5842000" y="5067300"/>
            <a:ext cx="1249363" cy="482600"/>
            <a:chOff x="386" y="3496"/>
            <a:chExt cx="787" cy="304"/>
          </a:xfrm>
        </p:grpSpPr>
        <p:sp>
          <p:nvSpPr>
            <p:cNvPr id="28723" name="Text Box 89"/>
            <p:cNvSpPr txBox="1">
              <a:spLocks noChangeArrowheads="1"/>
            </p:cNvSpPr>
            <p:nvPr/>
          </p:nvSpPr>
          <p:spPr bwMode="auto">
            <a:xfrm>
              <a:off x="386" y="3497"/>
              <a:ext cx="787" cy="30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ko-KR" altLang="en-US" sz="2400">
                  <a:latin typeface="Century Gothic" charset="0"/>
                  <a:ea typeface="Gulim" charset="-127"/>
                </a:rPr>
                <a:t> </a:t>
              </a:r>
              <a:r>
                <a:rPr lang="en-US" altLang="ko-KR" sz="2400">
                  <a:latin typeface="Century Gothic" charset="0"/>
                  <a:ea typeface="Gulim" charset="-127"/>
                </a:rPr>
                <a:t>80  90 </a:t>
              </a:r>
            </a:p>
          </p:txBody>
        </p:sp>
        <p:sp>
          <p:nvSpPr>
            <p:cNvPr id="28724" name="Line 90"/>
            <p:cNvSpPr>
              <a:spLocks noChangeShapeType="1"/>
            </p:cNvSpPr>
            <p:nvPr/>
          </p:nvSpPr>
          <p:spPr bwMode="auto">
            <a:xfrm>
              <a:off x="472" y="3496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25" name="Line 91"/>
            <p:cNvSpPr>
              <a:spLocks noChangeShapeType="1"/>
            </p:cNvSpPr>
            <p:nvPr/>
          </p:nvSpPr>
          <p:spPr bwMode="auto">
            <a:xfrm>
              <a:off x="1088" y="3496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26" name="Line 92"/>
            <p:cNvSpPr>
              <a:spLocks noChangeShapeType="1"/>
            </p:cNvSpPr>
            <p:nvPr/>
          </p:nvSpPr>
          <p:spPr bwMode="auto">
            <a:xfrm>
              <a:off x="736" y="3496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27" name="Line 93"/>
            <p:cNvSpPr>
              <a:spLocks noChangeShapeType="1"/>
            </p:cNvSpPr>
            <p:nvPr/>
          </p:nvSpPr>
          <p:spPr bwMode="auto">
            <a:xfrm>
              <a:off x="824" y="3496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8682" name="Line 94"/>
          <p:cNvSpPr>
            <a:spLocks noChangeShapeType="1"/>
          </p:cNvSpPr>
          <p:nvPr/>
        </p:nvSpPr>
        <p:spPr bwMode="auto">
          <a:xfrm>
            <a:off x="6461125" y="5384800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3" name="Line 95"/>
          <p:cNvSpPr>
            <a:spLocks noChangeShapeType="1"/>
          </p:cNvSpPr>
          <p:nvPr/>
        </p:nvSpPr>
        <p:spPr bwMode="auto">
          <a:xfrm>
            <a:off x="5432425" y="5308600"/>
            <a:ext cx="4572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4" name="Line 96"/>
          <p:cNvSpPr>
            <a:spLocks noChangeShapeType="1"/>
          </p:cNvSpPr>
          <p:nvPr/>
        </p:nvSpPr>
        <p:spPr bwMode="auto">
          <a:xfrm>
            <a:off x="4327525" y="5397500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5" name="Line 103"/>
          <p:cNvSpPr>
            <a:spLocks noChangeShapeType="1"/>
          </p:cNvSpPr>
          <p:nvPr/>
        </p:nvSpPr>
        <p:spPr bwMode="auto">
          <a:xfrm flipH="1">
            <a:off x="1597025" y="4000500"/>
            <a:ext cx="685800" cy="10795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6" name="Line 110"/>
          <p:cNvSpPr>
            <a:spLocks noChangeShapeType="1"/>
          </p:cNvSpPr>
          <p:nvPr/>
        </p:nvSpPr>
        <p:spPr bwMode="auto">
          <a:xfrm>
            <a:off x="2828925" y="4000500"/>
            <a:ext cx="203200" cy="11049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7" name="Line 111"/>
          <p:cNvSpPr>
            <a:spLocks noChangeShapeType="1"/>
          </p:cNvSpPr>
          <p:nvPr/>
        </p:nvSpPr>
        <p:spPr bwMode="auto">
          <a:xfrm flipH="1">
            <a:off x="4581525" y="3975100"/>
            <a:ext cx="685800" cy="10795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8" name="Line 118"/>
          <p:cNvSpPr>
            <a:spLocks noChangeShapeType="1"/>
          </p:cNvSpPr>
          <p:nvPr/>
        </p:nvSpPr>
        <p:spPr bwMode="auto">
          <a:xfrm>
            <a:off x="5813425" y="3975100"/>
            <a:ext cx="203200" cy="11049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9" name="Line 119"/>
          <p:cNvSpPr>
            <a:spLocks noChangeShapeType="1"/>
          </p:cNvSpPr>
          <p:nvPr/>
        </p:nvSpPr>
        <p:spPr bwMode="auto">
          <a:xfrm flipH="1">
            <a:off x="3121025" y="2770188"/>
            <a:ext cx="657225" cy="874712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90" name="Line 126"/>
          <p:cNvSpPr>
            <a:spLocks noChangeShapeType="1"/>
          </p:cNvSpPr>
          <p:nvPr/>
        </p:nvSpPr>
        <p:spPr bwMode="auto">
          <a:xfrm>
            <a:off x="4327525" y="2740025"/>
            <a:ext cx="1085850" cy="89217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91" name="Text Box 121"/>
          <p:cNvSpPr txBox="1">
            <a:spLocks noChangeArrowheads="1"/>
          </p:cNvSpPr>
          <p:nvPr/>
        </p:nvSpPr>
        <p:spPr bwMode="auto">
          <a:xfrm>
            <a:off x="3783013" y="2324100"/>
            <a:ext cx="5207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ko-KR" sz="2400">
                <a:latin typeface="Century Gothic" charset="0"/>
                <a:ea typeface="Gulim" charset="-127"/>
              </a:rPr>
              <a:t>70</a:t>
            </a:r>
          </a:p>
        </p:txBody>
      </p:sp>
      <p:sp>
        <p:nvSpPr>
          <p:cNvPr id="28692" name="Line 122"/>
          <p:cNvSpPr>
            <a:spLocks noChangeShapeType="1"/>
          </p:cNvSpPr>
          <p:nvPr/>
        </p:nvSpPr>
        <p:spPr bwMode="auto">
          <a:xfrm>
            <a:off x="3829050" y="231298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93" name="Line 123"/>
          <p:cNvSpPr>
            <a:spLocks noChangeShapeType="1"/>
          </p:cNvSpPr>
          <p:nvPr/>
        </p:nvSpPr>
        <p:spPr bwMode="auto">
          <a:xfrm>
            <a:off x="4806950" y="231298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94" name="Line 124"/>
          <p:cNvSpPr>
            <a:spLocks noChangeShapeType="1"/>
          </p:cNvSpPr>
          <p:nvPr/>
        </p:nvSpPr>
        <p:spPr bwMode="auto">
          <a:xfrm>
            <a:off x="4248150" y="231298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95" name="Line 125"/>
          <p:cNvSpPr>
            <a:spLocks noChangeShapeType="1"/>
          </p:cNvSpPr>
          <p:nvPr/>
        </p:nvSpPr>
        <p:spPr bwMode="auto">
          <a:xfrm>
            <a:off x="4387850" y="231298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96" name="Rectangle 96"/>
          <p:cNvSpPr>
            <a:spLocks noChangeArrowheads="1"/>
          </p:cNvSpPr>
          <p:nvPr/>
        </p:nvSpPr>
        <p:spPr bwMode="auto">
          <a:xfrm>
            <a:off x="3717925" y="2328863"/>
            <a:ext cx="1233488" cy="481012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x-none">
              <a:latin typeface="Century Gothic" charset="0"/>
            </a:endParaRPr>
          </a:p>
          <a:p>
            <a:pPr eaLnBrk="1" hangingPunct="1"/>
            <a:endParaRPr lang="en-US" altLang="x-none">
              <a:latin typeface="Century Gothic" charset="0"/>
            </a:endParaRPr>
          </a:p>
        </p:txBody>
      </p:sp>
      <p:sp>
        <p:nvSpPr>
          <p:cNvPr id="28697" name="Text Box 121"/>
          <p:cNvSpPr txBox="1">
            <a:spLocks noChangeArrowheads="1"/>
          </p:cNvSpPr>
          <p:nvPr/>
        </p:nvSpPr>
        <p:spPr bwMode="auto">
          <a:xfrm>
            <a:off x="2274888" y="3646488"/>
            <a:ext cx="5207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ko-KR" sz="2400">
                <a:latin typeface="Century Gothic" charset="0"/>
                <a:ea typeface="Gulim" charset="-127"/>
              </a:rPr>
              <a:t>50</a:t>
            </a:r>
          </a:p>
        </p:txBody>
      </p:sp>
      <p:sp>
        <p:nvSpPr>
          <p:cNvPr id="28698" name="Line 122"/>
          <p:cNvSpPr>
            <a:spLocks noChangeShapeType="1"/>
          </p:cNvSpPr>
          <p:nvPr/>
        </p:nvSpPr>
        <p:spPr bwMode="auto">
          <a:xfrm>
            <a:off x="2320925" y="363537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99" name="Line 123"/>
          <p:cNvSpPr>
            <a:spLocks noChangeShapeType="1"/>
          </p:cNvSpPr>
          <p:nvPr/>
        </p:nvSpPr>
        <p:spPr bwMode="auto">
          <a:xfrm>
            <a:off x="3298825" y="363537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00" name="Line 124"/>
          <p:cNvSpPr>
            <a:spLocks noChangeShapeType="1"/>
          </p:cNvSpPr>
          <p:nvPr/>
        </p:nvSpPr>
        <p:spPr bwMode="auto">
          <a:xfrm>
            <a:off x="2740025" y="363537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01" name="Line 125"/>
          <p:cNvSpPr>
            <a:spLocks noChangeShapeType="1"/>
          </p:cNvSpPr>
          <p:nvPr/>
        </p:nvSpPr>
        <p:spPr bwMode="auto">
          <a:xfrm>
            <a:off x="2879725" y="363537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02" name="Rectangle 102"/>
          <p:cNvSpPr>
            <a:spLocks noChangeArrowheads="1"/>
          </p:cNvSpPr>
          <p:nvPr/>
        </p:nvSpPr>
        <p:spPr bwMode="auto">
          <a:xfrm>
            <a:off x="2209800" y="3652838"/>
            <a:ext cx="1233488" cy="479425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x-none">
              <a:latin typeface="Century Gothic" charset="0"/>
            </a:endParaRPr>
          </a:p>
          <a:p>
            <a:pPr eaLnBrk="1" hangingPunct="1"/>
            <a:endParaRPr lang="en-US" altLang="x-none">
              <a:latin typeface="Century Gothic" charset="0"/>
            </a:endParaRPr>
          </a:p>
        </p:txBody>
      </p:sp>
      <p:sp>
        <p:nvSpPr>
          <p:cNvPr id="28703" name="Text Box 121"/>
          <p:cNvSpPr txBox="1">
            <a:spLocks noChangeArrowheads="1"/>
          </p:cNvSpPr>
          <p:nvPr/>
        </p:nvSpPr>
        <p:spPr bwMode="auto">
          <a:xfrm>
            <a:off x="5276850" y="3592513"/>
            <a:ext cx="5207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ko-KR" sz="2400">
                <a:latin typeface="Century Gothic" charset="0"/>
                <a:ea typeface="Gulim" charset="-127"/>
              </a:rPr>
              <a:t>80</a:t>
            </a:r>
          </a:p>
        </p:txBody>
      </p:sp>
      <p:sp>
        <p:nvSpPr>
          <p:cNvPr id="28704" name="Line 122"/>
          <p:cNvSpPr>
            <a:spLocks noChangeShapeType="1"/>
          </p:cNvSpPr>
          <p:nvPr/>
        </p:nvSpPr>
        <p:spPr bwMode="auto">
          <a:xfrm>
            <a:off x="5324475" y="358140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05" name="Line 123"/>
          <p:cNvSpPr>
            <a:spLocks noChangeShapeType="1"/>
          </p:cNvSpPr>
          <p:nvPr/>
        </p:nvSpPr>
        <p:spPr bwMode="auto">
          <a:xfrm>
            <a:off x="6302375" y="358140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06" name="Line 124"/>
          <p:cNvSpPr>
            <a:spLocks noChangeShapeType="1"/>
          </p:cNvSpPr>
          <p:nvPr/>
        </p:nvSpPr>
        <p:spPr bwMode="auto">
          <a:xfrm>
            <a:off x="5743575" y="358140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07" name="Line 125"/>
          <p:cNvSpPr>
            <a:spLocks noChangeShapeType="1"/>
          </p:cNvSpPr>
          <p:nvPr/>
        </p:nvSpPr>
        <p:spPr bwMode="auto">
          <a:xfrm>
            <a:off x="5883275" y="358140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08" name="Rectangle 108"/>
          <p:cNvSpPr>
            <a:spLocks noChangeArrowheads="1"/>
          </p:cNvSpPr>
          <p:nvPr/>
        </p:nvSpPr>
        <p:spPr bwMode="auto">
          <a:xfrm>
            <a:off x="5211763" y="3597275"/>
            <a:ext cx="1235075" cy="481013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x-none">
              <a:latin typeface="Century Gothic" charset="0"/>
            </a:endParaRPr>
          </a:p>
          <a:p>
            <a:pPr eaLnBrk="1" hangingPunct="1"/>
            <a:endParaRPr lang="en-US" altLang="x-none">
              <a:latin typeface="Century Gothic" charset="0"/>
            </a:endParaRPr>
          </a:p>
        </p:txBody>
      </p:sp>
      <p:sp>
        <p:nvSpPr>
          <p:cNvPr id="28709" name="Text Box 121"/>
          <p:cNvSpPr txBox="1">
            <a:spLocks noChangeArrowheads="1"/>
          </p:cNvSpPr>
          <p:nvPr/>
        </p:nvSpPr>
        <p:spPr bwMode="auto">
          <a:xfrm>
            <a:off x="4333875" y="5070475"/>
            <a:ext cx="5207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ko-KR" sz="2400">
                <a:latin typeface="Century Gothic" charset="0"/>
                <a:ea typeface="Gulim" charset="-127"/>
              </a:rPr>
              <a:t>70</a:t>
            </a:r>
          </a:p>
        </p:txBody>
      </p:sp>
      <p:sp>
        <p:nvSpPr>
          <p:cNvPr id="28710" name="Line 122"/>
          <p:cNvSpPr>
            <a:spLocks noChangeShapeType="1"/>
          </p:cNvSpPr>
          <p:nvPr/>
        </p:nvSpPr>
        <p:spPr bwMode="auto">
          <a:xfrm>
            <a:off x="4381500" y="506095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11" name="Line 123"/>
          <p:cNvSpPr>
            <a:spLocks noChangeShapeType="1"/>
          </p:cNvSpPr>
          <p:nvPr/>
        </p:nvSpPr>
        <p:spPr bwMode="auto">
          <a:xfrm>
            <a:off x="5359400" y="506095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12" name="Line 124"/>
          <p:cNvSpPr>
            <a:spLocks noChangeShapeType="1"/>
          </p:cNvSpPr>
          <p:nvPr/>
        </p:nvSpPr>
        <p:spPr bwMode="auto">
          <a:xfrm>
            <a:off x="4800600" y="506095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13" name="Line 125"/>
          <p:cNvSpPr>
            <a:spLocks noChangeShapeType="1"/>
          </p:cNvSpPr>
          <p:nvPr/>
        </p:nvSpPr>
        <p:spPr bwMode="auto">
          <a:xfrm>
            <a:off x="4940300" y="506095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14" name="Rectangle 114"/>
          <p:cNvSpPr>
            <a:spLocks noChangeArrowheads="1"/>
          </p:cNvSpPr>
          <p:nvPr/>
        </p:nvSpPr>
        <p:spPr bwMode="auto">
          <a:xfrm>
            <a:off x="4268788" y="5076825"/>
            <a:ext cx="1233487" cy="481013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x-none">
              <a:latin typeface="Century Gothic" charset="0"/>
            </a:endParaRPr>
          </a:p>
          <a:p>
            <a:pPr eaLnBrk="1" hangingPunct="1"/>
            <a:endParaRPr lang="en-US" altLang="x-none">
              <a:latin typeface="Century Gothic" charset="0"/>
            </a:endParaRPr>
          </a:p>
        </p:txBody>
      </p:sp>
      <p:sp>
        <p:nvSpPr>
          <p:cNvPr id="28715" name="Text Box 121"/>
          <p:cNvSpPr txBox="1">
            <a:spLocks noChangeArrowheads="1"/>
          </p:cNvSpPr>
          <p:nvPr/>
        </p:nvSpPr>
        <p:spPr bwMode="auto">
          <a:xfrm>
            <a:off x="2765425" y="5097463"/>
            <a:ext cx="5207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ko-KR" sz="2400">
                <a:latin typeface="Century Gothic" charset="0"/>
                <a:ea typeface="Gulim" charset="-127"/>
              </a:rPr>
              <a:t>50</a:t>
            </a:r>
          </a:p>
        </p:txBody>
      </p:sp>
      <p:sp>
        <p:nvSpPr>
          <p:cNvPr id="28716" name="Line 122"/>
          <p:cNvSpPr>
            <a:spLocks noChangeShapeType="1"/>
          </p:cNvSpPr>
          <p:nvPr/>
        </p:nvSpPr>
        <p:spPr bwMode="auto">
          <a:xfrm>
            <a:off x="2811463" y="508793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17" name="Line 123"/>
          <p:cNvSpPr>
            <a:spLocks noChangeShapeType="1"/>
          </p:cNvSpPr>
          <p:nvPr/>
        </p:nvSpPr>
        <p:spPr bwMode="auto">
          <a:xfrm>
            <a:off x="3789363" y="508793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18" name="Line 124"/>
          <p:cNvSpPr>
            <a:spLocks noChangeShapeType="1"/>
          </p:cNvSpPr>
          <p:nvPr/>
        </p:nvSpPr>
        <p:spPr bwMode="auto">
          <a:xfrm>
            <a:off x="3230563" y="508793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19" name="Line 125"/>
          <p:cNvSpPr>
            <a:spLocks noChangeShapeType="1"/>
          </p:cNvSpPr>
          <p:nvPr/>
        </p:nvSpPr>
        <p:spPr bwMode="auto">
          <a:xfrm>
            <a:off x="3370263" y="508793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20" name="Rectangle 120"/>
          <p:cNvSpPr>
            <a:spLocks noChangeArrowheads="1"/>
          </p:cNvSpPr>
          <p:nvPr/>
        </p:nvSpPr>
        <p:spPr bwMode="auto">
          <a:xfrm>
            <a:off x="2700338" y="5103813"/>
            <a:ext cx="1233487" cy="481012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x-none">
              <a:latin typeface="Century Gothic" charset="0"/>
            </a:endParaRPr>
          </a:p>
          <a:p>
            <a:pPr eaLnBrk="1" hangingPunct="1"/>
            <a:endParaRPr lang="en-US" altLang="x-none">
              <a:latin typeface="Century Gothic" charset="0"/>
            </a:endParaRPr>
          </a:p>
        </p:txBody>
      </p:sp>
      <p:sp>
        <p:nvSpPr>
          <p:cNvPr id="28721" name="Line 63"/>
          <p:cNvSpPr>
            <a:spLocks noChangeShapeType="1"/>
          </p:cNvSpPr>
          <p:nvPr/>
        </p:nvSpPr>
        <p:spPr bwMode="auto">
          <a:xfrm>
            <a:off x="3314700" y="5437188"/>
            <a:ext cx="0" cy="50800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22" name="Text Box 121"/>
          <p:cNvSpPr txBox="1">
            <a:spLocks noChangeArrowheads="1"/>
          </p:cNvSpPr>
          <p:nvPr/>
        </p:nvSpPr>
        <p:spPr bwMode="auto">
          <a:xfrm>
            <a:off x="3316288" y="5122863"/>
            <a:ext cx="5207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ko-KR" sz="2400">
                <a:solidFill>
                  <a:srgbClr val="FF0000"/>
                </a:solidFill>
                <a:latin typeface="Century Gothic" charset="0"/>
                <a:ea typeface="Gulim" charset="-127"/>
              </a:rPr>
              <a:t>60</a:t>
            </a:r>
          </a:p>
        </p:txBody>
      </p:sp>
    </p:spTree>
    <p:extLst>
      <p:ext uri="{BB962C8B-B14F-4D97-AF65-F5344CB8AC3E}">
        <p14:creationId xmlns:p14="http://schemas.microsoft.com/office/powerpoint/2010/main" val="26480730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018CD26-348B-7245-A944-BB6744DB3628}" type="slidenum">
              <a:rPr lang="ko-KR" altLang="en-US">
                <a:solidFill>
                  <a:srgbClr val="595959"/>
                </a:solidFill>
                <a:latin typeface="Century Gothic" charset="0"/>
              </a:rPr>
              <a:pPr eaLnBrk="1" hangingPunct="1"/>
              <a:t>25</a:t>
            </a:fld>
            <a:endParaRPr lang="en-US" altLang="ko-KR">
              <a:solidFill>
                <a:srgbClr val="595959"/>
              </a:solidFill>
              <a:latin typeface="Century Gothic" charset="0"/>
            </a:endParaRPr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2157413"/>
            <a:ext cx="8915400" cy="877887"/>
          </a:xfrm>
        </p:spPr>
        <p:txBody>
          <a:bodyPr/>
          <a:lstStyle/>
          <a:p>
            <a:pPr eaLnBrk="1" hangingPunct="1"/>
            <a:r>
              <a:rPr lang="en-US" altLang="x-none"/>
              <a:t>(b) Leaf overflow</a:t>
            </a:r>
          </a:p>
        </p:txBody>
      </p:sp>
    </p:spTree>
    <p:extLst>
      <p:ext uri="{BB962C8B-B14F-4D97-AF65-F5344CB8AC3E}">
        <p14:creationId xmlns:p14="http://schemas.microsoft.com/office/powerpoint/2010/main" val="38694026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840CD9E-7FC9-6A4D-B13C-F247FC062C4B}" type="slidenum">
              <a:rPr lang="ko-KR" altLang="en-US">
                <a:solidFill>
                  <a:srgbClr val="595959"/>
                </a:solidFill>
                <a:latin typeface="Century Gothic" charset="0"/>
              </a:rPr>
              <a:pPr eaLnBrk="1" hangingPunct="1"/>
              <a:t>26</a:t>
            </a:fld>
            <a:endParaRPr lang="en-US" altLang="ko-KR">
              <a:solidFill>
                <a:srgbClr val="595959"/>
              </a:solidFill>
              <a:latin typeface="Century Gothic" charset="0"/>
            </a:endParaRPr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703263" y="1471613"/>
            <a:ext cx="18811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ko-KR" altLang="en-US" sz="2800">
                <a:latin typeface="Century Gothic" charset="0"/>
                <a:ea typeface="Gulim" charset="-127"/>
              </a:rPr>
              <a:t> </a:t>
            </a:r>
            <a:r>
              <a:rPr lang="en-US" altLang="ko-KR" sz="2800">
                <a:latin typeface="Century Gothic" charset="0"/>
                <a:ea typeface="Gulim" charset="-127"/>
              </a:rPr>
              <a:t>Insert 55</a:t>
            </a:r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527050" y="5595938"/>
            <a:ext cx="330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ko-KR" altLang="en-US" sz="2400">
                <a:latin typeface="Century Gothic" charset="0"/>
                <a:ea typeface="Gulim" charset="-127"/>
              </a:rPr>
              <a:t> </a:t>
            </a:r>
            <a:r>
              <a:rPr lang="en-US" altLang="ko-KR" sz="2400">
                <a:latin typeface="Century Gothic" charset="0"/>
                <a:ea typeface="Gulim" charset="-127"/>
              </a:rPr>
              <a:t> No space to store 55</a:t>
            </a:r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title"/>
          </p:nvPr>
        </p:nvSpPr>
        <p:spPr>
          <a:xfrm>
            <a:off x="584200" y="369888"/>
            <a:ext cx="7772400" cy="7429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</a:extLst>
        </p:spPr>
        <p:txBody>
          <a:bodyPr/>
          <a:lstStyle/>
          <a:p>
            <a:pPr eaLnBrk="1" hangingPunct="1"/>
            <a:r>
              <a:rPr lang="en-US" altLang="ko-KR" u="sng">
                <a:ea typeface="Gulim" charset="-127"/>
              </a:rPr>
              <a:t>Insertion (Leaf Overflow)</a:t>
            </a:r>
          </a:p>
        </p:txBody>
      </p:sp>
      <p:grpSp>
        <p:nvGrpSpPr>
          <p:cNvPr id="30726" name="Group 6"/>
          <p:cNvGrpSpPr>
            <a:grpSpLocks/>
          </p:cNvGrpSpPr>
          <p:nvPr/>
        </p:nvGrpSpPr>
        <p:grpSpPr bwMode="auto">
          <a:xfrm>
            <a:off x="482600" y="3929063"/>
            <a:ext cx="1636713" cy="825500"/>
            <a:chOff x="385" y="3496"/>
            <a:chExt cx="1031" cy="520"/>
          </a:xfrm>
        </p:grpSpPr>
        <p:sp>
          <p:nvSpPr>
            <p:cNvPr id="30776" name="Line 7"/>
            <p:cNvSpPr>
              <a:spLocks noChangeShapeType="1"/>
            </p:cNvSpPr>
            <p:nvPr/>
          </p:nvSpPr>
          <p:spPr bwMode="auto">
            <a:xfrm>
              <a:off x="1128" y="3640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77" name="Line 8"/>
            <p:cNvSpPr>
              <a:spLocks noChangeShapeType="1"/>
            </p:cNvSpPr>
            <p:nvPr/>
          </p:nvSpPr>
          <p:spPr bwMode="auto">
            <a:xfrm>
              <a:off x="432" y="3696"/>
              <a:ext cx="0" cy="32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0778" name="Group 9"/>
            <p:cNvGrpSpPr>
              <a:grpSpLocks/>
            </p:cNvGrpSpPr>
            <p:nvPr/>
          </p:nvGrpSpPr>
          <p:grpSpPr bwMode="auto">
            <a:xfrm>
              <a:off x="385" y="3496"/>
              <a:ext cx="787" cy="304"/>
              <a:chOff x="385" y="3496"/>
              <a:chExt cx="787" cy="304"/>
            </a:xfrm>
          </p:grpSpPr>
          <p:sp>
            <p:nvSpPr>
              <p:cNvPr id="30780" name="Text Box 10"/>
              <p:cNvSpPr txBox="1">
                <a:spLocks noChangeArrowheads="1"/>
              </p:cNvSpPr>
              <p:nvPr/>
            </p:nvSpPr>
            <p:spPr bwMode="auto">
              <a:xfrm>
                <a:off x="385" y="3497"/>
                <a:ext cx="787" cy="30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ko-KR" altLang="en-US" sz="2400">
                    <a:latin typeface="Century Gothic" charset="0"/>
                    <a:ea typeface="Gulim" charset="-127"/>
                  </a:rPr>
                  <a:t> </a:t>
                </a:r>
                <a:r>
                  <a:rPr lang="en-US" altLang="ko-KR" sz="2400">
                    <a:latin typeface="Century Gothic" charset="0"/>
                    <a:ea typeface="Gulim" charset="-127"/>
                  </a:rPr>
                  <a:t>20  30 </a:t>
                </a:r>
              </a:p>
            </p:txBody>
          </p:sp>
          <p:sp>
            <p:nvSpPr>
              <p:cNvPr id="30781" name="Line 11"/>
              <p:cNvSpPr>
                <a:spLocks noChangeShapeType="1"/>
              </p:cNvSpPr>
              <p:nvPr/>
            </p:nvSpPr>
            <p:spPr bwMode="auto">
              <a:xfrm>
                <a:off x="472" y="3496"/>
                <a:ext cx="0" cy="30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782" name="Line 12"/>
              <p:cNvSpPr>
                <a:spLocks noChangeShapeType="1"/>
              </p:cNvSpPr>
              <p:nvPr/>
            </p:nvSpPr>
            <p:spPr bwMode="auto">
              <a:xfrm>
                <a:off x="1088" y="3496"/>
                <a:ext cx="0" cy="30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783" name="Line 13"/>
              <p:cNvSpPr>
                <a:spLocks noChangeShapeType="1"/>
              </p:cNvSpPr>
              <p:nvPr/>
            </p:nvSpPr>
            <p:spPr bwMode="auto">
              <a:xfrm>
                <a:off x="736" y="3496"/>
                <a:ext cx="0" cy="30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784" name="Line 14"/>
              <p:cNvSpPr>
                <a:spLocks noChangeShapeType="1"/>
              </p:cNvSpPr>
              <p:nvPr/>
            </p:nvSpPr>
            <p:spPr bwMode="auto">
              <a:xfrm>
                <a:off x="824" y="3496"/>
                <a:ext cx="0" cy="30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0779" name="Line 15"/>
            <p:cNvSpPr>
              <a:spLocks noChangeShapeType="1"/>
            </p:cNvSpPr>
            <p:nvPr/>
          </p:nvSpPr>
          <p:spPr bwMode="auto">
            <a:xfrm>
              <a:off x="776" y="3696"/>
              <a:ext cx="0" cy="32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0727" name="Line 16"/>
          <p:cNvSpPr>
            <a:spLocks noChangeShapeType="1"/>
          </p:cNvSpPr>
          <p:nvPr/>
        </p:nvSpPr>
        <p:spPr bwMode="auto">
          <a:xfrm>
            <a:off x="2132013" y="4246563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0728" name="Group 17"/>
          <p:cNvGrpSpPr>
            <a:grpSpLocks/>
          </p:cNvGrpSpPr>
          <p:nvPr/>
        </p:nvGrpSpPr>
        <p:grpSpPr bwMode="auto">
          <a:xfrm>
            <a:off x="2058988" y="3929063"/>
            <a:ext cx="1249362" cy="482600"/>
            <a:chOff x="386" y="3496"/>
            <a:chExt cx="787" cy="304"/>
          </a:xfrm>
        </p:grpSpPr>
        <p:sp>
          <p:nvSpPr>
            <p:cNvPr id="30771" name="Text Box 18"/>
            <p:cNvSpPr txBox="1">
              <a:spLocks noChangeArrowheads="1"/>
            </p:cNvSpPr>
            <p:nvPr/>
          </p:nvSpPr>
          <p:spPr bwMode="auto">
            <a:xfrm>
              <a:off x="386" y="3497"/>
              <a:ext cx="787" cy="30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ko-KR" altLang="en-US" sz="2400">
                  <a:latin typeface="Century Gothic" charset="0"/>
                  <a:ea typeface="Gulim" charset="-127"/>
                </a:rPr>
                <a:t> </a:t>
              </a:r>
              <a:r>
                <a:rPr lang="en-US" altLang="ko-KR" sz="2400">
                  <a:latin typeface="Century Gothic" charset="0"/>
                  <a:ea typeface="Gulim" charset="-127"/>
                </a:rPr>
                <a:t>50  60 </a:t>
              </a:r>
            </a:p>
          </p:txBody>
        </p:sp>
        <p:sp>
          <p:nvSpPr>
            <p:cNvPr id="30772" name="Line 19"/>
            <p:cNvSpPr>
              <a:spLocks noChangeShapeType="1"/>
            </p:cNvSpPr>
            <p:nvPr/>
          </p:nvSpPr>
          <p:spPr bwMode="auto">
            <a:xfrm>
              <a:off x="472" y="3496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73" name="Line 20"/>
            <p:cNvSpPr>
              <a:spLocks noChangeShapeType="1"/>
            </p:cNvSpPr>
            <p:nvPr/>
          </p:nvSpPr>
          <p:spPr bwMode="auto">
            <a:xfrm>
              <a:off x="1088" y="3496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74" name="Line 21"/>
            <p:cNvSpPr>
              <a:spLocks noChangeShapeType="1"/>
            </p:cNvSpPr>
            <p:nvPr/>
          </p:nvSpPr>
          <p:spPr bwMode="auto">
            <a:xfrm>
              <a:off x="736" y="3496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75" name="Line 22"/>
            <p:cNvSpPr>
              <a:spLocks noChangeShapeType="1"/>
            </p:cNvSpPr>
            <p:nvPr/>
          </p:nvSpPr>
          <p:spPr bwMode="auto">
            <a:xfrm>
              <a:off x="824" y="3496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0729" name="Line 23"/>
          <p:cNvSpPr>
            <a:spLocks noChangeShapeType="1"/>
          </p:cNvSpPr>
          <p:nvPr/>
        </p:nvSpPr>
        <p:spPr bwMode="auto">
          <a:xfrm>
            <a:off x="7572375" y="4181475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0730" name="Group 24"/>
          <p:cNvGrpSpPr>
            <a:grpSpLocks/>
          </p:cNvGrpSpPr>
          <p:nvPr/>
        </p:nvGrpSpPr>
        <p:grpSpPr bwMode="auto">
          <a:xfrm>
            <a:off x="7499350" y="3863975"/>
            <a:ext cx="1249363" cy="482600"/>
            <a:chOff x="386" y="3496"/>
            <a:chExt cx="787" cy="304"/>
          </a:xfrm>
        </p:grpSpPr>
        <p:sp>
          <p:nvSpPr>
            <p:cNvPr id="30766" name="Text Box 25"/>
            <p:cNvSpPr txBox="1">
              <a:spLocks noChangeArrowheads="1"/>
            </p:cNvSpPr>
            <p:nvPr/>
          </p:nvSpPr>
          <p:spPr bwMode="auto">
            <a:xfrm>
              <a:off x="386" y="3497"/>
              <a:ext cx="787" cy="30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ko-KR" altLang="en-US" sz="2400">
                  <a:latin typeface="Century Gothic" charset="0"/>
                  <a:ea typeface="Gulim" charset="-127"/>
                </a:rPr>
                <a:t> </a:t>
              </a:r>
              <a:r>
                <a:rPr lang="en-US" altLang="ko-KR" sz="2400">
                  <a:latin typeface="Century Gothic" charset="0"/>
                  <a:ea typeface="Gulim" charset="-127"/>
                </a:rPr>
                <a:t>80  90 </a:t>
              </a:r>
            </a:p>
          </p:txBody>
        </p:sp>
        <p:sp>
          <p:nvSpPr>
            <p:cNvPr id="30767" name="Line 26"/>
            <p:cNvSpPr>
              <a:spLocks noChangeShapeType="1"/>
            </p:cNvSpPr>
            <p:nvPr/>
          </p:nvSpPr>
          <p:spPr bwMode="auto">
            <a:xfrm>
              <a:off x="472" y="3496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68" name="Line 27"/>
            <p:cNvSpPr>
              <a:spLocks noChangeShapeType="1"/>
            </p:cNvSpPr>
            <p:nvPr/>
          </p:nvSpPr>
          <p:spPr bwMode="auto">
            <a:xfrm>
              <a:off x="1088" y="3496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69" name="Line 28"/>
            <p:cNvSpPr>
              <a:spLocks noChangeShapeType="1"/>
            </p:cNvSpPr>
            <p:nvPr/>
          </p:nvSpPr>
          <p:spPr bwMode="auto">
            <a:xfrm>
              <a:off x="736" y="3496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70" name="Line 29"/>
            <p:cNvSpPr>
              <a:spLocks noChangeShapeType="1"/>
            </p:cNvSpPr>
            <p:nvPr/>
          </p:nvSpPr>
          <p:spPr bwMode="auto">
            <a:xfrm>
              <a:off x="824" y="3496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0731" name="Line 30"/>
          <p:cNvSpPr>
            <a:spLocks noChangeShapeType="1"/>
          </p:cNvSpPr>
          <p:nvPr/>
        </p:nvSpPr>
        <p:spPr bwMode="auto">
          <a:xfrm>
            <a:off x="8118475" y="4181475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32" name="Line 31"/>
          <p:cNvSpPr>
            <a:spLocks noChangeShapeType="1"/>
          </p:cNvSpPr>
          <p:nvPr/>
        </p:nvSpPr>
        <p:spPr bwMode="auto">
          <a:xfrm>
            <a:off x="7089775" y="4105275"/>
            <a:ext cx="4572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33" name="Line 39"/>
          <p:cNvSpPr>
            <a:spLocks noChangeShapeType="1"/>
          </p:cNvSpPr>
          <p:nvPr/>
        </p:nvSpPr>
        <p:spPr bwMode="auto">
          <a:xfrm flipH="1">
            <a:off x="963613" y="2824163"/>
            <a:ext cx="685800" cy="10795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34" name="Line 46"/>
          <p:cNvSpPr>
            <a:spLocks noChangeShapeType="1"/>
          </p:cNvSpPr>
          <p:nvPr/>
        </p:nvSpPr>
        <p:spPr bwMode="auto">
          <a:xfrm>
            <a:off x="2195513" y="2824163"/>
            <a:ext cx="203200" cy="11049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35" name="Line 47"/>
          <p:cNvSpPr>
            <a:spLocks noChangeShapeType="1"/>
          </p:cNvSpPr>
          <p:nvPr/>
        </p:nvSpPr>
        <p:spPr bwMode="auto">
          <a:xfrm flipH="1">
            <a:off x="6238875" y="2771775"/>
            <a:ext cx="685800" cy="10795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36" name="Line 54"/>
          <p:cNvSpPr>
            <a:spLocks noChangeShapeType="1"/>
          </p:cNvSpPr>
          <p:nvPr/>
        </p:nvSpPr>
        <p:spPr bwMode="auto">
          <a:xfrm>
            <a:off x="7470775" y="2771775"/>
            <a:ext cx="203200" cy="11049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37" name="Line 63"/>
          <p:cNvSpPr>
            <a:spLocks noChangeShapeType="1"/>
          </p:cNvSpPr>
          <p:nvPr/>
        </p:nvSpPr>
        <p:spPr bwMode="auto">
          <a:xfrm>
            <a:off x="2714625" y="4235450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38" name="Line 64"/>
          <p:cNvSpPr>
            <a:spLocks noChangeShapeType="1"/>
          </p:cNvSpPr>
          <p:nvPr/>
        </p:nvSpPr>
        <p:spPr bwMode="auto">
          <a:xfrm flipV="1">
            <a:off x="3260725" y="4106863"/>
            <a:ext cx="2673350" cy="7937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39" name="Line 96"/>
          <p:cNvSpPr>
            <a:spLocks noChangeShapeType="1"/>
          </p:cNvSpPr>
          <p:nvPr/>
        </p:nvSpPr>
        <p:spPr bwMode="auto">
          <a:xfrm>
            <a:off x="5988050" y="4181475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40" name="Line 119"/>
          <p:cNvSpPr>
            <a:spLocks noChangeShapeType="1"/>
          </p:cNvSpPr>
          <p:nvPr/>
        </p:nvSpPr>
        <p:spPr bwMode="auto">
          <a:xfrm flipH="1">
            <a:off x="2232025" y="1768475"/>
            <a:ext cx="1768475" cy="80645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41" name="Line 126"/>
          <p:cNvSpPr>
            <a:spLocks noChangeShapeType="1"/>
          </p:cNvSpPr>
          <p:nvPr/>
        </p:nvSpPr>
        <p:spPr bwMode="auto">
          <a:xfrm>
            <a:off x="4537075" y="1760538"/>
            <a:ext cx="2747963" cy="769937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42" name="Text Box 121"/>
          <p:cNvSpPr txBox="1">
            <a:spLocks noChangeArrowheads="1"/>
          </p:cNvSpPr>
          <p:nvPr/>
        </p:nvSpPr>
        <p:spPr bwMode="auto">
          <a:xfrm>
            <a:off x="4010025" y="1508125"/>
            <a:ext cx="5207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ko-KR" sz="2400">
                <a:latin typeface="Century Gothic" charset="0"/>
                <a:ea typeface="Gulim" charset="-127"/>
              </a:rPr>
              <a:t>70</a:t>
            </a:r>
          </a:p>
        </p:txBody>
      </p:sp>
      <p:sp>
        <p:nvSpPr>
          <p:cNvPr id="30743" name="Line 122"/>
          <p:cNvSpPr>
            <a:spLocks noChangeShapeType="1"/>
          </p:cNvSpPr>
          <p:nvPr/>
        </p:nvSpPr>
        <p:spPr bwMode="auto">
          <a:xfrm>
            <a:off x="4092575" y="149701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44" name="Line 123"/>
          <p:cNvSpPr>
            <a:spLocks noChangeShapeType="1"/>
          </p:cNvSpPr>
          <p:nvPr/>
        </p:nvSpPr>
        <p:spPr bwMode="auto">
          <a:xfrm>
            <a:off x="5033963" y="149701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45" name="Line 124"/>
          <p:cNvSpPr>
            <a:spLocks noChangeShapeType="1"/>
          </p:cNvSpPr>
          <p:nvPr/>
        </p:nvSpPr>
        <p:spPr bwMode="auto">
          <a:xfrm>
            <a:off x="4475163" y="149701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46" name="Line 125"/>
          <p:cNvSpPr>
            <a:spLocks noChangeShapeType="1"/>
          </p:cNvSpPr>
          <p:nvPr/>
        </p:nvSpPr>
        <p:spPr bwMode="auto">
          <a:xfrm>
            <a:off x="4614863" y="149701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47" name="Rectangle 72"/>
          <p:cNvSpPr>
            <a:spLocks noChangeArrowheads="1"/>
          </p:cNvSpPr>
          <p:nvPr/>
        </p:nvSpPr>
        <p:spPr bwMode="auto">
          <a:xfrm>
            <a:off x="3944938" y="1512888"/>
            <a:ext cx="1233487" cy="481012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x-none">
              <a:latin typeface="Century Gothic" charset="0"/>
            </a:endParaRPr>
          </a:p>
          <a:p>
            <a:pPr eaLnBrk="1" hangingPunct="1"/>
            <a:endParaRPr lang="en-US" altLang="x-none">
              <a:latin typeface="Century Gothic" charset="0"/>
            </a:endParaRPr>
          </a:p>
        </p:txBody>
      </p:sp>
      <p:sp>
        <p:nvSpPr>
          <p:cNvPr id="30748" name="Text Box 121"/>
          <p:cNvSpPr txBox="1">
            <a:spLocks noChangeArrowheads="1"/>
          </p:cNvSpPr>
          <p:nvPr/>
        </p:nvSpPr>
        <p:spPr bwMode="auto">
          <a:xfrm>
            <a:off x="1657350" y="2584450"/>
            <a:ext cx="5207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ko-KR" sz="2400">
                <a:latin typeface="Century Gothic" charset="0"/>
                <a:ea typeface="Gulim" charset="-127"/>
              </a:rPr>
              <a:t>50</a:t>
            </a:r>
          </a:p>
        </p:txBody>
      </p:sp>
      <p:sp>
        <p:nvSpPr>
          <p:cNvPr id="30749" name="Line 122"/>
          <p:cNvSpPr>
            <a:spLocks noChangeShapeType="1"/>
          </p:cNvSpPr>
          <p:nvPr/>
        </p:nvSpPr>
        <p:spPr bwMode="auto">
          <a:xfrm>
            <a:off x="1704975" y="257492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50" name="Line 123"/>
          <p:cNvSpPr>
            <a:spLocks noChangeShapeType="1"/>
          </p:cNvSpPr>
          <p:nvPr/>
        </p:nvSpPr>
        <p:spPr bwMode="auto">
          <a:xfrm>
            <a:off x="2682875" y="257492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51" name="Line 124"/>
          <p:cNvSpPr>
            <a:spLocks noChangeShapeType="1"/>
          </p:cNvSpPr>
          <p:nvPr/>
        </p:nvSpPr>
        <p:spPr bwMode="auto">
          <a:xfrm>
            <a:off x="2124075" y="257492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52" name="Line 125"/>
          <p:cNvSpPr>
            <a:spLocks noChangeShapeType="1"/>
          </p:cNvSpPr>
          <p:nvPr/>
        </p:nvSpPr>
        <p:spPr bwMode="auto">
          <a:xfrm>
            <a:off x="2263775" y="257492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53" name="Rectangle 78"/>
          <p:cNvSpPr>
            <a:spLocks noChangeArrowheads="1"/>
          </p:cNvSpPr>
          <p:nvPr/>
        </p:nvSpPr>
        <p:spPr bwMode="auto">
          <a:xfrm>
            <a:off x="1592263" y="2590800"/>
            <a:ext cx="1235075" cy="481013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x-none">
              <a:latin typeface="Century Gothic" charset="0"/>
            </a:endParaRPr>
          </a:p>
          <a:p>
            <a:pPr eaLnBrk="1" hangingPunct="1"/>
            <a:endParaRPr lang="en-US" altLang="x-none">
              <a:latin typeface="Century Gothic" charset="0"/>
            </a:endParaRPr>
          </a:p>
        </p:txBody>
      </p:sp>
      <p:sp>
        <p:nvSpPr>
          <p:cNvPr id="30754" name="Text Box 121"/>
          <p:cNvSpPr txBox="1">
            <a:spLocks noChangeArrowheads="1"/>
          </p:cNvSpPr>
          <p:nvPr/>
        </p:nvSpPr>
        <p:spPr bwMode="auto">
          <a:xfrm>
            <a:off x="6927850" y="2549525"/>
            <a:ext cx="5207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ko-KR" sz="2400">
                <a:latin typeface="Century Gothic" charset="0"/>
                <a:ea typeface="Gulim" charset="-127"/>
              </a:rPr>
              <a:t>80</a:t>
            </a:r>
          </a:p>
        </p:txBody>
      </p:sp>
      <p:sp>
        <p:nvSpPr>
          <p:cNvPr id="30755" name="Line 122"/>
          <p:cNvSpPr>
            <a:spLocks noChangeShapeType="1"/>
          </p:cNvSpPr>
          <p:nvPr/>
        </p:nvSpPr>
        <p:spPr bwMode="auto">
          <a:xfrm>
            <a:off x="6975475" y="253841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56" name="Line 123"/>
          <p:cNvSpPr>
            <a:spLocks noChangeShapeType="1"/>
          </p:cNvSpPr>
          <p:nvPr/>
        </p:nvSpPr>
        <p:spPr bwMode="auto">
          <a:xfrm>
            <a:off x="7953375" y="253841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57" name="Line 124"/>
          <p:cNvSpPr>
            <a:spLocks noChangeShapeType="1"/>
          </p:cNvSpPr>
          <p:nvPr/>
        </p:nvSpPr>
        <p:spPr bwMode="auto">
          <a:xfrm>
            <a:off x="7394575" y="253841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58" name="Line 125"/>
          <p:cNvSpPr>
            <a:spLocks noChangeShapeType="1"/>
          </p:cNvSpPr>
          <p:nvPr/>
        </p:nvSpPr>
        <p:spPr bwMode="auto">
          <a:xfrm>
            <a:off x="7534275" y="253841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59" name="Rectangle 84"/>
          <p:cNvSpPr>
            <a:spLocks noChangeArrowheads="1"/>
          </p:cNvSpPr>
          <p:nvPr/>
        </p:nvSpPr>
        <p:spPr bwMode="auto">
          <a:xfrm>
            <a:off x="6862763" y="2554288"/>
            <a:ext cx="1235075" cy="481012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x-none">
              <a:latin typeface="Century Gothic" charset="0"/>
            </a:endParaRPr>
          </a:p>
          <a:p>
            <a:pPr eaLnBrk="1" hangingPunct="1"/>
            <a:endParaRPr lang="en-US" altLang="x-none">
              <a:latin typeface="Century Gothic" charset="0"/>
            </a:endParaRPr>
          </a:p>
        </p:txBody>
      </p:sp>
      <p:sp>
        <p:nvSpPr>
          <p:cNvPr id="30760" name="Text Box 121"/>
          <p:cNvSpPr txBox="1">
            <a:spLocks noChangeArrowheads="1"/>
          </p:cNvSpPr>
          <p:nvPr/>
        </p:nvSpPr>
        <p:spPr bwMode="auto">
          <a:xfrm>
            <a:off x="5994400" y="3854450"/>
            <a:ext cx="5207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ko-KR" sz="2400">
                <a:latin typeface="Century Gothic" charset="0"/>
                <a:ea typeface="Gulim" charset="-127"/>
              </a:rPr>
              <a:t>70</a:t>
            </a:r>
          </a:p>
        </p:txBody>
      </p:sp>
      <p:sp>
        <p:nvSpPr>
          <p:cNvPr id="30761" name="Line 123"/>
          <p:cNvSpPr>
            <a:spLocks noChangeShapeType="1"/>
          </p:cNvSpPr>
          <p:nvPr/>
        </p:nvSpPr>
        <p:spPr bwMode="auto">
          <a:xfrm>
            <a:off x="7018338" y="384492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62" name="Line 124"/>
          <p:cNvSpPr>
            <a:spLocks noChangeShapeType="1"/>
          </p:cNvSpPr>
          <p:nvPr/>
        </p:nvSpPr>
        <p:spPr bwMode="auto">
          <a:xfrm>
            <a:off x="6459538" y="384492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63" name="Line 125"/>
          <p:cNvSpPr>
            <a:spLocks noChangeShapeType="1"/>
          </p:cNvSpPr>
          <p:nvPr/>
        </p:nvSpPr>
        <p:spPr bwMode="auto">
          <a:xfrm>
            <a:off x="6599238" y="384492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64" name="Rectangle 89"/>
          <p:cNvSpPr>
            <a:spLocks noChangeArrowheads="1"/>
          </p:cNvSpPr>
          <p:nvPr/>
        </p:nvSpPr>
        <p:spPr bwMode="auto">
          <a:xfrm>
            <a:off x="5929313" y="3860800"/>
            <a:ext cx="1233487" cy="481013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x-none">
              <a:latin typeface="Century Gothic" charset="0"/>
            </a:endParaRPr>
          </a:p>
          <a:p>
            <a:pPr eaLnBrk="1" hangingPunct="1"/>
            <a:endParaRPr lang="en-US" altLang="x-none">
              <a:latin typeface="Century Gothic" charset="0"/>
            </a:endParaRPr>
          </a:p>
        </p:txBody>
      </p:sp>
      <p:sp>
        <p:nvSpPr>
          <p:cNvPr id="30765" name="Line 122"/>
          <p:cNvSpPr>
            <a:spLocks noChangeShapeType="1"/>
          </p:cNvSpPr>
          <p:nvPr/>
        </p:nvSpPr>
        <p:spPr bwMode="auto">
          <a:xfrm>
            <a:off x="6057900" y="387985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0956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F79BDDC-6B95-E54C-8144-7EDF85A01C54}" type="slidenum">
              <a:rPr lang="ko-KR" altLang="en-US">
                <a:solidFill>
                  <a:srgbClr val="595959"/>
                </a:solidFill>
                <a:latin typeface="Century Gothic" charset="0"/>
              </a:rPr>
              <a:pPr eaLnBrk="1" hangingPunct="1"/>
              <a:t>27</a:t>
            </a:fld>
            <a:endParaRPr lang="en-US" altLang="ko-KR">
              <a:solidFill>
                <a:srgbClr val="595959"/>
              </a:solidFill>
              <a:latin typeface="Century Gothic" charset="0"/>
            </a:endParaRPr>
          </a:p>
        </p:txBody>
      </p:sp>
      <p:sp>
        <p:nvSpPr>
          <p:cNvPr id="31747" name="Text Box 18"/>
          <p:cNvSpPr txBox="1">
            <a:spLocks noChangeArrowheads="1"/>
          </p:cNvSpPr>
          <p:nvPr/>
        </p:nvSpPr>
        <p:spPr bwMode="auto">
          <a:xfrm>
            <a:off x="2058988" y="3932238"/>
            <a:ext cx="1250950" cy="4762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ko-KR" altLang="en-US" sz="2400">
                <a:latin typeface="Century Gothic" charset="0"/>
                <a:ea typeface="Gulim" charset="-127"/>
              </a:rPr>
              <a:t> </a:t>
            </a:r>
            <a:r>
              <a:rPr lang="en-US" altLang="ko-KR" sz="2400">
                <a:latin typeface="Century Gothic" charset="0"/>
                <a:ea typeface="Gulim" charset="-127"/>
              </a:rPr>
              <a:t>50  </a:t>
            </a:r>
            <a:r>
              <a:rPr lang="en-US" altLang="ko-KR" sz="2400">
                <a:solidFill>
                  <a:srgbClr val="FF0000"/>
                </a:solidFill>
                <a:latin typeface="Century Gothic" charset="0"/>
                <a:ea typeface="Gulim" charset="-127"/>
              </a:rPr>
              <a:t>55</a:t>
            </a:r>
            <a:r>
              <a:rPr lang="en-US" altLang="ko-KR" sz="2400">
                <a:latin typeface="Century Gothic" charset="0"/>
                <a:ea typeface="Gulim" charset="-127"/>
              </a:rPr>
              <a:t> </a:t>
            </a:r>
          </a:p>
        </p:txBody>
      </p:sp>
      <p:sp>
        <p:nvSpPr>
          <p:cNvPr id="31748" name="Line 19"/>
          <p:cNvSpPr>
            <a:spLocks noChangeShapeType="1"/>
          </p:cNvSpPr>
          <p:nvPr/>
        </p:nvSpPr>
        <p:spPr bwMode="auto">
          <a:xfrm>
            <a:off x="2195513" y="392906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49" name="Line 20"/>
          <p:cNvSpPr>
            <a:spLocks noChangeShapeType="1"/>
          </p:cNvSpPr>
          <p:nvPr/>
        </p:nvSpPr>
        <p:spPr bwMode="auto">
          <a:xfrm>
            <a:off x="3222625" y="392906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0" name="Line 21"/>
          <p:cNvSpPr>
            <a:spLocks noChangeShapeType="1"/>
          </p:cNvSpPr>
          <p:nvPr/>
        </p:nvSpPr>
        <p:spPr bwMode="auto">
          <a:xfrm>
            <a:off x="2614613" y="392906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1" name="Line 22"/>
          <p:cNvSpPr>
            <a:spLocks noChangeShapeType="1"/>
          </p:cNvSpPr>
          <p:nvPr/>
        </p:nvSpPr>
        <p:spPr bwMode="auto">
          <a:xfrm>
            <a:off x="2754313" y="392906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2" name="Rectangle 3"/>
          <p:cNvSpPr>
            <a:spLocks noChangeArrowheads="1"/>
          </p:cNvSpPr>
          <p:nvPr/>
        </p:nvSpPr>
        <p:spPr bwMode="auto">
          <a:xfrm>
            <a:off x="703263" y="1471613"/>
            <a:ext cx="18811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ko-KR" altLang="en-US" sz="2800">
                <a:latin typeface="Century Gothic" charset="0"/>
                <a:ea typeface="Gulim" charset="-127"/>
              </a:rPr>
              <a:t> </a:t>
            </a:r>
            <a:r>
              <a:rPr lang="en-US" altLang="ko-KR" sz="2800">
                <a:latin typeface="Century Gothic" charset="0"/>
                <a:ea typeface="Gulim" charset="-127"/>
              </a:rPr>
              <a:t>Insert 55</a:t>
            </a:r>
          </a:p>
        </p:txBody>
      </p:sp>
      <p:sp>
        <p:nvSpPr>
          <p:cNvPr id="31753" name="Rectangle 4"/>
          <p:cNvSpPr>
            <a:spLocks noChangeArrowheads="1"/>
          </p:cNvSpPr>
          <p:nvPr/>
        </p:nvSpPr>
        <p:spPr bwMode="auto">
          <a:xfrm>
            <a:off x="527050" y="5224375"/>
            <a:ext cx="948048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ko-KR" altLang="en-US" sz="2400" dirty="0">
                <a:latin typeface="Century Gothic" charset="0"/>
                <a:ea typeface="Gulim" charset="-127"/>
              </a:rPr>
              <a:t> </a:t>
            </a:r>
            <a:r>
              <a:rPr lang="en-US" altLang="ko-KR" sz="2400" dirty="0">
                <a:latin typeface="Century Gothic" charset="0"/>
                <a:ea typeface="Gulim" charset="-127"/>
              </a:rPr>
              <a:t> Split the leaf into two. Put the keys half and half</a:t>
            </a:r>
          </a:p>
          <a:p>
            <a:pPr eaLnBrk="1" hangingPunct="1">
              <a:buFontTx/>
              <a:buChar char="•"/>
            </a:pPr>
            <a:r>
              <a:rPr lang="en-US" altLang="en-US" sz="2400" dirty="0">
                <a:ea typeface="ＭＳ Ｐゴシック" panose="020B0600070205080204" pitchFamily="34" charset="-128"/>
              </a:rPr>
              <a:t>Place the first </a:t>
            </a:r>
            <a:r>
              <a:rPr lang="en-US" altLang="en-US" sz="2400" dirty="0">
                <a:ea typeface="ＭＳ Ｐゴシック" panose="020B0600070205080204" pitchFamily="34" charset="-128"/>
                <a:sym typeface="Symbol" pitchFamily="2" charset="2"/>
              </a:rPr>
              <a:t></a:t>
            </a:r>
            <a:r>
              <a:rPr lang="en-US" altLang="en-US" sz="2400" i="1" dirty="0">
                <a:ea typeface="ＭＳ Ｐゴシック" panose="020B0600070205080204" pitchFamily="34" charset="-128"/>
                <a:sym typeface="Symbol" pitchFamily="2" charset="2"/>
              </a:rPr>
              <a:t>n</a:t>
            </a:r>
            <a:r>
              <a:rPr lang="en-US" altLang="en-US" sz="2400" dirty="0">
                <a:ea typeface="ＭＳ Ｐゴシック" panose="020B0600070205080204" pitchFamily="34" charset="-128"/>
                <a:sym typeface="Symbol" pitchFamily="2" charset="2"/>
              </a:rPr>
              <a:t>/2 in the original node, and the rest in a new node.</a:t>
            </a:r>
          </a:p>
          <a:p>
            <a:pPr eaLnBrk="1" hangingPunct="1">
              <a:buFontTx/>
              <a:buChar char="•"/>
            </a:pPr>
            <a:endParaRPr lang="en-US" altLang="ko-KR" sz="2400" dirty="0">
              <a:latin typeface="Century Gothic" charset="0"/>
              <a:ea typeface="Gulim" charset="-127"/>
            </a:endParaRPr>
          </a:p>
        </p:txBody>
      </p:sp>
      <p:sp>
        <p:nvSpPr>
          <p:cNvPr id="31754" name="Rectangle 5"/>
          <p:cNvSpPr>
            <a:spLocks noGrp="1" noChangeArrowheads="1"/>
          </p:cNvSpPr>
          <p:nvPr>
            <p:ph type="title"/>
          </p:nvPr>
        </p:nvSpPr>
        <p:spPr>
          <a:xfrm>
            <a:off x="584200" y="369888"/>
            <a:ext cx="7772400" cy="7429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</a:extLst>
        </p:spPr>
        <p:txBody>
          <a:bodyPr/>
          <a:lstStyle/>
          <a:p>
            <a:pPr eaLnBrk="1" hangingPunct="1"/>
            <a:r>
              <a:rPr lang="en-US" altLang="ko-KR" u="sng">
                <a:ea typeface="Gulim" charset="-127"/>
              </a:rPr>
              <a:t>Insertion (Leaf Overflow)</a:t>
            </a:r>
          </a:p>
        </p:txBody>
      </p:sp>
      <p:grpSp>
        <p:nvGrpSpPr>
          <p:cNvPr id="31755" name="Group 6"/>
          <p:cNvGrpSpPr>
            <a:grpSpLocks/>
          </p:cNvGrpSpPr>
          <p:nvPr/>
        </p:nvGrpSpPr>
        <p:grpSpPr bwMode="auto">
          <a:xfrm>
            <a:off x="482600" y="3929063"/>
            <a:ext cx="1636713" cy="825500"/>
            <a:chOff x="385" y="3496"/>
            <a:chExt cx="1031" cy="520"/>
          </a:xfrm>
        </p:grpSpPr>
        <p:sp>
          <p:nvSpPr>
            <p:cNvPr id="31804" name="Line 7"/>
            <p:cNvSpPr>
              <a:spLocks noChangeShapeType="1"/>
            </p:cNvSpPr>
            <p:nvPr/>
          </p:nvSpPr>
          <p:spPr bwMode="auto">
            <a:xfrm>
              <a:off x="1128" y="3640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05" name="Line 8"/>
            <p:cNvSpPr>
              <a:spLocks noChangeShapeType="1"/>
            </p:cNvSpPr>
            <p:nvPr/>
          </p:nvSpPr>
          <p:spPr bwMode="auto">
            <a:xfrm>
              <a:off x="432" y="3696"/>
              <a:ext cx="0" cy="32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1806" name="Group 9"/>
            <p:cNvGrpSpPr>
              <a:grpSpLocks/>
            </p:cNvGrpSpPr>
            <p:nvPr/>
          </p:nvGrpSpPr>
          <p:grpSpPr bwMode="auto">
            <a:xfrm>
              <a:off x="385" y="3496"/>
              <a:ext cx="787" cy="304"/>
              <a:chOff x="385" y="3496"/>
              <a:chExt cx="787" cy="304"/>
            </a:xfrm>
          </p:grpSpPr>
          <p:sp>
            <p:nvSpPr>
              <p:cNvPr id="31808" name="Text Box 10"/>
              <p:cNvSpPr txBox="1">
                <a:spLocks noChangeArrowheads="1"/>
              </p:cNvSpPr>
              <p:nvPr/>
            </p:nvSpPr>
            <p:spPr bwMode="auto">
              <a:xfrm>
                <a:off x="385" y="3497"/>
                <a:ext cx="787" cy="30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ko-KR" altLang="en-US" sz="2400">
                    <a:latin typeface="Century Gothic" charset="0"/>
                    <a:ea typeface="Gulim" charset="-127"/>
                  </a:rPr>
                  <a:t> </a:t>
                </a:r>
                <a:r>
                  <a:rPr lang="en-US" altLang="ko-KR" sz="2400">
                    <a:latin typeface="Century Gothic" charset="0"/>
                    <a:ea typeface="Gulim" charset="-127"/>
                  </a:rPr>
                  <a:t>20  30 </a:t>
                </a:r>
              </a:p>
            </p:txBody>
          </p:sp>
          <p:sp>
            <p:nvSpPr>
              <p:cNvPr id="31809" name="Line 11"/>
              <p:cNvSpPr>
                <a:spLocks noChangeShapeType="1"/>
              </p:cNvSpPr>
              <p:nvPr/>
            </p:nvSpPr>
            <p:spPr bwMode="auto">
              <a:xfrm>
                <a:off x="472" y="3496"/>
                <a:ext cx="0" cy="30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810" name="Line 12"/>
              <p:cNvSpPr>
                <a:spLocks noChangeShapeType="1"/>
              </p:cNvSpPr>
              <p:nvPr/>
            </p:nvSpPr>
            <p:spPr bwMode="auto">
              <a:xfrm>
                <a:off x="1088" y="3496"/>
                <a:ext cx="0" cy="30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811" name="Line 13"/>
              <p:cNvSpPr>
                <a:spLocks noChangeShapeType="1"/>
              </p:cNvSpPr>
              <p:nvPr/>
            </p:nvSpPr>
            <p:spPr bwMode="auto">
              <a:xfrm>
                <a:off x="736" y="3496"/>
                <a:ext cx="0" cy="30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812" name="Line 14"/>
              <p:cNvSpPr>
                <a:spLocks noChangeShapeType="1"/>
              </p:cNvSpPr>
              <p:nvPr/>
            </p:nvSpPr>
            <p:spPr bwMode="auto">
              <a:xfrm>
                <a:off x="824" y="3496"/>
                <a:ext cx="0" cy="30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1807" name="Line 15"/>
            <p:cNvSpPr>
              <a:spLocks noChangeShapeType="1"/>
            </p:cNvSpPr>
            <p:nvPr/>
          </p:nvSpPr>
          <p:spPr bwMode="auto">
            <a:xfrm>
              <a:off x="776" y="3696"/>
              <a:ext cx="0" cy="32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1756" name="Line 16"/>
          <p:cNvSpPr>
            <a:spLocks noChangeShapeType="1"/>
          </p:cNvSpPr>
          <p:nvPr/>
        </p:nvSpPr>
        <p:spPr bwMode="auto">
          <a:xfrm>
            <a:off x="2132013" y="4246563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7" name="Line 23"/>
          <p:cNvSpPr>
            <a:spLocks noChangeShapeType="1"/>
          </p:cNvSpPr>
          <p:nvPr/>
        </p:nvSpPr>
        <p:spPr bwMode="auto">
          <a:xfrm>
            <a:off x="7572375" y="4181475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1758" name="Group 24"/>
          <p:cNvGrpSpPr>
            <a:grpSpLocks/>
          </p:cNvGrpSpPr>
          <p:nvPr/>
        </p:nvGrpSpPr>
        <p:grpSpPr bwMode="auto">
          <a:xfrm>
            <a:off x="7499350" y="3863975"/>
            <a:ext cx="1249363" cy="482600"/>
            <a:chOff x="386" y="3496"/>
            <a:chExt cx="787" cy="304"/>
          </a:xfrm>
        </p:grpSpPr>
        <p:sp>
          <p:nvSpPr>
            <p:cNvPr id="31799" name="Text Box 25"/>
            <p:cNvSpPr txBox="1">
              <a:spLocks noChangeArrowheads="1"/>
            </p:cNvSpPr>
            <p:nvPr/>
          </p:nvSpPr>
          <p:spPr bwMode="auto">
            <a:xfrm>
              <a:off x="386" y="3497"/>
              <a:ext cx="787" cy="30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ko-KR" altLang="en-US" sz="2400">
                  <a:latin typeface="Century Gothic" charset="0"/>
                  <a:ea typeface="Gulim" charset="-127"/>
                </a:rPr>
                <a:t> </a:t>
              </a:r>
              <a:r>
                <a:rPr lang="en-US" altLang="ko-KR" sz="2400">
                  <a:latin typeface="Century Gothic" charset="0"/>
                  <a:ea typeface="Gulim" charset="-127"/>
                </a:rPr>
                <a:t>80  90 </a:t>
              </a:r>
            </a:p>
          </p:txBody>
        </p:sp>
        <p:sp>
          <p:nvSpPr>
            <p:cNvPr id="31800" name="Line 26"/>
            <p:cNvSpPr>
              <a:spLocks noChangeShapeType="1"/>
            </p:cNvSpPr>
            <p:nvPr/>
          </p:nvSpPr>
          <p:spPr bwMode="auto">
            <a:xfrm>
              <a:off x="472" y="3496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01" name="Line 27"/>
            <p:cNvSpPr>
              <a:spLocks noChangeShapeType="1"/>
            </p:cNvSpPr>
            <p:nvPr/>
          </p:nvSpPr>
          <p:spPr bwMode="auto">
            <a:xfrm>
              <a:off x="1088" y="3496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02" name="Line 28"/>
            <p:cNvSpPr>
              <a:spLocks noChangeShapeType="1"/>
            </p:cNvSpPr>
            <p:nvPr/>
          </p:nvSpPr>
          <p:spPr bwMode="auto">
            <a:xfrm>
              <a:off x="736" y="3496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03" name="Line 29"/>
            <p:cNvSpPr>
              <a:spLocks noChangeShapeType="1"/>
            </p:cNvSpPr>
            <p:nvPr/>
          </p:nvSpPr>
          <p:spPr bwMode="auto">
            <a:xfrm>
              <a:off x="824" y="3496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1759" name="Line 30"/>
          <p:cNvSpPr>
            <a:spLocks noChangeShapeType="1"/>
          </p:cNvSpPr>
          <p:nvPr/>
        </p:nvSpPr>
        <p:spPr bwMode="auto">
          <a:xfrm>
            <a:off x="8118475" y="4181475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60" name="Line 31"/>
          <p:cNvSpPr>
            <a:spLocks noChangeShapeType="1"/>
          </p:cNvSpPr>
          <p:nvPr/>
        </p:nvSpPr>
        <p:spPr bwMode="auto">
          <a:xfrm>
            <a:off x="7089775" y="4105275"/>
            <a:ext cx="4572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61" name="Line 39"/>
          <p:cNvSpPr>
            <a:spLocks noChangeShapeType="1"/>
          </p:cNvSpPr>
          <p:nvPr/>
        </p:nvSpPr>
        <p:spPr bwMode="auto">
          <a:xfrm flipH="1">
            <a:off x="963613" y="2824163"/>
            <a:ext cx="685800" cy="10795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62" name="Line 46"/>
          <p:cNvSpPr>
            <a:spLocks noChangeShapeType="1"/>
          </p:cNvSpPr>
          <p:nvPr/>
        </p:nvSpPr>
        <p:spPr bwMode="auto">
          <a:xfrm>
            <a:off x="2195513" y="2824163"/>
            <a:ext cx="203200" cy="11049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63" name="Line 54"/>
          <p:cNvSpPr>
            <a:spLocks noChangeShapeType="1"/>
          </p:cNvSpPr>
          <p:nvPr/>
        </p:nvSpPr>
        <p:spPr bwMode="auto">
          <a:xfrm>
            <a:off x="7470775" y="2771775"/>
            <a:ext cx="203200" cy="11049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64" name="Line 63"/>
          <p:cNvSpPr>
            <a:spLocks noChangeShapeType="1"/>
          </p:cNvSpPr>
          <p:nvPr/>
        </p:nvSpPr>
        <p:spPr bwMode="auto">
          <a:xfrm>
            <a:off x="2714625" y="4235450"/>
            <a:ext cx="0" cy="50800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65" name="Line 64"/>
          <p:cNvSpPr>
            <a:spLocks noChangeShapeType="1"/>
          </p:cNvSpPr>
          <p:nvPr/>
        </p:nvSpPr>
        <p:spPr bwMode="auto">
          <a:xfrm>
            <a:off x="3730625" y="4102100"/>
            <a:ext cx="2203450" cy="4763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66" name="Line 67"/>
          <p:cNvSpPr>
            <a:spLocks noChangeShapeType="1"/>
          </p:cNvSpPr>
          <p:nvPr/>
        </p:nvSpPr>
        <p:spPr bwMode="auto">
          <a:xfrm>
            <a:off x="3221038" y="392271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67" name="Text Box 68"/>
          <p:cNvSpPr txBox="1">
            <a:spLocks noChangeArrowheads="1"/>
          </p:cNvSpPr>
          <p:nvPr/>
        </p:nvSpPr>
        <p:spPr bwMode="auto">
          <a:xfrm>
            <a:off x="3214688" y="3930650"/>
            <a:ext cx="536575" cy="4762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ko-KR" sz="2400">
                <a:latin typeface="Century Gothic" charset="0"/>
                <a:ea typeface="Gulim" charset="-127"/>
              </a:rPr>
              <a:t>60</a:t>
            </a:r>
          </a:p>
        </p:txBody>
      </p:sp>
      <p:sp>
        <p:nvSpPr>
          <p:cNvPr id="31768" name="Line 69"/>
          <p:cNvSpPr>
            <a:spLocks noChangeShapeType="1"/>
          </p:cNvSpPr>
          <p:nvPr/>
        </p:nvSpPr>
        <p:spPr bwMode="auto">
          <a:xfrm>
            <a:off x="3657600" y="394811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69" name="Line 70"/>
          <p:cNvSpPr>
            <a:spLocks noChangeShapeType="1"/>
          </p:cNvSpPr>
          <p:nvPr/>
        </p:nvSpPr>
        <p:spPr bwMode="auto">
          <a:xfrm>
            <a:off x="3262313" y="4227513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70" name="Text Box 71"/>
          <p:cNvSpPr txBox="1">
            <a:spLocks noChangeArrowheads="1"/>
          </p:cNvSpPr>
          <p:nvPr/>
        </p:nvSpPr>
        <p:spPr bwMode="auto">
          <a:xfrm>
            <a:off x="3268663" y="3416300"/>
            <a:ext cx="12668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000">
                <a:solidFill>
                  <a:srgbClr val="FF0000"/>
                </a:solidFill>
                <a:latin typeface="Century Gothic" charset="0"/>
              </a:rPr>
              <a:t>Overflow!</a:t>
            </a:r>
          </a:p>
        </p:txBody>
      </p:sp>
      <p:sp>
        <p:nvSpPr>
          <p:cNvPr id="31771" name="Line 47"/>
          <p:cNvSpPr>
            <a:spLocks noChangeShapeType="1"/>
          </p:cNvSpPr>
          <p:nvPr/>
        </p:nvSpPr>
        <p:spPr bwMode="auto">
          <a:xfrm flipH="1">
            <a:off x="6238875" y="2771775"/>
            <a:ext cx="685800" cy="10795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72" name="Line 96"/>
          <p:cNvSpPr>
            <a:spLocks noChangeShapeType="1"/>
          </p:cNvSpPr>
          <p:nvPr/>
        </p:nvSpPr>
        <p:spPr bwMode="auto">
          <a:xfrm>
            <a:off x="5988050" y="4181475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73" name="Line 119"/>
          <p:cNvSpPr>
            <a:spLocks noChangeShapeType="1"/>
          </p:cNvSpPr>
          <p:nvPr/>
        </p:nvSpPr>
        <p:spPr bwMode="auto">
          <a:xfrm flipH="1">
            <a:off x="2232025" y="1768475"/>
            <a:ext cx="1768475" cy="80645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74" name="Line 126"/>
          <p:cNvSpPr>
            <a:spLocks noChangeShapeType="1"/>
          </p:cNvSpPr>
          <p:nvPr/>
        </p:nvSpPr>
        <p:spPr bwMode="auto">
          <a:xfrm>
            <a:off x="4537075" y="1760538"/>
            <a:ext cx="2747963" cy="769937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75" name="Text Box 121"/>
          <p:cNvSpPr txBox="1">
            <a:spLocks noChangeArrowheads="1"/>
          </p:cNvSpPr>
          <p:nvPr/>
        </p:nvSpPr>
        <p:spPr bwMode="auto">
          <a:xfrm>
            <a:off x="4010025" y="1508125"/>
            <a:ext cx="5207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ko-KR" sz="2400">
                <a:latin typeface="Century Gothic" charset="0"/>
                <a:ea typeface="Gulim" charset="-127"/>
              </a:rPr>
              <a:t>70</a:t>
            </a:r>
          </a:p>
        </p:txBody>
      </p:sp>
      <p:sp>
        <p:nvSpPr>
          <p:cNvPr id="31776" name="Line 122"/>
          <p:cNvSpPr>
            <a:spLocks noChangeShapeType="1"/>
          </p:cNvSpPr>
          <p:nvPr/>
        </p:nvSpPr>
        <p:spPr bwMode="auto">
          <a:xfrm>
            <a:off x="4092575" y="149701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77" name="Line 123"/>
          <p:cNvSpPr>
            <a:spLocks noChangeShapeType="1"/>
          </p:cNvSpPr>
          <p:nvPr/>
        </p:nvSpPr>
        <p:spPr bwMode="auto">
          <a:xfrm>
            <a:off x="5033963" y="149701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78" name="Line 124"/>
          <p:cNvSpPr>
            <a:spLocks noChangeShapeType="1"/>
          </p:cNvSpPr>
          <p:nvPr/>
        </p:nvSpPr>
        <p:spPr bwMode="auto">
          <a:xfrm>
            <a:off x="4475163" y="149701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79" name="Line 125"/>
          <p:cNvSpPr>
            <a:spLocks noChangeShapeType="1"/>
          </p:cNvSpPr>
          <p:nvPr/>
        </p:nvSpPr>
        <p:spPr bwMode="auto">
          <a:xfrm>
            <a:off x="4614863" y="149701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80" name="Rectangle 77"/>
          <p:cNvSpPr>
            <a:spLocks noChangeArrowheads="1"/>
          </p:cNvSpPr>
          <p:nvPr/>
        </p:nvSpPr>
        <p:spPr bwMode="auto">
          <a:xfrm>
            <a:off x="3944938" y="1512888"/>
            <a:ext cx="1233487" cy="481012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x-none">
              <a:latin typeface="Century Gothic" charset="0"/>
            </a:endParaRPr>
          </a:p>
          <a:p>
            <a:pPr eaLnBrk="1" hangingPunct="1"/>
            <a:endParaRPr lang="en-US" altLang="x-none">
              <a:latin typeface="Century Gothic" charset="0"/>
            </a:endParaRPr>
          </a:p>
        </p:txBody>
      </p:sp>
      <p:sp>
        <p:nvSpPr>
          <p:cNvPr id="31781" name="Text Box 121"/>
          <p:cNvSpPr txBox="1">
            <a:spLocks noChangeArrowheads="1"/>
          </p:cNvSpPr>
          <p:nvPr/>
        </p:nvSpPr>
        <p:spPr bwMode="auto">
          <a:xfrm>
            <a:off x="1657350" y="2584450"/>
            <a:ext cx="5207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ko-KR" sz="2400">
                <a:latin typeface="Century Gothic" charset="0"/>
                <a:ea typeface="Gulim" charset="-127"/>
              </a:rPr>
              <a:t>50</a:t>
            </a:r>
          </a:p>
        </p:txBody>
      </p:sp>
      <p:sp>
        <p:nvSpPr>
          <p:cNvPr id="31782" name="Line 122"/>
          <p:cNvSpPr>
            <a:spLocks noChangeShapeType="1"/>
          </p:cNvSpPr>
          <p:nvPr/>
        </p:nvSpPr>
        <p:spPr bwMode="auto">
          <a:xfrm>
            <a:off x="1704975" y="257492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83" name="Line 123"/>
          <p:cNvSpPr>
            <a:spLocks noChangeShapeType="1"/>
          </p:cNvSpPr>
          <p:nvPr/>
        </p:nvSpPr>
        <p:spPr bwMode="auto">
          <a:xfrm>
            <a:off x="2682875" y="257492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84" name="Line 124"/>
          <p:cNvSpPr>
            <a:spLocks noChangeShapeType="1"/>
          </p:cNvSpPr>
          <p:nvPr/>
        </p:nvSpPr>
        <p:spPr bwMode="auto">
          <a:xfrm>
            <a:off x="2124075" y="257492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85" name="Line 125"/>
          <p:cNvSpPr>
            <a:spLocks noChangeShapeType="1"/>
          </p:cNvSpPr>
          <p:nvPr/>
        </p:nvSpPr>
        <p:spPr bwMode="auto">
          <a:xfrm>
            <a:off x="2263775" y="257492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86" name="Rectangle 83"/>
          <p:cNvSpPr>
            <a:spLocks noChangeArrowheads="1"/>
          </p:cNvSpPr>
          <p:nvPr/>
        </p:nvSpPr>
        <p:spPr bwMode="auto">
          <a:xfrm>
            <a:off x="1592263" y="2590800"/>
            <a:ext cx="1235075" cy="481013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x-none">
              <a:latin typeface="Century Gothic" charset="0"/>
            </a:endParaRPr>
          </a:p>
          <a:p>
            <a:pPr eaLnBrk="1" hangingPunct="1"/>
            <a:endParaRPr lang="en-US" altLang="x-none">
              <a:latin typeface="Century Gothic" charset="0"/>
            </a:endParaRPr>
          </a:p>
        </p:txBody>
      </p:sp>
      <p:sp>
        <p:nvSpPr>
          <p:cNvPr id="31787" name="Text Box 121"/>
          <p:cNvSpPr txBox="1">
            <a:spLocks noChangeArrowheads="1"/>
          </p:cNvSpPr>
          <p:nvPr/>
        </p:nvSpPr>
        <p:spPr bwMode="auto">
          <a:xfrm>
            <a:off x="6927850" y="2549525"/>
            <a:ext cx="5207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ko-KR" sz="2400">
                <a:latin typeface="Century Gothic" charset="0"/>
                <a:ea typeface="Gulim" charset="-127"/>
              </a:rPr>
              <a:t>80</a:t>
            </a:r>
          </a:p>
        </p:txBody>
      </p:sp>
      <p:sp>
        <p:nvSpPr>
          <p:cNvPr id="31788" name="Line 123"/>
          <p:cNvSpPr>
            <a:spLocks noChangeShapeType="1"/>
          </p:cNvSpPr>
          <p:nvPr/>
        </p:nvSpPr>
        <p:spPr bwMode="auto">
          <a:xfrm>
            <a:off x="7953375" y="253841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89" name="Line 124"/>
          <p:cNvSpPr>
            <a:spLocks noChangeShapeType="1"/>
          </p:cNvSpPr>
          <p:nvPr/>
        </p:nvSpPr>
        <p:spPr bwMode="auto">
          <a:xfrm>
            <a:off x="7394575" y="253841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90" name="Line 125"/>
          <p:cNvSpPr>
            <a:spLocks noChangeShapeType="1"/>
          </p:cNvSpPr>
          <p:nvPr/>
        </p:nvSpPr>
        <p:spPr bwMode="auto">
          <a:xfrm>
            <a:off x="7534275" y="253841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91" name="Rectangle 88"/>
          <p:cNvSpPr>
            <a:spLocks noChangeArrowheads="1"/>
          </p:cNvSpPr>
          <p:nvPr/>
        </p:nvSpPr>
        <p:spPr bwMode="auto">
          <a:xfrm>
            <a:off x="6862763" y="2554288"/>
            <a:ext cx="1235075" cy="481012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x-none">
              <a:latin typeface="Century Gothic" charset="0"/>
            </a:endParaRPr>
          </a:p>
          <a:p>
            <a:pPr eaLnBrk="1" hangingPunct="1"/>
            <a:endParaRPr lang="en-US" altLang="x-none">
              <a:latin typeface="Century Gothic" charset="0"/>
            </a:endParaRPr>
          </a:p>
        </p:txBody>
      </p:sp>
      <p:sp>
        <p:nvSpPr>
          <p:cNvPr id="31792" name="Text Box 121"/>
          <p:cNvSpPr txBox="1">
            <a:spLocks noChangeArrowheads="1"/>
          </p:cNvSpPr>
          <p:nvPr/>
        </p:nvSpPr>
        <p:spPr bwMode="auto">
          <a:xfrm>
            <a:off x="5994400" y="3854450"/>
            <a:ext cx="5207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ko-KR" sz="2400">
                <a:latin typeface="Century Gothic" charset="0"/>
                <a:ea typeface="Gulim" charset="-127"/>
              </a:rPr>
              <a:t>70</a:t>
            </a:r>
          </a:p>
        </p:txBody>
      </p:sp>
      <p:sp>
        <p:nvSpPr>
          <p:cNvPr id="31793" name="Line 123"/>
          <p:cNvSpPr>
            <a:spLocks noChangeShapeType="1"/>
          </p:cNvSpPr>
          <p:nvPr/>
        </p:nvSpPr>
        <p:spPr bwMode="auto">
          <a:xfrm>
            <a:off x="7018338" y="384492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94" name="Line 124"/>
          <p:cNvSpPr>
            <a:spLocks noChangeShapeType="1"/>
          </p:cNvSpPr>
          <p:nvPr/>
        </p:nvSpPr>
        <p:spPr bwMode="auto">
          <a:xfrm>
            <a:off x="6459538" y="384492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95" name="Line 125"/>
          <p:cNvSpPr>
            <a:spLocks noChangeShapeType="1"/>
          </p:cNvSpPr>
          <p:nvPr/>
        </p:nvSpPr>
        <p:spPr bwMode="auto">
          <a:xfrm>
            <a:off x="6599238" y="384492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96" name="Rectangle 93"/>
          <p:cNvSpPr>
            <a:spLocks noChangeArrowheads="1"/>
          </p:cNvSpPr>
          <p:nvPr/>
        </p:nvSpPr>
        <p:spPr bwMode="auto">
          <a:xfrm>
            <a:off x="5929313" y="3860800"/>
            <a:ext cx="1233487" cy="481013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x-none">
              <a:latin typeface="Century Gothic" charset="0"/>
            </a:endParaRPr>
          </a:p>
          <a:p>
            <a:pPr eaLnBrk="1" hangingPunct="1"/>
            <a:endParaRPr lang="en-US" altLang="x-none">
              <a:latin typeface="Century Gothic" charset="0"/>
            </a:endParaRPr>
          </a:p>
        </p:txBody>
      </p:sp>
      <p:sp>
        <p:nvSpPr>
          <p:cNvPr id="31797" name="Line 122"/>
          <p:cNvSpPr>
            <a:spLocks noChangeShapeType="1"/>
          </p:cNvSpPr>
          <p:nvPr/>
        </p:nvSpPr>
        <p:spPr bwMode="auto">
          <a:xfrm>
            <a:off x="6057900" y="387985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98" name="Line 122"/>
          <p:cNvSpPr>
            <a:spLocks noChangeShapeType="1"/>
          </p:cNvSpPr>
          <p:nvPr/>
        </p:nvSpPr>
        <p:spPr bwMode="auto">
          <a:xfrm>
            <a:off x="6975475" y="253841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112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FA8E093-4A71-0F43-A9D5-662A66C0C0EA}" type="slidenum">
              <a:rPr lang="ko-KR" altLang="en-US">
                <a:solidFill>
                  <a:srgbClr val="595959"/>
                </a:solidFill>
                <a:latin typeface="Century Gothic" charset="0"/>
              </a:rPr>
              <a:pPr eaLnBrk="1" hangingPunct="1"/>
              <a:t>28</a:t>
            </a:fld>
            <a:endParaRPr lang="en-US" altLang="ko-KR">
              <a:solidFill>
                <a:srgbClr val="595959"/>
              </a:solidFill>
              <a:latin typeface="Century Gothic" charset="0"/>
            </a:endParaRPr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703263" y="1471613"/>
            <a:ext cx="18811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ko-KR" altLang="en-US" sz="2800">
                <a:latin typeface="Century Gothic" charset="0"/>
                <a:ea typeface="Gulim" charset="-127"/>
              </a:rPr>
              <a:t> </a:t>
            </a:r>
            <a:r>
              <a:rPr lang="en-US" altLang="ko-KR" sz="2800">
                <a:latin typeface="Century Gothic" charset="0"/>
                <a:ea typeface="Gulim" charset="-127"/>
              </a:rPr>
              <a:t>Insert 55</a:t>
            </a:r>
          </a:p>
        </p:txBody>
      </p:sp>
      <p:sp>
        <p:nvSpPr>
          <p:cNvPr id="32772" name="Rectangle 5"/>
          <p:cNvSpPr>
            <a:spLocks noGrp="1" noChangeArrowheads="1"/>
          </p:cNvSpPr>
          <p:nvPr>
            <p:ph type="title"/>
          </p:nvPr>
        </p:nvSpPr>
        <p:spPr>
          <a:xfrm>
            <a:off x="584200" y="369888"/>
            <a:ext cx="7772400" cy="7429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</a:extLst>
        </p:spPr>
        <p:txBody>
          <a:bodyPr/>
          <a:lstStyle/>
          <a:p>
            <a:pPr eaLnBrk="1" hangingPunct="1"/>
            <a:r>
              <a:rPr lang="en-US" altLang="ko-KR" u="sng">
                <a:ea typeface="Gulim" charset="-127"/>
              </a:rPr>
              <a:t>Insertion (Leaf Overflow)</a:t>
            </a:r>
          </a:p>
        </p:txBody>
      </p:sp>
      <p:grpSp>
        <p:nvGrpSpPr>
          <p:cNvPr id="32773" name="Group 6"/>
          <p:cNvGrpSpPr>
            <a:grpSpLocks/>
          </p:cNvGrpSpPr>
          <p:nvPr/>
        </p:nvGrpSpPr>
        <p:grpSpPr bwMode="auto">
          <a:xfrm>
            <a:off x="482600" y="3929063"/>
            <a:ext cx="1636713" cy="825500"/>
            <a:chOff x="385" y="3496"/>
            <a:chExt cx="1031" cy="520"/>
          </a:xfrm>
        </p:grpSpPr>
        <p:sp>
          <p:nvSpPr>
            <p:cNvPr id="32831" name="Line 7"/>
            <p:cNvSpPr>
              <a:spLocks noChangeShapeType="1"/>
            </p:cNvSpPr>
            <p:nvPr/>
          </p:nvSpPr>
          <p:spPr bwMode="auto">
            <a:xfrm>
              <a:off x="1128" y="3640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32" name="Line 8"/>
            <p:cNvSpPr>
              <a:spLocks noChangeShapeType="1"/>
            </p:cNvSpPr>
            <p:nvPr/>
          </p:nvSpPr>
          <p:spPr bwMode="auto">
            <a:xfrm>
              <a:off x="432" y="3696"/>
              <a:ext cx="0" cy="32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2833" name="Group 9"/>
            <p:cNvGrpSpPr>
              <a:grpSpLocks/>
            </p:cNvGrpSpPr>
            <p:nvPr/>
          </p:nvGrpSpPr>
          <p:grpSpPr bwMode="auto">
            <a:xfrm>
              <a:off x="385" y="3496"/>
              <a:ext cx="787" cy="304"/>
              <a:chOff x="385" y="3496"/>
              <a:chExt cx="787" cy="304"/>
            </a:xfrm>
          </p:grpSpPr>
          <p:sp>
            <p:nvSpPr>
              <p:cNvPr id="32835" name="Text Box 10"/>
              <p:cNvSpPr txBox="1">
                <a:spLocks noChangeArrowheads="1"/>
              </p:cNvSpPr>
              <p:nvPr/>
            </p:nvSpPr>
            <p:spPr bwMode="auto">
              <a:xfrm>
                <a:off x="385" y="3497"/>
                <a:ext cx="787" cy="30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ko-KR" altLang="en-US" sz="2400">
                    <a:latin typeface="Century Gothic" charset="0"/>
                    <a:ea typeface="Gulim" charset="-127"/>
                  </a:rPr>
                  <a:t> </a:t>
                </a:r>
                <a:r>
                  <a:rPr lang="en-US" altLang="ko-KR" sz="2400">
                    <a:latin typeface="Century Gothic" charset="0"/>
                    <a:ea typeface="Gulim" charset="-127"/>
                  </a:rPr>
                  <a:t>20  30 </a:t>
                </a:r>
              </a:p>
            </p:txBody>
          </p:sp>
          <p:sp>
            <p:nvSpPr>
              <p:cNvPr id="32836" name="Line 11"/>
              <p:cNvSpPr>
                <a:spLocks noChangeShapeType="1"/>
              </p:cNvSpPr>
              <p:nvPr/>
            </p:nvSpPr>
            <p:spPr bwMode="auto">
              <a:xfrm>
                <a:off x="472" y="3496"/>
                <a:ext cx="0" cy="30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37" name="Line 12"/>
              <p:cNvSpPr>
                <a:spLocks noChangeShapeType="1"/>
              </p:cNvSpPr>
              <p:nvPr/>
            </p:nvSpPr>
            <p:spPr bwMode="auto">
              <a:xfrm>
                <a:off x="1088" y="3496"/>
                <a:ext cx="0" cy="30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38" name="Line 13"/>
              <p:cNvSpPr>
                <a:spLocks noChangeShapeType="1"/>
              </p:cNvSpPr>
              <p:nvPr/>
            </p:nvSpPr>
            <p:spPr bwMode="auto">
              <a:xfrm>
                <a:off x="736" y="3496"/>
                <a:ext cx="0" cy="30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39" name="Line 14"/>
              <p:cNvSpPr>
                <a:spLocks noChangeShapeType="1"/>
              </p:cNvSpPr>
              <p:nvPr/>
            </p:nvSpPr>
            <p:spPr bwMode="auto">
              <a:xfrm>
                <a:off x="824" y="3496"/>
                <a:ext cx="0" cy="30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2834" name="Line 15"/>
            <p:cNvSpPr>
              <a:spLocks noChangeShapeType="1"/>
            </p:cNvSpPr>
            <p:nvPr/>
          </p:nvSpPr>
          <p:spPr bwMode="auto">
            <a:xfrm>
              <a:off x="776" y="3696"/>
              <a:ext cx="0" cy="32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2774" name="Line 16"/>
          <p:cNvSpPr>
            <a:spLocks noChangeShapeType="1"/>
          </p:cNvSpPr>
          <p:nvPr/>
        </p:nvSpPr>
        <p:spPr bwMode="auto">
          <a:xfrm>
            <a:off x="2132013" y="4246563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2775" name="Group 17"/>
          <p:cNvGrpSpPr>
            <a:grpSpLocks/>
          </p:cNvGrpSpPr>
          <p:nvPr/>
        </p:nvGrpSpPr>
        <p:grpSpPr bwMode="auto">
          <a:xfrm>
            <a:off x="2058988" y="3929063"/>
            <a:ext cx="1250950" cy="482600"/>
            <a:chOff x="386" y="3496"/>
            <a:chExt cx="788" cy="304"/>
          </a:xfrm>
        </p:grpSpPr>
        <p:sp>
          <p:nvSpPr>
            <p:cNvPr id="32826" name="Text Box 18"/>
            <p:cNvSpPr txBox="1">
              <a:spLocks noChangeArrowheads="1"/>
            </p:cNvSpPr>
            <p:nvPr/>
          </p:nvSpPr>
          <p:spPr bwMode="auto">
            <a:xfrm>
              <a:off x="386" y="3498"/>
              <a:ext cx="788" cy="3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ko-KR" altLang="en-US" sz="2400">
                  <a:latin typeface="Century Gothic" charset="0"/>
                  <a:ea typeface="Gulim" charset="-127"/>
                </a:rPr>
                <a:t> </a:t>
              </a:r>
              <a:r>
                <a:rPr lang="en-US" altLang="ko-KR" sz="2400">
                  <a:latin typeface="Century Gothic" charset="0"/>
                  <a:ea typeface="Gulim" charset="-127"/>
                </a:rPr>
                <a:t>50  55 </a:t>
              </a:r>
            </a:p>
          </p:txBody>
        </p:sp>
        <p:sp>
          <p:nvSpPr>
            <p:cNvPr id="32827" name="Line 19"/>
            <p:cNvSpPr>
              <a:spLocks noChangeShapeType="1"/>
            </p:cNvSpPr>
            <p:nvPr/>
          </p:nvSpPr>
          <p:spPr bwMode="auto">
            <a:xfrm>
              <a:off x="472" y="3496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28" name="Line 20"/>
            <p:cNvSpPr>
              <a:spLocks noChangeShapeType="1"/>
            </p:cNvSpPr>
            <p:nvPr/>
          </p:nvSpPr>
          <p:spPr bwMode="auto">
            <a:xfrm>
              <a:off x="1088" y="3496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29" name="Line 21"/>
            <p:cNvSpPr>
              <a:spLocks noChangeShapeType="1"/>
            </p:cNvSpPr>
            <p:nvPr/>
          </p:nvSpPr>
          <p:spPr bwMode="auto">
            <a:xfrm>
              <a:off x="736" y="3496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30" name="Line 22"/>
            <p:cNvSpPr>
              <a:spLocks noChangeShapeType="1"/>
            </p:cNvSpPr>
            <p:nvPr/>
          </p:nvSpPr>
          <p:spPr bwMode="auto">
            <a:xfrm>
              <a:off x="824" y="3496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2776" name="Line 23"/>
          <p:cNvSpPr>
            <a:spLocks noChangeShapeType="1"/>
          </p:cNvSpPr>
          <p:nvPr/>
        </p:nvSpPr>
        <p:spPr bwMode="auto">
          <a:xfrm>
            <a:off x="7572375" y="4181475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2777" name="Group 24"/>
          <p:cNvGrpSpPr>
            <a:grpSpLocks/>
          </p:cNvGrpSpPr>
          <p:nvPr/>
        </p:nvGrpSpPr>
        <p:grpSpPr bwMode="auto">
          <a:xfrm>
            <a:off x="7499350" y="3863975"/>
            <a:ext cx="1249363" cy="482600"/>
            <a:chOff x="386" y="3496"/>
            <a:chExt cx="787" cy="304"/>
          </a:xfrm>
        </p:grpSpPr>
        <p:sp>
          <p:nvSpPr>
            <p:cNvPr id="32821" name="Text Box 25"/>
            <p:cNvSpPr txBox="1">
              <a:spLocks noChangeArrowheads="1"/>
            </p:cNvSpPr>
            <p:nvPr/>
          </p:nvSpPr>
          <p:spPr bwMode="auto">
            <a:xfrm>
              <a:off x="386" y="3497"/>
              <a:ext cx="787" cy="30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ko-KR" altLang="en-US" sz="2400">
                  <a:latin typeface="Century Gothic" charset="0"/>
                  <a:ea typeface="Gulim" charset="-127"/>
                </a:rPr>
                <a:t> </a:t>
              </a:r>
              <a:r>
                <a:rPr lang="en-US" altLang="ko-KR" sz="2400">
                  <a:latin typeface="Century Gothic" charset="0"/>
                  <a:ea typeface="Gulim" charset="-127"/>
                </a:rPr>
                <a:t>80  90 </a:t>
              </a:r>
            </a:p>
          </p:txBody>
        </p:sp>
        <p:sp>
          <p:nvSpPr>
            <p:cNvPr id="32822" name="Line 26"/>
            <p:cNvSpPr>
              <a:spLocks noChangeShapeType="1"/>
            </p:cNvSpPr>
            <p:nvPr/>
          </p:nvSpPr>
          <p:spPr bwMode="auto">
            <a:xfrm>
              <a:off x="472" y="3496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23" name="Line 27"/>
            <p:cNvSpPr>
              <a:spLocks noChangeShapeType="1"/>
            </p:cNvSpPr>
            <p:nvPr/>
          </p:nvSpPr>
          <p:spPr bwMode="auto">
            <a:xfrm>
              <a:off x="1088" y="3496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24" name="Line 28"/>
            <p:cNvSpPr>
              <a:spLocks noChangeShapeType="1"/>
            </p:cNvSpPr>
            <p:nvPr/>
          </p:nvSpPr>
          <p:spPr bwMode="auto">
            <a:xfrm>
              <a:off x="736" y="3496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25" name="Line 29"/>
            <p:cNvSpPr>
              <a:spLocks noChangeShapeType="1"/>
            </p:cNvSpPr>
            <p:nvPr/>
          </p:nvSpPr>
          <p:spPr bwMode="auto">
            <a:xfrm>
              <a:off x="824" y="3496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2778" name="Line 30"/>
          <p:cNvSpPr>
            <a:spLocks noChangeShapeType="1"/>
          </p:cNvSpPr>
          <p:nvPr/>
        </p:nvSpPr>
        <p:spPr bwMode="auto">
          <a:xfrm>
            <a:off x="8118475" y="4181475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79" name="Line 31"/>
          <p:cNvSpPr>
            <a:spLocks noChangeShapeType="1"/>
          </p:cNvSpPr>
          <p:nvPr/>
        </p:nvSpPr>
        <p:spPr bwMode="auto">
          <a:xfrm>
            <a:off x="7089775" y="4105275"/>
            <a:ext cx="4572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80" name="Line 39"/>
          <p:cNvSpPr>
            <a:spLocks noChangeShapeType="1"/>
          </p:cNvSpPr>
          <p:nvPr/>
        </p:nvSpPr>
        <p:spPr bwMode="auto">
          <a:xfrm flipH="1">
            <a:off x="963613" y="2824163"/>
            <a:ext cx="685800" cy="10795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81" name="Line 46"/>
          <p:cNvSpPr>
            <a:spLocks noChangeShapeType="1"/>
          </p:cNvSpPr>
          <p:nvPr/>
        </p:nvSpPr>
        <p:spPr bwMode="auto">
          <a:xfrm>
            <a:off x="2195513" y="2824163"/>
            <a:ext cx="203200" cy="11049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82" name="Line 54"/>
          <p:cNvSpPr>
            <a:spLocks noChangeShapeType="1"/>
          </p:cNvSpPr>
          <p:nvPr/>
        </p:nvSpPr>
        <p:spPr bwMode="auto">
          <a:xfrm>
            <a:off x="7470775" y="2771775"/>
            <a:ext cx="203200" cy="11049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83" name="Line 63"/>
          <p:cNvSpPr>
            <a:spLocks noChangeShapeType="1"/>
          </p:cNvSpPr>
          <p:nvPr/>
        </p:nvSpPr>
        <p:spPr bwMode="auto">
          <a:xfrm>
            <a:off x="2714625" y="4235450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84" name="Line 64"/>
          <p:cNvSpPr>
            <a:spLocks noChangeShapeType="1"/>
          </p:cNvSpPr>
          <p:nvPr/>
        </p:nvSpPr>
        <p:spPr bwMode="auto">
          <a:xfrm flipV="1">
            <a:off x="3225800" y="4114800"/>
            <a:ext cx="542925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85" name="Line 67"/>
          <p:cNvSpPr>
            <a:spLocks noChangeShapeType="1"/>
          </p:cNvSpPr>
          <p:nvPr/>
        </p:nvSpPr>
        <p:spPr bwMode="auto">
          <a:xfrm>
            <a:off x="3856038" y="4230688"/>
            <a:ext cx="0" cy="50800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86" name="Line 75"/>
          <p:cNvSpPr>
            <a:spLocks noChangeShapeType="1"/>
          </p:cNvSpPr>
          <p:nvPr/>
        </p:nvSpPr>
        <p:spPr bwMode="auto">
          <a:xfrm flipV="1">
            <a:off x="4992688" y="4097338"/>
            <a:ext cx="933450" cy="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87" name="Line 47"/>
          <p:cNvSpPr>
            <a:spLocks noChangeShapeType="1"/>
          </p:cNvSpPr>
          <p:nvPr/>
        </p:nvSpPr>
        <p:spPr bwMode="auto">
          <a:xfrm flipH="1">
            <a:off x="6238875" y="2771775"/>
            <a:ext cx="685800" cy="10795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88" name="Line 96"/>
          <p:cNvSpPr>
            <a:spLocks noChangeShapeType="1"/>
          </p:cNvSpPr>
          <p:nvPr/>
        </p:nvSpPr>
        <p:spPr bwMode="auto">
          <a:xfrm>
            <a:off x="5988050" y="4181475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89" name="Line 119"/>
          <p:cNvSpPr>
            <a:spLocks noChangeShapeType="1"/>
          </p:cNvSpPr>
          <p:nvPr/>
        </p:nvSpPr>
        <p:spPr bwMode="auto">
          <a:xfrm flipH="1">
            <a:off x="2232025" y="1768475"/>
            <a:ext cx="1768475" cy="80645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90" name="Line 126"/>
          <p:cNvSpPr>
            <a:spLocks noChangeShapeType="1"/>
          </p:cNvSpPr>
          <p:nvPr/>
        </p:nvSpPr>
        <p:spPr bwMode="auto">
          <a:xfrm>
            <a:off x="4537075" y="1760538"/>
            <a:ext cx="2747963" cy="769937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91" name="Text Box 121"/>
          <p:cNvSpPr txBox="1">
            <a:spLocks noChangeArrowheads="1"/>
          </p:cNvSpPr>
          <p:nvPr/>
        </p:nvSpPr>
        <p:spPr bwMode="auto">
          <a:xfrm>
            <a:off x="4010025" y="1508125"/>
            <a:ext cx="5207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ko-KR" sz="2400">
                <a:latin typeface="Century Gothic" charset="0"/>
                <a:ea typeface="Gulim" charset="-127"/>
              </a:rPr>
              <a:t>70</a:t>
            </a:r>
          </a:p>
        </p:txBody>
      </p:sp>
      <p:sp>
        <p:nvSpPr>
          <p:cNvPr id="32792" name="Line 122"/>
          <p:cNvSpPr>
            <a:spLocks noChangeShapeType="1"/>
          </p:cNvSpPr>
          <p:nvPr/>
        </p:nvSpPr>
        <p:spPr bwMode="auto">
          <a:xfrm>
            <a:off x="4092575" y="149701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93" name="Line 123"/>
          <p:cNvSpPr>
            <a:spLocks noChangeShapeType="1"/>
          </p:cNvSpPr>
          <p:nvPr/>
        </p:nvSpPr>
        <p:spPr bwMode="auto">
          <a:xfrm>
            <a:off x="5033963" y="149701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94" name="Line 124"/>
          <p:cNvSpPr>
            <a:spLocks noChangeShapeType="1"/>
          </p:cNvSpPr>
          <p:nvPr/>
        </p:nvSpPr>
        <p:spPr bwMode="auto">
          <a:xfrm>
            <a:off x="4475163" y="149701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95" name="Line 125"/>
          <p:cNvSpPr>
            <a:spLocks noChangeShapeType="1"/>
          </p:cNvSpPr>
          <p:nvPr/>
        </p:nvSpPr>
        <p:spPr bwMode="auto">
          <a:xfrm>
            <a:off x="4614863" y="149701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96" name="Rectangle 80"/>
          <p:cNvSpPr>
            <a:spLocks noChangeArrowheads="1"/>
          </p:cNvSpPr>
          <p:nvPr/>
        </p:nvSpPr>
        <p:spPr bwMode="auto">
          <a:xfrm>
            <a:off x="3944938" y="1512888"/>
            <a:ext cx="1233487" cy="481012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x-none">
              <a:latin typeface="Century Gothic" charset="0"/>
            </a:endParaRPr>
          </a:p>
          <a:p>
            <a:pPr eaLnBrk="1" hangingPunct="1"/>
            <a:endParaRPr lang="en-US" altLang="x-none">
              <a:latin typeface="Century Gothic" charset="0"/>
            </a:endParaRPr>
          </a:p>
        </p:txBody>
      </p:sp>
      <p:sp>
        <p:nvSpPr>
          <p:cNvPr id="32797" name="Text Box 121"/>
          <p:cNvSpPr txBox="1">
            <a:spLocks noChangeArrowheads="1"/>
          </p:cNvSpPr>
          <p:nvPr/>
        </p:nvSpPr>
        <p:spPr bwMode="auto">
          <a:xfrm>
            <a:off x="1657350" y="2584450"/>
            <a:ext cx="5207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ko-KR" sz="2400">
                <a:latin typeface="Century Gothic" charset="0"/>
                <a:ea typeface="Gulim" charset="-127"/>
              </a:rPr>
              <a:t>50</a:t>
            </a:r>
          </a:p>
        </p:txBody>
      </p:sp>
      <p:sp>
        <p:nvSpPr>
          <p:cNvPr id="32798" name="Line 122"/>
          <p:cNvSpPr>
            <a:spLocks noChangeShapeType="1"/>
          </p:cNvSpPr>
          <p:nvPr/>
        </p:nvSpPr>
        <p:spPr bwMode="auto">
          <a:xfrm>
            <a:off x="1704975" y="257492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99" name="Line 123"/>
          <p:cNvSpPr>
            <a:spLocks noChangeShapeType="1"/>
          </p:cNvSpPr>
          <p:nvPr/>
        </p:nvSpPr>
        <p:spPr bwMode="auto">
          <a:xfrm>
            <a:off x="2682875" y="257492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00" name="Line 124"/>
          <p:cNvSpPr>
            <a:spLocks noChangeShapeType="1"/>
          </p:cNvSpPr>
          <p:nvPr/>
        </p:nvSpPr>
        <p:spPr bwMode="auto">
          <a:xfrm>
            <a:off x="2124075" y="257492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01" name="Line 125"/>
          <p:cNvSpPr>
            <a:spLocks noChangeShapeType="1"/>
          </p:cNvSpPr>
          <p:nvPr/>
        </p:nvSpPr>
        <p:spPr bwMode="auto">
          <a:xfrm>
            <a:off x="2263775" y="257492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02" name="Rectangle 86"/>
          <p:cNvSpPr>
            <a:spLocks noChangeArrowheads="1"/>
          </p:cNvSpPr>
          <p:nvPr/>
        </p:nvSpPr>
        <p:spPr bwMode="auto">
          <a:xfrm>
            <a:off x="1592263" y="2590800"/>
            <a:ext cx="1235075" cy="481013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x-none">
              <a:latin typeface="Century Gothic" charset="0"/>
            </a:endParaRPr>
          </a:p>
          <a:p>
            <a:pPr eaLnBrk="1" hangingPunct="1"/>
            <a:endParaRPr lang="en-US" altLang="x-none">
              <a:latin typeface="Century Gothic" charset="0"/>
            </a:endParaRPr>
          </a:p>
        </p:txBody>
      </p:sp>
      <p:sp>
        <p:nvSpPr>
          <p:cNvPr id="32803" name="Text Box 121"/>
          <p:cNvSpPr txBox="1">
            <a:spLocks noChangeArrowheads="1"/>
          </p:cNvSpPr>
          <p:nvPr/>
        </p:nvSpPr>
        <p:spPr bwMode="auto">
          <a:xfrm>
            <a:off x="6927850" y="2549525"/>
            <a:ext cx="5207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ko-KR" sz="2400">
                <a:latin typeface="Century Gothic" charset="0"/>
                <a:ea typeface="Gulim" charset="-127"/>
              </a:rPr>
              <a:t>80</a:t>
            </a:r>
          </a:p>
        </p:txBody>
      </p:sp>
      <p:sp>
        <p:nvSpPr>
          <p:cNvPr id="32804" name="Line 123"/>
          <p:cNvSpPr>
            <a:spLocks noChangeShapeType="1"/>
          </p:cNvSpPr>
          <p:nvPr/>
        </p:nvSpPr>
        <p:spPr bwMode="auto">
          <a:xfrm>
            <a:off x="7953375" y="253841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05" name="Line 124"/>
          <p:cNvSpPr>
            <a:spLocks noChangeShapeType="1"/>
          </p:cNvSpPr>
          <p:nvPr/>
        </p:nvSpPr>
        <p:spPr bwMode="auto">
          <a:xfrm>
            <a:off x="7394575" y="253841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06" name="Line 125"/>
          <p:cNvSpPr>
            <a:spLocks noChangeShapeType="1"/>
          </p:cNvSpPr>
          <p:nvPr/>
        </p:nvSpPr>
        <p:spPr bwMode="auto">
          <a:xfrm>
            <a:off x="7534275" y="253841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07" name="Rectangle 91"/>
          <p:cNvSpPr>
            <a:spLocks noChangeArrowheads="1"/>
          </p:cNvSpPr>
          <p:nvPr/>
        </p:nvSpPr>
        <p:spPr bwMode="auto">
          <a:xfrm>
            <a:off x="6862763" y="2554288"/>
            <a:ext cx="1235075" cy="481012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x-none">
              <a:latin typeface="Century Gothic" charset="0"/>
            </a:endParaRPr>
          </a:p>
          <a:p>
            <a:pPr eaLnBrk="1" hangingPunct="1"/>
            <a:endParaRPr lang="en-US" altLang="x-none">
              <a:latin typeface="Century Gothic" charset="0"/>
            </a:endParaRPr>
          </a:p>
        </p:txBody>
      </p:sp>
      <p:sp>
        <p:nvSpPr>
          <p:cNvPr id="32808" name="Text Box 121"/>
          <p:cNvSpPr txBox="1">
            <a:spLocks noChangeArrowheads="1"/>
          </p:cNvSpPr>
          <p:nvPr/>
        </p:nvSpPr>
        <p:spPr bwMode="auto">
          <a:xfrm>
            <a:off x="5994400" y="3854450"/>
            <a:ext cx="5207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ko-KR" sz="2400">
                <a:latin typeface="Century Gothic" charset="0"/>
                <a:ea typeface="Gulim" charset="-127"/>
              </a:rPr>
              <a:t>70</a:t>
            </a:r>
          </a:p>
        </p:txBody>
      </p:sp>
      <p:sp>
        <p:nvSpPr>
          <p:cNvPr id="32809" name="Line 123"/>
          <p:cNvSpPr>
            <a:spLocks noChangeShapeType="1"/>
          </p:cNvSpPr>
          <p:nvPr/>
        </p:nvSpPr>
        <p:spPr bwMode="auto">
          <a:xfrm>
            <a:off x="7018338" y="384492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10" name="Line 124"/>
          <p:cNvSpPr>
            <a:spLocks noChangeShapeType="1"/>
          </p:cNvSpPr>
          <p:nvPr/>
        </p:nvSpPr>
        <p:spPr bwMode="auto">
          <a:xfrm>
            <a:off x="6459538" y="384492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11" name="Line 125"/>
          <p:cNvSpPr>
            <a:spLocks noChangeShapeType="1"/>
          </p:cNvSpPr>
          <p:nvPr/>
        </p:nvSpPr>
        <p:spPr bwMode="auto">
          <a:xfrm>
            <a:off x="6599238" y="384492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12" name="Rectangle 96"/>
          <p:cNvSpPr>
            <a:spLocks noChangeArrowheads="1"/>
          </p:cNvSpPr>
          <p:nvPr/>
        </p:nvSpPr>
        <p:spPr bwMode="auto">
          <a:xfrm>
            <a:off x="5929313" y="3860800"/>
            <a:ext cx="1233487" cy="481013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x-none">
              <a:latin typeface="Century Gothic" charset="0"/>
            </a:endParaRPr>
          </a:p>
          <a:p>
            <a:pPr eaLnBrk="1" hangingPunct="1"/>
            <a:endParaRPr lang="en-US" altLang="x-none">
              <a:latin typeface="Century Gothic" charset="0"/>
            </a:endParaRPr>
          </a:p>
        </p:txBody>
      </p:sp>
      <p:sp>
        <p:nvSpPr>
          <p:cNvPr id="32813" name="Line 122"/>
          <p:cNvSpPr>
            <a:spLocks noChangeShapeType="1"/>
          </p:cNvSpPr>
          <p:nvPr/>
        </p:nvSpPr>
        <p:spPr bwMode="auto">
          <a:xfrm>
            <a:off x="6057900" y="387985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14" name="Line 122"/>
          <p:cNvSpPr>
            <a:spLocks noChangeShapeType="1"/>
          </p:cNvSpPr>
          <p:nvPr/>
        </p:nvSpPr>
        <p:spPr bwMode="auto">
          <a:xfrm>
            <a:off x="6975475" y="253841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15" name="Line 68"/>
          <p:cNvSpPr>
            <a:spLocks noChangeShapeType="1"/>
          </p:cNvSpPr>
          <p:nvPr/>
        </p:nvSpPr>
        <p:spPr bwMode="auto">
          <a:xfrm>
            <a:off x="3919538" y="3913188"/>
            <a:ext cx="0" cy="482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16" name="Line 69"/>
          <p:cNvSpPr>
            <a:spLocks noChangeShapeType="1"/>
          </p:cNvSpPr>
          <p:nvPr/>
        </p:nvSpPr>
        <p:spPr bwMode="auto">
          <a:xfrm>
            <a:off x="4897438" y="3913188"/>
            <a:ext cx="0" cy="482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17" name="Line 70"/>
          <p:cNvSpPr>
            <a:spLocks noChangeShapeType="1"/>
          </p:cNvSpPr>
          <p:nvPr/>
        </p:nvSpPr>
        <p:spPr bwMode="auto">
          <a:xfrm>
            <a:off x="4338638" y="3913188"/>
            <a:ext cx="0" cy="482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18" name="Line 71"/>
          <p:cNvSpPr>
            <a:spLocks noChangeShapeType="1"/>
          </p:cNvSpPr>
          <p:nvPr/>
        </p:nvSpPr>
        <p:spPr bwMode="auto">
          <a:xfrm>
            <a:off x="4478338" y="3913188"/>
            <a:ext cx="0" cy="482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19" name="Rectangle 103"/>
          <p:cNvSpPr>
            <a:spLocks noChangeArrowheads="1"/>
          </p:cNvSpPr>
          <p:nvPr/>
        </p:nvSpPr>
        <p:spPr bwMode="auto">
          <a:xfrm>
            <a:off x="3786188" y="3903663"/>
            <a:ext cx="1233487" cy="481012"/>
          </a:xfrm>
          <a:prstGeom prst="rect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x-none">
              <a:latin typeface="Century Gothic" charset="0"/>
            </a:endParaRPr>
          </a:p>
          <a:p>
            <a:pPr eaLnBrk="1" hangingPunct="1"/>
            <a:endParaRPr lang="en-US" altLang="x-none">
              <a:latin typeface="Century Gothic" charset="0"/>
            </a:endParaRPr>
          </a:p>
        </p:txBody>
      </p:sp>
      <p:sp>
        <p:nvSpPr>
          <p:cNvPr id="32820" name="Text Box 121"/>
          <p:cNvSpPr txBox="1">
            <a:spLocks noChangeArrowheads="1"/>
          </p:cNvSpPr>
          <p:nvPr/>
        </p:nvSpPr>
        <p:spPr bwMode="auto">
          <a:xfrm>
            <a:off x="3878263" y="3916363"/>
            <a:ext cx="5207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ko-KR" sz="2400">
                <a:solidFill>
                  <a:srgbClr val="FF0000"/>
                </a:solidFill>
                <a:latin typeface="Century Gothic" charset="0"/>
                <a:ea typeface="Gulim" charset="-127"/>
              </a:rPr>
              <a:t>60</a:t>
            </a:r>
          </a:p>
        </p:txBody>
      </p:sp>
    </p:spTree>
    <p:extLst>
      <p:ext uri="{BB962C8B-B14F-4D97-AF65-F5344CB8AC3E}">
        <p14:creationId xmlns:p14="http://schemas.microsoft.com/office/powerpoint/2010/main" val="10228396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09E1A0F-A47B-B54D-84D0-AE04B9B5B932}" type="slidenum">
              <a:rPr lang="ko-KR" altLang="en-US">
                <a:solidFill>
                  <a:srgbClr val="595959"/>
                </a:solidFill>
                <a:latin typeface="Century Gothic" charset="0"/>
              </a:rPr>
              <a:pPr eaLnBrk="1" hangingPunct="1"/>
              <a:t>29</a:t>
            </a:fld>
            <a:endParaRPr lang="en-US" altLang="ko-KR">
              <a:solidFill>
                <a:srgbClr val="595959"/>
              </a:solidFill>
              <a:latin typeface="Century Gothic" charset="0"/>
            </a:endParaRPr>
          </a:p>
        </p:txBody>
      </p:sp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703263" y="1471613"/>
            <a:ext cx="18811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ko-KR" altLang="en-US" sz="2800">
                <a:latin typeface="Century Gothic" charset="0"/>
                <a:ea typeface="Gulim" charset="-127"/>
              </a:rPr>
              <a:t> </a:t>
            </a:r>
            <a:r>
              <a:rPr lang="en-US" altLang="ko-KR" sz="2800">
                <a:latin typeface="Century Gothic" charset="0"/>
                <a:ea typeface="Gulim" charset="-127"/>
              </a:rPr>
              <a:t>Insert 55</a:t>
            </a: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534988" y="4439117"/>
            <a:ext cx="7875587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ko-KR" sz="2400" dirty="0">
              <a:latin typeface="Century Gothic" charset="0"/>
              <a:ea typeface="Gulim" charset="-127"/>
            </a:endParaRPr>
          </a:p>
          <a:p>
            <a:pPr eaLnBrk="1" hangingPunct="1">
              <a:buFontTx/>
              <a:buChar char="•"/>
            </a:pPr>
            <a:r>
              <a:rPr lang="en-US" altLang="ko-KR" sz="2400" dirty="0">
                <a:latin typeface="Century Gothic" charset="0"/>
                <a:ea typeface="Gulim" charset="-127"/>
              </a:rPr>
              <a:t>  </a:t>
            </a:r>
            <a:r>
              <a:rPr lang="en-US" altLang="ko-KR" sz="2400" i="1" u="sng" dirty="0">
                <a:latin typeface="Century Gothic" charset="0"/>
                <a:ea typeface="Gulim" charset="-127"/>
              </a:rPr>
              <a:t>Copy</a:t>
            </a:r>
            <a:r>
              <a:rPr lang="en-US" altLang="ko-KR" sz="2400" dirty="0">
                <a:latin typeface="Century Gothic" charset="0"/>
                <a:ea typeface="Gulim" charset="-127"/>
              </a:rPr>
              <a:t> the first key of the new node to parent</a:t>
            </a:r>
          </a:p>
          <a:p>
            <a:pPr eaLnBrk="1" hangingPunct="1">
              <a:buFontTx/>
              <a:buChar char="•"/>
            </a:pPr>
            <a:r>
              <a:rPr lang="en-US" altLang="en-US" sz="2400" dirty="0">
                <a:ea typeface="ＭＳ Ｐゴシック" panose="020B0600070205080204" pitchFamily="34" charset="-128"/>
                <a:sym typeface="Symbol" pitchFamily="2" charset="2"/>
              </a:rPr>
              <a:t>let the new node be </a:t>
            </a:r>
            <a:r>
              <a:rPr lang="en-US" altLang="en-US" sz="2400" i="1" dirty="0">
                <a:ea typeface="ＭＳ Ｐゴシック" panose="020B0600070205080204" pitchFamily="34" charset="-128"/>
                <a:sym typeface="Symbol" pitchFamily="2" charset="2"/>
              </a:rPr>
              <a:t>p,</a:t>
            </a:r>
            <a:r>
              <a:rPr lang="en-US" altLang="en-US" sz="2400" dirty="0">
                <a:ea typeface="ＭＳ Ｐゴシック" panose="020B0600070205080204" pitchFamily="34" charset="-128"/>
                <a:sym typeface="Symbol" pitchFamily="2" charset="2"/>
              </a:rPr>
              <a:t> and let </a:t>
            </a:r>
            <a:r>
              <a:rPr lang="en-US" altLang="en-US" sz="2400" i="1" dirty="0">
                <a:ea typeface="ＭＳ Ｐゴシック" panose="020B0600070205080204" pitchFamily="34" charset="-128"/>
                <a:sym typeface="Symbol" pitchFamily="2" charset="2"/>
              </a:rPr>
              <a:t>k</a:t>
            </a:r>
            <a:r>
              <a:rPr lang="en-US" altLang="en-US" sz="2400" dirty="0">
                <a:ea typeface="ＭＳ Ｐゴシック" panose="020B0600070205080204" pitchFamily="34" charset="-128"/>
                <a:sym typeface="Symbol" pitchFamily="2" charset="2"/>
              </a:rPr>
              <a:t> be the least key value in </a:t>
            </a:r>
            <a:r>
              <a:rPr lang="en-US" altLang="en-US" sz="2400" i="1" dirty="0">
                <a:ea typeface="ＭＳ Ｐゴシック" panose="020B0600070205080204" pitchFamily="34" charset="-128"/>
                <a:sym typeface="Symbol" pitchFamily="2" charset="2"/>
              </a:rPr>
              <a:t>p.  </a:t>
            </a:r>
            <a:r>
              <a:rPr lang="en-US" altLang="en-US" sz="2400" dirty="0">
                <a:ea typeface="ＭＳ Ｐゴシック" panose="020B0600070205080204" pitchFamily="34" charset="-128"/>
                <a:sym typeface="Symbol" pitchFamily="2" charset="2"/>
              </a:rPr>
              <a:t>Insert (</a:t>
            </a:r>
            <a:r>
              <a:rPr lang="en-US" altLang="en-US" sz="2400" i="1" dirty="0" err="1">
                <a:ea typeface="ＭＳ Ｐゴシック" panose="020B0600070205080204" pitchFamily="34" charset="-128"/>
                <a:sym typeface="Symbol" pitchFamily="2" charset="2"/>
              </a:rPr>
              <a:t>k,p</a:t>
            </a:r>
            <a:r>
              <a:rPr lang="en-US" altLang="en-US" sz="2400" dirty="0">
                <a:ea typeface="ＭＳ Ｐゴシック" panose="020B0600070205080204" pitchFamily="34" charset="-128"/>
                <a:sym typeface="Symbol" pitchFamily="2" charset="2"/>
              </a:rPr>
              <a:t>) in the parent of the node being split. </a:t>
            </a:r>
          </a:p>
          <a:p>
            <a:pPr eaLnBrk="1" hangingPunct="1">
              <a:buFontTx/>
              <a:buChar char="•"/>
            </a:pPr>
            <a:endParaRPr lang="en-US" altLang="ko-KR" sz="2400" dirty="0">
              <a:latin typeface="Century Gothic" charset="0"/>
              <a:ea typeface="Gulim" charset="-127"/>
            </a:endParaRPr>
          </a:p>
        </p:txBody>
      </p:sp>
      <p:sp>
        <p:nvSpPr>
          <p:cNvPr id="33797" name="Rectangle 5"/>
          <p:cNvSpPr>
            <a:spLocks noGrp="1" noChangeArrowheads="1"/>
          </p:cNvSpPr>
          <p:nvPr>
            <p:ph type="title"/>
          </p:nvPr>
        </p:nvSpPr>
        <p:spPr>
          <a:xfrm>
            <a:off x="584200" y="369888"/>
            <a:ext cx="7772400" cy="7429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</a:extLst>
        </p:spPr>
        <p:txBody>
          <a:bodyPr/>
          <a:lstStyle/>
          <a:p>
            <a:pPr eaLnBrk="1" hangingPunct="1"/>
            <a:r>
              <a:rPr lang="en-US" altLang="ko-KR" u="sng">
                <a:ea typeface="Gulim" charset="-127"/>
              </a:rPr>
              <a:t>Insertion (Leaf Overflow)</a:t>
            </a:r>
          </a:p>
        </p:txBody>
      </p:sp>
      <p:grpSp>
        <p:nvGrpSpPr>
          <p:cNvPr id="33798" name="Group 6"/>
          <p:cNvGrpSpPr>
            <a:grpSpLocks/>
          </p:cNvGrpSpPr>
          <p:nvPr/>
        </p:nvGrpSpPr>
        <p:grpSpPr bwMode="auto">
          <a:xfrm>
            <a:off x="482600" y="3929063"/>
            <a:ext cx="1636713" cy="825500"/>
            <a:chOff x="385" y="3496"/>
            <a:chExt cx="1031" cy="520"/>
          </a:xfrm>
        </p:grpSpPr>
        <p:sp>
          <p:nvSpPr>
            <p:cNvPr id="33860" name="Line 7"/>
            <p:cNvSpPr>
              <a:spLocks noChangeShapeType="1"/>
            </p:cNvSpPr>
            <p:nvPr/>
          </p:nvSpPr>
          <p:spPr bwMode="auto">
            <a:xfrm>
              <a:off x="1128" y="3640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61" name="Line 8"/>
            <p:cNvSpPr>
              <a:spLocks noChangeShapeType="1"/>
            </p:cNvSpPr>
            <p:nvPr/>
          </p:nvSpPr>
          <p:spPr bwMode="auto">
            <a:xfrm>
              <a:off x="432" y="3696"/>
              <a:ext cx="0" cy="32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3862" name="Group 9"/>
            <p:cNvGrpSpPr>
              <a:grpSpLocks/>
            </p:cNvGrpSpPr>
            <p:nvPr/>
          </p:nvGrpSpPr>
          <p:grpSpPr bwMode="auto">
            <a:xfrm>
              <a:off x="385" y="3496"/>
              <a:ext cx="787" cy="304"/>
              <a:chOff x="385" y="3496"/>
              <a:chExt cx="787" cy="304"/>
            </a:xfrm>
          </p:grpSpPr>
          <p:sp>
            <p:nvSpPr>
              <p:cNvPr id="33864" name="Text Box 10"/>
              <p:cNvSpPr txBox="1">
                <a:spLocks noChangeArrowheads="1"/>
              </p:cNvSpPr>
              <p:nvPr/>
            </p:nvSpPr>
            <p:spPr bwMode="auto">
              <a:xfrm>
                <a:off x="385" y="3497"/>
                <a:ext cx="787" cy="30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ko-KR" altLang="en-US" sz="2400">
                    <a:latin typeface="Century Gothic" charset="0"/>
                    <a:ea typeface="Gulim" charset="-127"/>
                  </a:rPr>
                  <a:t> </a:t>
                </a:r>
                <a:r>
                  <a:rPr lang="en-US" altLang="ko-KR" sz="2400">
                    <a:latin typeface="Century Gothic" charset="0"/>
                    <a:ea typeface="Gulim" charset="-127"/>
                  </a:rPr>
                  <a:t>20  30 </a:t>
                </a:r>
              </a:p>
            </p:txBody>
          </p:sp>
          <p:sp>
            <p:nvSpPr>
              <p:cNvPr id="33865" name="Line 11"/>
              <p:cNvSpPr>
                <a:spLocks noChangeShapeType="1"/>
              </p:cNvSpPr>
              <p:nvPr/>
            </p:nvSpPr>
            <p:spPr bwMode="auto">
              <a:xfrm>
                <a:off x="472" y="3496"/>
                <a:ext cx="0" cy="30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66" name="Line 12"/>
              <p:cNvSpPr>
                <a:spLocks noChangeShapeType="1"/>
              </p:cNvSpPr>
              <p:nvPr/>
            </p:nvSpPr>
            <p:spPr bwMode="auto">
              <a:xfrm>
                <a:off x="1088" y="3496"/>
                <a:ext cx="0" cy="30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67" name="Line 13"/>
              <p:cNvSpPr>
                <a:spLocks noChangeShapeType="1"/>
              </p:cNvSpPr>
              <p:nvPr/>
            </p:nvSpPr>
            <p:spPr bwMode="auto">
              <a:xfrm>
                <a:off x="736" y="3496"/>
                <a:ext cx="0" cy="30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68" name="Line 14"/>
              <p:cNvSpPr>
                <a:spLocks noChangeShapeType="1"/>
              </p:cNvSpPr>
              <p:nvPr/>
            </p:nvSpPr>
            <p:spPr bwMode="auto">
              <a:xfrm>
                <a:off x="824" y="3496"/>
                <a:ext cx="0" cy="30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3863" name="Line 15"/>
            <p:cNvSpPr>
              <a:spLocks noChangeShapeType="1"/>
            </p:cNvSpPr>
            <p:nvPr/>
          </p:nvSpPr>
          <p:spPr bwMode="auto">
            <a:xfrm>
              <a:off x="776" y="3696"/>
              <a:ext cx="0" cy="32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3799" name="Line 16"/>
          <p:cNvSpPr>
            <a:spLocks noChangeShapeType="1"/>
          </p:cNvSpPr>
          <p:nvPr/>
        </p:nvSpPr>
        <p:spPr bwMode="auto">
          <a:xfrm>
            <a:off x="2132013" y="4246563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3800" name="Group 17"/>
          <p:cNvGrpSpPr>
            <a:grpSpLocks/>
          </p:cNvGrpSpPr>
          <p:nvPr/>
        </p:nvGrpSpPr>
        <p:grpSpPr bwMode="auto">
          <a:xfrm>
            <a:off x="2058988" y="3929063"/>
            <a:ext cx="1250950" cy="482600"/>
            <a:chOff x="386" y="3496"/>
            <a:chExt cx="788" cy="304"/>
          </a:xfrm>
        </p:grpSpPr>
        <p:sp>
          <p:nvSpPr>
            <p:cNvPr id="33855" name="Text Box 18"/>
            <p:cNvSpPr txBox="1">
              <a:spLocks noChangeArrowheads="1"/>
            </p:cNvSpPr>
            <p:nvPr/>
          </p:nvSpPr>
          <p:spPr bwMode="auto">
            <a:xfrm>
              <a:off x="386" y="3498"/>
              <a:ext cx="788" cy="3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ko-KR" altLang="en-US" sz="2400">
                  <a:latin typeface="Century Gothic" charset="0"/>
                  <a:ea typeface="Gulim" charset="-127"/>
                </a:rPr>
                <a:t> </a:t>
              </a:r>
              <a:r>
                <a:rPr lang="en-US" altLang="ko-KR" sz="2400">
                  <a:latin typeface="Century Gothic" charset="0"/>
                  <a:ea typeface="Gulim" charset="-127"/>
                </a:rPr>
                <a:t>50  55 </a:t>
              </a:r>
            </a:p>
          </p:txBody>
        </p:sp>
        <p:sp>
          <p:nvSpPr>
            <p:cNvPr id="33856" name="Line 19"/>
            <p:cNvSpPr>
              <a:spLocks noChangeShapeType="1"/>
            </p:cNvSpPr>
            <p:nvPr/>
          </p:nvSpPr>
          <p:spPr bwMode="auto">
            <a:xfrm>
              <a:off x="472" y="3496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57" name="Line 20"/>
            <p:cNvSpPr>
              <a:spLocks noChangeShapeType="1"/>
            </p:cNvSpPr>
            <p:nvPr/>
          </p:nvSpPr>
          <p:spPr bwMode="auto">
            <a:xfrm>
              <a:off x="1088" y="3496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58" name="Line 21"/>
            <p:cNvSpPr>
              <a:spLocks noChangeShapeType="1"/>
            </p:cNvSpPr>
            <p:nvPr/>
          </p:nvSpPr>
          <p:spPr bwMode="auto">
            <a:xfrm>
              <a:off x="736" y="3496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59" name="Line 22"/>
            <p:cNvSpPr>
              <a:spLocks noChangeShapeType="1"/>
            </p:cNvSpPr>
            <p:nvPr/>
          </p:nvSpPr>
          <p:spPr bwMode="auto">
            <a:xfrm>
              <a:off x="824" y="3496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3801" name="Line 23"/>
          <p:cNvSpPr>
            <a:spLocks noChangeShapeType="1"/>
          </p:cNvSpPr>
          <p:nvPr/>
        </p:nvSpPr>
        <p:spPr bwMode="auto">
          <a:xfrm>
            <a:off x="7572375" y="4181475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3802" name="Group 24"/>
          <p:cNvGrpSpPr>
            <a:grpSpLocks/>
          </p:cNvGrpSpPr>
          <p:nvPr/>
        </p:nvGrpSpPr>
        <p:grpSpPr bwMode="auto">
          <a:xfrm>
            <a:off x="7499350" y="3863975"/>
            <a:ext cx="1249363" cy="482600"/>
            <a:chOff x="386" y="3496"/>
            <a:chExt cx="787" cy="304"/>
          </a:xfrm>
        </p:grpSpPr>
        <p:sp>
          <p:nvSpPr>
            <p:cNvPr id="33850" name="Text Box 25"/>
            <p:cNvSpPr txBox="1">
              <a:spLocks noChangeArrowheads="1"/>
            </p:cNvSpPr>
            <p:nvPr/>
          </p:nvSpPr>
          <p:spPr bwMode="auto">
            <a:xfrm>
              <a:off x="386" y="3497"/>
              <a:ext cx="787" cy="30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ko-KR" altLang="en-US" sz="2400">
                  <a:latin typeface="Century Gothic" charset="0"/>
                  <a:ea typeface="Gulim" charset="-127"/>
                </a:rPr>
                <a:t> </a:t>
              </a:r>
              <a:r>
                <a:rPr lang="en-US" altLang="ko-KR" sz="2400">
                  <a:latin typeface="Century Gothic" charset="0"/>
                  <a:ea typeface="Gulim" charset="-127"/>
                </a:rPr>
                <a:t>80  90 </a:t>
              </a:r>
            </a:p>
          </p:txBody>
        </p:sp>
        <p:sp>
          <p:nvSpPr>
            <p:cNvPr id="33851" name="Line 26"/>
            <p:cNvSpPr>
              <a:spLocks noChangeShapeType="1"/>
            </p:cNvSpPr>
            <p:nvPr/>
          </p:nvSpPr>
          <p:spPr bwMode="auto">
            <a:xfrm>
              <a:off x="472" y="3496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52" name="Line 27"/>
            <p:cNvSpPr>
              <a:spLocks noChangeShapeType="1"/>
            </p:cNvSpPr>
            <p:nvPr/>
          </p:nvSpPr>
          <p:spPr bwMode="auto">
            <a:xfrm>
              <a:off x="1088" y="3496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53" name="Line 28"/>
            <p:cNvSpPr>
              <a:spLocks noChangeShapeType="1"/>
            </p:cNvSpPr>
            <p:nvPr/>
          </p:nvSpPr>
          <p:spPr bwMode="auto">
            <a:xfrm>
              <a:off x="736" y="3496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54" name="Line 29"/>
            <p:cNvSpPr>
              <a:spLocks noChangeShapeType="1"/>
            </p:cNvSpPr>
            <p:nvPr/>
          </p:nvSpPr>
          <p:spPr bwMode="auto">
            <a:xfrm>
              <a:off x="824" y="3496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3803" name="Line 30"/>
          <p:cNvSpPr>
            <a:spLocks noChangeShapeType="1"/>
          </p:cNvSpPr>
          <p:nvPr/>
        </p:nvSpPr>
        <p:spPr bwMode="auto">
          <a:xfrm>
            <a:off x="8118475" y="4181475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4" name="Line 31"/>
          <p:cNvSpPr>
            <a:spLocks noChangeShapeType="1"/>
          </p:cNvSpPr>
          <p:nvPr/>
        </p:nvSpPr>
        <p:spPr bwMode="auto">
          <a:xfrm>
            <a:off x="7089775" y="4105275"/>
            <a:ext cx="4572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5" name="Line 39"/>
          <p:cNvSpPr>
            <a:spLocks noChangeShapeType="1"/>
          </p:cNvSpPr>
          <p:nvPr/>
        </p:nvSpPr>
        <p:spPr bwMode="auto">
          <a:xfrm flipH="1">
            <a:off x="963613" y="2824163"/>
            <a:ext cx="685800" cy="10795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6" name="Line 46"/>
          <p:cNvSpPr>
            <a:spLocks noChangeShapeType="1"/>
          </p:cNvSpPr>
          <p:nvPr/>
        </p:nvSpPr>
        <p:spPr bwMode="auto">
          <a:xfrm>
            <a:off x="2195513" y="2824163"/>
            <a:ext cx="203200" cy="11049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7" name="Line 54"/>
          <p:cNvSpPr>
            <a:spLocks noChangeShapeType="1"/>
          </p:cNvSpPr>
          <p:nvPr/>
        </p:nvSpPr>
        <p:spPr bwMode="auto">
          <a:xfrm>
            <a:off x="7470775" y="2771775"/>
            <a:ext cx="203200" cy="11049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8" name="Line 63"/>
          <p:cNvSpPr>
            <a:spLocks noChangeShapeType="1"/>
          </p:cNvSpPr>
          <p:nvPr/>
        </p:nvSpPr>
        <p:spPr bwMode="auto">
          <a:xfrm>
            <a:off x="2714625" y="4235450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9" name="Line 64"/>
          <p:cNvSpPr>
            <a:spLocks noChangeShapeType="1"/>
          </p:cNvSpPr>
          <p:nvPr/>
        </p:nvSpPr>
        <p:spPr bwMode="auto">
          <a:xfrm flipV="1">
            <a:off x="3225800" y="4114800"/>
            <a:ext cx="542925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10" name="Line 65"/>
          <p:cNvSpPr>
            <a:spLocks noChangeShapeType="1"/>
          </p:cNvSpPr>
          <p:nvPr/>
        </p:nvSpPr>
        <p:spPr bwMode="auto">
          <a:xfrm>
            <a:off x="3856038" y="4230688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11" name="Line 72"/>
          <p:cNvSpPr>
            <a:spLocks noChangeShapeType="1"/>
          </p:cNvSpPr>
          <p:nvPr/>
        </p:nvSpPr>
        <p:spPr bwMode="auto">
          <a:xfrm flipV="1">
            <a:off x="4992688" y="4097338"/>
            <a:ext cx="93345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12" name="Text Box 73"/>
          <p:cNvSpPr txBox="1">
            <a:spLocks noChangeArrowheads="1"/>
          </p:cNvSpPr>
          <p:nvPr/>
        </p:nvSpPr>
        <p:spPr bwMode="auto">
          <a:xfrm>
            <a:off x="3127375" y="3143250"/>
            <a:ext cx="536575" cy="47625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ko-KR" sz="2400">
                <a:solidFill>
                  <a:srgbClr val="FF0000"/>
                </a:solidFill>
                <a:latin typeface="Century Gothic" charset="0"/>
                <a:ea typeface="Gulim" charset="-127"/>
              </a:rPr>
              <a:t>60</a:t>
            </a:r>
          </a:p>
        </p:txBody>
      </p:sp>
      <p:sp>
        <p:nvSpPr>
          <p:cNvPr id="33813" name="Line 74"/>
          <p:cNvSpPr>
            <a:spLocks noChangeShapeType="1"/>
          </p:cNvSpPr>
          <p:nvPr/>
        </p:nvSpPr>
        <p:spPr bwMode="auto">
          <a:xfrm>
            <a:off x="3560763" y="3160713"/>
            <a:ext cx="0" cy="482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14" name="Line 75"/>
          <p:cNvSpPr>
            <a:spLocks noChangeShapeType="1"/>
          </p:cNvSpPr>
          <p:nvPr/>
        </p:nvSpPr>
        <p:spPr bwMode="auto">
          <a:xfrm>
            <a:off x="3614738" y="3421063"/>
            <a:ext cx="476250" cy="48895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15" name="AutoShape 76"/>
          <p:cNvSpPr>
            <a:spLocks noChangeArrowheads="1"/>
          </p:cNvSpPr>
          <p:nvPr/>
        </p:nvSpPr>
        <p:spPr bwMode="auto">
          <a:xfrm rot="-3277183">
            <a:off x="2673350" y="3049588"/>
            <a:ext cx="349250" cy="266700"/>
          </a:xfrm>
          <a:prstGeom prst="upArrow">
            <a:avLst>
              <a:gd name="adj1" fmla="val 50000"/>
              <a:gd name="adj2" fmla="val 70833"/>
            </a:avLst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>
              <a:latin typeface="Century Gothic" charset="0"/>
            </a:endParaRPr>
          </a:p>
        </p:txBody>
      </p:sp>
      <p:sp>
        <p:nvSpPr>
          <p:cNvPr id="33816" name="Line 47"/>
          <p:cNvSpPr>
            <a:spLocks noChangeShapeType="1"/>
          </p:cNvSpPr>
          <p:nvPr/>
        </p:nvSpPr>
        <p:spPr bwMode="auto">
          <a:xfrm flipH="1">
            <a:off x="6238875" y="2771775"/>
            <a:ext cx="685800" cy="10795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17" name="Line 96"/>
          <p:cNvSpPr>
            <a:spLocks noChangeShapeType="1"/>
          </p:cNvSpPr>
          <p:nvPr/>
        </p:nvSpPr>
        <p:spPr bwMode="auto">
          <a:xfrm>
            <a:off x="5988050" y="4181475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18" name="Line 119"/>
          <p:cNvSpPr>
            <a:spLocks noChangeShapeType="1"/>
          </p:cNvSpPr>
          <p:nvPr/>
        </p:nvSpPr>
        <p:spPr bwMode="auto">
          <a:xfrm flipH="1">
            <a:off x="2232025" y="1768475"/>
            <a:ext cx="1768475" cy="80645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19" name="Line 126"/>
          <p:cNvSpPr>
            <a:spLocks noChangeShapeType="1"/>
          </p:cNvSpPr>
          <p:nvPr/>
        </p:nvSpPr>
        <p:spPr bwMode="auto">
          <a:xfrm>
            <a:off x="4537075" y="1760538"/>
            <a:ext cx="2747963" cy="769937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20" name="Text Box 121"/>
          <p:cNvSpPr txBox="1">
            <a:spLocks noChangeArrowheads="1"/>
          </p:cNvSpPr>
          <p:nvPr/>
        </p:nvSpPr>
        <p:spPr bwMode="auto">
          <a:xfrm>
            <a:off x="4010025" y="1508125"/>
            <a:ext cx="5207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ko-KR" sz="2400">
                <a:latin typeface="Century Gothic" charset="0"/>
                <a:ea typeface="Gulim" charset="-127"/>
              </a:rPr>
              <a:t>70</a:t>
            </a:r>
          </a:p>
        </p:txBody>
      </p:sp>
      <p:sp>
        <p:nvSpPr>
          <p:cNvPr id="33821" name="Line 122"/>
          <p:cNvSpPr>
            <a:spLocks noChangeShapeType="1"/>
          </p:cNvSpPr>
          <p:nvPr/>
        </p:nvSpPr>
        <p:spPr bwMode="auto">
          <a:xfrm>
            <a:off x="4092575" y="149701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22" name="Line 123"/>
          <p:cNvSpPr>
            <a:spLocks noChangeShapeType="1"/>
          </p:cNvSpPr>
          <p:nvPr/>
        </p:nvSpPr>
        <p:spPr bwMode="auto">
          <a:xfrm>
            <a:off x="5033963" y="149701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23" name="Line 124"/>
          <p:cNvSpPr>
            <a:spLocks noChangeShapeType="1"/>
          </p:cNvSpPr>
          <p:nvPr/>
        </p:nvSpPr>
        <p:spPr bwMode="auto">
          <a:xfrm>
            <a:off x="4475163" y="149701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24" name="Line 125"/>
          <p:cNvSpPr>
            <a:spLocks noChangeShapeType="1"/>
          </p:cNvSpPr>
          <p:nvPr/>
        </p:nvSpPr>
        <p:spPr bwMode="auto">
          <a:xfrm>
            <a:off x="4614863" y="149701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25" name="Rectangle 85"/>
          <p:cNvSpPr>
            <a:spLocks noChangeArrowheads="1"/>
          </p:cNvSpPr>
          <p:nvPr/>
        </p:nvSpPr>
        <p:spPr bwMode="auto">
          <a:xfrm>
            <a:off x="3944938" y="1512888"/>
            <a:ext cx="1233487" cy="481012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x-none">
              <a:latin typeface="Century Gothic" charset="0"/>
            </a:endParaRPr>
          </a:p>
          <a:p>
            <a:pPr eaLnBrk="1" hangingPunct="1"/>
            <a:endParaRPr lang="en-US" altLang="x-none">
              <a:latin typeface="Century Gothic" charset="0"/>
            </a:endParaRPr>
          </a:p>
        </p:txBody>
      </p:sp>
      <p:sp>
        <p:nvSpPr>
          <p:cNvPr id="33826" name="Text Box 121"/>
          <p:cNvSpPr txBox="1">
            <a:spLocks noChangeArrowheads="1"/>
          </p:cNvSpPr>
          <p:nvPr/>
        </p:nvSpPr>
        <p:spPr bwMode="auto">
          <a:xfrm>
            <a:off x="1657350" y="2584450"/>
            <a:ext cx="5207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ko-KR" sz="2400">
                <a:latin typeface="Century Gothic" charset="0"/>
                <a:ea typeface="Gulim" charset="-127"/>
              </a:rPr>
              <a:t>50</a:t>
            </a:r>
          </a:p>
        </p:txBody>
      </p:sp>
      <p:sp>
        <p:nvSpPr>
          <p:cNvPr id="33827" name="Line 122"/>
          <p:cNvSpPr>
            <a:spLocks noChangeShapeType="1"/>
          </p:cNvSpPr>
          <p:nvPr/>
        </p:nvSpPr>
        <p:spPr bwMode="auto">
          <a:xfrm>
            <a:off x="1704975" y="257492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28" name="Line 123"/>
          <p:cNvSpPr>
            <a:spLocks noChangeShapeType="1"/>
          </p:cNvSpPr>
          <p:nvPr/>
        </p:nvSpPr>
        <p:spPr bwMode="auto">
          <a:xfrm>
            <a:off x="2682875" y="257492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29" name="Line 124"/>
          <p:cNvSpPr>
            <a:spLocks noChangeShapeType="1"/>
          </p:cNvSpPr>
          <p:nvPr/>
        </p:nvSpPr>
        <p:spPr bwMode="auto">
          <a:xfrm>
            <a:off x="2124075" y="257492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30" name="Line 125"/>
          <p:cNvSpPr>
            <a:spLocks noChangeShapeType="1"/>
          </p:cNvSpPr>
          <p:nvPr/>
        </p:nvSpPr>
        <p:spPr bwMode="auto">
          <a:xfrm>
            <a:off x="2263775" y="257492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31" name="Rectangle 91"/>
          <p:cNvSpPr>
            <a:spLocks noChangeArrowheads="1"/>
          </p:cNvSpPr>
          <p:nvPr/>
        </p:nvSpPr>
        <p:spPr bwMode="auto">
          <a:xfrm>
            <a:off x="1592263" y="2590800"/>
            <a:ext cx="1235075" cy="481013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x-none">
              <a:latin typeface="Century Gothic" charset="0"/>
            </a:endParaRPr>
          </a:p>
          <a:p>
            <a:pPr eaLnBrk="1" hangingPunct="1"/>
            <a:endParaRPr lang="en-US" altLang="x-none">
              <a:latin typeface="Century Gothic" charset="0"/>
            </a:endParaRPr>
          </a:p>
        </p:txBody>
      </p:sp>
      <p:sp>
        <p:nvSpPr>
          <p:cNvPr id="33832" name="Text Box 121"/>
          <p:cNvSpPr txBox="1">
            <a:spLocks noChangeArrowheads="1"/>
          </p:cNvSpPr>
          <p:nvPr/>
        </p:nvSpPr>
        <p:spPr bwMode="auto">
          <a:xfrm>
            <a:off x="6927850" y="2549525"/>
            <a:ext cx="5207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ko-KR" sz="2400">
                <a:latin typeface="Century Gothic" charset="0"/>
                <a:ea typeface="Gulim" charset="-127"/>
              </a:rPr>
              <a:t>80</a:t>
            </a:r>
          </a:p>
        </p:txBody>
      </p:sp>
      <p:sp>
        <p:nvSpPr>
          <p:cNvPr id="33833" name="Line 123"/>
          <p:cNvSpPr>
            <a:spLocks noChangeShapeType="1"/>
          </p:cNvSpPr>
          <p:nvPr/>
        </p:nvSpPr>
        <p:spPr bwMode="auto">
          <a:xfrm>
            <a:off x="7953375" y="253841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34" name="Line 124"/>
          <p:cNvSpPr>
            <a:spLocks noChangeShapeType="1"/>
          </p:cNvSpPr>
          <p:nvPr/>
        </p:nvSpPr>
        <p:spPr bwMode="auto">
          <a:xfrm>
            <a:off x="7394575" y="253841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35" name="Line 125"/>
          <p:cNvSpPr>
            <a:spLocks noChangeShapeType="1"/>
          </p:cNvSpPr>
          <p:nvPr/>
        </p:nvSpPr>
        <p:spPr bwMode="auto">
          <a:xfrm>
            <a:off x="7534275" y="253841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36" name="Rectangle 96"/>
          <p:cNvSpPr>
            <a:spLocks noChangeArrowheads="1"/>
          </p:cNvSpPr>
          <p:nvPr/>
        </p:nvSpPr>
        <p:spPr bwMode="auto">
          <a:xfrm>
            <a:off x="6862763" y="2554288"/>
            <a:ext cx="1235075" cy="481012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x-none">
              <a:latin typeface="Century Gothic" charset="0"/>
            </a:endParaRPr>
          </a:p>
          <a:p>
            <a:pPr eaLnBrk="1" hangingPunct="1"/>
            <a:endParaRPr lang="en-US" altLang="x-none">
              <a:latin typeface="Century Gothic" charset="0"/>
            </a:endParaRPr>
          </a:p>
        </p:txBody>
      </p:sp>
      <p:sp>
        <p:nvSpPr>
          <p:cNvPr id="33837" name="Text Box 121"/>
          <p:cNvSpPr txBox="1">
            <a:spLocks noChangeArrowheads="1"/>
          </p:cNvSpPr>
          <p:nvPr/>
        </p:nvSpPr>
        <p:spPr bwMode="auto">
          <a:xfrm>
            <a:off x="5994400" y="3854450"/>
            <a:ext cx="5207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ko-KR" sz="2400">
                <a:latin typeface="Century Gothic" charset="0"/>
                <a:ea typeface="Gulim" charset="-127"/>
              </a:rPr>
              <a:t>70</a:t>
            </a:r>
          </a:p>
        </p:txBody>
      </p:sp>
      <p:sp>
        <p:nvSpPr>
          <p:cNvPr id="33838" name="Line 123"/>
          <p:cNvSpPr>
            <a:spLocks noChangeShapeType="1"/>
          </p:cNvSpPr>
          <p:nvPr/>
        </p:nvSpPr>
        <p:spPr bwMode="auto">
          <a:xfrm>
            <a:off x="7018338" y="384492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39" name="Line 124"/>
          <p:cNvSpPr>
            <a:spLocks noChangeShapeType="1"/>
          </p:cNvSpPr>
          <p:nvPr/>
        </p:nvSpPr>
        <p:spPr bwMode="auto">
          <a:xfrm>
            <a:off x="6459538" y="384492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40" name="Line 125"/>
          <p:cNvSpPr>
            <a:spLocks noChangeShapeType="1"/>
          </p:cNvSpPr>
          <p:nvPr/>
        </p:nvSpPr>
        <p:spPr bwMode="auto">
          <a:xfrm>
            <a:off x="6599238" y="384492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41" name="Rectangle 101"/>
          <p:cNvSpPr>
            <a:spLocks noChangeArrowheads="1"/>
          </p:cNvSpPr>
          <p:nvPr/>
        </p:nvSpPr>
        <p:spPr bwMode="auto">
          <a:xfrm>
            <a:off x="5929313" y="3860800"/>
            <a:ext cx="1233487" cy="481013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x-none">
              <a:latin typeface="Century Gothic" charset="0"/>
            </a:endParaRPr>
          </a:p>
          <a:p>
            <a:pPr eaLnBrk="1" hangingPunct="1"/>
            <a:endParaRPr lang="en-US" altLang="x-none">
              <a:latin typeface="Century Gothic" charset="0"/>
            </a:endParaRPr>
          </a:p>
        </p:txBody>
      </p:sp>
      <p:sp>
        <p:nvSpPr>
          <p:cNvPr id="33842" name="Line 122"/>
          <p:cNvSpPr>
            <a:spLocks noChangeShapeType="1"/>
          </p:cNvSpPr>
          <p:nvPr/>
        </p:nvSpPr>
        <p:spPr bwMode="auto">
          <a:xfrm>
            <a:off x="6057900" y="387985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43" name="Line 122"/>
          <p:cNvSpPr>
            <a:spLocks noChangeShapeType="1"/>
          </p:cNvSpPr>
          <p:nvPr/>
        </p:nvSpPr>
        <p:spPr bwMode="auto">
          <a:xfrm>
            <a:off x="6975475" y="253841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44" name="Line 68"/>
          <p:cNvSpPr>
            <a:spLocks noChangeShapeType="1"/>
          </p:cNvSpPr>
          <p:nvPr/>
        </p:nvSpPr>
        <p:spPr bwMode="auto">
          <a:xfrm>
            <a:off x="3919538" y="391318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45" name="Line 69"/>
          <p:cNvSpPr>
            <a:spLocks noChangeShapeType="1"/>
          </p:cNvSpPr>
          <p:nvPr/>
        </p:nvSpPr>
        <p:spPr bwMode="auto">
          <a:xfrm>
            <a:off x="4897438" y="391318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46" name="Line 70"/>
          <p:cNvSpPr>
            <a:spLocks noChangeShapeType="1"/>
          </p:cNvSpPr>
          <p:nvPr/>
        </p:nvSpPr>
        <p:spPr bwMode="auto">
          <a:xfrm>
            <a:off x="4338638" y="391318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47" name="Line 71"/>
          <p:cNvSpPr>
            <a:spLocks noChangeShapeType="1"/>
          </p:cNvSpPr>
          <p:nvPr/>
        </p:nvSpPr>
        <p:spPr bwMode="auto">
          <a:xfrm>
            <a:off x="4478338" y="391318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48" name="Rectangle 110"/>
          <p:cNvSpPr>
            <a:spLocks noChangeArrowheads="1"/>
          </p:cNvSpPr>
          <p:nvPr/>
        </p:nvSpPr>
        <p:spPr bwMode="auto">
          <a:xfrm>
            <a:off x="3786188" y="3903663"/>
            <a:ext cx="1233487" cy="481012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x-none">
              <a:latin typeface="Century Gothic" charset="0"/>
            </a:endParaRPr>
          </a:p>
          <a:p>
            <a:pPr eaLnBrk="1" hangingPunct="1"/>
            <a:endParaRPr lang="en-US" altLang="x-none">
              <a:latin typeface="Century Gothic" charset="0"/>
            </a:endParaRPr>
          </a:p>
        </p:txBody>
      </p:sp>
      <p:sp>
        <p:nvSpPr>
          <p:cNvPr id="33849" name="Text Box 121"/>
          <p:cNvSpPr txBox="1">
            <a:spLocks noChangeArrowheads="1"/>
          </p:cNvSpPr>
          <p:nvPr/>
        </p:nvSpPr>
        <p:spPr bwMode="auto">
          <a:xfrm>
            <a:off x="3878263" y="3916363"/>
            <a:ext cx="5207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ko-KR" sz="2400">
                <a:latin typeface="Century Gothic" charset="0"/>
                <a:ea typeface="Gulim" charset="-127"/>
              </a:rPr>
              <a:t>60</a:t>
            </a:r>
          </a:p>
        </p:txBody>
      </p:sp>
    </p:spTree>
    <p:extLst>
      <p:ext uri="{BB962C8B-B14F-4D97-AF65-F5344CB8AC3E}">
        <p14:creationId xmlns:p14="http://schemas.microsoft.com/office/powerpoint/2010/main" val="1414411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E5B02-9596-1F4D-9397-096BCC1CB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D5C3FF-700D-0C44-A732-0B2979BF11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5608" y="1380549"/>
            <a:ext cx="7498080" cy="4800600"/>
          </a:xfrm>
        </p:spPr>
        <p:txBody>
          <a:bodyPr/>
          <a:lstStyle/>
          <a:p>
            <a:r>
              <a:rPr lang="en-US" dirty="0"/>
              <a:t>Disk structure</a:t>
            </a:r>
          </a:p>
        </p:txBody>
      </p:sp>
      <p:pic>
        <p:nvPicPr>
          <p:cNvPr id="4" name="Picture 5" descr="Disk Structure">
            <a:extLst>
              <a:ext uri="{FF2B5EF4-FFF2-40B4-BE49-F238E27FC236}">
                <a16:creationId xmlns:a16="http://schemas.microsoft.com/office/drawing/2014/main" id="{6A563E19-B808-804B-9C13-1B81541903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303861" y="1869930"/>
            <a:ext cx="5858128" cy="4988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3274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79F29E2-1BE1-A540-82C2-43E9703059DB}" type="slidenum">
              <a:rPr lang="ko-KR" altLang="en-US">
                <a:solidFill>
                  <a:srgbClr val="595959"/>
                </a:solidFill>
                <a:latin typeface="Century Gothic" charset="0"/>
              </a:rPr>
              <a:pPr eaLnBrk="1" hangingPunct="1"/>
              <a:t>30</a:t>
            </a:fld>
            <a:endParaRPr lang="en-US" altLang="ko-KR">
              <a:solidFill>
                <a:srgbClr val="595959"/>
              </a:solidFill>
              <a:latin typeface="Century Gothic" charset="0"/>
            </a:endParaRP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703263" y="1471613"/>
            <a:ext cx="18811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ko-KR" altLang="en-US" sz="2800">
                <a:latin typeface="Century Gothic" charset="0"/>
                <a:ea typeface="Gulim" charset="-127"/>
              </a:rPr>
              <a:t> </a:t>
            </a:r>
            <a:r>
              <a:rPr lang="en-US" altLang="ko-KR" sz="2800">
                <a:latin typeface="Century Gothic" charset="0"/>
                <a:ea typeface="Gulim" charset="-127"/>
              </a:rPr>
              <a:t>Insert 55</a:t>
            </a:r>
          </a:p>
        </p:txBody>
      </p:sp>
      <p:sp>
        <p:nvSpPr>
          <p:cNvPr id="34820" name="Rectangle 5"/>
          <p:cNvSpPr>
            <a:spLocks noGrp="1" noChangeArrowheads="1"/>
          </p:cNvSpPr>
          <p:nvPr>
            <p:ph type="title"/>
          </p:nvPr>
        </p:nvSpPr>
        <p:spPr>
          <a:xfrm>
            <a:off x="584200" y="369888"/>
            <a:ext cx="7772400" cy="7429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</a:extLst>
        </p:spPr>
        <p:txBody>
          <a:bodyPr/>
          <a:lstStyle/>
          <a:p>
            <a:pPr eaLnBrk="1" hangingPunct="1"/>
            <a:r>
              <a:rPr lang="en-US" altLang="ko-KR" u="sng">
                <a:ea typeface="Gulim" charset="-127"/>
              </a:rPr>
              <a:t>Insertion (Leaf Overflow)</a:t>
            </a:r>
          </a:p>
        </p:txBody>
      </p:sp>
      <p:grpSp>
        <p:nvGrpSpPr>
          <p:cNvPr id="34821" name="Group 6"/>
          <p:cNvGrpSpPr>
            <a:grpSpLocks/>
          </p:cNvGrpSpPr>
          <p:nvPr/>
        </p:nvGrpSpPr>
        <p:grpSpPr bwMode="auto">
          <a:xfrm>
            <a:off x="482600" y="3929063"/>
            <a:ext cx="1636713" cy="825500"/>
            <a:chOff x="385" y="3496"/>
            <a:chExt cx="1031" cy="520"/>
          </a:xfrm>
        </p:grpSpPr>
        <p:sp>
          <p:nvSpPr>
            <p:cNvPr id="34882" name="Line 7"/>
            <p:cNvSpPr>
              <a:spLocks noChangeShapeType="1"/>
            </p:cNvSpPr>
            <p:nvPr/>
          </p:nvSpPr>
          <p:spPr bwMode="auto">
            <a:xfrm>
              <a:off x="1128" y="3640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83" name="Line 8"/>
            <p:cNvSpPr>
              <a:spLocks noChangeShapeType="1"/>
            </p:cNvSpPr>
            <p:nvPr/>
          </p:nvSpPr>
          <p:spPr bwMode="auto">
            <a:xfrm>
              <a:off x="432" y="3696"/>
              <a:ext cx="0" cy="32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4884" name="Group 9"/>
            <p:cNvGrpSpPr>
              <a:grpSpLocks/>
            </p:cNvGrpSpPr>
            <p:nvPr/>
          </p:nvGrpSpPr>
          <p:grpSpPr bwMode="auto">
            <a:xfrm>
              <a:off x="385" y="3496"/>
              <a:ext cx="787" cy="304"/>
              <a:chOff x="385" y="3496"/>
              <a:chExt cx="787" cy="304"/>
            </a:xfrm>
          </p:grpSpPr>
          <p:sp>
            <p:nvSpPr>
              <p:cNvPr id="34886" name="Text Box 10"/>
              <p:cNvSpPr txBox="1">
                <a:spLocks noChangeArrowheads="1"/>
              </p:cNvSpPr>
              <p:nvPr/>
            </p:nvSpPr>
            <p:spPr bwMode="auto">
              <a:xfrm>
                <a:off x="385" y="3497"/>
                <a:ext cx="787" cy="30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ko-KR" altLang="en-US" sz="2400">
                    <a:latin typeface="Century Gothic" charset="0"/>
                    <a:ea typeface="Gulim" charset="-127"/>
                  </a:rPr>
                  <a:t> </a:t>
                </a:r>
                <a:r>
                  <a:rPr lang="en-US" altLang="ko-KR" sz="2400">
                    <a:latin typeface="Century Gothic" charset="0"/>
                    <a:ea typeface="Gulim" charset="-127"/>
                  </a:rPr>
                  <a:t>20  30 </a:t>
                </a:r>
              </a:p>
            </p:txBody>
          </p:sp>
          <p:sp>
            <p:nvSpPr>
              <p:cNvPr id="34887" name="Line 11"/>
              <p:cNvSpPr>
                <a:spLocks noChangeShapeType="1"/>
              </p:cNvSpPr>
              <p:nvPr/>
            </p:nvSpPr>
            <p:spPr bwMode="auto">
              <a:xfrm>
                <a:off x="472" y="3496"/>
                <a:ext cx="0" cy="30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888" name="Line 12"/>
              <p:cNvSpPr>
                <a:spLocks noChangeShapeType="1"/>
              </p:cNvSpPr>
              <p:nvPr/>
            </p:nvSpPr>
            <p:spPr bwMode="auto">
              <a:xfrm>
                <a:off x="1088" y="3496"/>
                <a:ext cx="0" cy="30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889" name="Line 13"/>
              <p:cNvSpPr>
                <a:spLocks noChangeShapeType="1"/>
              </p:cNvSpPr>
              <p:nvPr/>
            </p:nvSpPr>
            <p:spPr bwMode="auto">
              <a:xfrm>
                <a:off x="736" y="3496"/>
                <a:ext cx="0" cy="30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890" name="Line 14"/>
              <p:cNvSpPr>
                <a:spLocks noChangeShapeType="1"/>
              </p:cNvSpPr>
              <p:nvPr/>
            </p:nvSpPr>
            <p:spPr bwMode="auto">
              <a:xfrm>
                <a:off x="824" y="3496"/>
                <a:ext cx="0" cy="30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4885" name="Line 15"/>
            <p:cNvSpPr>
              <a:spLocks noChangeShapeType="1"/>
            </p:cNvSpPr>
            <p:nvPr/>
          </p:nvSpPr>
          <p:spPr bwMode="auto">
            <a:xfrm>
              <a:off x="776" y="3696"/>
              <a:ext cx="0" cy="32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4822" name="Line 16"/>
          <p:cNvSpPr>
            <a:spLocks noChangeShapeType="1"/>
          </p:cNvSpPr>
          <p:nvPr/>
        </p:nvSpPr>
        <p:spPr bwMode="auto">
          <a:xfrm>
            <a:off x="2132013" y="4246563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4823" name="Group 17"/>
          <p:cNvGrpSpPr>
            <a:grpSpLocks/>
          </p:cNvGrpSpPr>
          <p:nvPr/>
        </p:nvGrpSpPr>
        <p:grpSpPr bwMode="auto">
          <a:xfrm>
            <a:off x="2058988" y="3929063"/>
            <a:ext cx="1250950" cy="482600"/>
            <a:chOff x="386" y="3496"/>
            <a:chExt cx="788" cy="304"/>
          </a:xfrm>
        </p:grpSpPr>
        <p:sp>
          <p:nvSpPr>
            <p:cNvPr id="34877" name="Text Box 18"/>
            <p:cNvSpPr txBox="1">
              <a:spLocks noChangeArrowheads="1"/>
            </p:cNvSpPr>
            <p:nvPr/>
          </p:nvSpPr>
          <p:spPr bwMode="auto">
            <a:xfrm>
              <a:off x="386" y="3498"/>
              <a:ext cx="788" cy="3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ko-KR" altLang="en-US" sz="2400">
                  <a:latin typeface="Century Gothic" charset="0"/>
                  <a:ea typeface="Gulim" charset="-127"/>
                </a:rPr>
                <a:t> </a:t>
              </a:r>
              <a:r>
                <a:rPr lang="en-US" altLang="ko-KR" sz="2400">
                  <a:latin typeface="Century Gothic" charset="0"/>
                  <a:ea typeface="Gulim" charset="-127"/>
                </a:rPr>
                <a:t>50  55 </a:t>
              </a:r>
            </a:p>
          </p:txBody>
        </p:sp>
        <p:sp>
          <p:nvSpPr>
            <p:cNvPr id="34878" name="Line 19"/>
            <p:cNvSpPr>
              <a:spLocks noChangeShapeType="1"/>
            </p:cNvSpPr>
            <p:nvPr/>
          </p:nvSpPr>
          <p:spPr bwMode="auto">
            <a:xfrm>
              <a:off x="472" y="3496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79" name="Line 20"/>
            <p:cNvSpPr>
              <a:spLocks noChangeShapeType="1"/>
            </p:cNvSpPr>
            <p:nvPr/>
          </p:nvSpPr>
          <p:spPr bwMode="auto">
            <a:xfrm>
              <a:off x="1088" y="3496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80" name="Line 21"/>
            <p:cNvSpPr>
              <a:spLocks noChangeShapeType="1"/>
            </p:cNvSpPr>
            <p:nvPr/>
          </p:nvSpPr>
          <p:spPr bwMode="auto">
            <a:xfrm>
              <a:off x="736" y="3496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81" name="Line 22"/>
            <p:cNvSpPr>
              <a:spLocks noChangeShapeType="1"/>
            </p:cNvSpPr>
            <p:nvPr/>
          </p:nvSpPr>
          <p:spPr bwMode="auto">
            <a:xfrm>
              <a:off x="824" y="3496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4824" name="Line 23"/>
          <p:cNvSpPr>
            <a:spLocks noChangeShapeType="1"/>
          </p:cNvSpPr>
          <p:nvPr/>
        </p:nvSpPr>
        <p:spPr bwMode="auto">
          <a:xfrm>
            <a:off x="7572375" y="4181475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4825" name="Group 24"/>
          <p:cNvGrpSpPr>
            <a:grpSpLocks/>
          </p:cNvGrpSpPr>
          <p:nvPr/>
        </p:nvGrpSpPr>
        <p:grpSpPr bwMode="auto">
          <a:xfrm>
            <a:off x="7499350" y="3863975"/>
            <a:ext cx="1249363" cy="482600"/>
            <a:chOff x="386" y="3496"/>
            <a:chExt cx="787" cy="304"/>
          </a:xfrm>
        </p:grpSpPr>
        <p:sp>
          <p:nvSpPr>
            <p:cNvPr id="34872" name="Text Box 25"/>
            <p:cNvSpPr txBox="1">
              <a:spLocks noChangeArrowheads="1"/>
            </p:cNvSpPr>
            <p:nvPr/>
          </p:nvSpPr>
          <p:spPr bwMode="auto">
            <a:xfrm>
              <a:off x="386" y="3497"/>
              <a:ext cx="787" cy="30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ko-KR" altLang="en-US" sz="2400">
                  <a:latin typeface="Century Gothic" charset="0"/>
                  <a:ea typeface="Gulim" charset="-127"/>
                </a:rPr>
                <a:t> </a:t>
              </a:r>
              <a:r>
                <a:rPr lang="en-US" altLang="ko-KR" sz="2400">
                  <a:latin typeface="Century Gothic" charset="0"/>
                  <a:ea typeface="Gulim" charset="-127"/>
                </a:rPr>
                <a:t>80  90 </a:t>
              </a:r>
            </a:p>
          </p:txBody>
        </p:sp>
        <p:sp>
          <p:nvSpPr>
            <p:cNvPr id="34873" name="Line 26"/>
            <p:cNvSpPr>
              <a:spLocks noChangeShapeType="1"/>
            </p:cNvSpPr>
            <p:nvPr/>
          </p:nvSpPr>
          <p:spPr bwMode="auto">
            <a:xfrm>
              <a:off x="472" y="3496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74" name="Line 27"/>
            <p:cNvSpPr>
              <a:spLocks noChangeShapeType="1"/>
            </p:cNvSpPr>
            <p:nvPr/>
          </p:nvSpPr>
          <p:spPr bwMode="auto">
            <a:xfrm>
              <a:off x="1088" y="3496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75" name="Line 28"/>
            <p:cNvSpPr>
              <a:spLocks noChangeShapeType="1"/>
            </p:cNvSpPr>
            <p:nvPr/>
          </p:nvSpPr>
          <p:spPr bwMode="auto">
            <a:xfrm>
              <a:off x="736" y="3496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76" name="Line 29"/>
            <p:cNvSpPr>
              <a:spLocks noChangeShapeType="1"/>
            </p:cNvSpPr>
            <p:nvPr/>
          </p:nvSpPr>
          <p:spPr bwMode="auto">
            <a:xfrm>
              <a:off x="824" y="3496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4826" name="Line 30"/>
          <p:cNvSpPr>
            <a:spLocks noChangeShapeType="1"/>
          </p:cNvSpPr>
          <p:nvPr/>
        </p:nvSpPr>
        <p:spPr bwMode="auto">
          <a:xfrm>
            <a:off x="8118475" y="4181475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7" name="Line 31"/>
          <p:cNvSpPr>
            <a:spLocks noChangeShapeType="1"/>
          </p:cNvSpPr>
          <p:nvPr/>
        </p:nvSpPr>
        <p:spPr bwMode="auto">
          <a:xfrm>
            <a:off x="7089775" y="4105275"/>
            <a:ext cx="4572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8" name="Line 39"/>
          <p:cNvSpPr>
            <a:spLocks noChangeShapeType="1"/>
          </p:cNvSpPr>
          <p:nvPr/>
        </p:nvSpPr>
        <p:spPr bwMode="auto">
          <a:xfrm flipH="1">
            <a:off x="963613" y="2824163"/>
            <a:ext cx="685800" cy="10795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9" name="Line 46"/>
          <p:cNvSpPr>
            <a:spLocks noChangeShapeType="1"/>
          </p:cNvSpPr>
          <p:nvPr/>
        </p:nvSpPr>
        <p:spPr bwMode="auto">
          <a:xfrm>
            <a:off x="2195513" y="2824163"/>
            <a:ext cx="203200" cy="11049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30" name="Line 54"/>
          <p:cNvSpPr>
            <a:spLocks noChangeShapeType="1"/>
          </p:cNvSpPr>
          <p:nvPr/>
        </p:nvSpPr>
        <p:spPr bwMode="auto">
          <a:xfrm>
            <a:off x="7470775" y="2771775"/>
            <a:ext cx="203200" cy="11049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31" name="Line 63"/>
          <p:cNvSpPr>
            <a:spLocks noChangeShapeType="1"/>
          </p:cNvSpPr>
          <p:nvPr/>
        </p:nvSpPr>
        <p:spPr bwMode="auto">
          <a:xfrm>
            <a:off x="2714625" y="4235450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32" name="Line 64"/>
          <p:cNvSpPr>
            <a:spLocks noChangeShapeType="1"/>
          </p:cNvSpPr>
          <p:nvPr/>
        </p:nvSpPr>
        <p:spPr bwMode="auto">
          <a:xfrm flipV="1">
            <a:off x="3225800" y="4114800"/>
            <a:ext cx="542925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33" name="Line 72"/>
          <p:cNvSpPr>
            <a:spLocks noChangeShapeType="1"/>
          </p:cNvSpPr>
          <p:nvPr/>
        </p:nvSpPr>
        <p:spPr bwMode="auto">
          <a:xfrm flipV="1">
            <a:off x="4992688" y="4097338"/>
            <a:ext cx="93345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34" name="Line 73"/>
          <p:cNvSpPr>
            <a:spLocks noChangeShapeType="1"/>
          </p:cNvSpPr>
          <p:nvPr/>
        </p:nvSpPr>
        <p:spPr bwMode="auto">
          <a:xfrm>
            <a:off x="2765425" y="2755900"/>
            <a:ext cx="1258888" cy="117475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35" name="Text Box 75"/>
          <p:cNvSpPr txBox="1">
            <a:spLocks noChangeArrowheads="1"/>
          </p:cNvSpPr>
          <p:nvPr/>
        </p:nvSpPr>
        <p:spPr bwMode="auto">
          <a:xfrm>
            <a:off x="2898775" y="2495550"/>
            <a:ext cx="25860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400">
                <a:latin typeface="Century Gothic" charset="0"/>
              </a:rPr>
              <a:t>No overflow. Stop</a:t>
            </a:r>
          </a:p>
        </p:txBody>
      </p:sp>
      <p:sp>
        <p:nvSpPr>
          <p:cNvPr id="34836" name="Line 47"/>
          <p:cNvSpPr>
            <a:spLocks noChangeShapeType="1"/>
          </p:cNvSpPr>
          <p:nvPr/>
        </p:nvSpPr>
        <p:spPr bwMode="auto">
          <a:xfrm flipH="1">
            <a:off x="6238875" y="2771775"/>
            <a:ext cx="685800" cy="10795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37" name="Line 96"/>
          <p:cNvSpPr>
            <a:spLocks noChangeShapeType="1"/>
          </p:cNvSpPr>
          <p:nvPr/>
        </p:nvSpPr>
        <p:spPr bwMode="auto">
          <a:xfrm>
            <a:off x="5988050" y="4181475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38" name="Line 119"/>
          <p:cNvSpPr>
            <a:spLocks noChangeShapeType="1"/>
          </p:cNvSpPr>
          <p:nvPr/>
        </p:nvSpPr>
        <p:spPr bwMode="auto">
          <a:xfrm flipH="1">
            <a:off x="2232025" y="1768475"/>
            <a:ext cx="1768475" cy="80645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39" name="Line 126"/>
          <p:cNvSpPr>
            <a:spLocks noChangeShapeType="1"/>
          </p:cNvSpPr>
          <p:nvPr/>
        </p:nvSpPr>
        <p:spPr bwMode="auto">
          <a:xfrm>
            <a:off x="4537075" y="1760538"/>
            <a:ext cx="2747963" cy="769937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40" name="Text Box 121"/>
          <p:cNvSpPr txBox="1">
            <a:spLocks noChangeArrowheads="1"/>
          </p:cNvSpPr>
          <p:nvPr/>
        </p:nvSpPr>
        <p:spPr bwMode="auto">
          <a:xfrm>
            <a:off x="4010025" y="1508125"/>
            <a:ext cx="5207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ko-KR" sz="2400">
                <a:latin typeface="Century Gothic" charset="0"/>
                <a:ea typeface="Gulim" charset="-127"/>
              </a:rPr>
              <a:t>70</a:t>
            </a:r>
          </a:p>
        </p:txBody>
      </p:sp>
      <p:sp>
        <p:nvSpPr>
          <p:cNvPr id="34841" name="Line 122"/>
          <p:cNvSpPr>
            <a:spLocks noChangeShapeType="1"/>
          </p:cNvSpPr>
          <p:nvPr/>
        </p:nvSpPr>
        <p:spPr bwMode="auto">
          <a:xfrm>
            <a:off x="4092575" y="149701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42" name="Line 123"/>
          <p:cNvSpPr>
            <a:spLocks noChangeShapeType="1"/>
          </p:cNvSpPr>
          <p:nvPr/>
        </p:nvSpPr>
        <p:spPr bwMode="auto">
          <a:xfrm>
            <a:off x="5033963" y="149701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43" name="Line 124"/>
          <p:cNvSpPr>
            <a:spLocks noChangeShapeType="1"/>
          </p:cNvSpPr>
          <p:nvPr/>
        </p:nvSpPr>
        <p:spPr bwMode="auto">
          <a:xfrm>
            <a:off x="4475163" y="149701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44" name="Line 125"/>
          <p:cNvSpPr>
            <a:spLocks noChangeShapeType="1"/>
          </p:cNvSpPr>
          <p:nvPr/>
        </p:nvSpPr>
        <p:spPr bwMode="auto">
          <a:xfrm>
            <a:off x="4614863" y="149701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45" name="Rectangle 83"/>
          <p:cNvSpPr>
            <a:spLocks noChangeArrowheads="1"/>
          </p:cNvSpPr>
          <p:nvPr/>
        </p:nvSpPr>
        <p:spPr bwMode="auto">
          <a:xfrm>
            <a:off x="3944938" y="1512888"/>
            <a:ext cx="1233487" cy="481012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x-none">
              <a:latin typeface="Century Gothic" charset="0"/>
            </a:endParaRPr>
          </a:p>
          <a:p>
            <a:pPr eaLnBrk="1" hangingPunct="1"/>
            <a:endParaRPr lang="en-US" altLang="x-none">
              <a:latin typeface="Century Gothic" charset="0"/>
            </a:endParaRPr>
          </a:p>
        </p:txBody>
      </p:sp>
      <p:sp>
        <p:nvSpPr>
          <p:cNvPr id="34846" name="Text Box 121"/>
          <p:cNvSpPr txBox="1">
            <a:spLocks noChangeArrowheads="1"/>
          </p:cNvSpPr>
          <p:nvPr/>
        </p:nvSpPr>
        <p:spPr bwMode="auto">
          <a:xfrm>
            <a:off x="1657350" y="2584450"/>
            <a:ext cx="5207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ko-KR" sz="2400">
                <a:latin typeface="Century Gothic" charset="0"/>
                <a:ea typeface="Gulim" charset="-127"/>
              </a:rPr>
              <a:t>50</a:t>
            </a:r>
          </a:p>
        </p:txBody>
      </p:sp>
      <p:sp>
        <p:nvSpPr>
          <p:cNvPr id="34847" name="Line 122"/>
          <p:cNvSpPr>
            <a:spLocks noChangeShapeType="1"/>
          </p:cNvSpPr>
          <p:nvPr/>
        </p:nvSpPr>
        <p:spPr bwMode="auto">
          <a:xfrm>
            <a:off x="1704975" y="257492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48" name="Line 123"/>
          <p:cNvSpPr>
            <a:spLocks noChangeShapeType="1"/>
          </p:cNvSpPr>
          <p:nvPr/>
        </p:nvSpPr>
        <p:spPr bwMode="auto">
          <a:xfrm>
            <a:off x="2682875" y="257492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49" name="Line 124"/>
          <p:cNvSpPr>
            <a:spLocks noChangeShapeType="1"/>
          </p:cNvSpPr>
          <p:nvPr/>
        </p:nvSpPr>
        <p:spPr bwMode="auto">
          <a:xfrm>
            <a:off x="2124075" y="257492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50" name="Line 125"/>
          <p:cNvSpPr>
            <a:spLocks noChangeShapeType="1"/>
          </p:cNvSpPr>
          <p:nvPr/>
        </p:nvSpPr>
        <p:spPr bwMode="auto">
          <a:xfrm>
            <a:off x="2263775" y="257492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51" name="Rectangle 89"/>
          <p:cNvSpPr>
            <a:spLocks noChangeArrowheads="1"/>
          </p:cNvSpPr>
          <p:nvPr/>
        </p:nvSpPr>
        <p:spPr bwMode="auto">
          <a:xfrm>
            <a:off x="1592263" y="2590800"/>
            <a:ext cx="1235075" cy="481013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x-none">
              <a:latin typeface="Century Gothic" charset="0"/>
            </a:endParaRPr>
          </a:p>
          <a:p>
            <a:pPr eaLnBrk="1" hangingPunct="1"/>
            <a:endParaRPr lang="en-US" altLang="x-none">
              <a:latin typeface="Century Gothic" charset="0"/>
            </a:endParaRPr>
          </a:p>
        </p:txBody>
      </p:sp>
      <p:sp>
        <p:nvSpPr>
          <p:cNvPr id="34852" name="Text Box 121"/>
          <p:cNvSpPr txBox="1">
            <a:spLocks noChangeArrowheads="1"/>
          </p:cNvSpPr>
          <p:nvPr/>
        </p:nvSpPr>
        <p:spPr bwMode="auto">
          <a:xfrm>
            <a:off x="6927850" y="2549525"/>
            <a:ext cx="5207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ko-KR" sz="2400">
                <a:latin typeface="Century Gothic" charset="0"/>
                <a:ea typeface="Gulim" charset="-127"/>
              </a:rPr>
              <a:t>80</a:t>
            </a:r>
          </a:p>
        </p:txBody>
      </p:sp>
      <p:sp>
        <p:nvSpPr>
          <p:cNvPr id="34853" name="Line 123"/>
          <p:cNvSpPr>
            <a:spLocks noChangeShapeType="1"/>
          </p:cNvSpPr>
          <p:nvPr/>
        </p:nvSpPr>
        <p:spPr bwMode="auto">
          <a:xfrm>
            <a:off x="7953375" y="253841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54" name="Line 124"/>
          <p:cNvSpPr>
            <a:spLocks noChangeShapeType="1"/>
          </p:cNvSpPr>
          <p:nvPr/>
        </p:nvSpPr>
        <p:spPr bwMode="auto">
          <a:xfrm>
            <a:off x="7394575" y="253841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55" name="Line 125"/>
          <p:cNvSpPr>
            <a:spLocks noChangeShapeType="1"/>
          </p:cNvSpPr>
          <p:nvPr/>
        </p:nvSpPr>
        <p:spPr bwMode="auto">
          <a:xfrm>
            <a:off x="7534275" y="253841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56" name="Rectangle 94"/>
          <p:cNvSpPr>
            <a:spLocks noChangeArrowheads="1"/>
          </p:cNvSpPr>
          <p:nvPr/>
        </p:nvSpPr>
        <p:spPr bwMode="auto">
          <a:xfrm>
            <a:off x="6862763" y="2554288"/>
            <a:ext cx="1235075" cy="481012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x-none">
              <a:latin typeface="Century Gothic" charset="0"/>
            </a:endParaRPr>
          </a:p>
          <a:p>
            <a:pPr eaLnBrk="1" hangingPunct="1"/>
            <a:endParaRPr lang="en-US" altLang="x-none">
              <a:latin typeface="Century Gothic" charset="0"/>
            </a:endParaRPr>
          </a:p>
        </p:txBody>
      </p:sp>
      <p:sp>
        <p:nvSpPr>
          <p:cNvPr id="34857" name="Text Box 121"/>
          <p:cNvSpPr txBox="1">
            <a:spLocks noChangeArrowheads="1"/>
          </p:cNvSpPr>
          <p:nvPr/>
        </p:nvSpPr>
        <p:spPr bwMode="auto">
          <a:xfrm>
            <a:off x="5994400" y="3854450"/>
            <a:ext cx="5207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ko-KR" sz="2400">
                <a:latin typeface="Century Gothic" charset="0"/>
                <a:ea typeface="Gulim" charset="-127"/>
              </a:rPr>
              <a:t>70</a:t>
            </a:r>
          </a:p>
        </p:txBody>
      </p:sp>
      <p:sp>
        <p:nvSpPr>
          <p:cNvPr id="34858" name="Line 123"/>
          <p:cNvSpPr>
            <a:spLocks noChangeShapeType="1"/>
          </p:cNvSpPr>
          <p:nvPr/>
        </p:nvSpPr>
        <p:spPr bwMode="auto">
          <a:xfrm>
            <a:off x="7018338" y="384492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59" name="Line 124"/>
          <p:cNvSpPr>
            <a:spLocks noChangeShapeType="1"/>
          </p:cNvSpPr>
          <p:nvPr/>
        </p:nvSpPr>
        <p:spPr bwMode="auto">
          <a:xfrm>
            <a:off x="6459538" y="384492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60" name="Line 125"/>
          <p:cNvSpPr>
            <a:spLocks noChangeShapeType="1"/>
          </p:cNvSpPr>
          <p:nvPr/>
        </p:nvSpPr>
        <p:spPr bwMode="auto">
          <a:xfrm>
            <a:off x="6599238" y="384492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61" name="Rectangle 99"/>
          <p:cNvSpPr>
            <a:spLocks noChangeArrowheads="1"/>
          </p:cNvSpPr>
          <p:nvPr/>
        </p:nvSpPr>
        <p:spPr bwMode="auto">
          <a:xfrm>
            <a:off x="5929313" y="3860800"/>
            <a:ext cx="1233487" cy="481013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x-none">
              <a:latin typeface="Century Gothic" charset="0"/>
            </a:endParaRPr>
          </a:p>
          <a:p>
            <a:pPr eaLnBrk="1" hangingPunct="1"/>
            <a:endParaRPr lang="en-US" altLang="x-none">
              <a:latin typeface="Century Gothic" charset="0"/>
            </a:endParaRPr>
          </a:p>
        </p:txBody>
      </p:sp>
      <p:sp>
        <p:nvSpPr>
          <p:cNvPr id="34862" name="Line 122"/>
          <p:cNvSpPr>
            <a:spLocks noChangeShapeType="1"/>
          </p:cNvSpPr>
          <p:nvPr/>
        </p:nvSpPr>
        <p:spPr bwMode="auto">
          <a:xfrm>
            <a:off x="6057900" y="387985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63" name="Text Box 121"/>
          <p:cNvSpPr txBox="1">
            <a:spLocks noChangeArrowheads="1"/>
          </p:cNvSpPr>
          <p:nvPr/>
        </p:nvSpPr>
        <p:spPr bwMode="auto">
          <a:xfrm>
            <a:off x="2209800" y="2601913"/>
            <a:ext cx="5207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ko-KR" sz="2400">
                <a:solidFill>
                  <a:srgbClr val="FF0000"/>
                </a:solidFill>
                <a:latin typeface="Century Gothic" charset="0"/>
                <a:ea typeface="Gulim" charset="-127"/>
              </a:rPr>
              <a:t>60</a:t>
            </a:r>
          </a:p>
        </p:txBody>
      </p:sp>
      <p:sp>
        <p:nvSpPr>
          <p:cNvPr id="34864" name="Line 122"/>
          <p:cNvSpPr>
            <a:spLocks noChangeShapeType="1"/>
          </p:cNvSpPr>
          <p:nvPr/>
        </p:nvSpPr>
        <p:spPr bwMode="auto">
          <a:xfrm>
            <a:off x="6975475" y="253841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65" name="Line 65"/>
          <p:cNvSpPr>
            <a:spLocks noChangeShapeType="1"/>
          </p:cNvSpPr>
          <p:nvPr/>
        </p:nvSpPr>
        <p:spPr bwMode="auto">
          <a:xfrm>
            <a:off x="3856038" y="4230688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66" name="Line 68"/>
          <p:cNvSpPr>
            <a:spLocks noChangeShapeType="1"/>
          </p:cNvSpPr>
          <p:nvPr/>
        </p:nvSpPr>
        <p:spPr bwMode="auto">
          <a:xfrm>
            <a:off x="3919538" y="391318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67" name="Line 69"/>
          <p:cNvSpPr>
            <a:spLocks noChangeShapeType="1"/>
          </p:cNvSpPr>
          <p:nvPr/>
        </p:nvSpPr>
        <p:spPr bwMode="auto">
          <a:xfrm>
            <a:off x="4897438" y="391318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68" name="Line 70"/>
          <p:cNvSpPr>
            <a:spLocks noChangeShapeType="1"/>
          </p:cNvSpPr>
          <p:nvPr/>
        </p:nvSpPr>
        <p:spPr bwMode="auto">
          <a:xfrm>
            <a:off x="4338638" y="391318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69" name="Line 71"/>
          <p:cNvSpPr>
            <a:spLocks noChangeShapeType="1"/>
          </p:cNvSpPr>
          <p:nvPr/>
        </p:nvSpPr>
        <p:spPr bwMode="auto">
          <a:xfrm>
            <a:off x="4478338" y="391318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70" name="Rectangle 108"/>
          <p:cNvSpPr>
            <a:spLocks noChangeArrowheads="1"/>
          </p:cNvSpPr>
          <p:nvPr/>
        </p:nvSpPr>
        <p:spPr bwMode="auto">
          <a:xfrm>
            <a:off x="3786188" y="3903663"/>
            <a:ext cx="1233487" cy="481012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x-none">
              <a:latin typeface="Century Gothic" charset="0"/>
            </a:endParaRPr>
          </a:p>
          <a:p>
            <a:pPr eaLnBrk="1" hangingPunct="1"/>
            <a:endParaRPr lang="en-US" altLang="x-none">
              <a:latin typeface="Century Gothic" charset="0"/>
            </a:endParaRPr>
          </a:p>
        </p:txBody>
      </p:sp>
      <p:sp>
        <p:nvSpPr>
          <p:cNvPr id="34871" name="Text Box 121"/>
          <p:cNvSpPr txBox="1">
            <a:spLocks noChangeArrowheads="1"/>
          </p:cNvSpPr>
          <p:nvPr/>
        </p:nvSpPr>
        <p:spPr bwMode="auto">
          <a:xfrm>
            <a:off x="3878263" y="3916363"/>
            <a:ext cx="5207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ko-KR" sz="2400">
                <a:latin typeface="Century Gothic" charset="0"/>
                <a:ea typeface="Gulim" charset="-127"/>
              </a:rPr>
              <a:t>60</a:t>
            </a:r>
          </a:p>
        </p:txBody>
      </p:sp>
    </p:spTree>
    <p:extLst>
      <p:ext uri="{BB962C8B-B14F-4D97-AF65-F5344CB8AC3E}">
        <p14:creationId xmlns:p14="http://schemas.microsoft.com/office/powerpoint/2010/main" val="19688567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52637B4-48C3-E34E-84B6-06776F69578F}" type="slidenum">
              <a:rPr lang="ko-KR" altLang="en-US">
                <a:solidFill>
                  <a:srgbClr val="595959"/>
                </a:solidFill>
                <a:latin typeface="Century Gothic" charset="0"/>
              </a:rPr>
              <a:pPr eaLnBrk="1" hangingPunct="1"/>
              <a:t>31</a:t>
            </a:fld>
            <a:endParaRPr lang="en-US" altLang="ko-KR">
              <a:solidFill>
                <a:srgbClr val="595959"/>
              </a:solidFill>
              <a:latin typeface="Century Gothic" charset="0"/>
            </a:endParaRPr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2157413"/>
            <a:ext cx="8915400" cy="877887"/>
          </a:xfrm>
        </p:spPr>
        <p:txBody>
          <a:bodyPr/>
          <a:lstStyle/>
          <a:p>
            <a:pPr eaLnBrk="1" hangingPunct="1"/>
            <a:r>
              <a:rPr lang="en-US" altLang="x-none"/>
              <a:t>(c) Non-leaf overflow</a:t>
            </a:r>
          </a:p>
        </p:txBody>
      </p:sp>
    </p:spTree>
    <p:extLst>
      <p:ext uri="{BB962C8B-B14F-4D97-AF65-F5344CB8AC3E}">
        <p14:creationId xmlns:p14="http://schemas.microsoft.com/office/powerpoint/2010/main" val="15509451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EDF8FA3-970C-9F41-91FD-2A706F0FA334}" type="slidenum">
              <a:rPr lang="ko-KR" altLang="en-US">
                <a:solidFill>
                  <a:srgbClr val="595959"/>
                </a:solidFill>
                <a:latin typeface="Century Gothic" charset="0"/>
              </a:rPr>
              <a:pPr eaLnBrk="1" hangingPunct="1"/>
              <a:t>32</a:t>
            </a:fld>
            <a:endParaRPr lang="en-US" altLang="ko-KR">
              <a:solidFill>
                <a:srgbClr val="595959"/>
              </a:solidFill>
              <a:latin typeface="Century Gothic" charset="0"/>
            </a:endParaRPr>
          </a:p>
        </p:txBody>
      </p:sp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568325" y="273050"/>
            <a:ext cx="61182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ko-KR" sz="3600" u="sng">
                <a:latin typeface="Century Gothic" charset="0"/>
                <a:ea typeface="Gulim" charset="-127"/>
              </a:rPr>
              <a:t>Insertion (Non-leaf Overflow)</a:t>
            </a:r>
            <a:endParaRPr lang="en-US" altLang="ko-KR" sz="3600">
              <a:latin typeface="Century Gothic" charset="0"/>
              <a:ea typeface="Gulim" charset="-127"/>
            </a:endParaRPr>
          </a:p>
        </p:txBody>
      </p:sp>
      <p:sp>
        <p:nvSpPr>
          <p:cNvPr id="36868" name="Rectangle 62"/>
          <p:cNvSpPr>
            <a:spLocks noChangeArrowheads="1"/>
          </p:cNvSpPr>
          <p:nvPr/>
        </p:nvSpPr>
        <p:spPr bwMode="auto">
          <a:xfrm>
            <a:off x="703263" y="1471613"/>
            <a:ext cx="18811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ko-KR" altLang="en-US" sz="2800">
                <a:latin typeface="Century Gothic" charset="0"/>
                <a:ea typeface="Gulim" charset="-127"/>
              </a:rPr>
              <a:t> </a:t>
            </a:r>
            <a:r>
              <a:rPr lang="en-US" altLang="ko-KR" sz="2800">
                <a:latin typeface="Century Gothic" charset="0"/>
                <a:ea typeface="Gulim" charset="-127"/>
              </a:rPr>
              <a:t>Insert 52</a:t>
            </a:r>
          </a:p>
        </p:txBody>
      </p:sp>
      <p:grpSp>
        <p:nvGrpSpPr>
          <p:cNvPr id="36869" name="Group 65"/>
          <p:cNvGrpSpPr>
            <a:grpSpLocks/>
          </p:cNvGrpSpPr>
          <p:nvPr/>
        </p:nvGrpSpPr>
        <p:grpSpPr bwMode="auto">
          <a:xfrm>
            <a:off x="750888" y="4705350"/>
            <a:ext cx="1636712" cy="825500"/>
            <a:chOff x="385" y="3496"/>
            <a:chExt cx="1031" cy="520"/>
          </a:xfrm>
        </p:grpSpPr>
        <p:sp>
          <p:nvSpPr>
            <p:cNvPr id="36905" name="Line 66"/>
            <p:cNvSpPr>
              <a:spLocks noChangeShapeType="1"/>
            </p:cNvSpPr>
            <p:nvPr/>
          </p:nvSpPr>
          <p:spPr bwMode="auto">
            <a:xfrm>
              <a:off x="1128" y="3640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06" name="Line 67"/>
            <p:cNvSpPr>
              <a:spLocks noChangeShapeType="1"/>
            </p:cNvSpPr>
            <p:nvPr/>
          </p:nvSpPr>
          <p:spPr bwMode="auto">
            <a:xfrm>
              <a:off x="432" y="3696"/>
              <a:ext cx="0" cy="32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6907" name="Group 68"/>
            <p:cNvGrpSpPr>
              <a:grpSpLocks/>
            </p:cNvGrpSpPr>
            <p:nvPr/>
          </p:nvGrpSpPr>
          <p:grpSpPr bwMode="auto">
            <a:xfrm>
              <a:off x="385" y="3496"/>
              <a:ext cx="787" cy="304"/>
              <a:chOff x="385" y="3496"/>
              <a:chExt cx="787" cy="304"/>
            </a:xfrm>
          </p:grpSpPr>
          <p:sp>
            <p:nvSpPr>
              <p:cNvPr id="36909" name="Text Box 69"/>
              <p:cNvSpPr txBox="1">
                <a:spLocks noChangeArrowheads="1"/>
              </p:cNvSpPr>
              <p:nvPr/>
            </p:nvSpPr>
            <p:spPr bwMode="auto">
              <a:xfrm>
                <a:off x="385" y="3497"/>
                <a:ext cx="787" cy="30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ko-KR" altLang="en-US" sz="2400">
                    <a:latin typeface="Century Gothic" charset="0"/>
                    <a:ea typeface="Gulim" charset="-127"/>
                  </a:rPr>
                  <a:t> </a:t>
                </a:r>
                <a:r>
                  <a:rPr lang="en-US" altLang="ko-KR" sz="2400">
                    <a:latin typeface="Century Gothic" charset="0"/>
                    <a:ea typeface="Gulim" charset="-127"/>
                  </a:rPr>
                  <a:t>20  30 </a:t>
                </a:r>
              </a:p>
            </p:txBody>
          </p:sp>
          <p:sp>
            <p:nvSpPr>
              <p:cNvPr id="36910" name="Line 70"/>
              <p:cNvSpPr>
                <a:spLocks noChangeShapeType="1"/>
              </p:cNvSpPr>
              <p:nvPr/>
            </p:nvSpPr>
            <p:spPr bwMode="auto">
              <a:xfrm>
                <a:off x="472" y="3496"/>
                <a:ext cx="0" cy="30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911" name="Line 71"/>
              <p:cNvSpPr>
                <a:spLocks noChangeShapeType="1"/>
              </p:cNvSpPr>
              <p:nvPr/>
            </p:nvSpPr>
            <p:spPr bwMode="auto">
              <a:xfrm>
                <a:off x="1088" y="3496"/>
                <a:ext cx="0" cy="30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912" name="Line 72"/>
              <p:cNvSpPr>
                <a:spLocks noChangeShapeType="1"/>
              </p:cNvSpPr>
              <p:nvPr/>
            </p:nvSpPr>
            <p:spPr bwMode="auto">
              <a:xfrm>
                <a:off x="736" y="3496"/>
                <a:ext cx="0" cy="30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913" name="Line 73"/>
              <p:cNvSpPr>
                <a:spLocks noChangeShapeType="1"/>
              </p:cNvSpPr>
              <p:nvPr/>
            </p:nvSpPr>
            <p:spPr bwMode="auto">
              <a:xfrm>
                <a:off x="824" y="3496"/>
                <a:ext cx="0" cy="30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6908" name="Line 74"/>
            <p:cNvSpPr>
              <a:spLocks noChangeShapeType="1"/>
            </p:cNvSpPr>
            <p:nvPr/>
          </p:nvSpPr>
          <p:spPr bwMode="auto">
            <a:xfrm>
              <a:off x="776" y="3696"/>
              <a:ext cx="0" cy="32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6870" name="Line 75"/>
          <p:cNvSpPr>
            <a:spLocks noChangeShapeType="1"/>
          </p:cNvSpPr>
          <p:nvPr/>
        </p:nvSpPr>
        <p:spPr bwMode="auto">
          <a:xfrm>
            <a:off x="3513138" y="4932363"/>
            <a:ext cx="3268662" cy="317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71" name="Line 76"/>
          <p:cNvSpPr>
            <a:spLocks noChangeShapeType="1"/>
          </p:cNvSpPr>
          <p:nvPr/>
        </p:nvSpPr>
        <p:spPr bwMode="auto">
          <a:xfrm>
            <a:off x="2400300" y="5022850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6872" name="Group 77"/>
          <p:cNvGrpSpPr>
            <a:grpSpLocks/>
          </p:cNvGrpSpPr>
          <p:nvPr/>
        </p:nvGrpSpPr>
        <p:grpSpPr bwMode="auto">
          <a:xfrm>
            <a:off x="2327275" y="4705350"/>
            <a:ext cx="1249363" cy="482600"/>
            <a:chOff x="386" y="3496"/>
            <a:chExt cx="787" cy="304"/>
          </a:xfrm>
        </p:grpSpPr>
        <p:sp>
          <p:nvSpPr>
            <p:cNvPr id="36900" name="Text Box 78"/>
            <p:cNvSpPr txBox="1">
              <a:spLocks noChangeArrowheads="1"/>
            </p:cNvSpPr>
            <p:nvPr/>
          </p:nvSpPr>
          <p:spPr bwMode="auto">
            <a:xfrm>
              <a:off x="386" y="3497"/>
              <a:ext cx="787" cy="30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ko-KR" altLang="en-US" sz="2400">
                  <a:latin typeface="Century Gothic" charset="0"/>
                  <a:ea typeface="Gulim" charset="-127"/>
                </a:rPr>
                <a:t> </a:t>
              </a:r>
              <a:r>
                <a:rPr lang="en-US" altLang="ko-KR" sz="2400">
                  <a:latin typeface="Century Gothic" charset="0"/>
                  <a:ea typeface="Gulim" charset="-127"/>
                </a:rPr>
                <a:t>50  55 </a:t>
              </a:r>
            </a:p>
          </p:txBody>
        </p:sp>
        <p:sp>
          <p:nvSpPr>
            <p:cNvPr id="36901" name="Line 79"/>
            <p:cNvSpPr>
              <a:spLocks noChangeShapeType="1"/>
            </p:cNvSpPr>
            <p:nvPr/>
          </p:nvSpPr>
          <p:spPr bwMode="auto">
            <a:xfrm>
              <a:off x="472" y="3496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02" name="Line 80"/>
            <p:cNvSpPr>
              <a:spLocks noChangeShapeType="1"/>
            </p:cNvSpPr>
            <p:nvPr/>
          </p:nvSpPr>
          <p:spPr bwMode="auto">
            <a:xfrm>
              <a:off x="1088" y="3496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03" name="Line 81"/>
            <p:cNvSpPr>
              <a:spLocks noChangeShapeType="1"/>
            </p:cNvSpPr>
            <p:nvPr/>
          </p:nvSpPr>
          <p:spPr bwMode="auto">
            <a:xfrm>
              <a:off x="736" y="3496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04" name="Line 82"/>
            <p:cNvSpPr>
              <a:spLocks noChangeShapeType="1"/>
            </p:cNvSpPr>
            <p:nvPr/>
          </p:nvSpPr>
          <p:spPr bwMode="auto">
            <a:xfrm>
              <a:off x="824" y="3496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6873" name="Line 83"/>
          <p:cNvSpPr>
            <a:spLocks noChangeShapeType="1"/>
          </p:cNvSpPr>
          <p:nvPr/>
        </p:nvSpPr>
        <p:spPr bwMode="auto">
          <a:xfrm>
            <a:off x="7942263" y="4883150"/>
            <a:ext cx="4572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74" name="Line 84"/>
          <p:cNvSpPr>
            <a:spLocks noChangeShapeType="1"/>
          </p:cNvSpPr>
          <p:nvPr/>
        </p:nvSpPr>
        <p:spPr bwMode="auto">
          <a:xfrm>
            <a:off x="6837363" y="4972050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75" name="Line 91"/>
          <p:cNvSpPr>
            <a:spLocks noChangeShapeType="1"/>
          </p:cNvSpPr>
          <p:nvPr/>
        </p:nvSpPr>
        <p:spPr bwMode="auto">
          <a:xfrm flipH="1">
            <a:off x="1603375" y="3609975"/>
            <a:ext cx="1116013" cy="1087438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6876" name="Group 92"/>
          <p:cNvGrpSpPr>
            <a:grpSpLocks/>
          </p:cNvGrpSpPr>
          <p:nvPr/>
        </p:nvGrpSpPr>
        <p:grpSpPr bwMode="auto">
          <a:xfrm>
            <a:off x="2644775" y="3292475"/>
            <a:ext cx="1249363" cy="482600"/>
            <a:chOff x="385" y="3496"/>
            <a:chExt cx="787" cy="304"/>
          </a:xfrm>
        </p:grpSpPr>
        <p:sp>
          <p:nvSpPr>
            <p:cNvPr id="36895" name="Text Box 93"/>
            <p:cNvSpPr txBox="1">
              <a:spLocks noChangeArrowheads="1"/>
            </p:cNvSpPr>
            <p:nvPr/>
          </p:nvSpPr>
          <p:spPr bwMode="auto">
            <a:xfrm>
              <a:off x="385" y="3497"/>
              <a:ext cx="787" cy="30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ko-KR" altLang="en-US" sz="2400">
                  <a:latin typeface="Century Gothic" charset="0"/>
                  <a:ea typeface="Gulim" charset="-127"/>
                </a:rPr>
                <a:t> </a:t>
              </a:r>
              <a:r>
                <a:rPr lang="en-US" altLang="ko-KR" sz="2400">
                  <a:latin typeface="Century Gothic" charset="0"/>
                  <a:ea typeface="Gulim" charset="-127"/>
                </a:rPr>
                <a:t>50  60 </a:t>
              </a:r>
            </a:p>
          </p:txBody>
        </p:sp>
        <p:sp>
          <p:nvSpPr>
            <p:cNvPr id="36896" name="Line 94"/>
            <p:cNvSpPr>
              <a:spLocks noChangeShapeType="1"/>
            </p:cNvSpPr>
            <p:nvPr/>
          </p:nvSpPr>
          <p:spPr bwMode="auto">
            <a:xfrm>
              <a:off x="472" y="3496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97" name="Line 95"/>
            <p:cNvSpPr>
              <a:spLocks noChangeShapeType="1"/>
            </p:cNvSpPr>
            <p:nvPr/>
          </p:nvSpPr>
          <p:spPr bwMode="auto">
            <a:xfrm>
              <a:off x="1088" y="3496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98" name="Line 96"/>
            <p:cNvSpPr>
              <a:spLocks noChangeShapeType="1"/>
            </p:cNvSpPr>
            <p:nvPr/>
          </p:nvSpPr>
          <p:spPr bwMode="auto">
            <a:xfrm>
              <a:off x="736" y="3496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99" name="Line 97"/>
            <p:cNvSpPr>
              <a:spLocks noChangeShapeType="1"/>
            </p:cNvSpPr>
            <p:nvPr/>
          </p:nvSpPr>
          <p:spPr bwMode="auto">
            <a:xfrm>
              <a:off x="824" y="3496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6877" name="Line 98"/>
          <p:cNvSpPr>
            <a:spLocks noChangeShapeType="1"/>
          </p:cNvSpPr>
          <p:nvPr/>
        </p:nvSpPr>
        <p:spPr bwMode="auto">
          <a:xfrm flipH="1">
            <a:off x="2787650" y="3609975"/>
            <a:ext cx="477838" cy="111442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78" name="Line 99"/>
          <p:cNvSpPr>
            <a:spLocks noChangeShapeType="1"/>
          </p:cNvSpPr>
          <p:nvPr/>
        </p:nvSpPr>
        <p:spPr bwMode="auto">
          <a:xfrm flipH="1">
            <a:off x="2909888" y="2219325"/>
            <a:ext cx="1447800" cy="106362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79" name="Line 106"/>
          <p:cNvSpPr>
            <a:spLocks noChangeShapeType="1"/>
          </p:cNvSpPr>
          <p:nvPr/>
        </p:nvSpPr>
        <p:spPr bwMode="auto">
          <a:xfrm>
            <a:off x="4924425" y="2220913"/>
            <a:ext cx="3381375" cy="110807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80" name="Line 107"/>
          <p:cNvSpPr>
            <a:spLocks noChangeShapeType="1"/>
          </p:cNvSpPr>
          <p:nvPr/>
        </p:nvSpPr>
        <p:spPr bwMode="auto">
          <a:xfrm>
            <a:off x="3827463" y="3602038"/>
            <a:ext cx="3403600" cy="105727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81" name="Text Box 108"/>
          <p:cNvSpPr txBox="1">
            <a:spLocks noChangeArrowheads="1"/>
          </p:cNvSpPr>
          <p:nvPr/>
        </p:nvSpPr>
        <p:spPr bwMode="auto">
          <a:xfrm>
            <a:off x="468313" y="5864225"/>
            <a:ext cx="80708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ko-KR" sz="2400">
                <a:latin typeface="Century Gothic" charset="0"/>
                <a:ea typeface="Gulim" charset="-127"/>
              </a:rPr>
              <a:t>Leaf overflow. Split and copy the first key of the new node</a:t>
            </a:r>
          </a:p>
        </p:txBody>
      </p:sp>
      <p:sp>
        <p:nvSpPr>
          <p:cNvPr id="36882" name="Line 109"/>
          <p:cNvSpPr>
            <a:spLocks noChangeShapeType="1"/>
          </p:cNvSpPr>
          <p:nvPr/>
        </p:nvSpPr>
        <p:spPr bwMode="auto">
          <a:xfrm>
            <a:off x="2957513" y="5030788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83" name="Line 68"/>
          <p:cNvSpPr>
            <a:spLocks noChangeShapeType="1"/>
          </p:cNvSpPr>
          <p:nvPr/>
        </p:nvSpPr>
        <p:spPr bwMode="auto">
          <a:xfrm>
            <a:off x="6913563" y="471170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84" name="Line 69"/>
          <p:cNvSpPr>
            <a:spLocks noChangeShapeType="1"/>
          </p:cNvSpPr>
          <p:nvPr/>
        </p:nvSpPr>
        <p:spPr bwMode="auto">
          <a:xfrm>
            <a:off x="7891463" y="471170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85" name="Line 70"/>
          <p:cNvSpPr>
            <a:spLocks noChangeShapeType="1"/>
          </p:cNvSpPr>
          <p:nvPr/>
        </p:nvSpPr>
        <p:spPr bwMode="auto">
          <a:xfrm>
            <a:off x="7332663" y="471170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86" name="Line 71"/>
          <p:cNvSpPr>
            <a:spLocks noChangeShapeType="1"/>
          </p:cNvSpPr>
          <p:nvPr/>
        </p:nvSpPr>
        <p:spPr bwMode="auto">
          <a:xfrm>
            <a:off x="7472363" y="471170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87" name="Rectangle 53"/>
          <p:cNvSpPr>
            <a:spLocks noChangeArrowheads="1"/>
          </p:cNvSpPr>
          <p:nvPr/>
        </p:nvSpPr>
        <p:spPr bwMode="auto">
          <a:xfrm>
            <a:off x="6780213" y="4702175"/>
            <a:ext cx="1233487" cy="481013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x-none">
              <a:latin typeface="Century Gothic" charset="0"/>
            </a:endParaRPr>
          </a:p>
          <a:p>
            <a:pPr eaLnBrk="1" hangingPunct="1"/>
            <a:endParaRPr lang="en-US" altLang="x-none">
              <a:latin typeface="Century Gothic" charset="0"/>
            </a:endParaRPr>
          </a:p>
        </p:txBody>
      </p:sp>
      <p:sp>
        <p:nvSpPr>
          <p:cNvPr id="36888" name="Text Box 121"/>
          <p:cNvSpPr txBox="1">
            <a:spLocks noChangeArrowheads="1"/>
          </p:cNvSpPr>
          <p:nvPr/>
        </p:nvSpPr>
        <p:spPr bwMode="auto">
          <a:xfrm>
            <a:off x="6872288" y="4714875"/>
            <a:ext cx="5207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ko-KR" sz="2400">
                <a:latin typeface="Century Gothic" charset="0"/>
                <a:ea typeface="Gulim" charset="-127"/>
              </a:rPr>
              <a:t>60</a:t>
            </a:r>
          </a:p>
        </p:txBody>
      </p:sp>
      <p:sp>
        <p:nvSpPr>
          <p:cNvPr id="36889" name="Line 68"/>
          <p:cNvSpPr>
            <a:spLocks noChangeShapeType="1"/>
          </p:cNvSpPr>
          <p:nvPr/>
        </p:nvSpPr>
        <p:spPr bwMode="auto">
          <a:xfrm>
            <a:off x="4443413" y="197961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90" name="Line 69"/>
          <p:cNvSpPr>
            <a:spLocks noChangeShapeType="1"/>
          </p:cNvSpPr>
          <p:nvPr/>
        </p:nvSpPr>
        <p:spPr bwMode="auto">
          <a:xfrm>
            <a:off x="5421313" y="197961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91" name="Line 70"/>
          <p:cNvSpPr>
            <a:spLocks noChangeShapeType="1"/>
          </p:cNvSpPr>
          <p:nvPr/>
        </p:nvSpPr>
        <p:spPr bwMode="auto">
          <a:xfrm>
            <a:off x="4862513" y="197961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92" name="Line 71"/>
          <p:cNvSpPr>
            <a:spLocks noChangeShapeType="1"/>
          </p:cNvSpPr>
          <p:nvPr/>
        </p:nvSpPr>
        <p:spPr bwMode="auto">
          <a:xfrm>
            <a:off x="5002213" y="197961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93" name="Rectangle 65"/>
          <p:cNvSpPr>
            <a:spLocks noChangeArrowheads="1"/>
          </p:cNvSpPr>
          <p:nvPr/>
        </p:nvSpPr>
        <p:spPr bwMode="auto">
          <a:xfrm>
            <a:off x="4310063" y="1970088"/>
            <a:ext cx="1235075" cy="481012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x-none">
              <a:latin typeface="Century Gothic" charset="0"/>
            </a:endParaRPr>
          </a:p>
          <a:p>
            <a:pPr eaLnBrk="1" hangingPunct="1"/>
            <a:endParaRPr lang="en-US" altLang="x-none">
              <a:latin typeface="Century Gothic" charset="0"/>
            </a:endParaRPr>
          </a:p>
        </p:txBody>
      </p:sp>
      <p:sp>
        <p:nvSpPr>
          <p:cNvPr id="36894" name="Text Box 121"/>
          <p:cNvSpPr txBox="1">
            <a:spLocks noChangeArrowheads="1"/>
          </p:cNvSpPr>
          <p:nvPr/>
        </p:nvSpPr>
        <p:spPr bwMode="auto">
          <a:xfrm>
            <a:off x="4403725" y="1982788"/>
            <a:ext cx="5207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ko-KR" sz="2400">
                <a:latin typeface="Century Gothic" charset="0"/>
                <a:ea typeface="Gulim" charset="-127"/>
              </a:rPr>
              <a:t>70</a:t>
            </a:r>
          </a:p>
        </p:txBody>
      </p:sp>
    </p:spTree>
    <p:extLst>
      <p:ext uri="{BB962C8B-B14F-4D97-AF65-F5344CB8AC3E}">
        <p14:creationId xmlns:p14="http://schemas.microsoft.com/office/powerpoint/2010/main" val="20499027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0D11B57-7C7F-7241-BAE9-B14B298F811F}" type="slidenum">
              <a:rPr lang="ko-KR" altLang="en-US">
                <a:solidFill>
                  <a:srgbClr val="595959"/>
                </a:solidFill>
                <a:latin typeface="Century Gothic" charset="0"/>
              </a:rPr>
              <a:pPr eaLnBrk="1" hangingPunct="1"/>
              <a:t>33</a:t>
            </a:fld>
            <a:endParaRPr lang="en-US" altLang="ko-KR">
              <a:solidFill>
                <a:srgbClr val="595959"/>
              </a:solidFill>
              <a:latin typeface="Century Gothic" charset="0"/>
            </a:endParaRPr>
          </a:p>
        </p:txBody>
      </p:sp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568325" y="273050"/>
            <a:ext cx="61182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ko-KR" sz="3600" u="sng">
                <a:latin typeface="Century Gothic" charset="0"/>
                <a:ea typeface="Gulim" charset="-127"/>
              </a:rPr>
              <a:t>Insertion (Non-leaf Overflow)</a:t>
            </a:r>
            <a:endParaRPr lang="en-US" altLang="ko-KR" sz="3600">
              <a:latin typeface="Century Gothic" charset="0"/>
              <a:ea typeface="Gulim" charset="-127"/>
            </a:endParaRPr>
          </a:p>
        </p:txBody>
      </p:sp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703263" y="1471613"/>
            <a:ext cx="18811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ko-KR" altLang="en-US" sz="2800">
                <a:latin typeface="Century Gothic" charset="0"/>
                <a:ea typeface="Gulim" charset="-127"/>
              </a:rPr>
              <a:t> </a:t>
            </a:r>
            <a:r>
              <a:rPr lang="en-US" altLang="ko-KR" sz="2800">
                <a:latin typeface="Century Gothic" charset="0"/>
                <a:ea typeface="Gulim" charset="-127"/>
              </a:rPr>
              <a:t>Insert 52</a:t>
            </a:r>
          </a:p>
        </p:txBody>
      </p:sp>
      <p:grpSp>
        <p:nvGrpSpPr>
          <p:cNvPr id="37893" name="Group 5"/>
          <p:cNvGrpSpPr>
            <a:grpSpLocks/>
          </p:cNvGrpSpPr>
          <p:nvPr/>
        </p:nvGrpSpPr>
        <p:grpSpPr bwMode="auto">
          <a:xfrm>
            <a:off x="750888" y="4705350"/>
            <a:ext cx="1636712" cy="825500"/>
            <a:chOff x="385" y="3496"/>
            <a:chExt cx="1031" cy="520"/>
          </a:xfrm>
        </p:grpSpPr>
        <p:sp>
          <p:nvSpPr>
            <p:cNvPr id="37937" name="Line 6"/>
            <p:cNvSpPr>
              <a:spLocks noChangeShapeType="1"/>
            </p:cNvSpPr>
            <p:nvPr/>
          </p:nvSpPr>
          <p:spPr bwMode="auto">
            <a:xfrm>
              <a:off x="1128" y="3640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38" name="Line 7"/>
            <p:cNvSpPr>
              <a:spLocks noChangeShapeType="1"/>
            </p:cNvSpPr>
            <p:nvPr/>
          </p:nvSpPr>
          <p:spPr bwMode="auto">
            <a:xfrm>
              <a:off x="432" y="3696"/>
              <a:ext cx="0" cy="32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939" name="Group 8"/>
            <p:cNvGrpSpPr>
              <a:grpSpLocks/>
            </p:cNvGrpSpPr>
            <p:nvPr/>
          </p:nvGrpSpPr>
          <p:grpSpPr bwMode="auto">
            <a:xfrm>
              <a:off x="385" y="3496"/>
              <a:ext cx="787" cy="304"/>
              <a:chOff x="385" y="3496"/>
              <a:chExt cx="787" cy="304"/>
            </a:xfrm>
          </p:grpSpPr>
          <p:sp>
            <p:nvSpPr>
              <p:cNvPr id="37941" name="Text Box 9"/>
              <p:cNvSpPr txBox="1">
                <a:spLocks noChangeArrowheads="1"/>
              </p:cNvSpPr>
              <p:nvPr/>
            </p:nvSpPr>
            <p:spPr bwMode="auto">
              <a:xfrm>
                <a:off x="385" y="3497"/>
                <a:ext cx="787" cy="30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ko-KR" altLang="en-US" sz="2400">
                    <a:latin typeface="Century Gothic" charset="0"/>
                    <a:ea typeface="Gulim" charset="-127"/>
                  </a:rPr>
                  <a:t> </a:t>
                </a:r>
                <a:r>
                  <a:rPr lang="en-US" altLang="ko-KR" sz="2400">
                    <a:latin typeface="Century Gothic" charset="0"/>
                    <a:ea typeface="Gulim" charset="-127"/>
                  </a:rPr>
                  <a:t>20  30 </a:t>
                </a:r>
              </a:p>
            </p:txBody>
          </p:sp>
          <p:sp>
            <p:nvSpPr>
              <p:cNvPr id="37942" name="Line 10"/>
              <p:cNvSpPr>
                <a:spLocks noChangeShapeType="1"/>
              </p:cNvSpPr>
              <p:nvPr/>
            </p:nvSpPr>
            <p:spPr bwMode="auto">
              <a:xfrm>
                <a:off x="472" y="3496"/>
                <a:ext cx="0" cy="30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43" name="Line 11"/>
              <p:cNvSpPr>
                <a:spLocks noChangeShapeType="1"/>
              </p:cNvSpPr>
              <p:nvPr/>
            </p:nvSpPr>
            <p:spPr bwMode="auto">
              <a:xfrm>
                <a:off x="1088" y="3496"/>
                <a:ext cx="0" cy="30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44" name="Line 12"/>
              <p:cNvSpPr>
                <a:spLocks noChangeShapeType="1"/>
              </p:cNvSpPr>
              <p:nvPr/>
            </p:nvSpPr>
            <p:spPr bwMode="auto">
              <a:xfrm>
                <a:off x="736" y="3496"/>
                <a:ext cx="0" cy="30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45" name="Line 13"/>
              <p:cNvSpPr>
                <a:spLocks noChangeShapeType="1"/>
              </p:cNvSpPr>
              <p:nvPr/>
            </p:nvSpPr>
            <p:spPr bwMode="auto">
              <a:xfrm>
                <a:off x="824" y="3496"/>
                <a:ext cx="0" cy="30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7940" name="Line 14"/>
            <p:cNvSpPr>
              <a:spLocks noChangeShapeType="1"/>
            </p:cNvSpPr>
            <p:nvPr/>
          </p:nvSpPr>
          <p:spPr bwMode="auto">
            <a:xfrm>
              <a:off x="776" y="3696"/>
              <a:ext cx="0" cy="32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7894" name="Line 15"/>
          <p:cNvSpPr>
            <a:spLocks noChangeShapeType="1"/>
          </p:cNvSpPr>
          <p:nvPr/>
        </p:nvSpPr>
        <p:spPr bwMode="auto">
          <a:xfrm>
            <a:off x="3513138" y="4932363"/>
            <a:ext cx="468312" cy="317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895" name="Line 16"/>
          <p:cNvSpPr>
            <a:spLocks noChangeShapeType="1"/>
          </p:cNvSpPr>
          <p:nvPr/>
        </p:nvSpPr>
        <p:spPr bwMode="auto">
          <a:xfrm>
            <a:off x="2400300" y="5022850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7896" name="Group 17"/>
          <p:cNvGrpSpPr>
            <a:grpSpLocks/>
          </p:cNvGrpSpPr>
          <p:nvPr/>
        </p:nvGrpSpPr>
        <p:grpSpPr bwMode="auto">
          <a:xfrm>
            <a:off x="2327275" y="4705350"/>
            <a:ext cx="1249363" cy="482600"/>
            <a:chOff x="386" y="3496"/>
            <a:chExt cx="787" cy="304"/>
          </a:xfrm>
        </p:grpSpPr>
        <p:sp>
          <p:nvSpPr>
            <p:cNvPr id="37932" name="Text Box 18"/>
            <p:cNvSpPr txBox="1">
              <a:spLocks noChangeArrowheads="1"/>
            </p:cNvSpPr>
            <p:nvPr/>
          </p:nvSpPr>
          <p:spPr bwMode="auto">
            <a:xfrm>
              <a:off x="386" y="3497"/>
              <a:ext cx="787" cy="30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ko-KR" altLang="en-US" sz="2400">
                  <a:latin typeface="Century Gothic" charset="0"/>
                  <a:ea typeface="Gulim" charset="-127"/>
                </a:rPr>
                <a:t> </a:t>
              </a:r>
              <a:r>
                <a:rPr lang="en-US" altLang="ko-KR" sz="2400">
                  <a:latin typeface="Century Gothic" charset="0"/>
                  <a:ea typeface="Gulim" charset="-127"/>
                </a:rPr>
                <a:t>50  </a:t>
              </a:r>
              <a:r>
                <a:rPr lang="en-US" altLang="ko-KR" sz="2400">
                  <a:solidFill>
                    <a:srgbClr val="FF0000"/>
                  </a:solidFill>
                  <a:latin typeface="Century Gothic" charset="0"/>
                  <a:ea typeface="Gulim" charset="-127"/>
                </a:rPr>
                <a:t>52</a:t>
              </a:r>
              <a:r>
                <a:rPr lang="en-US" altLang="ko-KR" sz="2400">
                  <a:latin typeface="Century Gothic" charset="0"/>
                  <a:ea typeface="Gulim" charset="-127"/>
                </a:rPr>
                <a:t> </a:t>
              </a:r>
            </a:p>
          </p:txBody>
        </p:sp>
        <p:sp>
          <p:nvSpPr>
            <p:cNvPr id="37933" name="Line 19"/>
            <p:cNvSpPr>
              <a:spLocks noChangeShapeType="1"/>
            </p:cNvSpPr>
            <p:nvPr/>
          </p:nvSpPr>
          <p:spPr bwMode="auto">
            <a:xfrm>
              <a:off x="472" y="3496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34" name="Line 20"/>
            <p:cNvSpPr>
              <a:spLocks noChangeShapeType="1"/>
            </p:cNvSpPr>
            <p:nvPr/>
          </p:nvSpPr>
          <p:spPr bwMode="auto">
            <a:xfrm>
              <a:off x="1088" y="3496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35" name="Line 21"/>
            <p:cNvSpPr>
              <a:spLocks noChangeShapeType="1"/>
            </p:cNvSpPr>
            <p:nvPr/>
          </p:nvSpPr>
          <p:spPr bwMode="auto">
            <a:xfrm>
              <a:off x="736" y="3496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36" name="Line 22"/>
            <p:cNvSpPr>
              <a:spLocks noChangeShapeType="1"/>
            </p:cNvSpPr>
            <p:nvPr/>
          </p:nvSpPr>
          <p:spPr bwMode="auto">
            <a:xfrm>
              <a:off x="824" y="3496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7897" name="Line 23"/>
          <p:cNvSpPr>
            <a:spLocks noChangeShapeType="1"/>
          </p:cNvSpPr>
          <p:nvPr/>
        </p:nvSpPr>
        <p:spPr bwMode="auto">
          <a:xfrm>
            <a:off x="7942263" y="4883150"/>
            <a:ext cx="4572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898" name="Line 24"/>
          <p:cNvSpPr>
            <a:spLocks noChangeShapeType="1"/>
          </p:cNvSpPr>
          <p:nvPr/>
        </p:nvSpPr>
        <p:spPr bwMode="auto">
          <a:xfrm>
            <a:off x="6837363" y="4972050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899" name="Line 31"/>
          <p:cNvSpPr>
            <a:spLocks noChangeShapeType="1"/>
          </p:cNvSpPr>
          <p:nvPr/>
        </p:nvSpPr>
        <p:spPr bwMode="auto">
          <a:xfrm flipH="1">
            <a:off x="1603375" y="3609975"/>
            <a:ext cx="1116013" cy="1087438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7900" name="Group 32"/>
          <p:cNvGrpSpPr>
            <a:grpSpLocks/>
          </p:cNvGrpSpPr>
          <p:nvPr/>
        </p:nvGrpSpPr>
        <p:grpSpPr bwMode="auto">
          <a:xfrm>
            <a:off x="2644775" y="3292475"/>
            <a:ext cx="1249363" cy="482600"/>
            <a:chOff x="385" y="3496"/>
            <a:chExt cx="787" cy="304"/>
          </a:xfrm>
        </p:grpSpPr>
        <p:sp>
          <p:nvSpPr>
            <p:cNvPr id="37927" name="Text Box 33"/>
            <p:cNvSpPr txBox="1">
              <a:spLocks noChangeArrowheads="1"/>
            </p:cNvSpPr>
            <p:nvPr/>
          </p:nvSpPr>
          <p:spPr bwMode="auto">
            <a:xfrm>
              <a:off x="385" y="3497"/>
              <a:ext cx="787" cy="30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ko-KR" altLang="en-US" sz="2400">
                  <a:latin typeface="Century Gothic" charset="0"/>
                  <a:ea typeface="Gulim" charset="-127"/>
                </a:rPr>
                <a:t> </a:t>
              </a:r>
              <a:r>
                <a:rPr lang="en-US" altLang="ko-KR" sz="2400">
                  <a:latin typeface="Century Gothic" charset="0"/>
                  <a:ea typeface="Gulim" charset="-127"/>
                </a:rPr>
                <a:t>50  60 </a:t>
              </a:r>
            </a:p>
          </p:txBody>
        </p:sp>
        <p:sp>
          <p:nvSpPr>
            <p:cNvPr id="37928" name="Line 34"/>
            <p:cNvSpPr>
              <a:spLocks noChangeShapeType="1"/>
            </p:cNvSpPr>
            <p:nvPr/>
          </p:nvSpPr>
          <p:spPr bwMode="auto">
            <a:xfrm>
              <a:off x="472" y="3496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29" name="Line 35"/>
            <p:cNvSpPr>
              <a:spLocks noChangeShapeType="1"/>
            </p:cNvSpPr>
            <p:nvPr/>
          </p:nvSpPr>
          <p:spPr bwMode="auto">
            <a:xfrm>
              <a:off x="1088" y="3496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30" name="Line 36"/>
            <p:cNvSpPr>
              <a:spLocks noChangeShapeType="1"/>
            </p:cNvSpPr>
            <p:nvPr/>
          </p:nvSpPr>
          <p:spPr bwMode="auto">
            <a:xfrm>
              <a:off x="736" y="3496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31" name="Line 37"/>
            <p:cNvSpPr>
              <a:spLocks noChangeShapeType="1"/>
            </p:cNvSpPr>
            <p:nvPr/>
          </p:nvSpPr>
          <p:spPr bwMode="auto">
            <a:xfrm>
              <a:off x="824" y="3496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7901" name="Line 38"/>
          <p:cNvSpPr>
            <a:spLocks noChangeShapeType="1"/>
          </p:cNvSpPr>
          <p:nvPr/>
        </p:nvSpPr>
        <p:spPr bwMode="auto">
          <a:xfrm flipH="1">
            <a:off x="2787650" y="3609975"/>
            <a:ext cx="477838" cy="111442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02" name="Line 46"/>
          <p:cNvSpPr>
            <a:spLocks noChangeShapeType="1"/>
          </p:cNvSpPr>
          <p:nvPr/>
        </p:nvSpPr>
        <p:spPr bwMode="auto">
          <a:xfrm>
            <a:off x="4924425" y="2220913"/>
            <a:ext cx="3381375" cy="110807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03" name="Line 47"/>
          <p:cNvSpPr>
            <a:spLocks noChangeShapeType="1"/>
          </p:cNvSpPr>
          <p:nvPr/>
        </p:nvSpPr>
        <p:spPr bwMode="auto">
          <a:xfrm>
            <a:off x="3827463" y="3602038"/>
            <a:ext cx="3403600" cy="105727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04" name="Line 49"/>
          <p:cNvSpPr>
            <a:spLocks noChangeShapeType="1"/>
          </p:cNvSpPr>
          <p:nvPr/>
        </p:nvSpPr>
        <p:spPr bwMode="auto">
          <a:xfrm>
            <a:off x="2957513" y="5030788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05" name="Line 50"/>
          <p:cNvSpPr>
            <a:spLocks noChangeShapeType="1"/>
          </p:cNvSpPr>
          <p:nvPr/>
        </p:nvSpPr>
        <p:spPr bwMode="auto">
          <a:xfrm>
            <a:off x="4084638" y="4992688"/>
            <a:ext cx="0" cy="50800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06" name="Line 57"/>
          <p:cNvSpPr>
            <a:spLocks noChangeShapeType="1"/>
          </p:cNvSpPr>
          <p:nvPr/>
        </p:nvSpPr>
        <p:spPr bwMode="auto">
          <a:xfrm flipV="1">
            <a:off x="5221288" y="4926013"/>
            <a:ext cx="1581150" cy="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07" name="Line 64"/>
          <p:cNvSpPr>
            <a:spLocks noChangeShapeType="1"/>
          </p:cNvSpPr>
          <p:nvPr/>
        </p:nvSpPr>
        <p:spPr bwMode="auto">
          <a:xfrm flipH="1">
            <a:off x="2909888" y="2219325"/>
            <a:ext cx="1447800" cy="106362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08" name="Line 50"/>
          <p:cNvSpPr>
            <a:spLocks noChangeShapeType="1"/>
          </p:cNvSpPr>
          <p:nvPr/>
        </p:nvSpPr>
        <p:spPr bwMode="auto">
          <a:xfrm>
            <a:off x="4084638" y="4992688"/>
            <a:ext cx="0" cy="50800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09" name="Line 68"/>
          <p:cNvSpPr>
            <a:spLocks noChangeShapeType="1"/>
          </p:cNvSpPr>
          <p:nvPr/>
        </p:nvSpPr>
        <p:spPr bwMode="auto">
          <a:xfrm>
            <a:off x="4146550" y="4711700"/>
            <a:ext cx="0" cy="482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10" name="Line 69"/>
          <p:cNvSpPr>
            <a:spLocks noChangeShapeType="1"/>
          </p:cNvSpPr>
          <p:nvPr/>
        </p:nvSpPr>
        <p:spPr bwMode="auto">
          <a:xfrm>
            <a:off x="5124450" y="4711700"/>
            <a:ext cx="0" cy="482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11" name="Line 70"/>
          <p:cNvSpPr>
            <a:spLocks noChangeShapeType="1"/>
          </p:cNvSpPr>
          <p:nvPr/>
        </p:nvSpPr>
        <p:spPr bwMode="auto">
          <a:xfrm>
            <a:off x="4565650" y="4711700"/>
            <a:ext cx="0" cy="482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12" name="Line 71"/>
          <p:cNvSpPr>
            <a:spLocks noChangeShapeType="1"/>
          </p:cNvSpPr>
          <p:nvPr/>
        </p:nvSpPr>
        <p:spPr bwMode="auto">
          <a:xfrm>
            <a:off x="4705350" y="4711700"/>
            <a:ext cx="0" cy="482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13" name="Rectangle 67"/>
          <p:cNvSpPr>
            <a:spLocks noChangeArrowheads="1"/>
          </p:cNvSpPr>
          <p:nvPr/>
        </p:nvSpPr>
        <p:spPr bwMode="auto">
          <a:xfrm>
            <a:off x="4013200" y="4702175"/>
            <a:ext cx="1233488" cy="481013"/>
          </a:xfrm>
          <a:prstGeom prst="rect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x-none">
              <a:latin typeface="Century Gothic" charset="0"/>
            </a:endParaRPr>
          </a:p>
          <a:p>
            <a:pPr eaLnBrk="1" hangingPunct="1"/>
            <a:endParaRPr lang="en-US" altLang="x-none">
              <a:latin typeface="Century Gothic" charset="0"/>
            </a:endParaRPr>
          </a:p>
        </p:txBody>
      </p:sp>
      <p:sp>
        <p:nvSpPr>
          <p:cNvPr id="37914" name="Text Box 121"/>
          <p:cNvSpPr txBox="1">
            <a:spLocks noChangeArrowheads="1"/>
          </p:cNvSpPr>
          <p:nvPr/>
        </p:nvSpPr>
        <p:spPr bwMode="auto">
          <a:xfrm>
            <a:off x="4105275" y="4714875"/>
            <a:ext cx="5207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ko-KR" sz="2400">
                <a:solidFill>
                  <a:srgbClr val="FF0000"/>
                </a:solidFill>
                <a:latin typeface="Century Gothic" charset="0"/>
                <a:ea typeface="Gulim" charset="-127"/>
              </a:rPr>
              <a:t>55</a:t>
            </a:r>
          </a:p>
        </p:txBody>
      </p:sp>
      <p:sp>
        <p:nvSpPr>
          <p:cNvPr id="37915" name="Line 68"/>
          <p:cNvSpPr>
            <a:spLocks noChangeShapeType="1"/>
          </p:cNvSpPr>
          <p:nvPr/>
        </p:nvSpPr>
        <p:spPr bwMode="auto">
          <a:xfrm>
            <a:off x="6913563" y="471170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16" name="Line 69"/>
          <p:cNvSpPr>
            <a:spLocks noChangeShapeType="1"/>
          </p:cNvSpPr>
          <p:nvPr/>
        </p:nvSpPr>
        <p:spPr bwMode="auto">
          <a:xfrm>
            <a:off x="7891463" y="471170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17" name="Line 70"/>
          <p:cNvSpPr>
            <a:spLocks noChangeShapeType="1"/>
          </p:cNvSpPr>
          <p:nvPr/>
        </p:nvSpPr>
        <p:spPr bwMode="auto">
          <a:xfrm>
            <a:off x="7332663" y="471170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18" name="Line 71"/>
          <p:cNvSpPr>
            <a:spLocks noChangeShapeType="1"/>
          </p:cNvSpPr>
          <p:nvPr/>
        </p:nvSpPr>
        <p:spPr bwMode="auto">
          <a:xfrm>
            <a:off x="7472363" y="471170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19" name="Rectangle 73"/>
          <p:cNvSpPr>
            <a:spLocks noChangeArrowheads="1"/>
          </p:cNvSpPr>
          <p:nvPr/>
        </p:nvSpPr>
        <p:spPr bwMode="auto">
          <a:xfrm>
            <a:off x="6780213" y="4702175"/>
            <a:ext cx="1233487" cy="481013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x-none">
              <a:latin typeface="Century Gothic" charset="0"/>
            </a:endParaRPr>
          </a:p>
          <a:p>
            <a:pPr eaLnBrk="1" hangingPunct="1"/>
            <a:endParaRPr lang="en-US" altLang="x-none">
              <a:latin typeface="Century Gothic" charset="0"/>
            </a:endParaRPr>
          </a:p>
        </p:txBody>
      </p:sp>
      <p:sp>
        <p:nvSpPr>
          <p:cNvPr id="37920" name="Text Box 121"/>
          <p:cNvSpPr txBox="1">
            <a:spLocks noChangeArrowheads="1"/>
          </p:cNvSpPr>
          <p:nvPr/>
        </p:nvSpPr>
        <p:spPr bwMode="auto">
          <a:xfrm>
            <a:off x="6872288" y="4714875"/>
            <a:ext cx="5207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ko-KR" sz="2400">
                <a:latin typeface="Century Gothic" charset="0"/>
                <a:ea typeface="Gulim" charset="-127"/>
              </a:rPr>
              <a:t>60</a:t>
            </a:r>
          </a:p>
        </p:txBody>
      </p:sp>
      <p:sp>
        <p:nvSpPr>
          <p:cNvPr id="37921" name="Line 68"/>
          <p:cNvSpPr>
            <a:spLocks noChangeShapeType="1"/>
          </p:cNvSpPr>
          <p:nvPr/>
        </p:nvSpPr>
        <p:spPr bwMode="auto">
          <a:xfrm>
            <a:off x="4443413" y="197961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22" name="Line 69"/>
          <p:cNvSpPr>
            <a:spLocks noChangeShapeType="1"/>
          </p:cNvSpPr>
          <p:nvPr/>
        </p:nvSpPr>
        <p:spPr bwMode="auto">
          <a:xfrm>
            <a:off x="5421313" y="197961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23" name="Line 70"/>
          <p:cNvSpPr>
            <a:spLocks noChangeShapeType="1"/>
          </p:cNvSpPr>
          <p:nvPr/>
        </p:nvSpPr>
        <p:spPr bwMode="auto">
          <a:xfrm>
            <a:off x="4862513" y="197961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24" name="Line 71"/>
          <p:cNvSpPr>
            <a:spLocks noChangeShapeType="1"/>
          </p:cNvSpPr>
          <p:nvPr/>
        </p:nvSpPr>
        <p:spPr bwMode="auto">
          <a:xfrm>
            <a:off x="5002213" y="197961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25" name="Rectangle 79"/>
          <p:cNvSpPr>
            <a:spLocks noChangeArrowheads="1"/>
          </p:cNvSpPr>
          <p:nvPr/>
        </p:nvSpPr>
        <p:spPr bwMode="auto">
          <a:xfrm>
            <a:off x="4310063" y="1970088"/>
            <a:ext cx="1235075" cy="481012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x-none">
              <a:latin typeface="Century Gothic" charset="0"/>
            </a:endParaRPr>
          </a:p>
          <a:p>
            <a:pPr eaLnBrk="1" hangingPunct="1"/>
            <a:endParaRPr lang="en-US" altLang="x-none">
              <a:latin typeface="Century Gothic" charset="0"/>
            </a:endParaRPr>
          </a:p>
        </p:txBody>
      </p:sp>
      <p:sp>
        <p:nvSpPr>
          <p:cNvPr id="37926" name="Text Box 121"/>
          <p:cNvSpPr txBox="1">
            <a:spLocks noChangeArrowheads="1"/>
          </p:cNvSpPr>
          <p:nvPr/>
        </p:nvSpPr>
        <p:spPr bwMode="auto">
          <a:xfrm>
            <a:off x="4403725" y="1982788"/>
            <a:ext cx="5207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ko-KR" sz="2400">
                <a:latin typeface="Century Gothic" charset="0"/>
                <a:ea typeface="Gulim" charset="-127"/>
              </a:rPr>
              <a:t>70</a:t>
            </a:r>
          </a:p>
        </p:txBody>
      </p:sp>
    </p:spTree>
    <p:extLst>
      <p:ext uri="{BB962C8B-B14F-4D97-AF65-F5344CB8AC3E}">
        <p14:creationId xmlns:p14="http://schemas.microsoft.com/office/powerpoint/2010/main" val="35316352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8A791A2-14C1-3F47-A541-21C0FCA72C81}" type="slidenum">
              <a:rPr lang="ko-KR" altLang="en-US">
                <a:solidFill>
                  <a:srgbClr val="595959"/>
                </a:solidFill>
                <a:latin typeface="Century Gothic" charset="0"/>
              </a:rPr>
              <a:pPr eaLnBrk="1" hangingPunct="1"/>
              <a:t>34</a:t>
            </a:fld>
            <a:endParaRPr lang="en-US" altLang="ko-KR">
              <a:solidFill>
                <a:srgbClr val="595959"/>
              </a:solidFill>
              <a:latin typeface="Century Gothic" charset="0"/>
            </a:endParaRPr>
          </a:p>
        </p:txBody>
      </p:sp>
      <p:sp>
        <p:nvSpPr>
          <p:cNvPr id="38915" name="Rectangle 3"/>
          <p:cNvSpPr>
            <a:spLocks noChangeArrowheads="1"/>
          </p:cNvSpPr>
          <p:nvPr/>
        </p:nvSpPr>
        <p:spPr bwMode="auto">
          <a:xfrm>
            <a:off x="568325" y="273050"/>
            <a:ext cx="61182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ko-KR" sz="3600" u="sng">
                <a:latin typeface="Century Gothic" charset="0"/>
                <a:ea typeface="Gulim" charset="-127"/>
              </a:rPr>
              <a:t>Insertion (Non-leaf Overflow)</a:t>
            </a:r>
            <a:endParaRPr lang="en-US" altLang="ko-KR" sz="3600">
              <a:latin typeface="Century Gothic" charset="0"/>
              <a:ea typeface="Gulim" charset="-127"/>
            </a:endParaRPr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703263" y="1471613"/>
            <a:ext cx="18811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ko-KR" altLang="en-US" sz="2800">
                <a:latin typeface="Century Gothic" charset="0"/>
                <a:ea typeface="Gulim" charset="-127"/>
              </a:rPr>
              <a:t> </a:t>
            </a:r>
            <a:r>
              <a:rPr lang="en-US" altLang="ko-KR" sz="2800">
                <a:latin typeface="Century Gothic" charset="0"/>
                <a:ea typeface="Gulim" charset="-127"/>
              </a:rPr>
              <a:t>Insert 52</a:t>
            </a:r>
          </a:p>
        </p:txBody>
      </p:sp>
      <p:grpSp>
        <p:nvGrpSpPr>
          <p:cNvPr id="38917" name="Group 5"/>
          <p:cNvGrpSpPr>
            <a:grpSpLocks/>
          </p:cNvGrpSpPr>
          <p:nvPr/>
        </p:nvGrpSpPr>
        <p:grpSpPr bwMode="auto">
          <a:xfrm>
            <a:off x="750888" y="4705350"/>
            <a:ext cx="1636712" cy="825500"/>
            <a:chOff x="385" y="3496"/>
            <a:chExt cx="1031" cy="520"/>
          </a:xfrm>
        </p:grpSpPr>
        <p:sp>
          <p:nvSpPr>
            <p:cNvPr id="38967" name="Line 6"/>
            <p:cNvSpPr>
              <a:spLocks noChangeShapeType="1"/>
            </p:cNvSpPr>
            <p:nvPr/>
          </p:nvSpPr>
          <p:spPr bwMode="auto">
            <a:xfrm>
              <a:off x="1128" y="3640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68" name="Line 7"/>
            <p:cNvSpPr>
              <a:spLocks noChangeShapeType="1"/>
            </p:cNvSpPr>
            <p:nvPr/>
          </p:nvSpPr>
          <p:spPr bwMode="auto">
            <a:xfrm>
              <a:off x="432" y="3696"/>
              <a:ext cx="0" cy="32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8969" name="Group 8"/>
            <p:cNvGrpSpPr>
              <a:grpSpLocks/>
            </p:cNvGrpSpPr>
            <p:nvPr/>
          </p:nvGrpSpPr>
          <p:grpSpPr bwMode="auto">
            <a:xfrm>
              <a:off x="385" y="3496"/>
              <a:ext cx="787" cy="304"/>
              <a:chOff x="385" y="3496"/>
              <a:chExt cx="787" cy="304"/>
            </a:xfrm>
          </p:grpSpPr>
          <p:sp>
            <p:nvSpPr>
              <p:cNvPr id="38971" name="Text Box 9"/>
              <p:cNvSpPr txBox="1">
                <a:spLocks noChangeArrowheads="1"/>
              </p:cNvSpPr>
              <p:nvPr/>
            </p:nvSpPr>
            <p:spPr bwMode="auto">
              <a:xfrm>
                <a:off x="385" y="3497"/>
                <a:ext cx="787" cy="30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ko-KR" altLang="en-US" sz="2400">
                    <a:latin typeface="Century Gothic" charset="0"/>
                    <a:ea typeface="Gulim" charset="-127"/>
                  </a:rPr>
                  <a:t> </a:t>
                </a:r>
                <a:r>
                  <a:rPr lang="en-US" altLang="ko-KR" sz="2400">
                    <a:latin typeface="Century Gothic" charset="0"/>
                    <a:ea typeface="Gulim" charset="-127"/>
                  </a:rPr>
                  <a:t>20  30 </a:t>
                </a:r>
              </a:p>
            </p:txBody>
          </p:sp>
          <p:sp>
            <p:nvSpPr>
              <p:cNvPr id="38972" name="Line 10"/>
              <p:cNvSpPr>
                <a:spLocks noChangeShapeType="1"/>
              </p:cNvSpPr>
              <p:nvPr/>
            </p:nvSpPr>
            <p:spPr bwMode="auto">
              <a:xfrm>
                <a:off x="472" y="3496"/>
                <a:ext cx="0" cy="30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73" name="Line 11"/>
              <p:cNvSpPr>
                <a:spLocks noChangeShapeType="1"/>
              </p:cNvSpPr>
              <p:nvPr/>
            </p:nvSpPr>
            <p:spPr bwMode="auto">
              <a:xfrm>
                <a:off x="1088" y="3496"/>
                <a:ext cx="0" cy="30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74" name="Line 12"/>
              <p:cNvSpPr>
                <a:spLocks noChangeShapeType="1"/>
              </p:cNvSpPr>
              <p:nvPr/>
            </p:nvSpPr>
            <p:spPr bwMode="auto">
              <a:xfrm>
                <a:off x="736" y="3496"/>
                <a:ext cx="0" cy="30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75" name="Line 13"/>
              <p:cNvSpPr>
                <a:spLocks noChangeShapeType="1"/>
              </p:cNvSpPr>
              <p:nvPr/>
            </p:nvSpPr>
            <p:spPr bwMode="auto">
              <a:xfrm>
                <a:off x="824" y="3496"/>
                <a:ext cx="0" cy="30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8970" name="Line 14"/>
            <p:cNvSpPr>
              <a:spLocks noChangeShapeType="1"/>
            </p:cNvSpPr>
            <p:nvPr/>
          </p:nvSpPr>
          <p:spPr bwMode="auto">
            <a:xfrm>
              <a:off x="776" y="3696"/>
              <a:ext cx="0" cy="32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8918" name="Line 15"/>
          <p:cNvSpPr>
            <a:spLocks noChangeShapeType="1"/>
          </p:cNvSpPr>
          <p:nvPr/>
        </p:nvSpPr>
        <p:spPr bwMode="auto">
          <a:xfrm>
            <a:off x="3513138" y="4932363"/>
            <a:ext cx="468312" cy="317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19" name="Line 16"/>
          <p:cNvSpPr>
            <a:spLocks noChangeShapeType="1"/>
          </p:cNvSpPr>
          <p:nvPr/>
        </p:nvSpPr>
        <p:spPr bwMode="auto">
          <a:xfrm>
            <a:off x="2400300" y="5022850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8920" name="Group 17"/>
          <p:cNvGrpSpPr>
            <a:grpSpLocks/>
          </p:cNvGrpSpPr>
          <p:nvPr/>
        </p:nvGrpSpPr>
        <p:grpSpPr bwMode="auto">
          <a:xfrm>
            <a:off x="2327275" y="4705350"/>
            <a:ext cx="1249363" cy="482600"/>
            <a:chOff x="386" y="3496"/>
            <a:chExt cx="787" cy="304"/>
          </a:xfrm>
        </p:grpSpPr>
        <p:sp>
          <p:nvSpPr>
            <p:cNvPr id="38962" name="Text Box 18"/>
            <p:cNvSpPr txBox="1">
              <a:spLocks noChangeArrowheads="1"/>
            </p:cNvSpPr>
            <p:nvPr/>
          </p:nvSpPr>
          <p:spPr bwMode="auto">
            <a:xfrm>
              <a:off x="386" y="3497"/>
              <a:ext cx="787" cy="30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ko-KR" altLang="en-US" sz="2400">
                  <a:latin typeface="Century Gothic" charset="0"/>
                  <a:ea typeface="Gulim" charset="-127"/>
                </a:rPr>
                <a:t> </a:t>
              </a:r>
              <a:r>
                <a:rPr lang="en-US" altLang="ko-KR" sz="2400">
                  <a:latin typeface="Century Gothic" charset="0"/>
                  <a:ea typeface="Gulim" charset="-127"/>
                </a:rPr>
                <a:t>50  </a:t>
              </a:r>
              <a:r>
                <a:rPr lang="en-US" altLang="ko-KR" sz="2400">
                  <a:solidFill>
                    <a:srgbClr val="FF0000"/>
                  </a:solidFill>
                  <a:latin typeface="Century Gothic" charset="0"/>
                  <a:ea typeface="Gulim" charset="-127"/>
                </a:rPr>
                <a:t>52</a:t>
              </a:r>
              <a:r>
                <a:rPr lang="en-US" altLang="ko-KR" sz="2400">
                  <a:latin typeface="Century Gothic" charset="0"/>
                  <a:ea typeface="Gulim" charset="-127"/>
                </a:rPr>
                <a:t> </a:t>
              </a:r>
            </a:p>
          </p:txBody>
        </p:sp>
        <p:sp>
          <p:nvSpPr>
            <p:cNvPr id="38963" name="Line 19"/>
            <p:cNvSpPr>
              <a:spLocks noChangeShapeType="1"/>
            </p:cNvSpPr>
            <p:nvPr/>
          </p:nvSpPr>
          <p:spPr bwMode="auto">
            <a:xfrm>
              <a:off x="472" y="3496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64" name="Line 20"/>
            <p:cNvSpPr>
              <a:spLocks noChangeShapeType="1"/>
            </p:cNvSpPr>
            <p:nvPr/>
          </p:nvSpPr>
          <p:spPr bwMode="auto">
            <a:xfrm>
              <a:off x="1088" y="3496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65" name="Line 21"/>
            <p:cNvSpPr>
              <a:spLocks noChangeShapeType="1"/>
            </p:cNvSpPr>
            <p:nvPr/>
          </p:nvSpPr>
          <p:spPr bwMode="auto">
            <a:xfrm>
              <a:off x="736" y="3496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66" name="Line 22"/>
            <p:cNvSpPr>
              <a:spLocks noChangeShapeType="1"/>
            </p:cNvSpPr>
            <p:nvPr/>
          </p:nvSpPr>
          <p:spPr bwMode="auto">
            <a:xfrm>
              <a:off x="824" y="3496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8921" name="Line 23"/>
          <p:cNvSpPr>
            <a:spLocks noChangeShapeType="1"/>
          </p:cNvSpPr>
          <p:nvPr/>
        </p:nvSpPr>
        <p:spPr bwMode="auto">
          <a:xfrm>
            <a:off x="7942263" y="4883150"/>
            <a:ext cx="4572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22" name="Line 24"/>
          <p:cNvSpPr>
            <a:spLocks noChangeShapeType="1"/>
          </p:cNvSpPr>
          <p:nvPr/>
        </p:nvSpPr>
        <p:spPr bwMode="auto">
          <a:xfrm>
            <a:off x="6837363" y="4972050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23" name="Line 31"/>
          <p:cNvSpPr>
            <a:spLocks noChangeShapeType="1"/>
          </p:cNvSpPr>
          <p:nvPr/>
        </p:nvSpPr>
        <p:spPr bwMode="auto">
          <a:xfrm flipH="1">
            <a:off x="1603375" y="3609975"/>
            <a:ext cx="1116013" cy="1087438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8924" name="Group 32"/>
          <p:cNvGrpSpPr>
            <a:grpSpLocks/>
          </p:cNvGrpSpPr>
          <p:nvPr/>
        </p:nvGrpSpPr>
        <p:grpSpPr bwMode="auto">
          <a:xfrm>
            <a:off x="2644775" y="3292475"/>
            <a:ext cx="1249363" cy="482600"/>
            <a:chOff x="385" y="3496"/>
            <a:chExt cx="787" cy="304"/>
          </a:xfrm>
        </p:grpSpPr>
        <p:sp>
          <p:nvSpPr>
            <p:cNvPr id="38957" name="Text Box 33"/>
            <p:cNvSpPr txBox="1">
              <a:spLocks noChangeArrowheads="1"/>
            </p:cNvSpPr>
            <p:nvPr/>
          </p:nvSpPr>
          <p:spPr bwMode="auto">
            <a:xfrm>
              <a:off x="385" y="3497"/>
              <a:ext cx="787" cy="30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ko-KR" altLang="en-US" sz="2400">
                  <a:latin typeface="Century Gothic" charset="0"/>
                  <a:ea typeface="Gulim" charset="-127"/>
                </a:rPr>
                <a:t> </a:t>
              </a:r>
              <a:r>
                <a:rPr lang="en-US" altLang="ko-KR" sz="2400">
                  <a:latin typeface="Century Gothic" charset="0"/>
                  <a:ea typeface="Gulim" charset="-127"/>
                </a:rPr>
                <a:t>50  60 </a:t>
              </a:r>
            </a:p>
          </p:txBody>
        </p:sp>
        <p:sp>
          <p:nvSpPr>
            <p:cNvPr id="38958" name="Line 34"/>
            <p:cNvSpPr>
              <a:spLocks noChangeShapeType="1"/>
            </p:cNvSpPr>
            <p:nvPr/>
          </p:nvSpPr>
          <p:spPr bwMode="auto">
            <a:xfrm>
              <a:off x="472" y="3496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59" name="Line 35"/>
            <p:cNvSpPr>
              <a:spLocks noChangeShapeType="1"/>
            </p:cNvSpPr>
            <p:nvPr/>
          </p:nvSpPr>
          <p:spPr bwMode="auto">
            <a:xfrm>
              <a:off x="1088" y="3496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60" name="Line 36"/>
            <p:cNvSpPr>
              <a:spLocks noChangeShapeType="1"/>
            </p:cNvSpPr>
            <p:nvPr/>
          </p:nvSpPr>
          <p:spPr bwMode="auto">
            <a:xfrm>
              <a:off x="736" y="3496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61" name="Line 37"/>
            <p:cNvSpPr>
              <a:spLocks noChangeShapeType="1"/>
            </p:cNvSpPr>
            <p:nvPr/>
          </p:nvSpPr>
          <p:spPr bwMode="auto">
            <a:xfrm>
              <a:off x="824" y="3496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8925" name="Line 38"/>
          <p:cNvSpPr>
            <a:spLocks noChangeShapeType="1"/>
          </p:cNvSpPr>
          <p:nvPr/>
        </p:nvSpPr>
        <p:spPr bwMode="auto">
          <a:xfrm flipH="1">
            <a:off x="2787650" y="3609975"/>
            <a:ext cx="477838" cy="111442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26" name="Line 46"/>
          <p:cNvSpPr>
            <a:spLocks noChangeShapeType="1"/>
          </p:cNvSpPr>
          <p:nvPr/>
        </p:nvSpPr>
        <p:spPr bwMode="auto">
          <a:xfrm>
            <a:off x="4924425" y="2220913"/>
            <a:ext cx="3381375" cy="110807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27" name="Line 47"/>
          <p:cNvSpPr>
            <a:spLocks noChangeShapeType="1"/>
          </p:cNvSpPr>
          <p:nvPr/>
        </p:nvSpPr>
        <p:spPr bwMode="auto">
          <a:xfrm>
            <a:off x="3827463" y="3602038"/>
            <a:ext cx="3403600" cy="105727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28" name="Line 49"/>
          <p:cNvSpPr>
            <a:spLocks noChangeShapeType="1"/>
          </p:cNvSpPr>
          <p:nvPr/>
        </p:nvSpPr>
        <p:spPr bwMode="auto">
          <a:xfrm>
            <a:off x="2957513" y="5030788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29" name="Line 50"/>
          <p:cNvSpPr>
            <a:spLocks noChangeShapeType="1"/>
          </p:cNvSpPr>
          <p:nvPr/>
        </p:nvSpPr>
        <p:spPr bwMode="auto">
          <a:xfrm>
            <a:off x="4084638" y="4992688"/>
            <a:ext cx="0" cy="50800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30" name="Line 57"/>
          <p:cNvSpPr>
            <a:spLocks noChangeShapeType="1"/>
          </p:cNvSpPr>
          <p:nvPr/>
        </p:nvSpPr>
        <p:spPr bwMode="auto">
          <a:xfrm flipV="1">
            <a:off x="5221288" y="4926013"/>
            <a:ext cx="1581150" cy="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8931" name="Group 63"/>
          <p:cNvGrpSpPr>
            <a:grpSpLocks/>
          </p:cNvGrpSpPr>
          <p:nvPr/>
        </p:nvGrpSpPr>
        <p:grpSpPr bwMode="auto">
          <a:xfrm>
            <a:off x="3371850" y="3760788"/>
            <a:ext cx="1066800" cy="912812"/>
            <a:chOff x="2124" y="2369"/>
            <a:chExt cx="672" cy="575"/>
          </a:xfrm>
        </p:grpSpPr>
        <p:sp>
          <p:nvSpPr>
            <p:cNvPr id="38952" name="Line 60"/>
            <p:cNvSpPr>
              <a:spLocks noChangeShapeType="1"/>
            </p:cNvSpPr>
            <p:nvPr/>
          </p:nvSpPr>
          <p:spPr bwMode="auto">
            <a:xfrm>
              <a:off x="2618" y="2723"/>
              <a:ext cx="178" cy="221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8953" name="Group 62"/>
            <p:cNvGrpSpPr>
              <a:grpSpLocks/>
            </p:cNvGrpSpPr>
            <p:nvPr/>
          </p:nvGrpSpPr>
          <p:grpSpPr bwMode="auto">
            <a:xfrm>
              <a:off x="2124" y="2369"/>
              <a:ext cx="531" cy="505"/>
              <a:chOff x="2124" y="2369"/>
              <a:chExt cx="531" cy="505"/>
            </a:xfrm>
          </p:grpSpPr>
          <p:sp>
            <p:nvSpPr>
              <p:cNvPr id="38954" name="Text Box 58"/>
              <p:cNvSpPr txBox="1">
                <a:spLocks noChangeArrowheads="1"/>
              </p:cNvSpPr>
              <p:nvPr/>
            </p:nvSpPr>
            <p:spPr bwMode="auto">
              <a:xfrm>
                <a:off x="2317" y="2558"/>
                <a:ext cx="338" cy="302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altLang="ko-KR" sz="2400">
                    <a:solidFill>
                      <a:srgbClr val="FF0000"/>
                    </a:solidFill>
                    <a:latin typeface="Century Gothic" charset="0"/>
                    <a:ea typeface="Gulim" charset="-127"/>
                  </a:rPr>
                  <a:t>55</a:t>
                </a:r>
              </a:p>
            </p:txBody>
          </p:sp>
          <p:sp>
            <p:nvSpPr>
              <p:cNvPr id="38955" name="Line 59"/>
              <p:cNvSpPr>
                <a:spLocks noChangeShapeType="1"/>
              </p:cNvSpPr>
              <p:nvPr/>
            </p:nvSpPr>
            <p:spPr bwMode="auto">
              <a:xfrm>
                <a:off x="2590" y="2570"/>
                <a:ext cx="0" cy="304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56" name="AutoShape 61"/>
              <p:cNvSpPr>
                <a:spLocks noChangeArrowheads="1"/>
              </p:cNvSpPr>
              <p:nvPr/>
            </p:nvSpPr>
            <p:spPr bwMode="auto">
              <a:xfrm rot="-3277183">
                <a:off x="2098" y="2395"/>
                <a:ext cx="220" cy="168"/>
              </a:xfrm>
              <a:prstGeom prst="upArrow">
                <a:avLst>
                  <a:gd name="adj1" fmla="val 50000"/>
                  <a:gd name="adj2" fmla="val 70833"/>
                </a:avLst>
              </a:prstGeom>
              <a:solidFill>
                <a:schemeClr val="bg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x-none" altLang="x-none">
                  <a:latin typeface="Century Gothic" charset="0"/>
                </a:endParaRPr>
              </a:p>
            </p:txBody>
          </p:sp>
        </p:grpSp>
      </p:grpSp>
      <p:sp>
        <p:nvSpPr>
          <p:cNvPr id="38932" name="Line 64"/>
          <p:cNvSpPr>
            <a:spLocks noChangeShapeType="1"/>
          </p:cNvSpPr>
          <p:nvPr/>
        </p:nvSpPr>
        <p:spPr bwMode="auto">
          <a:xfrm flipH="1">
            <a:off x="2909888" y="2219325"/>
            <a:ext cx="1447800" cy="106362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33" name="Line 50"/>
          <p:cNvSpPr>
            <a:spLocks noChangeShapeType="1"/>
          </p:cNvSpPr>
          <p:nvPr/>
        </p:nvSpPr>
        <p:spPr bwMode="auto">
          <a:xfrm>
            <a:off x="4084638" y="4992688"/>
            <a:ext cx="0" cy="50800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34" name="Line 68"/>
          <p:cNvSpPr>
            <a:spLocks noChangeShapeType="1"/>
          </p:cNvSpPr>
          <p:nvPr/>
        </p:nvSpPr>
        <p:spPr bwMode="auto">
          <a:xfrm>
            <a:off x="4146550" y="4711700"/>
            <a:ext cx="0" cy="482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35" name="Line 69"/>
          <p:cNvSpPr>
            <a:spLocks noChangeShapeType="1"/>
          </p:cNvSpPr>
          <p:nvPr/>
        </p:nvSpPr>
        <p:spPr bwMode="auto">
          <a:xfrm>
            <a:off x="5124450" y="4711700"/>
            <a:ext cx="0" cy="482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36" name="Line 70"/>
          <p:cNvSpPr>
            <a:spLocks noChangeShapeType="1"/>
          </p:cNvSpPr>
          <p:nvPr/>
        </p:nvSpPr>
        <p:spPr bwMode="auto">
          <a:xfrm>
            <a:off x="4565650" y="4711700"/>
            <a:ext cx="0" cy="482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37" name="Line 71"/>
          <p:cNvSpPr>
            <a:spLocks noChangeShapeType="1"/>
          </p:cNvSpPr>
          <p:nvPr/>
        </p:nvSpPr>
        <p:spPr bwMode="auto">
          <a:xfrm>
            <a:off x="4705350" y="4711700"/>
            <a:ext cx="0" cy="482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38" name="Rectangle 67"/>
          <p:cNvSpPr>
            <a:spLocks noChangeArrowheads="1"/>
          </p:cNvSpPr>
          <p:nvPr/>
        </p:nvSpPr>
        <p:spPr bwMode="auto">
          <a:xfrm>
            <a:off x="4013200" y="4702175"/>
            <a:ext cx="1233488" cy="481013"/>
          </a:xfrm>
          <a:prstGeom prst="rect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x-none">
              <a:latin typeface="Century Gothic" charset="0"/>
            </a:endParaRPr>
          </a:p>
          <a:p>
            <a:pPr eaLnBrk="1" hangingPunct="1"/>
            <a:endParaRPr lang="en-US" altLang="x-none">
              <a:latin typeface="Century Gothic" charset="0"/>
            </a:endParaRPr>
          </a:p>
        </p:txBody>
      </p:sp>
      <p:sp>
        <p:nvSpPr>
          <p:cNvPr id="38939" name="Text Box 121"/>
          <p:cNvSpPr txBox="1">
            <a:spLocks noChangeArrowheads="1"/>
          </p:cNvSpPr>
          <p:nvPr/>
        </p:nvSpPr>
        <p:spPr bwMode="auto">
          <a:xfrm>
            <a:off x="4105275" y="4714875"/>
            <a:ext cx="5207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ko-KR" sz="2400">
                <a:solidFill>
                  <a:srgbClr val="FF0000"/>
                </a:solidFill>
                <a:latin typeface="Century Gothic" charset="0"/>
                <a:ea typeface="Gulim" charset="-127"/>
              </a:rPr>
              <a:t>55</a:t>
            </a:r>
          </a:p>
        </p:txBody>
      </p:sp>
      <p:sp>
        <p:nvSpPr>
          <p:cNvPr id="38940" name="Line 68"/>
          <p:cNvSpPr>
            <a:spLocks noChangeShapeType="1"/>
          </p:cNvSpPr>
          <p:nvPr/>
        </p:nvSpPr>
        <p:spPr bwMode="auto">
          <a:xfrm>
            <a:off x="6913563" y="471170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41" name="Line 69"/>
          <p:cNvSpPr>
            <a:spLocks noChangeShapeType="1"/>
          </p:cNvSpPr>
          <p:nvPr/>
        </p:nvSpPr>
        <p:spPr bwMode="auto">
          <a:xfrm>
            <a:off x="7891463" y="471170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42" name="Line 70"/>
          <p:cNvSpPr>
            <a:spLocks noChangeShapeType="1"/>
          </p:cNvSpPr>
          <p:nvPr/>
        </p:nvSpPr>
        <p:spPr bwMode="auto">
          <a:xfrm>
            <a:off x="7332663" y="471170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43" name="Line 71"/>
          <p:cNvSpPr>
            <a:spLocks noChangeShapeType="1"/>
          </p:cNvSpPr>
          <p:nvPr/>
        </p:nvSpPr>
        <p:spPr bwMode="auto">
          <a:xfrm>
            <a:off x="7472363" y="471170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44" name="Rectangle 73"/>
          <p:cNvSpPr>
            <a:spLocks noChangeArrowheads="1"/>
          </p:cNvSpPr>
          <p:nvPr/>
        </p:nvSpPr>
        <p:spPr bwMode="auto">
          <a:xfrm>
            <a:off x="6780213" y="4702175"/>
            <a:ext cx="1233487" cy="481013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x-none">
              <a:latin typeface="Century Gothic" charset="0"/>
            </a:endParaRPr>
          </a:p>
          <a:p>
            <a:pPr eaLnBrk="1" hangingPunct="1"/>
            <a:endParaRPr lang="en-US" altLang="x-none">
              <a:latin typeface="Century Gothic" charset="0"/>
            </a:endParaRPr>
          </a:p>
        </p:txBody>
      </p:sp>
      <p:sp>
        <p:nvSpPr>
          <p:cNvPr id="38945" name="Text Box 121"/>
          <p:cNvSpPr txBox="1">
            <a:spLocks noChangeArrowheads="1"/>
          </p:cNvSpPr>
          <p:nvPr/>
        </p:nvSpPr>
        <p:spPr bwMode="auto">
          <a:xfrm>
            <a:off x="6872288" y="4714875"/>
            <a:ext cx="5207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ko-KR" sz="2400">
                <a:latin typeface="Century Gothic" charset="0"/>
                <a:ea typeface="Gulim" charset="-127"/>
              </a:rPr>
              <a:t>60</a:t>
            </a:r>
          </a:p>
        </p:txBody>
      </p:sp>
      <p:sp>
        <p:nvSpPr>
          <p:cNvPr id="38946" name="Line 68"/>
          <p:cNvSpPr>
            <a:spLocks noChangeShapeType="1"/>
          </p:cNvSpPr>
          <p:nvPr/>
        </p:nvSpPr>
        <p:spPr bwMode="auto">
          <a:xfrm>
            <a:off x="4443413" y="197961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47" name="Line 69"/>
          <p:cNvSpPr>
            <a:spLocks noChangeShapeType="1"/>
          </p:cNvSpPr>
          <p:nvPr/>
        </p:nvSpPr>
        <p:spPr bwMode="auto">
          <a:xfrm>
            <a:off x="5421313" y="197961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48" name="Line 70"/>
          <p:cNvSpPr>
            <a:spLocks noChangeShapeType="1"/>
          </p:cNvSpPr>
          <p:nvPr/>
        </p:nvSpPr>
        <p:spPr bwMode="auto">
          <a:xfrm>
            <a:off x="4862513" y="197961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49" name="Line 71"/>
          <p:cNvSpPr>
            <a:spLocks noChangeShapeType="1"/>
          </p:cNvSpPr>
          <p:nvPr/>
        </p:nvSpPr>
        <p:spPr bwMode="auto">
          <a:xfrm>
            <a:off x="5002213" y="197961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50" name="Rectangle 79"/>
          <p:cNvSpPr>
            <a:spLocks noChangeArrowheads="1"/>
          </p:cNvSpPr>
          <p:nvPr/>
        </p:nvSpPr>
        <p:spPr bwMode="auto">
          <a:xfrm>
            <a:off x="4310063" y="1970088"/>
            <a:ext cx="1235075" cy="481012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x-none">
              <a:latin typeface="Century Gothic" charset="0"/>
            </a:endParaRPr>
          </a:p>
          <a:p>
            <a:pPr eaLnBrk="1" hangingPunct="1"/>
            <a:endParaRPr lang="en-US" altLang="x-none">
              <a:latin typeface="Century Gothic" charset="0"/>
            </a:endParaRPr>
          </a:p>
        </p:txBody>
      </p:sp>
      <p:sp>
        <p:nvSpPr>
          <p:cNvPr id="38951" name="Text Box 121"/>
          <p:cNvSpPr txBox="1">
            <a:spLocks noChangeArrowheads="1"/>
          </p:cNvSpPr>
          <p:nvPr/>
        </p:nvSpPr>
        <p:spPr bwMode="auto">
          <a:xfrm>
            <a:off x="4403725" y="1982788"/>
            <a:ext cx="5207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ko-KR" sz="2400">
                <a:latin typeface="Century Gothic" charset="0"/>
                <a:ea typeface="Gulim" charset="-127"/>
              </a:rPr>
              <a:t>70</a:t>
            </a:r>
          </a:p>
        </p:txBody>
      </p:sp>
    </p:spTree>
    <p:extLst>
      <p:ext uri="{BB962C8B-B14F-4D97-AF65-F5344CB8AC3E}">
        <p14:creationId xmlns:p14="http://schemas.microsoft.com/office/powerpoint/2010/main" val="42452716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D40DAD5-FD15-214B-8AA9-6DF2709AB1B6}" type="slidenum">
              <a:rPr lang="ko-KR" altLang="en-US">
                <a:solidFill>
                  <a:srgbClr val="595959"/>
                </a:solidFill>
                <a:latin typeface="Century Gothic" charset="0"/>
              </a:rPr>
              <a:pPr eaLnBrk="1" hangingPunct="1"/>
              <a:t>35</a:t>
            </a:fld>
            <a:endParaRPr lang="en-US" altLang="ko-KR">
              <a:solidFill>
                <a:srgbClr val="595959"/>
              </a:solidFill>
              <a:latin typeface="Century Gothic" charset="0"/>
            </a:endParaRPr>
          </a:p>
        </p:txBody>
      </p:sp>
      <p:sp>
        <p:nvSpPr>
          <p:cNvPr id="39939" name="Rectangle 3"/>
          <p:cNvSpPr>
            <a:spLocks noChangeArrowheads="1"/>
          </p:cNvSpPr>
          <p:nvPr/>
        </p:nvSpPr>
        <p:spPr bwMode="auto">
          <a:xfrm>
            <a:off x="568325" y="273050"/>
            <a:ext cx="61182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ko-KR" sz="3600" u="sng">
                <a:latin typeface="Century Gothic" charset="0"/>
                <a:ea typeface="Gulim" charset="-127"/>
              </a:rPr>
              <a:t>Insertion (Non-leaf Overflow)</a:t>
            </a:r>
            <a:endParaRPr lang="en-US" altLang="ko-KR" sz="3600">
              <a:latin typeface="Century Gothic" charset="0"/>
              <a:ea typeface="Gulim" charset="-127"/>
            </a:endParaRPr>
          </a:p>
        </p:txBody>
      </p:sp>
      <p:sp>
        <p:nvSpPr>
          <p:cNvPr id="39940" name="Rectangle 4"/>
          <p:cNvSpPr>
            <a:spLocks noChangeArrowheads="1"/>
          </p:cNvSpPr>
          <p:nvPr/>
        </p:nvSpPr>
        <p:spPr bwMode="auto">
          <a:xfrm>
            <a:off x="703263" y="1471613"/>
            <a:ext cx="18811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ko-KR" altLang="en-US" sz="2800">
                <a:latin typeface="Century Gothic" charset="0"/>
                <a:ea typeface="Gulim" charset="-127"/>
              </a:rPr>
              <a:t> </a:t>
            </a:r>
            <a:r>
              <a:rPr lang="en-US" altLang="ko-KR" sz="2800">
                <a:latin typeface="Century Gothic" charset="0"/>
                <a:ea typeface="Gulim" charset="-127"/>
              </a:rPr>
              <a:t>Insert 52</a:t>
            </a:r>
          </a:p>
        </p:txBody>
      </p:sp>
      <p:grpSp>
        <p:nvGrpSpPr>
          <p:cNvPr id="39941" name="Group 5"/>
          <p:cNvGrpSpPr>
            <a:grpSpLocks/>
          </p:cNvGrpSpPr>
          <p:nvPr/>
        </p:nvGrpSpPr>
        <p:grpSpPr bwMode="auto">
          <a:xfrm>
            <a:off x="750888" y="4705350"/>
            <a:ext cx="1636712" cy="825500"/>
            <a:chOff x="385" y="3496"/>
            <a:chExt cx="1031" cy="520"/>
          </a:xfrm>
        </p:grpSpPr>
        <p:sp>
          <p:nvSpPr>
            <p:cNvPr id="39987" name="Line 6"/>
            <p:cNvSpPr>
              <a:spLocks noChangeShapeType="1"/>
            </p:cNvSpPr>
            <p:nvPr/>
          </p:nvSpPr>
          <p:spPr bwMode="auto">
            <a:xfrm>
              <a:off x="1128" y="3640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88" name="Line 7"/>
            <p:cNvSpPr>
              <a:spLocks noChangeShapeType="1"/>
            </p:cNvSpPr>
            <p:nvPr/>
          </p:nvSpPr>
          <p:spPr bwMode="auto">
            <a:xfrm>
              <a:off x="432" y="3696"/>
              <a:ext cx="0" cy="32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989" name="Group 8"/>
            <p:cNvGrpSpPr>
              <a:grpSpLocks/>
            </p:cNvGrpSpPr>
            <p:nvPr/>
          </p:nvGrpSpPr>
          <p:grpSpPr bwMode="auto">
            <a:xfrm>
              <a:off x="385" y="3496"/>
              <a:ext cx="787" cy="304"/>
              <a:chOff x="385" y="3496"/>
              <a:chExt cx="787" cy="304"/>
            </a:xfrm>
          </p:grpSpPr>
          <p:sp>
            <p:nvSpPr>
              <p:cNvPr id="39991" name="Text Box 9"/>
              <p:cNvSpPr txBox="1">
                <a:spLocks noChangeArrowheads="1"/>
              </p:cNvSpPr>
              <p:nvPr/>
            </p:nvSpPr>
            <p:spPr bwMode="auto">
              <a:xfrm>
                <a:off x="385" y="3497"/>
                <a:ext cx="787" cy="30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ko-KR" altLang="en-US" sz="2400">
                    <a:latin typeface="Century Gothic" charset="0"/>
                    <a:ea typeface="Gulim" charset="-127"/>
                  </a:rPr>
                  <a:t> </a:t>
                </a:r>
                <a:r>
                  <a:rPr lang="en-US" altLang="ko-KR" sz="2400">
                    <a:latin typeface="Century Gothic" charset="0"/>
                    <a:ea typeface="Gulim" charset="-127"/>
                  </a:rPr>
                  <a:t>20  30 </a:t>
                </a:r>
              </a:p>
            </p:txBody>
          </p:sp>
          <p:sp>
            <p:nvSpPr>
              <p:cNvPr id="39992" name="Line 10"/>
              <p:cNvSpPr>
                <a:spLocks noChangeShapeType="1"/>
              </p:cNvSpPr>
              <p:nvPr/>
            </p:nvSpPr>
            <p:spPr bwMode="auto">
              <a:xfrm>
                <a:off x="472" y="3496"/>
                <a:ext cx="0" cy="30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993" name="Line 11"/>
              <p:cNvSpPr>
                <a:spLocks noChangeShapeType="1"/>
              </p:cNvSpPr>
              <p:nvPr/>
            </p:nvSpPr>
            <p:spPr bwMode="auto">
              <a:xfrm>
                <a:off x="1088" y="3496"/>
                <a:ext cx="0" cy="30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994" name="Line 12"/>
              <p:cNvSpPr>
                <a:spLocks noChangeShapeType="1"/>
              </p:cNvSpPr>
              <p:nvPr/>
            </p:nvSpPr>
            <p:spPr bwMode="auto">
              <a:xfrm>
                <a:off x="736" y="3496"/>
                <a:ext cx="0" cy="30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995" name="Line 13"/>
              <p:cNvSpPr>
                <a:spLocks noChangeShapeType="1"/>
              </p:cNvSpPr>
              <p:nvPr/>
            </p:nvSpPr>
            <p:spPr bwMode="auto">
              <a:xfrm>
                <a:off x="824" y="3496"/>
                <a:ext cx="0" cy="30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9990" name="Line 14"/>
            <p:cNvSpPr>
              <a:spLocks noChangeShapeType="1"/>
            </p:cNvSpPr>
            <p:nvPr/>
          </p:nvSpPr>
          <p:spPr bwMode="auto">
            <a:xfrm>
              <a:off x="776" y="3696"/>
              <a:ext cx="0" cy="32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9942" name="Line 15"/>
          <p:cNvSpPr>
            <a:spLocks noChangeShapeType="1"/>
          </p:cNvSpPr>
          <p:nvPr/>
        </p:nvSpPr>
        <p:spPr bwMode="auto">
          <a:xfrm>
            <a:off x="3513138" y="4932363"/>
            <a:ext cx="468312" cy="317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43" name="Line 16"/>
          <p:cNvSpPr>
            <a:spLocks noChangeShapeType="1"/>
          </p:cNvSpPr>
          <p:nvPr/>
        </p:nvSpPr>
        <p:spPr bwMode="auto">
          <a:xfrm>
            <a:off x="2400300" y="5022850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9944" name="Group 17"/>
          <p:cNvGrpSpPr>
            <a:grpSpLocks/>
          </p:cNvGrpSpPr>
          <p:nvPr/>
        </p:nvGrpSpPr>
        <p:grpSpPr bwMode="auto">
          <a:xfrm>
            <a:off x="2327275" y="4705350"/>
            <a:ext cx="1249363" cy="482600"/>
            <a:chOff x="386" y="3496"/>
            <a:chExt cx="787" cy="304"/>
          </a:xfrm>
        </p:grpSpPr>
        <p:sp>
          <p:nvSpPr>
            <p:cNvPr id="39982" name="Text Box 18"/>
            <p:cNvSpPr txBox="1">
              <a:spLocks noChangeArrowheads="1"/>
            </p:cNvSpPr>
            <p:nvPr/>
          </p:nvSpPr>
          <p:spPr bwMode="auto">
            <a:xfrm>
              <a:off x="386" y="3497"/>
              <a:ext cx="787" cy="30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ko-KR" altLang="en-US" sz="2400">
                  <a:latin typeface="Century Gothic" charset="0"/>
                  <a:ea typeface="Gulim" charset="-127"/>
                </a:rPr>
                <a:t> </a:t>
              </a:r>
              <a:r>
                <a:rPr lang="en-US" altLang="ko-KR" sz="2400">
                  <a:latin typeface="Century Gothic" charset="0"/>
                  <a:ea typeface="Gulim" charset="-127"/>
                </a:rPr>
                <a:t>50  52 </a:t>
              </a:r>
            </a:p>
          </p:txBody>
        </p:sp>
        <p:sp>
          <p:nvSpPr>
            <p:cNvPr id="39983" name="Line 19"/>
            <p:cNvSpPr>
              <a:spLocks noChangeShapeType="1"/>
            </p:cNvSpPr>
            <p:nvPr/>
          </p:nvSpPr>
          <p:spPr bwMode="auto">
            <a:xfrm>
              <a:off x="472" y="3496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84" name="Line 20"/>
            <p:cNvSpPr>
              <a:spLocks noChangeShapeType="1"/>
            </p:cNvSpPr>
            <p:nvPr/>
          </p:nvSpPr>
          <p:spPr bwMode="auto">
            <a:xfrm>
              <a:off x="1088" y="3496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85" name="Line 21"/>
            <p:cNvSpPr>
              <a:spLocks noChangeShapeType="1"/>
            </p:cNvSpPr>
            <p:nvPr/>
          </p:nvSpPr>
          <p:spPr bwMode="auto">
            <a:xfrm>
              <a:off x="736" y="3496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86" name="Line 22"/>
            <p:cNvSpPr>
              <a:spLocks noChangeShapeType="1"/>
            </p:cNvSpPr>
            <p:nvPr/>
          </p:nvSpPr>
          <p:spPr bwMode="auto">
            <a:xfrm>
              <a:off x="824" y="3496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9945" name="Line 23"/>
          <p:cNvSpPr>
            <a:spLocks noChangeShapeType="1"/>
          </p:cNvSpPr>
          <p:nvPr/>
        </p:nvSpPr>
        <p:spPr bwMode="auto">
          <a:xfrm>
            <a:off x="7942263" y="4883150"/>
            <a:ext cx="4572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46" name="Line 24"/>
          <p:cNvSpPr>
            <a:spLocks noChangeShapeType="1"/>
          </p:cNvSpPr>
          <p:nvPr/>
        </p:nvSpPr>
        <p:spPr bwMode="auto">
          <a:xfrm>
            <a:off x="6837363" y="4972050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47" name="Line 31"/>
          <p:cNvSpPr>
            <a:spLocks noChangeShapeType="1"/>
          </p:cNvSpPr>
          <p:nvPr/>
        </p:nvSpPr>
        <p:spPr bwMode="auto">
          <a:xfrm flipH="1">
            <a:off x="1603375" y="3609975"/>
            <a:ext cx="1116013" cy="1087438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48" name="Text Box 33"/>
          <p:cNvSpPr txBox="1">
            <a:spLocks noChangeArrowheads="1"/>
          </p:cNvSpPr>
          <p:nvPr/>
        </p:nvSpPr>
        <p:spPr bwMode="auto">
          <a:xfrm>
            <a:off x="2644775" y="3295650"/>
            <a:ext cx="1250950" cy="4762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ko-KR" altLang="en-US" sz="2400">
                <a:latin typeface="Century Gothic" charset="0"/>
                <a:ea typeface="Gulim" charset="-127"/>
              </a:rPr>
              <a:t> </a:t>
            </a:r>
            <a:r>
              <a:rPr lang="en-US" altLang="ko-KR" sz="2400">
                <a:latin typeface="Century Gothic" charset="0"/>
                <a:ea typeface="Gulim" charset="-127"/>
              </a:rPr>
              <a:t>50  </a:t>
            </a:r>
            <a:r>
              <a:rPr lang="en-US" altLang="ko-KR" sz="2400">
                <a:solidFill>
                  <a:srgbClr val="FF0000"/>
                </a:solidFill>
                <a:latin typeface="Century Gothic" charset="0"/>
                <a:ea typeface="Gulim" charset="-127"/>
              </a:rPr>
              <a:t>55</a:t>
            </a:r>
            <a:r>
              <a:rPr lang="en-US" altLang="ko-KR" sz="2400">
                <a:latin typeface="Century Gothic" charset="0"/>
                <a:ea typeface="Gulim" charset="-127"/>
              </a:rPr>
              <a:t> </a:t>
            </a:r>
          </a:p>
        </p:txBody>
      </p:sp>
      <p:sp>
        <p:nvSpPr>
          <p:cNvPr id="39949" name="Line 34"/>
          <p:cNvSpPr>
            <a:spLocks noChangeShapeType="1"/>
          </p:cNvSpPr>
          <p:nvPr/>
        </p:nvSpPr>
        <p:spPr bwMode="auto">
          <a:xfrm>
            <a:off x="2782888" y="329247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50" name="Line 35"/>
          <p:cNvSpPr>
            <a:spLocks noChangeShapeType="1"/>
          </p:cNvSpPr>
          <p:nvPr/>
        </p:nvSpPr>
        <p:spPr bwMode="auto">
          <a:xfrm>
            <a:off x="3789363" y="329247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51" name="Line 36"/>
          <p:cNvSpPr>
            <a:spLocks noChangeShapeType="1"/>
          </p:cNvSpPr>
          <p:nvPr/>
        </p:nvSpPr>
        <p:spPr bwMode="auto">
          <a:xfrm>
            <a:off x="3201988" y="329247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52" name="Line 37"/>
          <p:cNvSpPr>
            <a:spLocks noChangeShapeType="1"/>
          </p:cNvSpPr>
          <p:nvPr/>
        </p:nvSpPr>
        <p:spPr bwMode="auto">
          <a:xfrm>
            <a:off x="3341688" y="329247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53" name="Line 38"/>
          <p:cNvSpPr>
            <a:spLocks noChangeShapeType="1"/>
          </p:cNvSpPr>
          <p:nvPr/>
        </p:nvSpPr>
        <p:spPr bwMode="auto">
          <a:xfrm flipH="1">
            <a:off x="2787650" y="3609975"/>
            <a:ext cx="477838" cy="111442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54" name="Line 46"/>
          <p:cNvSpPr>
            <a:spLocks noChangeShapeType="1"/>
          </p:cNvSpPr>
          <p:nvPr/>
        </p:nvSpPr>
        <p:spPr bwMode="auto">
          <a:xfrm>
            <a:off x="4924425" y="2220913"/>
            <a:ext cx="3381375" cy="110807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55" name="Line 47"/>
          <p:cNvSpPr>
            <a:spLocks noChangeShapeType="1"/>
          </p:cNvSpPr>
          <p:nvPr/>
        </p:nvSpPr>
        <p:spPr bwMode="auto">
          <a:xfrm>
            <a:off x="4284663" y="3611563"/>
            <a:ext cx="2946400" cy="104775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56" name="Line 49"/>
          <p:cNvSpPr>
            <a:spLocks noChangeShapeType="1"/>
          </p:cNvSpPr>
          <p:nvPr/>
        </p:nvSpPr>
        <p:spPr bwMode="auto">
          <a:xfrm>
            <a:off x="2957513" y="5030788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57" name="Line 50"/>
          <p:cNvSpPr>
            <a:spLocks noChangeShapeType="1"/>
          </p:cNvSpPr>
          <p:nvPr/>
        </p:nvSpPr>
        <p:spPr bwMode="auto">
          <a:xfrm>
            <a:off x="4084638" y="4992688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58" name="Line 57"/>
          <p:cNvSpPr>
            <a:spLocks noChangeShapeType="1"/>
          </p:cNvSpPr>
          <p:nvPr/>
        </p:nvSpPr>
        <p:spPr bwMode="auto">
          <a:xfrm flipV="1">
            <a:off x="5221288" y="4926013"/>
            <a:ext cx="158115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59" name="Text Box 58"/>
          <p:cNvSpPr txBox="1">
            <a:spLocks noChangeArrowheads="1"/>
          </p:cNvSpPr>
          <p:nvPr/>
        </p:nvSpPr>
        <p:spPr bwMode="auto">
          <a:xfrm>
            <a:off x="3783013" y="3300413"/>
            <a:ext cx="536575" cy="4762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ko-KR" sz="2400">
                <a:latin typeface="Century Gothic" charset="0"/>
                <a:ea typeface="Gulim" charset="-127"/>
              </a:rPr>
              <a:t>60</a:t>
            </a:r>
          </a:p>
        </p:txBody>
      </p:sp>
      <p:sp>
        <p:nvSpPr>
          <p:cNvPr id="39960" name="Line 59"/>
          <p:cNvSpPr>
            <a:spLocks noChangeShapeType="1"/>
          </p:cNvSpPr>
          <p:nvPr/>
        </p:nvSpPr>
        <p:spPr bwMode="auto">
          <a:xfrm>
            <a:off x="4225925" y="331787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61" name="Line 60"/>
          <p:cNvSpPr>
            <a:spLocks noChangeShapeType="1"/>
          </p:cNvSpPr>
          <p:nvPr/>
        </p:nvSpPr>
        <p:spPr bwMode="auto">
          <a:xfrm>
            <a:off x="3832225" y="3579813"/>
            <a:ext cx="606425" cy="1093787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62" name="Text Box 62"/>
          <p:cNvSpPr txBox="1">
            <a:spLocks noChangeArrowheads="1"/>
          </p:cNvSpPr>
          <p:nvPr/>
        </p:nvSpPr>
        <p:spPr bwMode="auto">
          <a:xfrm>
            <a:off x="4405313" y="3106738"/>
            <a:ext cx="12668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000">
                <a:solidFill>
                  <a:srgbClr val="FF0000"/>
                </a:solidFill>
                <a:latin typeface="Century Gothic" charset="0"/>
              </a:rPr>
              <a:t>Overflow!</a:t>
            </a:r>
          </a:p>
        </p:txBody>
      </p:sp>
      <p:sp>
        <p:nvSpPr>
          <p:cNvPr id="39963" name="Line 63"/>
          <p:cNvSpPr>
            <a:spLocks noChangeShapeType="1"/>
          </p:cNvSpPr>
          <p:nvPr/>
        </p:nvSpPr>
        <p:spPr bwMode="auto">
          <a:xfrm flipH="1">
            <a:off x="2909888" y="2219325"/>
            <a:ext cx="1447800" cy="106362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64" name="Line 68"/>
          <p:cNvSpPr>
            <a:spLocks noChangeShapeType="1"/>
          </p:cNvSpPr>
          <p:nvPr/>
        </p:nvSpPr>
        <p:spPr bwMode="auto">
          <a:xfrm>
            <a:off x="4146550" y="471170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65" name="Line 69"/>
          <p:cNvSpPr>
            <a:spLocks noChangeShapeType="1"/>
          </p:cNvSpPr>
          <p:nvPr/>
        </p:nvSpPr>
        <p:spPr bwMode="auto">
          <a:xfrm>
            <a:off x="5124450" y="471170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66" name="Line 70"/>
          <p:cNvSpPr>
            <a:spLocks noChangeShapeType="1"/>
          </p:cNvSpPr>
          <p:nvPr/>
        </p:nvSpPr>
        <p:spPr bwMode="auto">
          <a:xfrm>
            <a:off x="4565650" y="471170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67" name="Line 71"/>
          <p:cNvSpPr>
            <a:spLocks noChangeShapeType="1"/>
          </p:cNvSpPr>
          <p:nvPr/>
        </p:nvSpPr>
        <p:spPr bwMode="auto">
          <a:xfrm>
            <a:off x="4705350" y="471170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68" name="Rectangle 63"/>
          <p:cNvSpPr>
            <a:spLocks noChangeArrowheads="1"/>
          </p:cNvSpPr>
          <p:nvPr/>
        </p:nvSpPr>
        <p:spPr bwMode="auto">
          <a:xfrm>
            <a:off x="4013200" y="4702175"/>
            <a:ext cx="1233488" cy="481013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x-none">
              <a:latin typeface="Century Gothic" charset="0"/>
            </a:endParaRPr>
          </a:p>
          <a:p>
            <a:pPr eaLnBrk="1" hangingPunct="1"/>
            <a:endParaRPr lang="en-US" altLang="x-none">
              <a:latin typeface="Century Gothic" charset="0"/>
            </a:endParaRPr>
          </a:p>
        </p:txBody>
      </p:sp>
      <p:sp>
        <p:nvSpPr>
          <p:cNvPr id="39969" name="Text Box 121"/>
          <p:cNvSpPr txBox="1">
            <a:spLocks noChangeArrowheads="1"/>
          </p:cNvSpPr>
          <p:nvPr/>
        </p:nvSpPr>
        <p:spPr bwMode="auto">
          <a:xfrm>
            <a:off x="4105275" y="4714875"/>
            <a:ext cx="5207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ko-KR" sz="2400">
                <a:latin typeface="Century Gothic" charset="0"/>
                <a:ea typeface="Gulim" charset="-127"/>
              </a:rPr>
              <a:t>55</a:t>
            </a:r>
          </a:p>
        </p:txBody>
      </p:sp>
      <p:sp>
        <p:nvSpPr>
          <p:cNvPr id="39970" name="Line 68"/>
          <p:cNvSpPr>
            <a:spLocks noChangeShapeType="1"/>
          </p:cNvSpPr>
          <p:nvPr/>
        </p:nvSpPr>
        <p:spPr bwMode="auto">
          <a:xfrm>
            <a:off x="6913563" y="471170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71" name="Line 69"/>
          <p:cNvSpPr>
            <a:spLocks noChangeShapeType="1"/>
          </p:cNvSpPr>
          <p:nvPr/>
        </p:nvSpPr>
        <p:spPr bwMode="auto">
          <a:xfrm>
            <a:off x="7891463" y="471170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72" name="Line 70"/>
          <p:cNvSpPr>
            <a:spLocks noChangeShapeType="1"/>
          </p:cNvSpPr>
          <p:nvPr/>
        </p:nvSpPr>
        <p:spPr bwMode="auto">
          <a:xfrm>
            <a:off x="7332663" y="471170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73" name="Line 71"/>
          <p:cNvSpPr>
            <a:spLocks noChangeShapeType="1"/>
          </p:cNvSpPr>
          <p:nvPr/>
        </p:nvSpPr>
        <p:spPr bwMode="auto">
          <a:xfrm>
            <a:off x="7472363" y="471170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74" name="Rectangle 69"/>
          <p:cNvSpPr>
            <a:spLocks noChangeArrowheads="1"/>
          </p:cNvSpPr>
          <p:nvPr/>
        </p:nvSpPr>
        <p:spPr bwMode="auto">
          <a:xfrm>
            <a:off x="6780213" y="4702175"/>
            <a:ext cx="1233487" cy="481013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x-none">
              <a:latin typeface="Century Gothic" charset="0"/>
            </a:endParaRPr>
          </a:p>
          <a:p>
            <a:pPr eaLnBrk="1" hangingPunct="1"/>
            <a:endParaRPr lang="en-US" altLang="x-none">
              <a:latin typeface="Century Gothic" charset="0"/>
            </a:endParaRPr>
          </a:p>
        </p:txBody>
      </p:sp>
      <p:sp>
        <p:nvSpPr>
          <p:cNvPr id="39975" name="Text Box 121"/>
          <p:cNvSpPr txBox="1">
            <a:spLocks noChangeArrowheads="1"/>
          </p:cNvSpPr>
          <p:nvPr/>
        </p:nvSpPr>
        <p:spPr bwMode="auto">
          <a:xfrm>
            <a:off x="6872288" y="4714875"/>
            <a:ext cx="5207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ko-KR" sz="2400">
                <a:latin typeface="Century Gothic" charset="0"/>
                <a:ea typeface="Gulim" charset="-127"/>
              </a:rPr>
              <a:t>60</a:t>
            </a:r>
          </a:p>
        </p:txBody>
      </p:sp>
      <p:sp>
        <p:nvSpPr>
          <p:cNvPr id="39976" name="Line 68"/>
          <p:cNvSpPr>
            <a:spLocks noChangeShapeType="1"/>
          </p:cNvSpPr>
          <p:nvPr/>
        </p:nvSpPr>
        <p:spPr bwMode="auto">
          <a:xfrm>
            <a:off x="4443413" y="197961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77" name="Line 69"/>
          <p:cNvSpPr>
            <a:spLocks noChangeShapeType="1"/>
          </p:cNvSpPr>
          <p:nvPr/>
        </p:nvSpPr>
        <p:spPr bwMode="auto">
          <a:xfrm>
            <a:off x="5421313" y="197961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78" name="Line 70"/>
          <p:cNvSpPr>
            <a:spLocks noChangeShapeType="1"/>
          </p:cNvSpPr>
          <p:nvPr/>
        </p:nvSpPr>
        <p:spPr bwMode="auto">
          <a:xfrm>
            <a:off x="4862513" y="197961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79" name="Line 71"/>
          <p:cNvSpPr>
            <a:spLocks noChangeShapeType="1"/>
          </p:cNvSpPr>
          <p:nvPr/>
        </p:nvSpPr>
        <p:spPr bwMode="auto">
          <a:xfrm>
            <a:off x="5002213" y="197961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80" name="Rectangle 75"/>
          <p:cNvSpPr>
            <a:spLocks noChangeArrowheads="1"/>
          </p:cNvSpPr>
          <p:nvPr/>
        </p:nvSpPr>
        <p:spPr bwMode="auto">
          <a:xfrm>
            <a:off x="4310063" y="1970088"/>
            <a:ext cx="1235075" cy="481012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x-none">
              <a:latin typeface="Century Gothic" charset="0"/>
            </a:endParaRPr>
          </a:p>
          <a:p>
            <a:pPr eaLnBrk="1" hangingPunct="1"/>
            <a:endParaRPr lang="en-US" altLang="x-none">
              <a:latin typeface="Century Gothic" charset="0"/>
            </a:endParaRPr>
          </a:p>
        </p:txBody>
      </p:sp>
      <p:sp>
        <p:nvSpPr>
          <p:cNvPr id="39981" name="Text Box 121"/>
          <p:cNvSpPr txBox="1">
            <a:spLocks noChangeArrowheads="1"/>
          </p:cNvSpPr>
          <p:nvPr/>
        </p:nvSpPr>
        <p:spPr bwMode="auto">
          <a:xfrm>
            <a:off x="4403725" y="1982788"/>
            <a:ext cx="5207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ko-KR" sz="2400">
                <a:latin typeface="Century Gothic" charset="0"/>
                <a:ea typeface="Gulim" charset="-127"/>
              </a:rPr>
              <a:t>70</a:t>
            </a:r>
          </a:p>
        </p:txBody>
      </p:sp>
    </p:spTree>
    <p:extLst>
      <p:ext uri="{BB962C8B-B14F-4D97-AF65-F5344CB8AC3E}">
        <p14:creationId xmlns:p14="http://schemas.microsoft.com/office/powerpoint/2010/main" val="41194949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AC64CAC-33CE-1F4B-9D11-D0C0D9817FEE}" type="slidenum">
              <a:rPr lang="ko-KR" altLang="en-US">
                <a:solidFill>
                  <a:srgbClr val="595959"/>
                </a:solidFill>
                <a:latin typeface="Century Gothic" charset="0"/>
              </a:rPr>
              <a:pPr eaLnBrk="1" hangingPunct="1"/>
              <a:t>36</a:t>
            </a:fld>
            <a:endParaRPr lang="en-US" altLang="ko-KR">
              <a:solidFill>
                <a:srgbClr val="595959"/>
              </a:solidFill>
              <a:latin typeface="Century Gothic" charset="0"/>
            </a:endParaRPr>
          </a:p>
        </p:txBody>
      </p:sp>
      <p:sp>
        <p:nvSpPr>
          <p:cNvPr id="40963" name="Rectangle 3"/>
          <p:cNvSpPr>
            <a:spLocks noChangeArrowheads="1"/>
          </p:cNvSpPr>
          <p:nvPr/>
        </p:nvSpPr>
        <p:spPr bwMode="auto">
          <a:xfrm>
            <a:off x="568325" y="273050"/>
            <a:ext cx="61182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ko-KR" sz="3600" u="sng">
                <a:latin typeface="Century Gothic" charset="0"/>
                <a:ea typeface="Gulim" charset="-127"/>
              </a:rPr>
              <a:t>Insertion (Non-leaf Overflow)</a:t>
            </a:r>
            <a:endParaRPr lang="en-US" altLang="ko-KR" sz="3600">
              <a:latin typeface="Century Gothic" charset="0"/>
              <a:ea typeface="Gulim" charset="-127"/>
            </a:endParaRPr>
          </a:p>
        </p:txBody>
      </p:sp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703263" y="1471613"/>
            <a:ext cx="18811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ko-KR" altLang="en-US" sz="2800">
                <a:latin typeface="Century Gothic" charset="0"/>
                <a:ea typeface="Gulim" charset="-127"/>
              </a:rPr>
              <a:t> </a:t>
            </a:r>
            <a:r>
              <a:rPr lang="en-US" altLang="ko-KR" sz="2800">
                <a:latin typeface="Century Gothic" charset="0"/>
                <a:ea typeface="Gulim" charset="-127"/>
              </a:rPr>
              <a:t>Insert 52</a:t>
            </a:r>
          </a:p>
        </p:txBody>
      </p:sp>
      <p:grpSp>
        <p:nvGrpSpPr>
          <p:cNvPr id="40965" name="Group 5"/>
          <p:cNvGrpSpPr>
            <a:grpSpLocks/>
          </p:cNvGrpSpPr>
          <p:nvPr/>
        </p:nvGrpSpPr>
        <p:grpSpPr bwMode="auto">
          <a:xfrm>
            <a:off x="750888" y="4705350"/>
            <a:ext cx="1636712" cy="825500"/>
            <a:chOff x="385" y="3496"/>
            <a:chExt cx="1031" cy="520"/>
          </a:xfrm>
        </p:grpSpPr>
        <p:sp>
          <p:nvSpPr>
            <p:cNvPr id="41014" name="Line 6"/>
            <p:cNvSpPr>
              <a:spLocks noChangeShapeType="1"/>
            </p:cNvSpPr>
            <p:nvPr/>
          </p:nvSpPr>
          <p:spPr bwMode="auto">
            <a:xfrm>
              <a:off x="1128" y="3640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15" name="Line 7"/>
            <p:cNvSpPr>
              <a:spLocks noChangeShapeType="1"/>
            </p:cNvSpPr>
            <p:nvPr/>
          </p:nvSpPr>
          <p:spPr bwMode="auto">
            <a:xfrm>
              <a:off x="432" y="3696"/>
              <a:ext cx="0" cy="32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1016" name="Group 8"/>
            <p:cNvGrpSpPr>
              <a:grpSpLocks/>
            </p:cNvGrpSpPr>
            <p:nvPr/>
          </p:nvGrpSpPr>
          <p:grpSpPr bwMode="auto">
            <a:xfrm>
              <a:off x="385" y="3496"/>
              <a:ext cx="787" cy="304"/>
              <a:chOff x="385" y="3496"/>
              <a:chExt cx="787" cy="304"/>
            </a:xfrm>
          </p:grpSpPr>
          <p:sp>
            <p:nvSpPr>
              <p:cNvPr id="41018" name="Text Box 9"/>
              <p:cNvSpPr txBox="1">
                <a:spLocks noChangeArrowheads="1"/>
              </p:cNvSpPr>
              <p:nvPr/>
            </p:nvSpPr>
            <p:spPr bwMode="auto">
              <a:xfrm>
                <a:off x="385" y="3497"/>
                <a:ext cx="787" cy="30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ko-KR" altLang="en-US" sz="2400">
                    <a:latin typeface="Century Gothic" charset="0"/>
                    <a:ea typeface="Gulim" charset="-127"/>
                  </a:rPr>
                  <a:t> </a:t>
                </a:r>
                <a:r>
                  <a:rPr lang="en-US" altLang="ko-KR" sz="2400">
                    <a:latin typeface="Century Gothic" charset="0"/>
                    <a:ea typeface="Gulim" charset="-127"/>
                  </a:rPr>
                  <a:t>20  30 </a:t>
                </a:r>
              </a:p>
            </p:txBody>
          </p:sp>
          <p:sp>
            <p:nvSpPr>
              <p:cNvPr id="41019" name="Line 10"/>
              <p:cNvSpPr>
                <a:spLocks noChangeShapeType="1"/>
              </p:cNvSpPr>
              <p:nvPr/>
            </p:nvSpPr>
            <p:spPr bwMode="auto">
              <a:xfrm>
                <a:off x="472" y="3496"/>
                <a:ext cx="0" cy="30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020" name="Line 11"/>
              <p:cNvSpPr>
                <a:spLocks noChangeShapeType="1"/>
              </p:cNvSpPr>
              <p:nvPr/>
            </p:nvSpPr>
            <p:spPr bwMode="auto">
              <a:xfrm>
                <a:off x="1088" y="3496"/>
                <a:ext cx="0" cy="30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021" name="Line 12"/>
              <p:cNvSpPr>
                <a:spLocks noChangeShapeType="1"/>
              </p:cNvSpPr>
              <p:nvPr/>
            </p:nvSpPr>
            <p:spPr bwMode="auto">
              <a:xfrm>
                <a:off x="736" y="3496"/>
                <a:ext cx="0" cy="30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022" name="Line 13"/>
              <p:cNvSpPr>
                <a:spLocks noChangeShapeType="1"/>
              </p:cNvSpPr>
              <p:nvPr/>
            </p:nvSpPr>
            <p:spPr bwMode="auto">
              <a:xfrm>
                <a:off x="824" y="3496"/>
                <a:ext cx="0" cy="30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1017" name="Line 14"/>
            <p:cNvSpPr>
              <a:spLocks noChangeShapeType="1"/>
            </p:cNvSpPr>
            <p:nvPr/>
          </p:nvSpPr>
          <p:spPr bwMode="auto">
            <a:xfrm>
              <a:off x="776" y="3696"/>
              <a:ext cx="0" cy="32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0966" name="Line 15"/>
          <p:cNvSpPr>
            <a:spLocks noChangeShapeType="1"/>
          </p:cNvSpPr>
          <p:nvPr/>
        </p:nvSpPr>
        <p:spPr bwMode="auto">
          <a:xfrm>
            <a:off x="3513138" y="4932363"/>
            <a:ext cx="468312" cy="317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67" name="Line 16"/>
          <p:cNvSpPr>
            <a:spLocks noChangeShapeType="1"/>
          </p:cNvSpPr>
          <p:nvPr/>
        </p:nvSpPr>
        <p:spPr bwMode="auto">
          <a:xfrm>
            <a:off x="2400300" y="5022850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0968" name="Group 17"/>
          <p:cNvGrpSpPr>
            <a:grpSpLocks/>
          </p:cNvGrpSpPr>
          <p:nvPr/>
        </p:nvGrpSpPr>
        <p:grpSpPr bwMode="auto">
          <a:xfrm>
            <a:off x="2327275" y="4705350"/>
            <a:ext cx="1249363" cy="482600"/>
            <a:chOff x="386" y="3496"/>
            <a:chExt cx="787" cy="304"/>
          </a:xfrm>
        </p:grpSpPr>
        <p:sp>
          <p:nvSpPr>
            <p:cNvPr id="41009" name="Text Box 18"/>
            <p:cNvSpPr txBox="1">
              <a:spLocks noChangeArrowheads="1"/>
            </p:cNvSpPr>
            <p:nvPr/>
          </p:nvSpPr>
          <p:spPr bwMode="auto">
            <a:xfrm>
              <a:off x="386" y="3497"/>
              <a:ext cx="787" cy="30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ko-KR" altLang="en-US" sz="2400">
                  <a:latin typeface="Century Gothic" charset="0"/>
                  <a:ea typeface="Gulim" charset="-127"/>
                </a:rPr>
                <a:t> </a:t>
              </a:r>
              <a:r>
                <a:rPr lang="en-US" altLang="ko-KR" sz="2400">
                  <a:latin typeface="Century Gothic" charset="0"/>
                  <a:ea typeface="Gulim" charset="-127"/>
                </a:rPr>
                <a:t>50  52 </a:t>
              </a:r>
            </a:p>
          </p:txBody>
        </p:sp>
        <p:sp>
          <p:nvSpPr>
            <p:cNvPr id="41010" name="Line 19"/>
            <p:cNvSpPr>
              <a:spLocks noChangeShapeType="1"/>
            </p:cNvSpPr>
            <p:nvPr/>
          </p:nvSpPr>
          <p:spPr bwMode="auto">
            <a:xfrm>
              <a:off x="472" y="3496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11" name="Line 20"/>
            <p:cNvSpPr>
              <a:spLocks noChangeShapeType="1"/>
            </p:cNvSpPr>
            <p:nvPr/>
          </p:nvSpPr>
          <p:spPr bwMode="auto">
            <a:xfrm>
              <a:off x="1088" y="3496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12" name="Line 21"/>
            <p:cNvSpPr>
              <a:spLocks noChangeShapeType="1"/>
            </p:cNvSpPr>
            <p:nvPr/>
          </p:nvSpPr>
          <p:spPr bwMode="auto">
            <a:xfrm>
              <a:off x="736" y="3496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13" name="Line 22"/>
            <p:cNvSpPr>
              <a:spLocks noChangeShapeType="1"/>
            </p:cNvSpPr>
            <p:nvPr/>
          </p:nvSpPr>
          <p:spPr bwMode="auto">
            <a:xfrm>
              <a:off x="824" y="3496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0969" name="Line 23"/>
          <p:cNvSpPr>
            <a:spLocks noChangeShapeType="1"/>
          </p:cNvSpPr>
          <p:nvPr/>
        </p:nvSpPr>
        <p:spPr bwMode="auto">
          <a:xfrm>
            <a:off x="7942263" y="4883150"/>
            <a:ext cx="4572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70" name="Line 24"/>
          <p:cNvSpPr>
            <a:spLocks noChangeShapeType="1"/>
          </p:cNvSpPr>
          <p:nvPr/>
        </p:nvSpPr>
        <p:spPr bwMode="auto">
          <a:xfrm>
            <a:off x="6837363" y="4972050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71" name="Line 31"/>
          <p:cNvSpPr>
            <a:spLocks noChangeShapeType="1"/>
          </p:cNvSpPr>
          <p:nvPr/>
        </p:nvSpPr>
        <p:spPr bwMode="auto">
          <a:xfrm flipH="1">
            <a:off x="1603375" y="3609975"/>
            <a:ext cx="1116013" cy="1087438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72" name="Text Box 32"/>
          <p:cNvSpPr txBox="1">
            <a:spLocks noChangeArrowheads="1"/>
          </p:cNvSpPr>
          <p:nvPr/>
        </p:nvSpPr>
        <p:spPr bwMode="auto">
          <a:xfrm>
            <a:off x="2644775" y="3295650"/>
            <a:ext cx="1250950" cy="4762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ko-KR" altLang="en-US" sz="2400">
                <a:latin typeface="Century Gothic" charset="0"/>
                <a:ea typeface="Gulim" charset="-127"/>
              </a:rPr>
              <a:t> </a:t>
            </a:r>
            <a:r>
              <a:rPr lang="en-US" altLang="ko-KR" sz="2400">
                <a:latin typeface="Century Gothic" charset="0"/>
                <a:ea typeface="Gulim" charset="-127"/>
              </a:rPr>
              <a:t>50  55 </a:t>
            </a:r>
          </a:p>
        </p:txBody>
      </p:sp>
      <p:sp>
        <p:nvSpPr>
          <p:cNvPr id="40973" name="Line 33"/>
          <p:cNvSpPr>
            <a:spLocks noChangeShapeType="1"/>
          </p:cNvSpPr>
          <p:nvPr/>
        </p:nvSpPr>
        <p:spPr bwMode="auto">
          <a:xfrm>
            <a:off x="2782888" y="329247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74" name="Line 34"/>
          <p:cNvSpPr>
            <a:spLocks noChangeShapeType="1"/>
          </p:cNvSpPr>
          <p:nvPr/>
        </p:nvSpPr>
        <p:spPr bwMode="auto">
          <a:xfrm>
            <a:off x="3789363" y="329247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75" name="Line 35"/>
          <p:cNvSpPr>
            <a:spLocks noChangeShapeType="1"/>
          </p:cNvSpPr>
          <p:nvPr/>
        </p:nvSpPr>
        <p:spPr bwMode="auto">
          <a:xfrm>
            <a:off x="3201988" y="329247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76" name="Line 36"/>
          <p:cNvSpPr>
            <a:spLocks noChangeShapeType="1"/>
          </p:cNvSpPr>
          <p:nvPr/>
        </p:nvSpPr>
        <p:spPr bwMode="auto">
          <a:xfrm>
            <a:off x="3341688" y="329247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77" name="Line 37"/>
          <p:cNvSpPr>
            <a:spLocks noChangeShapeType="1"/>
          </p:cNvSpPr>
          <p:nvPr/>
        </p:nvSpPr>
        <p:spPr bwMode="auto">
          <a:xfrm flipH="1">
            <a:off x="2787650" y="3609975"/>
            <a:ext cx="477838" cy="111442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78" name="Line 45"/>
          <p:cNvSpPr>
            <a:spLocks noChangeShapeType="1"/>
          </p:cNvSpPr>
          <p:nvPr/>
        </p:nvSpPr>
        <p:spPr bwMode="auto">
          <a:xfrm>
            <a:off x="4924425" y="2220913"/>
            <a:ext cx="3381375" cy="110807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79" name="Line 46"/>
          <p:cNvSpPr>
            <a:spLocks noChangeShapeType="1"/>
          </p:cNvSpPr>
          <p:nvPr/>
        </p:nvSpPr>
        <p:spPr bwMode="auto">
          <a:xfrm>
            <a:off x="4284663" y="3611563"/>
            <a:ext cx="2946400" cy="104775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80" name="Text Box 47"/>
          <p:cNvSpPr txBox="1">
            <a:spLocks noChangeArrowheads="1"/>
          </p:cNvSpPr>
          <p:nvPr/>
        </p:nvSpPr>
        <p:spPr bwMode="auto">
          <a:xfrm>
            <a:off x="793750" y="5959475"/>
            <a:ext cx="76025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ko-KR" sz="2400">
                <a:latin typeface="Century Gothic" charset="0"/>
                <a:ea typeface="Gulim" charset="-127"/>
              </a:rPr>
              <a:t>Split the node into two. </a:t>
            </a:r>
            <a:r>
              <a:rPr lang="en-US" altLang="ko-KR" sz="2400" i="1" u="sng">
                <a:latin typeface="Century Gothic" charset="0"/>
                <a:ea typeface="Gulim" charset="-127"/>
              </a:rPr>
              <a:t>Move</a:t>
            </a:r>
            <a:r>
              <a:rPr lang="en-US" altLang="ko-KR" sz="2400">
                <a:latin typeface="Century Gothic" charset="0"/>
                <a:ea typeface="Gulim" charset="-127"/>
              </a:rPr>
              <a:t> up the key in the middle.</a:t>
            </a:r>
          </a:p>
        </p:txBody>
      </p:sp>
      <p:sp>
        <p:nvSpPr>
          <p:cNvPr id="40981" name="Line 48"/>
          <p:cNvSpPr>
            <a:spLocks noChangeShapeType="1"/>
          </p:cNvSpPr>
          <p:nvPr/>
        </p:nvSpPr>
        <p:spPr bwMode="auto">
          <a:xfrm>
            <a:off x="2957513" y="5030788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82" name="Line 49"/>
          <p:cNvSpPr>
            <a:spLocks noChangeShapeType="1"/>
          </p:cNvSpPr>
          <p:nvPr/>
        </p:nvSpPr>
        <p:spPr bwMode="auto">
          <a:xfrm>
            <a:off x="4084638" y="4992688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83" name="Line 56"/>
          <p:cNvSpPr>
            <a:spLocks noChangeShapeType="1"/>
          </p:cNvSpPr>
          <p:nvPr/>
        </p:nvSpPr>
        <p:spPr bwMode="auto">
          <a:xfrm flipV="1">
            <a:off x="5221288" y="4926013"/>
            <a:ext cx="158115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84" name="Text Box 57"/>
          <p:cNvSpPr txBox="1">
            <a:spLocks noChangeArrowheads="1"/>
          </p:cNvSpPr>
          <p:nvPr/>
        </p:nvSpPr>
        <p:spPr bwMode="auto">
          <a:xfrm>
            <a:off x="3783013" y="3300413"/>
            <a:ext cx="536575" cy="4762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ko-KR" sz="2400">
                <a:latin typeface="Century Gothic" charset="0"/>
                <a:ea typeface="Gulim" charset="-127"/>
              </a:rPr>
              <a:t>60</a:t>
            </a:r>
          </a:p>
        </p:txBody>
      </p:sp>
      <p:sp>
        <p:nvSpPr>
          <p:cNvPr id="40985" name="Line 58"/>
          <p:cNvSpPr>
            <a:spLocks noChangeShapeType="1"/>
          </p:cNvSpPr>
          <p:nvPr/>
        </p:nvSpPr>
        <p:spPr bwMode="auto">
          <a:xfrm>
            <a:off x="4225925" y="331787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86" name="Line 59"/>
          <p:cNvSpPr>
            <a:spLocks noChangeShapeType="1"/>
          </p:cNvSpPr>
          <p:nvPr/>
        </p:nvSpPr>
        <p:spPr bwMode="auto">
          <a:xfrm>
            <a:off x="3832225" y="3579813"/>
            <a:ext cx="606425" cy="1093787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87" name="AutoShape 61"/>
          <p:cNvSpPr>
            <a:spLocks noChangeArrowheads="1"/>
          </p:cNvSpPr>
          <p:nvPr/>
        </p:nvSpPr>
        <p:spPr bwMode="auto">
          <a:xfrm>
            <a:off x="3373438" y="3203575"/>
            <a:ext cx="328612" cy="639763"/>
          </a:xfrm>
          <a:prstGeom prst="flowChartAlternateProcess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>
              <a:latin typeface="Century Gothic" charset="0"/>
            </a:endParaRPr>
          </a:p>
        </p:txBody>
      </p:sp>
      <p:sp>
        <p:nvSpPr>
          <p:cNvPr id="40988" name="Line 62"/>
          <p:cNvSpPr>
            <a:spLocks noChangeShapeType="1"/>
          </p:cNvSpPr>
          <p:nvPr/>
        </p:nvSpPr>
        <p:spPr bwMode="auto">
          <a:xfrm flipV="1">
            <a:off x="3563938" y="2600325"/>
            <a:ext cx="728662" cy="63182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89" name="Line 64"/>
          <p:cNvSpPr>
            <a:spLocks noChangeShapeType="1"/>
          </p:cNvSpPr>
          <p:nvPr/>
        </p:nvSpPr>
        <p:spPr bwMode="auto">
          <a:xfrm flipH="1">
            <a:off x="2909888" y="2219325"/>
            <a:ext cx="1447800" cy="106362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90" name="Line 50"/>
          <p:cNvSpPr>
            <a:spLocks noChangeShapeType="1"/>
          </p:cNvSpPr>
          <p:nvPr/>
        </p:nvSpPr>
        <p:spPr bwMode="auto">
          <a:xfrm>
            <a:off x="4084638" y="4992688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91" name="Line 68"/>
          <p:cNvSpPr>
            <a:spLocks noChangeShapeType="1"/>
          </p:cNvSpPr>
          <p:nvPr/>
        </p:nvSpPr>
        <p:spPr bwMode="auto">
          <a:xfrm>
            <a:off x="4146550" y="471170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92" name="Line 69"/>
          <p:cNvSpPr>
            <a:spLocks noChangeShapeType="1"/>
          </p:cNvSpPr>
          <p:nvPr/>
        </p:nvSpPr>
        <p:spPr bwMode="auto">
          <a:xfrm>
            <a:off x="5124450" y="471170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93" name="Line 70"/>
          <p:cNvSpPr>
            <a:spLocks noChangeShapeType="1"/>
          </p:cNvSpPr>
          <p:nvPr/>
        </p:nvSpPr>
        <p:spPr bwMode="auto">
          <a:xfrm>
            <a:off x="4565650" y="471170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94" name="Line 71"/>
          <p:cNvSpPr>
            <a:spLocks noChangeShapeType="1"/>
          </p:cNvSpPr>
          <p:nvPr/>
        </p:nvSpPr>
        <p:spPr bwMode="auto">
          <a:xfrm>
            <a:off x="4705350" y="471170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95" name="Rectangle 66"/>
          <p:cNvSpPr>
            <a:spLocks noChangeArrowheads="1"/>
          </p:cNvSpPr>
          <p:nvPr/>
        </p:nvSpPr>
        <p:spPr bwMode="auto">
          <a:xfrm>
            <a:off x="4013200" y="4702175"/>
            <a:ext cx="1233488" cy="481013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x-none">
              <a:latin typeface="Century Gothic" charset="0"/>
            </a:endParaRPr>
          </a:p>
          <a:p>
            <a:pPr eaLnBrk="1" hangingPunct="1"/>
            <a:endParaRPr lang="en-US" altLang="x-none">
              <a:latin typeface="Century Gothic" charset="0"/>
            </a:endParaRPr>
          </a:p>
        </p:txBody>
      </p:sp>
      <p:sp>
        <p:nvSpPr>
          <p:cNvPr id="40996" name="Text Box 121"/>
          <p:cNvSpPr txBox="1">
            <a:spLocks noChangeArrowheads="1"/>
          </p:cNvSpPr>
          <p:nvPr/>
        </p:nvSpPr>
        <p:spPr bwMode="auto">
          <a:xfrm>
            <a:off x="4105275" y="4714875"/>
            <a:ext cx="5207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ko-KR" sz="2400">
                <a:latin typeface="Century Gothic" charset="0"/>
                <a:ea typeface="Gulim" charset="-127"/>
              </a:rPr>
              <a:t>55</a:t>
            </a:r>
          </a:p>
        </p:txBody>
      </p:sp>
      <p:sp>
        <p:nvSpPr>
          <p:cNvPr id="40997" name="Line 68"/>
          <p:cNvSpPr>
            <a:spLocks noChangeShapeType="1"/>
          </p:cNvSpPr>
          <p:nvPr/>
        </p:nvSpPr>
        <p:spPr bwMode="auto">
          <a:xfrm>
            <a:off x="6913563" y="471170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98" name="Line 69"/>
          <p:cNvSpPr>
            <a:spLocks noChangeShapeType="1"/>
          </p:cNvSpPr>
          <p:nvPr/>
        </p:nvSpPr>
        <p:spPr bwMode="auto">
          <a:xfrm>
            <a:off x="7891463" y="471170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99" name="Line 70"/>
          <p:cNvSpPr>
            <a:spLocks noChangeShapeType="1"/>
          </p:cNvSpPr>
          <p:nvPr/>
        </p:nvSpPr>
        <p:spPr bwMode="auto">
          <a:xfrm>
            <a:off x="7332663" y="471170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00" name="Line 71"/>
          <p:cNvSpPr>
            <a:spLocks noChangeShapeType="1"/>
          </p:cNvSpPr>
          <p:nvPr/>
        </p:nvSpPr>
        <p:spPr bwMode="auto">
          <a:xfrm>
            <a:off x="7472363" y="471170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01" name="Rectangle 72"/>
          <p:cNvSpPr>
            <a:spLocks noChangeArrowheads="1"/>
          </p:cNvSpPr>
          <p:nvPr/>
        </p:nvSpPr>
        <p:spPr bwMode="auto">
          <a:xfrm>
            <a:off x="6780213" y="4702175"/>
            <a:ext cx="1233487" cy="481013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x-none">
              <a:latin typeface="Century Gothic" charset="0"/>
            </a:endParaRPr>
          </a:p>
          <a:p>
            <a:pPr eaLnBrk="1" hangingPunct="1"/>
            <a:endParaRPr lang="en-US" altLang="x-none">
              <a:latin typeface="Century Gothic" charset="0"/>
            </a:endParaRPr>
          </a:p>
        </p:txBody>
      </p:sp>
      <p:sp>
        <p:nvSpPr>
          <p:cNvPr id="41002" name="Text Box 121"/>
          <p:cNvSpPr txBox="1">
            <a:spLocks noChangeArrowheads="1"/>
          </p:cNvSpPr>
          <p:nvPr/>
        </p:nvSpPr>
        <p:spPr bwMode="auto">
          <a:xfrm>
            <a:off x="6872288" y="4714875"/>
            <a:ext cx="5207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ko-KR" sz="2400">
                <a:latin typeface="Century Gothic" charset="0"/>
                <a:ea typeface="Gulim" charset="-127"/>
              </a:rPr>
              <a:t>60</a:t>
            </a:r>
          </a:p>
        </p:txBody>
      </p:sp>
      <p:sp>
        <p:nvSpPr>
          <p:cNvPr id="41003" name="Line 68"/>
          <p:cNvSpPr>
            <a:spLocks noChangeShapeType="1"/>
          </p:cNvSpPr>
          <p:nvPr/>
        </p:nvSpPr>
        <p:spPr bwMode="auto">
          <a:xfrm>
            <a:off x="4443413" y="197961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04" name="Line 69"/>
          <p:cNvSpPr>
            <a:spLocks noChangeShapeType="1"/>
          </p:cNvSpPr>
          <p:nvPr/>
        </p:nvSpPr>
        <p:spPr bwMode="auto">
          <a:xfrm>
            <a:off x="5421313" y="197961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05" name="Line 70"/>
          <p:cNvSpPr>
            <a:spLocks noChangeShapeType="1"/>
          </p:cNvSpPr>
          <p:nvPr/>
        </p:nvSpPr>
        <p:spPr bwMode="auto">
          <a:xfrm>
            <a:off x="4862513" y="197961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06" name="Line 71"/>
          <p:cNvSpPr>
            <a:spLocks noChangeShapeType="1"/>
          </p:cNvSpPr>
          <p:nvPr/>
        </p:nvSpPr>
        <p:spPr bwMode="auto">
          <a:xfrm>
            <a:off x="5002213" y="197961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07" name="Rectangle 78"/>
          <p:cNvSpPr>
            <a:spLocks noChangeArrowheads="1"/>
          </p:cNvSpPr>
          <p:nvPr/>
        </p:nvSpPr>
        <p:spPr bwMode="auto">
          <a:xfrm>
            <a:off x="4310063" y="1970088"/>
            <a:ext cx="1235075" cy="481012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x-none">
              <a:latin typeface="Century Gothic" charset="0"/>
            </a:endParaRPr>
          </a:p>
          <a:p>
            <a:pPr eaLnBrk="1" hangingPunct="1"/>
            <a:endParaRPr lang="en-US" altLang="x-none">
              <a:latin typeface="Century Gothic" charset="0"/>
            </a:endParaRPr>
          </a:p>
        </p:txBody>
      </p:sp>
      <p:sp>
        <p:nvSpPr>
          <p:cNvPr id="41008" name="Text Box 121"/>
          <p:cNvSpPr txBox="1">
            <a:spLocks noChangeArrowheads="1"/>
          </p:cNvSpPr>
          <p:nvPr/>
        </p:nvSpPr>
        <p:spPr bwMode="auto">
          <a:xfrm>
            <a:off x="4403725" y="1982788"/>
            <a:ext cx="5207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ko-KR" sz="2400">
                <a:latin typeface="Century Gothic" charset="0"/>
                <a:ea typeface="Gulim" charset="-127"/>
              </a:rPr>
              <a:t>70</a:t>
            </a:r>
          </a:p>
        </p:txBody>
      </p:sp>
    </p:spTree>
    <p:extLst>
      <p:ext uri="{BB962C8B-B14F-4D97-AF65-F5344CB8AC3E}">
        <p14:creationId xmlns:p14="http://schemas.microsoft.com/office/powerpoint/2010/main" val="183392201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20E94E6-0058-CF48-AEB1-E6D998D4FB67}" type="slidenum">
              <a:rPr lang="ko-KR" altLang="en-US">
                <a:solidFill>
                  <a:srgbClr val="595959"/>
                </a:solidFill>
                <a:latin typeface="Century Gothic" charset="0"/>
              </a:rPr>
              <a:pPr eaLnBrk="1" hangingPunct="1"/>
              <a:t>37</a:t>
            </a:fld>
            <a:endParaRPr lang="en-US" altLang="ko-KR">
              <a:solidFill>
                <a:srgbClr val="595959"/>
              </a:solidFill>
              <a:latin typeface="Century Gothic" charset="0"/>
            </a:endParaRPr>
          </a:p>
        </p:txBody>
      </p:sp>
      <p:sp>
        <p:nvSpPr>
          <p:cNvPr id="41987" name="Rectangle 3"/>
          <p:cNvSpPr>
            <a:spLocks noChangeArrowheads="1"/>
          </p:cNvSpPr>
          <p:nvPr/>
        </p:nvSpPr>
        <p:spPr bwMode="auto">
          <a:xfrm>
            <a:off x="568325" y="273050"/>
            <a:ext cx="61182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ko-KR" sz="3600" u="sng">
                <a:latin typeface="Century Gothic" charset="0"/>
                <a:ea typeface="Gulim" charset="-127"/>
              </a:rPr>
              <a:t>Insertion (Non-leaf Overflow)</a:t>
            </a:r>
            <a:endParaRPr lang="en-US" altLang="ko-KR" sz="3600">
              <a:latin typeface="Century Gothic" charset="0"/>
              <a:ea typeface="Gulim" charset="-127"/>
            </a:endParaRPr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703263" y="1471613"/>
            <a:ext cx="18811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ko-KR" altLang="en-US" sz="2800">
                <a:latin typeface="Century Gothic" charset="0"/>
                <a:ea typeface="Gulim" charset="-127"/>
              </a:rPr>
              <a:t> </a:t>
            </a:r>
            <a:r>
              <a:rPr lang="en-US" altLang="ko-KR" sz="2800">
                <a:latin typeface="Century Gothic" charset="0"/>
                <a:ea typeface="Gulim" charset="-127"/>
              </a:rPr>
              <a:t>Insert 52</a:t>
            </a:r>
          </a:p>
        </p:txBody>
      </p:sp>
      <p:grpSp>
        <p:nvGrpSpPr>
          <p:cNvPr id="41989" name="Group 5"/>
          <p:cNvGrpSpPr>
            <a:grpSpLocks/>
          </p:cNvGrpSpPr>
          <p:nvPr/>
        </p:nvGrpSpPr>
        <p:grpSpPr bwMode="auto">
          <a:xfrm>
            <a:off x="750888" y="4705350"/>
            <a:ext cx="1636712" cy="825500"/>
            <a:chOff x="385" y="3496"/>
            <a:chExt cx="1031" cy="520"/>
          </a:xfrm>
        </p:grpSpPr>
        <p:sp>
          <p:nvSpPr>
            <p:cNvPr id="42045" name="Line 6"/>
            <p:cNvSpPr>
              <a:spLocks noChangeShapeType="1"/>
            </p:cNvSpPr>
            <p:nvPr/>
          </p:nvSpPr>
          <p:spPr bwMode="auto">
            <a:xfrm>
              <a:off x="1128" y="3640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46" name="Line 7"/>
            <p:cNvSpPr>
              <a:spLocks noChangeShapeType="1"/>
            </p:cNvSpPr>
            <p:nvPr/>
          </p:nvSpPr>
          <p:spPr bwMode="auto">
            <a:xfrm>
              <a:off x="432" y="3696"/>
              <a:ext cx="0" cy="32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2047" name="Group 8"/>
            <p:cNvGrpSpPr>
              <a:grpSpLocks/>
            </p:cNvGrpSpPr>
            <p:nvPr/>
          </p:nvGrpSpPr>
          <p:grpSpPr bwMode="auto">
            <a:xfrm>
              <a:off x="385" y="3496"/>
              <a:ext cx="787" cy="304"/>
              <a:chOff x="385" y="3496"/>
              <a:chExt cx="787" cy="304"/>
            </a:xfrm>
          </p:grpSpPr>
          <p:sp>
            <p:nvSpPr>
              <p:cNvPr id="42049" name="Text Box 9"/>
              <p:cNvSpPr txBox="1">
                <a:spLocks noChangeArrowheads="1"/>
              </p:cNvSpPr>
              <p:nvPr/>
            </p:nvSpPr>
            <p:spPr bwMode="auto">
              <a:xfrm>
                <a:off x="385" y="3497"/>
                <a:ext cx="787" cy="30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ko-KR" altLang="en-US" sz="2400">
                    <a:latin typeface="Century Gothic" charset="0"/>
                    <a:ea typeface="Gulim" charset="-127"/>
                  </a:rPr>
                  <a:t> </a:t>
                </a:r>
                <a:r>
                  <a:rPr lang="en-US" altLang="ko-KR" sz="2400">
                    <a:latin typeface="Century Gothic" charset="0"/>
                    <a:ea typeface="Gulim" charset="-127"/>
                  </a:rPr>
                  <a:t>20  30 </a:t>
                </a:r>
              </a:p>
            </p:txBody>
          </p:sp>
          <p:sp>
            <p:nvSpPr>
              <p:cNvPr id="42050" name="Line 10"/>
              <p:cNvSpPr>
                <a:spLocks noChangeShapeType="1"/>
              </p:cNvSpPr>
              <p:nvPr/>
            </p:nvSpPr>
            <p:spPr bwMode="auto">
              <a:xfrm>
                <a:off x="472" y="3496"/>
                <a:ext cx="0" cy="30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051" name="Line 11"/>
              <p:cNvSpPr>
                <a:spLocks noChangeShapeType="1"/>
              </p:cNvSpPr>
              <p:nvPr/>
            </p:nvSpPr>
            <p:spPr bwMode="auto">
              <a:xfrm>
                <a:off x="1088" y="3496"/>
                <a:ext cx="0" cy="30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052" name="Line 12"/>
              <p:cNvSpPr>
                <a:spLocks noChangeShapeType="1"/>
              </p:cNvSpPr>
              <p:nvPr/>
            </p:nvSpPr>
            <p:spPr bwMode="auto">
              <a:xfrm>
                <a:off x="736" y="3496"/>
                <a:ext cx="0" cy="30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053" name="Line 13"/>
              <p:cNvSpPr>
                <a:spLocks noChangeShapeType="1"/>
              </p:cNvSpPr>
              <p:nvPr/>
            </p:nvSpPr>
            <p:spPr bwMode="auto">
              <a:xfrm>
                <a:off x="824" y="3496"/>
                <a:ext cx="0" cy="30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2048" name="Line 14"/>
            <p:cNvSpPr>
              <a:spLocks noChangeShapeType="1"/>
            </p:cNvSpPr>
            <p:nvPr/>
          </p:nvSpPr>
          <p:spPr bwMode="auto">
            <a:xfrm>
              <a:off x="776" y="3696"/>
              <a:ext cx="0" cy="32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1990" name="Line 15"/>
          <p:cNvSpPr>
            <a:spLocks noChangeShapeType="1"/>
          </p:cNvSpPr>
          <p:nvPr/>
        </p:nvSpPr>
        <p:spPr bwMode="auto">
          <a:xfrm>
            <a:off x="3513138" y="4932363"/>
            <a:ext cx="468312" cy="317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1" name="Line 16"/>
          <p:cNvSpPr>
            <a:spLocks noChangeShapeType="1"/>
          </p:cNvSpPr>
          <p:nvPr/>
        </p:nvSpPr>
        <p:spPr bwMode="auto">
          <a:xfrm>
            <a:off x="2400300" y="5022850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992" name="Group 17"/>
          <p:cNvGrpSpPr>
            <a:grpSpLocks/>
          </p:cNvGrpSpPr>
          <p:nvPr/>
        </p:nvGrpSpPr>
        <p:grpSpPr bwMode="auto">
          <a:xfrm>
            <a:off x="2327275" y="4705350"/>
            <a:ext cx="1249363" cy="482600"/>
            <a:chOff x="386" y="3496"/>
            <a:chExt cx="787" cy="304"/>
          </a:xfrm>
        </p:grpSpPr>
        <p:sp>
          <p:nvSpPr>
            <p:cNvPr id="42040" name="Text Box 18"/>
            <p:cNvSpPr txBox="1">
              <a:spLocks noChangeArrowheads="1"/>
            </p:cNvSpPr>
            <p:nvPr/>
          </p:nvSpPr>
          <p:spPr bwMode="auto">
            <a:xfrm>
              <a:off x="386" y="3497"/>
              <a:ext cx="787" cy="30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ko-KR" altLang="en-US" sz="2400">
                  <a:latin typeface="Century Gothic" charset="0"/>
                  <a:ea typeface="Gulim" charset="-127"/>
                </a:rPr>
                <a:t> </a:t>
              </a:r>
              <a:r>
                <a:rPr lang="en-US" altLang="ko-KR" sz="2400">
                  <a:latin typeface="Century Gothic" charset="0"/>
                  <a:ea typeface="Gulim" charset="-127"/>
                </a:rPr>
                <a:t>50  52 </a:t>
              </a:r>
            </a:p>
          </p:txBody>
        </p:sp>
        <p:sp>
          <p:nvSpPr>
            <p:cNvPr id="42041" name="Line 19"/>
            <p:cNvSpPr>
              <a:spLocks noChangeShapeType="1"/>
            </p:cNvSpPr>
            <p:nvPr/>
          </p:nvSpPr>
          <p:spPr bwMode="auto">
            <a:xfrm>
              <a:off x="472" y="3496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42" name="Line 20"/>
            <p:cNvSpPr>
              <a:spLocks noChangeShapeType="1"/>
            </p:cNvSpPr>
            <p:nvPr/>
          </p:nvSpPr>
          <p:spPr bwMode="auto">
            <a:xfrm>
              <a:off x="1088" y="3496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43" name="Line 21"/>
            <p:cNvSpPr>
              <a:spLocks noChangeShapeType="1"/>
            </p:cNvSpPr>
            <p:nvPr/>
          </p:nvSpPr>
          <p:spPr bwMode="auto">
            <a:xfrm>
              <a:off x="736" y="3496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44" name="Line 22"/>
            <p:cNvSpPr>
              <a:spLocks noChangeShapeType="1"/>
            </p:cNvSpPr>
            <p:nvPr/>
          </p:nvSpPr>
          <p:spPr bwMode="auto">
            <a:xfrm>
              <a:off x="824" y="3496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1993" name="Line 23"/>
          <p:cNvSpPr>
            <a:spLocks noChangeShapeType="1"/>
          </p:cNvSpPr>
          <p:nvPr/>
        </p:nvSpPr>
        <p:spPr bwMode="auto">
          <a:xfrm>
            <a:off x="7942263" y="4883150"/>
            <a:ext cx="4572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4" name="Line 24"/>
          <p:cNvSpPr>
            <a:spLocks noChangeShapeType="1"/>
          </p:cNvSpPr>
          <p:nvPr/>
        </p:nvSpPr>
        <p:spPr bwMode="auto">
          <a:xfrm>
            <a:off x="6837363" y="4972050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5" name="Line 31"/>
          <p:cNvSpPr>
            <a:spLocks noChangeShapeType="1"/>
          </p:cNvSpPr>
          <p:nvPr/>
        </p:nvSpPr>
        <p:spPr bwMode="auto">
          <a:xfrm flipH="1">
            <a:off x="1603375" y="3543300"/>
            <a:ext cx="839788" cy="1154113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6" name="Line 37"/>
          <p:cNvSpPr>
            <a:spLocks noChangeShapeType="1"/>
          </p:cNvSpPr>
          <p:nvPr/>
        </p:nvSpPr>
        <p:spPr bwMode="auto">
          <a:xfrm flipH="1">
            <a:off x="2787650" y="3552825"/>
            <a:ext cx="201613" cy="117157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7" name="Line 45"/>
          <p:cNvSpPr>
            <a:spLocks noChangeShapeType="1"/>
          </p:cNvSpPr>
          <p:nvPr/>
        </p:nvSpPr>
        <p:spPr bwMode="auto">
          <a:xfrm>
            <a:off x="4924425" y="2220913"/>
            <a:ext cx="3381375" cy="110807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8" name="Line 46"/>
          <p:cNvSpPr>
            <a:spLocks noChangeShapeType="1"/>
          </p:cNvSpPr>
          <p:nvPr/>
        </p:nvSpPr>
        <p:spPr bwMode="auto">
          <a:xfrm>
            <a:off x="4494213" y="3611563"/>
            <a:ext cx="2736850" cy="104775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9" name="Line 48"/>
          <p:cNvSpPr>
            <a:spLocks noChangeShapeType="1"/>
          </p:cNvSpPr>
          <p:nvPr/>
        </p:nvSpPr>
        <p:spPr bwMode="auto">
          <a:xfrm>
            <a:off x="2957513" y="5030788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00" name="Line 49"/>
          <p:cNvSpPr>
            <a:spLocks noChangeShapeType="1"/>
          </p:cNvSpPr>
          <p:nvPr/>
        </p:nvSpPr>
        <p:spPr bwMode="auto">
          <a:xfrm>
            <a:off x="4084638" y="4992688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01" name="Line 56"/>
          <p:cNvSpPr>
            <a:spLocks noChangeShapeType="1"/>
          </p:cNvSpPr>
          <p:nvPr/>
        </p:nvSpPr>
        <p:spPr bwMode="auto">
          <a:xfrm flipV="1">
            <a:off x="5221288" y="4926013"/>
            <a:ext cx="158115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02" name="Line 59"/>
          <p:cNvSpPr>
            <a:spLocks noChangeShapeType="1"/>
          </p:cNvSpPr>
          <p:nvPr/>
        </p:nvSpPr>
        <p:spPr bwMode="auto">
          <a:xfrm>
            <a:off x="3956050" y="3560763"/>
            <a:ext cx="482600" cy="1112837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03" name="Text Box 74"/>
          <p:cNvSpPr txBox="1">
            <a:spLocks noChangeArrowheads="1"/>
          </p:cNvSpPr>
          <p:nvPr/>
        </p:nvSpPr>
        <p:spPr bwMode="auto">
          <a:xfrm>
            <a:off x="3716338" y="2698750"/>
            <a:ext cx="536575" cy="479425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ko-KR" sz="2400">
                <a:solidFill>
                  <a:srgbClr val="FF0000"/>
                </a:solidFill>
                <a:latin typeface="Century Gothic" charset="0"/>
                <a:ea typeface="Gulim" charset="-127"/>
              </a:rPr>
              <a:t>55</a:t>
            </a:r>
          </a:p>
        </p:txBody>
      </p:sp>
      <p:sp>
        <p:nvSpPr>
          <p:cNvPr id="42004" name="Line 75"/>
          <p:cNvSpPr>
            <a:spLocks noChangeShapeType="1"/>
          </p:cNvSpPr>
          <p:nvPr/>
        </p:nvSpPr>
        <p:spPr bwMode="auto">
          <a:xfrm>
            <a:off x="4140200" y="2708275"/>
            <a:ext cx="0" cy="482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05" name="Line 76"/>
          <p:cNvSpPr>
            <a:spLocks noChangeShapeType="1"/>
          </p:cNvSpPr>
          <p:nvPr/>
        </p:nvSpPr>
        <p:spPr bwMode="auto">
          <a:xfrm flipH="1">
            <a:off x="4171950" y="2960688"/>
            <a:ext cx="22225" cy="312737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06" name="AutoShape 77"/>
          <p:cNvSpPr>
            <a:spLocks noChangeArrowheads="1"/>
          </p:cNvSpPr>
          <p:nvPr/>
        </p:nvSpPr>
        <p:spPr bwMode="auto">
          <a:xfrm rot="1794819">
            <a:off x="4232275" y="2471738"/>
            <a:ext cx="349250" cy="266700"/>
          </a:xfrm>
          <a:prstGeom prst="upArrow">
            <a:avLst>
              <a:gd name="adj1" fmla="val 50000"/>
              <a:gd name="adj2" fmla="val 70833"/>
            </a:avLst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>
              <a:latin typeface="Century Gothic" charset="0"/>
            </a:endParaRPr>
          </a:p>
        </p:txBody>
      </p:sp>
      <p:sp>
        <p:nvSpPr>
          <p:cNvPr id="42007" name="Text Box 78"/>
          <p:cNvSpPr txBox="1">
            <a:spLocks noChangeArrowheads="1"/>
          </p:cNvSpPr>
          <p:nvPr/>
        </p:nvSpPr>
        <p:spPr bwMode="auto">
          <a:xfrm>
            <a:off x="4386263" y="2740025"/>
            <a:ext cx="1616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ko-KR" sz="2400">
                <a:solidFill>
                  <a:srgbClr val="FF0000"/>
                </a:solidFill>
                <a:latin typeface="Century Gothic" charset="0"/>
                <a:ea typeface="Gulim" charset="-127"/>
              </a:rPr>
              <a:t>Middle key</a:t>
            </a:r>
          </a:p>
        </p:txBody>
      </p:sp>
      <p:sp>
        <p:nvSpPr>
          <p:cNvPr id="42008" name="Line 79"/>
          <p:cNvSpPr>
            <a:spLocks noChangeShapeType="1"/>
          </p:cNvSpPr>
          <p:nvPr/>
        </p:nvSpPr>
        <p:spPr bwMode="auto">
          <a:xfrm flipH="1">
            <a:off x="2909888" y="2219325"/>
            <a:ext cx="1447800" cy="106362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09" name="Line 50"/>
          <p:cNvSpPr>
            <a:spLocks noChangeShapeType="1"/>
          </p:cNvSpPr>
          <p:nvPr/>
        </p:nvSpPr>
        <p:spPr bwMode="auto">
          <a:xfrm>
            <a:off x="4084638" y="4992688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10" name="Line 68"/>
          <p:cNvSpPr>
            <a:spLocks noChangeShapeType="1"/>
          </p:cNvSpPr>
          <p:nvPr/>
        </p:nvSpPr>
        <p:spPr bwMode="auto">
          <a:xfrm>
            <a:off x="4146550" y="471170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11" name="Line 69"/>
          <p:cNvSpPr>
            <a:spLocks noChangeShapeType="1"/>
          </p:cNvSpPr>
          <p:nvPr/>
        </p:nvSpPr>
        <p:spPr bwMode="auto">
          <a:xfrm>
            <a:off x="5124450" y="471170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12" name="Line 70"/>
          <p:cNvSpPr>
            <a:spLocks noChangeShapeType="1"/>
          </p:cNvSpPr>
          <p:nvPr/>
        </p:nvSpPr>
        <p:spPr bwMode="auto">
          <a:xfrm>
            <a:off x="4565650" y="471170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13" name="Line 71"/>
          <p:cNvSpPr>
            <a:spLocks noChangeShapeType="1"/>
          </p:cNvSpPr>
          <p:nvPr/>
        </p:nvSpPr>
        <p:spPr bwMode="auto">
          <a:xfrm>
            <a:off x="4705350" y="471170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14" name="Rectangle 75"/>
          <p:cNvSpPr>
            <a:spLocks noChangeArrowheads="1"/>
          </p:cNvSpPr>
          <p:nvPr/>
        </p:nvSpPr>
        <p:spPr bwMode="auto">
          <a:xfrm>
            <a:off x="4013200" y="4702175"/>
            <a:ext cx="1233488" cy="481013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x-none">
              <a:latin typeface="Century Gothic" charset="0"/>
            </a:endParaRPr>
          </a:p>
          <a:p>
            <a:pPr eaLnBrk="1" hangingPunct="1"/>
            <a:endParaRPr lang="en-US" altLang="x-none">
              <a:latin typeface="Century Gothic" charset="0"/>
            </a:endParaRPr>
          </a:p>
        </p:txBody>
      </p:sp>
      <p:sp>
        <p:nvSpPr>
          <p:cNvPr id="42015" name="Text Box 121"/>
          <p:cNvSpPr txBox="1">
            <a:spLocks noChangeArrowheads="1"/>
          </p:cNvSpPr>
          <p:nvPr/>
        </p:nvSpPr>
        <p:spPr bwMode="auto">
          <a:xfrm>
            <a:off x="4105275" y="4714875"/>
            <a:ext cx="5207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ko-KR" sz="2400">
                <a:latin typeface="Century Gothic" charset="0"/>
                <a:ea typeface="Gulim" charset="-127"/>
              </a:rPr>
              <a:t>55</a:t>
            </a:r>
          </a:p>
        </p:txBody>
      </p:sp>
      <p:sp>
        <p:nvSpPr>
          <p:cNvPr id="42016" name="Line 68"/>
          <p:cNvSpPr>
            <a:spLocks noChangeShapeType="1"/>
          </p:cNvSpPr>
          <p:nvPr/>
        </p:nvSpPr>
        <p:spPr bwMode="auto">
          <a:xfrm>
            <a:off x="4035425" y="3303588"/>
            <a:ext cx="0" cy="482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17" name="Line 69"/>
          <p:cNvSpPr>
            <a:spLocks noChangeShapeType="1"/>
          </p:cNvSpPr>
          <p:nvPr/>
        </p:nvSpPr>
        <p:spPr bwMode="auto">
          <a:xfrm>
            <a:off x="5013325" y="3303588"/>
            <a:ext cx="0" cy="482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18" name="Line 70"/>
          <p:cNvSpPr>
            <a:spLocks noChangeShapeType="1"/>
          </p:cNvSpPr>
          <p:nvPr/>
        </p:nvSpPr>
        <p:spPr bwMode="auto">
          <a:xfrm>
            <a:off x="4454525" y="3303588"/>
            <a:ext cx="0" cy="482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19" name="Line 71"/>
          <p:cNvSpPr>
            <a:spLocks noChangeShapeType="1"/>
          </p:cNvSpPr>
          <p:nvPr/>
        </p:nvSpPr>
        <p:spPr bwMode="auto">
          <a:xfrm>
            <a:off x="4594225" y="3303588"/>
            <a:ext cx="0" cy="482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20" name="Rectangle 87"/>
          <p:cNvSpPr>
            <a:spLocks noChangeArrowheads="1"/>
          </p:cNvSpPr>
          <p:nvPr/>
        </p:nvSpPr>
        <p:spPr bwMode="auto">
          <a:xfrm>
            <a:off x="3902075" y="3294063"/>
            <a:ext cx="1233488" cy="481012"/>
          </a:xfrm>
          <a:prstGeom prst="rect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x-none">
              <a:latin typeface="Century Gothic" charset="0"/>
            </a:endParaRPr>
          </a:p>
          <a:p>
            <a:pPr eaLnBrk="1" hangingPunct="1"/>
            <a:endParaRPr lang="en-US" altLang="x-none">
              <a:latin typeface="Century Gothic" charset="0"/>
            </a:endParaRPr>
          </a:p>
        </p:txBody>
      </p:sp>
      <p:sp>
        <p:nvSpPr>
          <p:cNvPr id="42021" name="Text Box 121"/>
          <p:cNvSpPr txBox="1">
            <a:spLocks noChangeArrowheads="1"/>
          </p:cNvSpPr>
          <p:nvPr/>
        </p:nvSpPr>
        <p:spPr bwMode="auto">
          <a:xfrm>
            <a:off x="3994150" y="3306763"/>
            <a:ext cx="5207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ko-KR" sz="2400">
                <a:solidFill>
                  <a:srgbClr val="FF0000"/>
                </a:solidFill>
                <a:latin typeface="Century Gothic" charset="0"/>
                <a:ea typeface="Gulim" charset="-127"/>
              </a:rPr>
              <a:t>60</a:t>
            </a:r>
          </a:p>
        </p:txBody>
      </p:sp>
      <p:sp>
        <p:nvSpPr>
          <p:cNvPr id="42022" name="Line 68"/>
          <p:cNvSpPr>
            <a:spLocks noChangeShapeType="1"/>
          </p:cNvSpPr>
          <p:nvPr/>
        </p:nvSpPr>
        <p:spPr bwMode="auto">
          <a:xfrm>
            <a:off x="2527300" y="329247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23" name="Line 69"/>
          <p:cNvSpPr>
            <a:spLocks noChangeShapeType="1"/>
          </p:cNvSpPr>
          <p:nvPr/>
        </p:nvSpPr>
        <p:spPr bwMode="auto">
          <a:xfrm>
            <a:off x="3505200" y="329247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24" name="Line 70"/>
          <p:cNvSpPr>
            <a:spLocks noChangeShapeType="1"/>
          </p:cNvSpPr>
          <p:nvPr/>
        </p:nvSpPr>
        <p:spPr bwMode="auto">
          <a:xfrm>
            <a:off x="2946400" y="329247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25" name="Line 71"/>
          <p:cNvSpPr>
            <a:spLocks noChangeShapeType="1"/>
          </p:cNvSpPr>
          <p:nvPr/>
        </p:nvSpPr>
        <p:spPr bwMode="auto">
          <a:xfrm>
            <a:off x="3086100" y="329247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26" name="Rectangle 93"/>
          <p:cNvSpPr>
            <a:spLocks noChangeArrowheads="1"/>
          </p:cNvSpPr>
          <p:nvPr/>
        </p:nvSpPr>
        <p:spPr bwMode="auto">
          <a:xfrm>
            <a:off x="2395538" y="3284538"/>
            <a:ext cx="1233487" cy="479425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x-none">
              <a:latin typeface="Century Gothic" charset="0"/>
            </a:endParaRPr>
          </a:p>
          <a:p>
            <a:pPr eaLnBrk="1" hangingPunct="1"/>
            <a:endParaRPr lang="en-US" altLang="x-none">
              <a:latin typeface="Century Gothic" charset="0"/>
            </a:endParaRPr>
          </a:p>
        </p:txBody>
      </p:sp>
      <p:sp>
        <p:nvSpPr>
          <p:cNvPr id="42027" name="Text Box 121"/>
          <p:cNvSpPr txBox="1">
            <a:spLocks noChangeArrowheads="1"/>
          </p:cNvSpPr>
          <p:nvPr/>
        </p:nvSpPr>
        <p:spPr bwMode="auto">
          <a:xfrm>
            <a:off x="2487613" y="3295650"/>
            <a:ext cx="5207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ko-KR" sz="2400">
                <a:latin typeface="Century Gothic" charset="0"/>
                <a:ea typeface="Gulim" charset="-127"/>
              </a:rPr>
              <a:t>50</a:t>
            </a:r>
          </a:p>
        </p:txBody>
      </p:sp>
      <p:sp>
        <p:nvSpPr>
          <p:cNvPr id="42028" name="Line 68"/>
          <p:cNvSpPr>
            <a:spLocks noChangeShapeType="1"/>
          </p:cNvSpPr>
          <p:nvPr/>
        </p:nvSpPr>
        <p:spPr bwMode="auto">
          <a:xfrm>
            <a:off x="6913563" y="471170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29" name="Line 69"/>
          <p:cNvSpPr>
            <a:spLocks noChangeShapeType="1"/>
          </p:cNvSpPr>
          <p:nvPr/>
        </p:nvSpPr>
        <p:spPr bwMode="auto">
          <a:xfrm>
            <a:off x="7891463" y="471170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30" name="Line 70"/>
          <p:cNvSpPr>
            <a:spLocks noChangeShapeType="1"/>
          </p:cNvSpPr>
          <p:nvPr/>
        </p:nvSpPr>
        <p:spPr bwMode="auto">
          <a:xfrm>
            <a:off x="7332663" y="471170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31" name="Line 71"/>
          <p:cNvSpPr>
            <a:spLocks noChangeShapeType="1"/>
          </p:cNvSpPr>
          <p:nvPr/>
        </p:nvSpPr>
        <p:spPr bwMode="auto">
          <a:xfrm>
            <a:off x="7472363" y="471170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32" name="Rectangle 99"/>
          <p:cNvSpPr>
            <a:spLocks noChangeArrowheads="1"/>
          </p:cNvSpPr>
          <p:nvPr/>
        </p:nvSpPr>
        <p:spPr bwMode="auto">
          <a:xfrm>
            <a:off x="6780213" y="4702175"/>
            <a:ext cx="1233487" cy="481013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x-none">
              <a:latin typeface="Century Gothic" charset="0"/>
            </a:endParaRPr>
          </a:p>
          <a:p>
            <a:pPr eaLnBrk="1" hangingPunct="1"/>
            <a:endParaRPr lang="en-US" altLang="x-none">
              <a:latin typeface="Century Gothic" charset="0"/>
            </a:endParaRPr>
          </a:p>
        </p:txBody>
      </p:sp>
      <p:sp>
        <p:nvSpPr>
          <p:cNvPr id="42033" name="Text Box 121"/>
          <p:cNvSpPr txBox="1">
            <a:spLocks noChangeArrowheads="1"/>
          </p:cNvSpPr>
          <p:nvPr/>
        </p:nvSpPr>
        <p:spPr bwMode="auto">
          <a:xfrm>
            <a:off x="6872288" y="4714875"/>
            <a:ext cx="5207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ko-KR" sz="2400">
                <a:latin typeface="Century Gothic" charset="0"/>
                <a:ea typeface="Gulim" charset="-127"/>
              </a:rPr>
              <a:t>60</a:t>
            </a:r>
          </a:p>
        </p:txBody>
      </p:sp>
      <p:sp>
        <p:nvSpPr>
          <p:cNvPr id="42034" name="Line 68"/>
          <p:cNvSpPr>
            <a:spLocks noChangeShapeType="1"/>
          </p:cNvSpPr>
          <p:nvPr/>
        </p:nvSpPr>
        <p:spPr bwMode="auto">
          <a:xfrm>
            <a:off x="4443413" y="197961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35" name="Line 69"/>
          <p:cNvSpPr>
            <a:spLocks noChangeShapeType="1"/>
          </p:cNvSpPr>
          <p:nvPr/>
        </p:nvSpPr>
        <p:spPr bwMode="auto">
          <a:xfrm>
            <a:off x="5421313" y="197961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36" name="Line 70"/>
          <p:cNvSpPr>
            <a:spLocks noChangeShapeType="1"/>
          </p:cNvSpPr>
          <p:nvPr/>
        </p:nvSpPr>
        <p:spPr bwMode="auto">
          <a:xfrm>
            <a:off x="4862513" y="197961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37" name="Line 71"/>
          <p:cNvSpPr>
            <a:spLocks noChangeShapeType="1"/>
          </p:cNvSpPr>
          <p:nvPr/>
        </p:nvSpPr>
        <p:spPr bwMode="auto">
          <a:xfrm>
            <a:off x="5002213" y="197961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38" name="Rectangle 105"/>
          <p:cNvSpPr>
            <a:spLocks noChangeArrowheads="1"/>
          </p:cNvSpPr>
          <p:nvPr/>
        </p:nvSpPr>
        <p:spPr bwMode="auto">
          <a:xfrm>
            <a:off x="4310063" y="1970088"/>
            <a:ext cx="1235075" cy="481012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x-none">
              <a:latin typeface="Century Gothic" charset="0"/>
            </a:endParaRPr>
          </a:p>
          <a:p>
            <a:pPr eaLnBrk="1" hangingPunct="1"/>
            <a:endParaRPr lang="en-US" altLang="x-none">
              <a:latin typeface="Century Gothic" charset="0"/>
            </a:endParaRPr>
          </a:p>
        </p:txBody>
      </p:sp>
      <p:sp>
        <p:nvSpPr>
          <p:cNvPr id="42039" name="Text Box 121"/>
          <p:cNvSpPr txBox="1">
            <a:spLocks noChangeArrowheads="1"/>
          </p:cNvSpPr>
          <p:nvPr/>
        </p:nvSpPr>
        <p:spPr bwMode="auto">
          <a:xfrm>
            <a:off x="4403725" y="1982788"/>
            <a:ext cx="5207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ko-KR" sz="2400">
                <a:latin typeface="Century Gothic" charset="0"/>
                <a:ea typeface="Gulim" charset="-127"/>
              </a:rPr>
              <a:t>70</a:t>
            </a:r>
          </a:p>
        </p:txBody>
      </p:sp>
    </p:spTree>
    <p:extLst>
      <p:ext uri="{BB962C8B-B14F-4D97-AF65-F5344CB8AC3E}">
        <p14:creationId xmlns:p14="http://schemas.microsoft.com/office/powerpoint/2010/main" val="52780339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0ED8164-40F3-6F4A-BA66-70BAB0761923}" type="slidenum">
              <a:rPr lang="ko-KR" altLang="en-US">
                <a:solidFill>
                  <a:srgbClr val="595959"/>
                </a:solidFill>
                <a:latin typeface="Century Gothic" charset="0"/>
              </a:rPr>
              <a:pPr eaLnBrk="1" hangingPunct="1"/>
              <a:t>38</a:t>
            </a:fld>
            <a:endParaRPr lang="en-US" altLang="ko-KR">
              <a:solidFill>
                <a:srgbClr val="595959"/>
              </a:solidFill>
              <a:latin typeface="Century Gothic" charset="0"/>
            </a:endParaRPr>
          </a:p>
        </p:txBody>
      </p:sp>
      <p:sp>
        <p:nvSpPr>
          <p:cNvPr id="43011" name="Rectangle 15"/>
          <p:cNvSpPr>
            <a:spLocks noChangeArrowheads="1"/>
          </p:cNvSpPr>
          <p:nvPr/>
        </p:nvSpPr>
        <p:spPr bwMode="auto">
          <a:xfrm>
            <a:off x="568325" y="273050"/>
            <a:ext cx="61182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ko-KR" sz="3600" u="sng">
                <a:latin typeface="Century Gothic" charset="0"/>
                <a:ea typeface="Gulim" charset="-127"/>
              </a:rPr>
              <a:t>Insertion (Non-leaf Overflow)</a:t>
            </a:r>
            <a:endParaRPr lang="en-US" altLang="ko-KR" sz="3600">
              <a:latin typeface="Century Gothic" charset="0"/>
              <a:ea typeface="Gulim" charset="-127"/>
            </a:endParaRPr>
          </a:p>
        </p:txBody>
      </p:sp>
      <p:sp>
        <p:nvSpPr>
          <p:cNvPr id="43012" name="Rectangle 16"/>
          <p:cNvSpPr>
            <a:spLocks noChangeArrowheads="1"/>
          </p:cNvSpPr>
          <p:nvPr/>
        </p:nvSpPr>
        <p:spPr bwMode="auto">
          <a:xfrm>
            <a:off x="703263" y="1471613"/>
            <a:ext cx="18811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ko-KR" altLang="en-US" sz="2800">
                <a:latin typeface="Century Gothic" charset="0"/>
                <a:ea typeface="Gulim" charset="-127"/>
              </a:rPr>
              <a:t> </a:t>
            </a:r>
            <a:r>
              <a:rPr lang="en-US" altLang="ko-KR" sz="2800">
                <a:latin typeface="Century Gothic" charset="0"/>
                <a:ea typeface="Gulim" charset="-127"/>
              </a:rPr>
              <a:t>Insert 52</a:t>
            </a:r>
          </a:p>
        </p:txBody>
      </p:sp>
      <p:grpSp>
        <p:nvGrpSpPr>
          <p:cNvPr id="43013" name="Group 17"/>
          <p:cNvGrpSpPr>
            <a:grpSpLocks/>
          </p:cNvGrpSpPr>
          <p:nvPr/>
        </p:nvGrpSpPr>
        <p:grpSpPr bwMode="auto">
          <a:xfrm>
            <a:off x="750888" y="4705350"/>
            <a:ext cx="1636712" cy="825500"/>
            <a:chOff x="385" y="3496"/>
            <a:chExt cx="1031" cy="520"/>
          </a:xfrm>
        </p:grpSpPr>
        <p:sp>
          <p:nvSpPr>
            <p:cNvPr id="43066" name="Line 18"/>
            <p:cNvSpPr>
              <a:spLocks noChangeShapeType="1"/>
            </p:cNvSpPr>
            <p:nvPr/>
          </p:nvSpPr>
          <p:spPr bwMode="auto">
            <a:xfrm>
              <a:off x="1128" y="3640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67" name="Line 19"/>
            <p:cNvSpPr>
              <a:spLocks noChangeShapeType="1"/>
            </p:cNvSpPr>
            <p:nvPr/>
          </p:nvSpPr>
          <p:spPr bwMode="auto">
            <a:xfrm>
              <a:off x="432" y="3696"/>
              <a:ext cx="0" cy="32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3068" name="Group 20"/>
            <p:cNvGrpSpPr>
              <a:grpSpLocks/>
            </p:cNvGrpSpPr>
            <p:nvPr/>
          </p:nvGrpSpPr>
          <p:grpSpPr bwMode="auto">
            <a:xfrm>
              <a:off x="385" y="3496"/>
              <a:ext cx="787" cy="304"/>
              <a:chOff x="385" y="3496"/>
              <a:chExt cx="787" cy="304"/>
            </a:xfrm>
          </p:grpSpPr>
          <p:sp>
            <p:nvSpPr>
              <p:cNvPr id="43070" name="Text Box 21"/>
              <p:cNvSpPr txBox="1">
                <a:spLocks noChangeArrowheads="1"/>
              </p:cNvSpPr>
              <p:nvPr/>
            </p:nvSpPr>
            <p:spPr bwMode="auto">
              <a:xfrm>
                <a:off x="385" y="3497"/>
                <a:ext cx="787" cy="30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ko-KR" altLang="en-US" sz="2400">
                    <a:latin typeface="Century Gothic" charset="0"/>
                    <a:ea typeface="Gulim" charset="-127"/>
                  </a:rPr>
                  <a:t> </a:t>
                </a:r>
                <a:r>
                  <a:rPr lang="en-US" altLang="ko-KR" sz="2400">
                    <a:latin typeface="Century Gothic" charset="0"/>
                    <a:ea typeface="Gulim" charset="-127"/>
                  </a:rPr>
                  <a:t>20  30 </a:t>
                </a:r>
              </a:p>
            </p:txBody>
          </p:sp>
          <p:sp>
            <p:nvSpPr>
              <p:cNvPr id="43071" name="Line 22"/>
              <p:cNvSpPr>
                <a:spLocks noChangeShapeType="1"/>
              </p:cNvSpPr>
              <p:nvPr/>
            </p:nvSpPr>
            <p:spPr bwMode="auto">
              <a:xfrm>
                <a:off x="472" y="3496"/>
                <a:ext cx="0" cy="30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72" name="Line 23"/>
              <p:cNvSpPr>
                <a:spLocks noChangeShapeType="1"/>
              </p:cNvSpPr>
              <p:nvPr/>
            </p:nvSpPr>
            <p:spPr bwMode="auto">
              <a:xfrm>
                <a:off x="1088" y="3496"/>
                <a:ext cx="0" cy="30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73" name="Line 24"/>
              <p:cNvSpPr>
                <a:spLocks noChangeShapeType="1"/>
              </p:cNvSpPr>
              <p:nvPr/>
            </p:nvSpPr>
            <p:spPr bwMode="auto">
              <a:xfrm>
                <a:off x="736" y="3496"/>
                <a:ext cx="0" cy="30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74" name="Line 25"/>
              <p:cNvSpPr>
                <a:spLocks noChangeShapeType="1"/>
              </p:cNvSpPr>
              <p:nvPr/>
            </p:nvSpPr>
            <p:spPr bwMode="auto">
              <a:xfrm>
                <a:off x="824" y="3496"/>
                <a:ext cx="0" cy="30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3069" name="Line 26"/>
            <p:cNvSpPr>
              <a:spLocks noChangeShapeType="1"/>
            </p:cNvSpPr>
            <p:nvPr/>
          </p:nvSpPr>
          <p:spPr bwMode="auto">
            <a:xfrm>
              <a:off x="776" y="3696"/>
              <a:ext cx="0" cy="32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3014" name="Line 27"/>
          <p:cNvSpPr>
            <a:spLocks noChangeShapeType="1"/>
          </p:cNvSpPr>
          <p:nvPr/>
        </p:nvSpPr>
        <p:spPr bwMode="auto">
          <a:xfrm>
            <a:off x="3513138" y="4932363"/>
            <a:ext cx="468312" cy="317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5" name="Line 28"/>
          <p:cNvSpPr>
            <a:spLocks noChangeShapeType="1"/>
          </p:cNvSpPr>
          <p:nvPr/>
        </p:nvSpPr>
        <p:spPr bwMode="auto">
          <a:xfrm>
            <a:off x="2400300" y="5022850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3016" name="Group 29"/>
          <p:cNvGrpSpPr>
            <a:grpSpLocks/>
          </p:cNvGrpSpPr>
          <p:nvPr/>
        </p:nvGrpSpPr>
        <p:grpSpPr bwMode="auto">
          <a:xfrm>
            <a:off x="2327275" y="4705350"/>
            <a:ext cx="1249363" cy="482600"/>
            <a:chOff x="386" y="3496"/>
            <a:chExt cx="787" cy="304"/>
          </a:xfrm>
        </p:grpSpPr>
        <p:sp>
          <p:nvSpPr>
            <p:cNvPr id="43061" name="Text Box 30"/>
            <p:cNvSpPr txBox="1">
              <a:spLocks noChangeArrowheads="1"/>
            </p:cNvSpPr>
            <p:nvPr/>
          </p:nvSpPr>
          <p:spPr bwMode="auto">
            <a:xfrm>
              <a:off x="386" y="3497"/>
              <a:ext cx="787" cy="30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ko-KR" altLang="en-US" sz="2400">
                  <a:latin typeface="Century Gothic" charset="0"/>
                  <a:ea typeface="Gulim" charset="-127"/>
                </a:rPr>
                <a:t> </a:t>
              </a:r>
              <a:r>
                <a:rPr lang="en-US" altLang="ko-KR" sz="2400">
                  <a:latin typeface="Century Gothic" charset="0"/>
                  <a:ea typeface="Gulim" charset="-127"/>
                </a:rPr>
                <a:t>50  52 </a:t>
              </a:r>
            </a:p>
          </p:txBody>
        </p:sp>
        <p:sp>
          <p:nvSpPr>
            <p:cNvPr id="43062" name="Line 31"/>
            <p:cNvSpPr>
              <a:spLocks noChangeShapeType="1"/>
            </p:cNvSpPr>
            <p:nvPr/>
          </p:nvSpPr>
          <p:spPr bwMode="auto">
            <a:xfrm>
              <a:off x="472" y="3496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63" name="Line 32"/>
            <p:cNvSpPr>
              <a:spLocks noChangeShapeType="1"/>
            </p:cNvSpPr>
            <p:nvPr/>
          </p:nvSpPr>
          <p:spPr bwMode="auto">
            <a:xfrm>
              <a:off x="1088" y="3496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64" name="Line 33"/>
            <p:cNvSpPr>
              <a:spLocks noChangeShapeType="1"/>
            </p:cNvSpPr>
            <p:nvPr/>
          </p:nvSpPr>
          <p:spPr bwMode="auto">
            <a:xfrm>
              <a:off x="736" y="3496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65" name="Line 34"/>
            <p:cNvSpPr>
              <a:spLocks noChangeShapeType="1"/>
            </p:cNvSpPr>
            <p:nvPr/>
          </p:nvSpPr>
          <p:spPr bwMode="auto">
            <a:xfrm>
              <a:off x="824" y="3496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3017" name="Line 35"/>
          <p:cNvSpPr>
            <a:spLocks noChangeShapeType="1"/>
          </p:cNvSpPr>
          <p:nvPr/>
        </p:nvSpPr>
        <p:spPr bwMode="auto">
          <a:xfrm>
            <a:off x="7942263" y="4883150"/>
            <a:ext cx="4572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8" name="Line 36"/>
          <p:cNvSpPr>
            <a:spLocks noChangeShapeType="1"/>
          </p:cNvSpPr>
          <p:nvPr/>
        </p:nvSpPr>
        <p:spPr bwMode="auto">
          <a:xfrm>
            <a:off x="6837363" y="4972050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9" name="Line 43"/>
          <p:cNvSpPr>
            <a:spLocks noChangeShapeType="1"/>
          </p:cNvSpPr>
          <p:nvPr/>
        </p:nvSpPr>
        <p:spPr bwMode="auto">
          <a:xfrm flipH="1">
            <a:off x="1603375" y="3543300"/>
            <a:ext cx="839788" cy="1154113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20" name="Line 46"/>
          <p:cNvSpPr>
            <a:spLocks noChangeShapeType="1"/>
          </p:cNvSpPr>
          <p:nvPr/>
        </p:nvSpPr>
        <p:spPr bwMode="auto">
          <a:xfrm flipH="1">
            <a:off x="2787650" y="3552825"/>
            <a:ext cx="201613" cy="117157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3021" name="Group 47"/>
          <p:cNvGrpSpPr>
            <a:grpSpLocks/>
          </p:cNvGrpSpPr>
          <p:nvPr/>
        </p:nvGrpSpPr>
        <p:grpSpPr bwMode="auto">
          <a:xfrm>
            <a:off x="4283075" y="1963738"/>
            <a:ext cx="1250950" cy="482600"/>
            <a:chOff x="385" y="3496"/>
            <a:chExt cx="788" cy="304"/>
          </a:xfrm>
        </p:grpSpPr>
        <p:sp>
          <p:nvSpPr>
            <p:cNvPr id="43056" name="Text Box 48"/>
            <p:cNvSpPr txBox="1">
              <a:spLocks noChangeArrowheads="1"/>
            </p:cNvSpPr>
            <p:nvPr/>
          </p:nvSpPr>
          <p:spPr bwMode="auto">
            <a:xfrm>
              <a:off x="385" y="3498"/>
              <a:ext cx="788" cy="3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ko-KR" altLang="en-US" sz="2400">
                  <a:latin typeface="Century Gothic" charset="0"/>
                  <a:ea typeface="Gulim" charset="-127"/>
                </a:rPr>
                <a:t> </a:t>
              </a:r>
              <a:r>
                <a:rPr lang="en-US" altLang="ko-KR" sz="2400">
                  <a:solidFill>
                    <a:srgbClr val="FF0000"/>
                  </a:solidFill>
                  <a:latin typeface="Century Gothic" charset="0"/>
                  <a:ea typeface="Gulim" charset="-127"/>
                </a:rPr>
                <a:t>55</a:t>
              </a:r>
              <a:r>
                <a:rPr lang="en-US" altLang="ko-KR" sz="2400">
                  <a:latin typeface="Century Gothic" charset="0"/>
                  <a:ea typeface="Gulim" charset="-127"/>
                </a:rPr>
                <a:t>  70 </a:t>
              </a:r>
            </a:p>
          </p:txBody>
        </p:sp>
        <p:sp>
          <p:nvSpPr>
            <p:cNvPr id="43057" name="Line 49"/>
            <p:cNvSpPr>
              <a:spLocks noChangeShapeType="1"/>
            </p:cNvSpPr>
            <p:nvPr/>
          </p:nvSpPr>
          <p:spPr bwMode="auto">
            <a:xfrm>
              <a:off x="472" y="3496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58" name="Line 50"/>
            <p:cNvSpPr>
              <a:spLocks noChangeShapeType="1"/>
            </p:cNvSpPr>
            <p:nvPr/>
          </p:nvSpPr>
          <p:spPr bwMode="auto">
            <a:xfrm>
              <a:off x="1088" y="3496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59" name="Line 51"/>
            <p:cNvSpPr>
              <a:spLocks noChangeShapeType="1"/>
            </p:cNvSpPr>
            <p:nvPr/>
          </p:nvSpPr>
          <p:spPr bwMode="auto">
            <a:xfrm>
              <a:off x="736" y="3496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60" name="Line 52"/>
            <p:cNvSpPr>
              <a:spLocks noChangeShapeType="1"/>
            </p:cNvSpPr>
            <p:nvPr/>
          </p:nvSpPr>
          <p:spPr bwMode="auto">
            <a:xfrm>
              <a:off x="824" y="3496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3022" name="Line 53"/>
          <p:cNvSpPr>
            <a:spLocks noChangeShapeType="1"/>
          </p:cNvSpPr>
          <p:nvPr/>
        </p:nvSpPr>
        <p:spPr bwMode="auto">
          <a:xfrm>
            <a:off x="5454650" y="2219325"/>
            <a:ext cx="2851150" cy="1109663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23" name="Line 54"/>
          <p:cNvSpPr>
            <a:spLocks noChangeShapeType="1"/>
          </p:cNvSpPr>
          <p:nvPr/>
        </p:nvSpPr>
        <p:spPr bwMode="auto">
          <a:xfrm>
            <a:off x="4494213" y="3611563"/>
            <a:ext cx="2736850" cy="104775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24" name="Line 56"/>
          <p:cNvSpPr>
            <a:spLocks noChangeShapeType="1"/>
          </p:cNvSpPr>
          <p:nvPr/>
        </p:nvSpPr>
        <p:spPr bwMode="auto">
          <a:xfrm>
            <a:off x="2957513" y="5030788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25" name="Line 57"/>
          <p:cNvSpPr>
            <a:spLocks noChangeShapeType="1"/>
          </p:cNvSpPr>
          <p:nvPr/>
        </p:nvSpPr>
        <p:spPr bwMode="auto">
          <a:xfrm>
            <a:off x="4084638" y="4992688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26" name="Line 64"/>
          <p:cNvSpPr>
            <a:spLocks noChangeShapeType="1"/>
          </p:cNvSpPr>
          <p:nvPr/>
        </p:nvSpPr>
        <p:spPr bwMode="auto">
          <a:xfrm flipV="1">
            <a:off x="5221288" y="4926013"/>
            <a:ext cx="158115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27" name="Line 65"/>
          <p:cNvSpPr>
            <a:spLocks noChangeShapeType="1"/>
          </p:cNvSpPr>
          <p:nvPr/>
        </p:nvSpPr>
        <p:spPr bwMode="auto">
          <a:xfrm>
            <a:off x="3956050" y="3560763"/>
            <a:ext cx="482600" cy="1112837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28" name="Line 68"/>
          <p:cNvSpPr>
            <a:spLocks noChangeShapeType="1"/>
          </p:cNvSpPr>
          <p:nvPr/>
        </p:nvSpPr>
        <p:spPr bwMode="auto">
          <a:xfrm flipH="1">
            <a:off x="4171950" y="2195513"/>
            <a:ext cx="738188" cy="1077912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29" name="Line 71"/>
          <p:cNvSpPr>
            <a:spLocks noChangeShapeType="1"/>
          </p:cNvSpPr>
          <p:nvPr/>
        </p:nvSpPr>
        <p:spPr bwMode="auto">
          <a:xfrm flipH="1">
            <a:off x="2909888" y="2219325"/>
            <a:ext cx="1447800" cy="106362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30" name="Text Box 72"/>
          <p:cNvSpPr txBox="1">
            <a:spLocks noChangeArrowheads="1"/>
          </p:cNvSpPr>
          <p:nvPr/>
        </p:nvSpPr>
        <p:spPr bwMode="auto">
          <a:xfrm>
            <a:off x="5654675" y="1752600"/>
            <a:ext cx="25860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400">
                <a:latin typeface="Century Gothic" charset="0"/>
              </a:rPr>
              <a:t>No overflow. Stop</a:t>
            </a:r>
          </a:p>
        </p:txBody>
      </p:sp>
      <p:sp>
        <p:nvSpPr>
          <p:cNvPr id="43031" name="Line 50"/>
          <p:cNvSpPr>
            <a:spLocks noChangeShapeType="1"/>
          </p:cNvSpPr>
          <p:nvPr/>
        </p:nvSpPr>
        <p:spPr bwMode="auto">
          <a:xfrm>
            <a:off x="4084638" y="4992688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32" name="Line 68"/>
          <p:cNvSpPr>
            <a:spLocks noChangeShapeType="1"/>
          </p:cNvSpPr>
          <p:nvPr/>
        </p:nvSpPr>
        <p:spPr bwMode="auto">
          <a:xfrm>
            <a:off x="4146550" y="471170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33" name="Line 69"/>
          <p:cNvSpPr>
            <a:spLocks noChangeShapeType="1"/>
          </p:cNvSpPr>
          <p:nvPr/>
        </p:nvSpPr>
        <p:spPr bwMode="auto">
          <a:xfrm>
            <a:off x="5124450" y="471170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34" name="Line 70"/>
          <p:cNvSpPr>
            <a:spLocks noChangeShapeType="1"/>
          </p:cNvSpPr>
          <p:nvPr/>
        </p:nvSpPr>
        <p:spPr bwMode="auto">
          <a:xfrm>
            <a:off x="4565650" y="471170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35" name="Line 71"/>
          <p:cNvSpPr>
            <a:spLocks noChangeShapeType="1"/>
          </p:cNvSpPr>
          <p:nvPr/>
        </p:nvSpPr>
        <p:spPr bwMode="auto">
          <a:xfrm>
            <a:off x="4705350" y="471170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36" name="Rectangle 73"/>
          <p:cNvSpPr>
            <a:spLocks noChangeArrowheads="1"/>
          </p:cNvSpPr>
          <p:nvPr/>
        </p:nvSpPr>
        <p:spPr bwMode="auto">
          <a:xfrm>
            <a:off x="4013200" y="4702175"/>
            <a:ext cx="1233488" cy="481013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x-none">
              <a:latin typeface="Century Gothic" charset="0"/>
            </a:endParaRPr>
          </a:p>
          <a:p>
            <a:pPr eaLnBrk="1" hangingPunct="1"/>
            <a:endParaRPr lang="en-US" altLang="x-none">
              <a:latin typeface="Century Gothic" charset="0"/>
            </a:endParaRPr>
          </a:p>
        </p:txBody>
      </p:sp>
      <p:sp>
        <p:nvSpPr>
          <p:cNvPr id="43037" name="Text Box 121"/>
          <p:cNvSpPr txBox="1">
            <a:spLocks noChangeArrowheads="1"/>
          </p:cNvSpPr>
          <p:nvPr/>
        </p:nvSpPr>
        <p:spPr bwMode="auto">
          <a:xfrm>
            <a:off x="4105275" y="4714875"/>
            <a:ext cx="5207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ko-KR" sz="2400">
                <a:latin typeface="Century Gothic" charset="0"/>
                <a:ea typeface="Gulim" charset="-127"/>
              </a:rPr>
              <a:t>55</a:t>
            </a:r>
          </a:p>
        </p:txBody>
      </p:sp>
      <p:sp>
        <p:nvSpPr>
          <p:cNvPr id="43038" name="Line 68"/>
          <p:cNvSpPr>
            <a:spLocks noChangeShapeType="1"/>
          </p:cNvSpPr>
          <p:nvPr/>
        </p:nvSpPr>
        <p:spPr bwMode="auto">
          <a:xfrm>
            <a:off x="4035425" y="330358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39" name="Line 69"/>
          <p:cNvSpPr>
            <a:spLocks noChangeShapeType="1"/>
          </p:cNvSpPr>
          <p:nvPr/>
        </p:nvSpPr>
        <p:spPr bwMode="auto">
          <a:xfrm>
            <a:off x="5013325" y="330358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40" name="Line 70"/>
          <p:cNvSpPr>
            <a:spLocks noChangeShapeType="1"/>
          </p:cNvSpPr>
          <p:nvPr/>
        </p:nvSpPr>
        <p:spPr bwMode="auto">
          <a:xfrm>
            <a:off x="4454525" y="330358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41" name="Line 71"/>
          <p:cNvSpPr>
            <a:spLocks noChangeShapeType="1"/>
          </p:cNvSpPr>
          <p:nvPr/>
        </p:nvSpPr>
        <p:spPr bwMode="auto">
          <a:xfrm>
            <a:off x="4594225" y="330358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42" name="Rectangle 85"/>
          <p:cNvSpPr>
            <a:spLocks noChangeArrowheads="1"/>
          </p:cNvSpPr>
          <p:nvPr/>
        </p:nvSpPr>
        <p:spPr bwMode="auto">
          <a:xfrm>
            <a:off x="3902075" y="3294063"/>
            <a:ext cx="1233488" cy="481012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x-none">
              <a:latin typeface="Century Gothic" charset="0"/>
            </a:endParaRPr>
          </a:p>
          <a:p>
            <a:pPr eaLnBrk="1" hangingPunct="1"/>
            <a:endParaRPr lang="en-US" altLang="x-none">
              <a:latin typeface="Century Gothic" charset="0"/>
            </a:endParaRPr>
          </a:p>
        </p:txBody>
      </p:sp>
      <p:sp>
        <p:nvSpPr>
          <p:cNvPr id="43043" name="Text Box 121"/>
          <p:cNvSpPr txBox="1">
            <a:spLocks noChangeArrowheads="1"/>
          </p:cNvSpPr>
          <p:nvPr/>
        </p:nvSpPr>
        <p:spPr bwMode="auto">
          <a:xfrm>
            <a:off x="3994150" y="3306763"/>
            <a:ext cx="5207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ko-KR" sz="2400">
                <a:latin typeface="Century Gothic" charset="0"/>
                <a:ea typeface="Gulim" charset="-127"/>
              </a:rPr>
              <a:t>60</a:t>
            </a:r>
          </a:p>
        </p:txBody>
      </p:sp>
      <p:sp>
        <p:nvSpPr>
          <p:cNvPr id="43044" name="Line 68"/>
          <p:cNvSpPr>
            <a:spLocks noChangeShapeType="1"/>
          </p:cNvSpPr>
          <p:nvPr/>
        </p:nvSpPr>
        <p:spPr bwMode="auto">
          <a:xfrm>
            <a:off x="2527300" y="329247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45" name="Line 69"/>
          <p:cNvSpPr>
            <a:spLocks noChangeShapeType="1"/>
          </p:cNvSpPr>
          <p:nvPr/>
        </p:nvSpPr>
        <p:spPr bwMode="auto">
          <a:xfrm>
            <a:off x="3505200" y="329247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46" name="Line 70"/>
          <p:cNvSpPr>
            <a:spLocks noChangeShapeType="1"/>
          </p:cNvSpPr>
          <p:nvPr/>
        </p:nvSpPr>
        <p:spPr bwMode="auto">
          <a:xfrm>
            <a:off x="2946400" y="329247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47" name="Line 71"/>
          <p:cNvSpPr>
            <a:spLocks noChangeShapeType="1"/>
          </p:cNvSpPr>
          <p:nvPr/>
        </p:nvSpPr>
        <p:spPr bwMode="auto">
          <a:xfrm>
            <a:off x="3086100" y="329247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48" name="Rectangle 91"/>
          <p:cNvSpPr>
            <a:spLocks noChangeArrowheads="1"/>
          </p:cNvSpPr>
          <p:nvPr/>
        </p:nvSpPr>
        <p:spPr bwMode="auto">
          <a:xfrm>
            <a:off x="2395538" y="3284538"/>
            <a:ext cx="1233487" cy="479425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x-none">
              <a:latin typeface="Century Gothic" charset="0"/>
            </a:endParaRPr>
          </a:p>
          <a:p>
            <a:pPr eaLnBrk="1" hangingPunct="1"/>
            <a:endParaRPr lang="en-US" altLang="x-none">
              <a:latin typeface="Century Gothic" charset="0"/>
            </a:endParaRPr>
          </a:p>
        </p:txBody>
      </p:sp>
      <p:sp>
        <p:nvSpPr>
          <p:cNvPr id="43049" name="Text Box 121"/>
          <p:cNvSpPr txBox="1">
            <a:spLocks noChangeArrowheads="1"/>
          </p:cNvSpPr>
          <p:nvPr/>
        </p:nvSpPr>
        <p:spPr bwMode="auto">
          <a:xfrm>
            <a:off x="2487613" y="3295650"/>
            <a:ext cx="5207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ko-KR" sz="2400">
                <a:latin typeface="Century Gothic" charset="0"/>
                <a:ea typeface="Gulim" charset="-127"/>
              </a:rPr>
              <a:t>50</a:t>
            </a:r>
          </a:p>
        </p:txBody>
      </p:sp>
      <p:sp>
        <p:nvSpPr>
          <p:cNvPr id="43050" name="Line 68"/>
          <p:cNvSpPr>
            <a:spLocks noChangeShapeType="1"/>
          </p:cNvSpPr>
          <p:nvPr/>
        </p:nvSpPr>
        <p:spPr bwMode="auto">
          <a:xfrm>
            <a:off x="6913563" y="471170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51" name="Line 69"/>
          <p:cNvSpPr>
            <a:spLocks noChangeShapeType="1"/>
          </p:cNvSpPr>
          <p:nvPr/>
        </p:nvSpPr>
        <p:spPr bwMode="auto">
          <a:xfrm>
            <a:off x="7891463" y="471170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52" name="Line 70"/>
          <p:cNvSpPr>
            <a:spLocks noChangeShapeType="1"/>
          </p:cNvSpPr>
          <p:nvPr/>
        </p:nvSpPr>
        <p:spPr bwMode="auto">
          <a:xfrm>
            <a:off x="7332663" y="471170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53" name="Line 71"/>
          <p:cNvSpPr>
            <a:spLocks noChangeShapeType="1"/>
          </p:cNvSpPr>
          <p:nvPr/>
        </p:nvSpPr>
        <p:spPr bwMode="auto">
          <a:xfrm>
            <a:off x="7472363" y="471170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54" name="Rectangle 97"/>
          <p:cNvSpPr>
            <a:spLocks noChangeArrowheads="1"/>
          </p:cNvSpPr>
          <p:nvPr/>
        </p:nvSpPr>
        <p:spPr bwMode="auto">
          <a:xfrm>
            <a:off x="6780213" y="4702175"/>
            <a:ext cx="1233487" cy="481013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x-none">
              <a:latin typeface="Century Gothic" charset="0"/>
            </a:endParaRPr>
          </a:p>
          <a:p>
            <a:pPr eaLnBrk="1" hangingPunct="1"/>
            <a:endParaRPr lang="en-US" altLang="x-none">
              <a:latin typeface="Century Gothic" charset="0"/>
            </a:endParaRPr>
          </a:p>
        </p:txBody>
      </p:sp>
      <p:sp>
        <p:nvSpPr>
          <p:cNvPr id="43055" name="Text Box 121"/>
          <p:cNvSpPr txBox="1">
            <a:spLocks noChangeArrowheads="1"/>
          </p:cNvSpPr>
          <p:nvPr/>
        </p:nvSpPr>
        <p:spPr bwMode="auto">
          <a:xfrm>
            <a:off x="6872288" y="4714875"/>
            <a:ext cx="5207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ko-KR" sz="2400">
                <a:latin typeface="Century Gothic" charset="0"/>
                <a:ea typeface="Gulim" charset="-127"/>
              </a:rPr>
              <a:t>60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852D647-6B01-7D49-B212-EF9776C4F05F}"/>
              </a:ext>
            </a:extLst>
          </p:cNvPr>
          <p:cNvSpPr/>
          <p:nvPr/>
        </p:nvSpPr>
        <p:spPr>
          <a:xfrm>
            <a:off x="2071688" y="5449888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Copy P</a:t>
            </a:r>
            <a:r>
              <a:rPr lang="en-US" altLang="en-US" baseline="-25000" dirty="0">
                <a:ea typeface="ＭＳ Ｐゴシック" panose="020B0600070205080204" pitchFamily="34" charset="-128"/>
              </a:rPr>
              <a:t>1</a:t>
            </a:r>
            <a:r>
              <a:rPr lang="en-US" altLang="en-US" dirty="0">
                <a:ea typeface="ＭＳ Ｐゴシック" panose="020B0600070205080204" pitchFamily="34" charset="-128"/>
              </a:rPr>
              <a:t>,K</a:t>
            </a:r>
            <a:r>
              <a:rPr lang="en-US" altLang="en-US" baseline="-25000" dirty="0">
                <a:ea typeface="ＭＳ Ｐゴシック" panose="020B0600070205080204" pitchFamily="34" charset="-128"/>
              </a:rPr>
              <a:t>1</a:t>
            </a:r>
            <a:r>
              <a:rPr lang="en-US" altLang="en-US" dirty="0">
                <a:ea typeface="ＭＳ Ｐゴシック" panose="020B0600070205080204" pitchFamily="34" charset="-128"/>
              </a:rPr>
              <a:t>, …, K </a:t>
            </a:r>
            <a:r>
              <a:rPr lang="en-US" altLang="en-US" baseline="-25000" dirty="0">
                <a:ea typeface="ＭＳ Ｐゴシック" panose="020B0600070205080204" pitchFamily="34" charset="-128"/>
                <a:sym typeface="Symbol" pitchFamily="2" charset="2"/>
              </a:rPr>
              <a:t></a:t>
            </a:r>
            <a:r>
              <a:rPr lang="en-US" altLang="en-US" baseline="-25000" dirty="0">
                <a:ea typeface="ＭＳ Ｐゴシック" panose="020B0600070205080204" pitchFamily="34" charset="-128"/>
              </a:rPr>
              <a:t>n/2</a:t>
            </a:r>
            <a:r>
              <a:rPr lang="en-US" altLang="en-US" baseline="-25000" dirty="0">
                <a:ea typeface="ＭＳ Ｐゴシック" panose="020B0600070205080204" pitchFamily="34" charset="-128"/>
                <a:sym typeface="Symbol" pitchFamily="2" charset="2"/>
              </a:rPr>
              <a:t></a:t>
            </a:r>
            <a:r>
              <a:rPr lang="en-US" altLang="en-US" baseline="-25000" dirty="0">
                <a:ea typeface="ＭＳ Ｐゴシック" panose="020B0600070205080204" pitchFamily="34" charset="-128"/>
              </a:rPr>
              <a:t>-1</a:t>
            </a:r>
            <a:r>
              <a:rPr lang="en-US" altLang="en-US" dirty="0">
                <a:ea typeface="ＭＳ Ｐゴシック" panose="020B0600070205080204" pitchFamily="34" charset="-128"/>
              </a:rPr>
              <a:t>,P </a:t>
            </a:r>
            <a:r>
              <a:rPr lang="en-US" altLang="en-US" baseline="-25000" dirty="0">
                <a:ea typeface="ＭＳ Ｐゴシック" panose="020B0600070205080204" pitchFamily="34" charset="-128"/>
                <a:sym typeface="Symbol" pitchFamily="2" charset="2"/>
              </a:rPr>
              <a:t></a:t>
            </a:r>
            <a:r>
              <a:rPr lang="en-US" altLang="en-US" baseline="-25000" dirty="0">
                <a:ea typeface="ＭＳ Ｐゴシック" panose="020B0600070205080204" pitchFamily="34" charset="-128"/>
              </a:rPr>
              <a:t>n/2</a:t>
            </a:r>
            <a:r>
              <a:rPr lang="en-US" altLang="en-US" baseline="-25000" dirty="0">
                <a:ea typeface="ＭＳ Ｐゴシック" panose="020B0600070205080204" pitchFamily="34" charset="-128"/>
                <a:sym typeface="Symbol" pitchFamily="2" charset="2"/>
              </a:rPr>
              <a:t></a:t>
            </a:r>
            <a:r>
              <a:rPr lang="en-US" altLang="en-US" dirty="0">
                <a:ea typeface="ＭＳ Ｐゴシック" panose="020B0600070205080204" pitchFamily="34" charset="-128"/>
              </a:rPr>
              <a:t> from M back into node N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Copy </a:t>
            </a:r>
            <a:r>
              <a:rPr lang="en-US" altLang="en-US" dirty="0" err="1">
                <a:ea typeface="ＭＳ Ｐゴシック" panose="020B0600070205080204" pitchFamily="34" charset="-128"/>
              </a:rPr>
              <a:t>P</a:t>
            </a:r>
            <a:r>
              <a:rPr lang="en-US" altLang="en-US" baseline="-25000" dirty="0" err="1">
                <a:ea typeface="ＭＳ Ｐゴシック" panose="020B0600070205080204" pitchFamily="34" charset="-128"/>
                <a:sym typeface="Symbol" pitchFamily="2" charset="2"/>
              </a:rPr>
              <a:t></a:t>
            </a:r>
            <a:r>
              <a:rPr lang="en-US" altLang="en-US" baseline="-25000" dirty="0" err="1">
                <a:ea typeface="ＭＳ Ｐゴシック" panose="020B0600070205080204" pitchFamily="34" charset="-128"/>
              </a:rPr>
              <a:t>n</a:t>
            </a:r>
            <a:r>
              <a:rPr lang="en-US" altLang="en-US" baseline="-25000" dirty="0">
                <a:ea typeface="ＭＳ Ｐゴシック" panose="020B0600070205080204" pitchFamily="34" charset="-128"/>
              </a:rPr>
              <a:t>/2</a:t>
            </a:r>
            <a:r>
              <a:rPr lang="en-US" altLang="en-US" baseline="-25000" dirty="0">
                <a:ea typeface="ＭＳ Ｐゴシック" panose="020B0600070205080204" pitchFamily="34" charset="-128"/>
                <a:sym typeface="Symbol" pitchFamily="2" charset="2"/>
              </a:rPr>
              <a:t></a:t>
            </a:r>
            <a:r>
              <a:rPr lang="en-US" altLang="en-US" baseline="-25000" dirty="0">
                <a:ea typeface="ＭＳ Ｐゴシック" panose="020B0600070205080204" pitchFamily="34" charset="-128"/>
              </a:rPr>
              <a:t>+1</a:t>
            </a:r>
            <a:r>
              <a:rPr lang="en-US" altLang="en-US" dirty="0">
                <a:ea typeface="ＭＳ Ｐゴシック" panose="020B0600070205080204" pitchFamily="34" charset="-128"/>
              </a:rPr>
              <a:t>,K</a:t>
            </a:r>
            <a:r>
              <a:rPr lang="en-US" altLang="en-US" baseline="-25000" dirty="0">
                <a:ea typeface="ＭＳ Ｐゴシック" panose="020B0600070205080204" pitchFamily="34" charset="-128"/>
              </a:rPr>
              <a:t> </a:t>
            </a:r>
            <a:r>
              <a:rPr lang="en-US" altLang="en-US" baseline="-25000" dirty="0">
                <a:ea typeface="ＭＳ Ｐゴシック" panose="020B0600070205080204" pitchFamily="34" charset="-128"/>
                <a:sym typeface="Symbol" pitchFamily="2" charset="2"/>
              </a:rPr>
              <a:t></a:t>
            </a:r>
            <a:r>
              <a:rPr lang="en-US" altLang="en-US" baseline="-25000" dirty="0">
                <a:ea typeface="ＭＳ Ｐゴシック" panose="020B0600070205080204" pitchFamily="34" charset="-128"/>
              </a:rPr>
              <a:t>n/2</a:t>
            </a:r>
            <a:r>
              <a:rPr lang="en-US" altLang="en-US" baseline="-25000" dirty="0">
                <a:ea typeface="ＭＳ Ｐゴシック" panose="020B0600070205080204" pitchFamily="34" charset="-128"/>
                <a:sym typeface="Symbol" pitchFamily="2" charset="2"/>
              </a:rPr>
              <a:t></a:t>
            </a:r>
            <a:r>
              <a:rPr lang="en-US" altLang="en-US" baseline="-25000" dirty="0">
                <a:ea typeface="ＭＳ Ｐゴシック" panose="020B0600070205080204" pitchFamily="34" charset="-128"/>
              </a:rPr>
              <a:t>+1</a:t>
            </a:r>
            <a:r>
              <a:rPr lang="en-US" altLang="en-US" dirty="0">
                <a:ea typeface="ＭＳ Ｐゴシック" panose="020B0600070205080204" pitchFamily="34" charset="-128"/>
              </a:rPr>
              <a:t>,…,K</a:t>
            </a:r>
            <a:r>
              <a:rPr lang="en-US" altLang="en-US" baseline="-25000" dirty="0">
                <a:ea typeface="ＭＳ Ｐゴシック" panose="020B0600070205080204" pitchFamily="34" charset="-128"/>
              </a:rPr>
              <a:t>n</a:t>
            </a:r>
            <a:r>
              <a:rPr lang="en-US" altLang="en-US" dirty="0">
                <a:ea typeface="ＭＳ Ｐゴシック" panose="020B0600070205080204" pitchFamily="34" charset="-128"/>
              </a:rPr>
              <a:t>,P</a:t>
            </a:r>
            <a:r>
              <a:rPr lang="en-US" altLang="en-US" baseline="-25000" dirty="0">
                <a:ea typeface="ＭＳ Ｐゴシック" panose="020B0600070205080204" pitchFamily="34" charset="-128"/>
              </a:rPr>
              <a:t>n+1</a:t>
            </a:r>
            <a:r>
              <a:rPr lang="en-US" altLang="en-US" dirty="0">
                <a:ea typeface="ＭＳ Ｐゴシック" panose="020B0600070205080204" pitchFamily="34" charset="-128"/>
              </a:rPr>
              <a:t> from M into newly allocated node N’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Insert (K</a:t>
            </a:r>
            <a:r>
              <a:rPr lang="en-US" altLang="en-US" baseline="-25000" dirty="0">
                <a:ea typeface="ＭＳ Ｐゴシック" panose="020B0600070205080204" pitchFamily="34" charset="-128"/>
              </a:rPr>
              <a:t> </a:t>
            </a:r>
            <a:r>
              <a:rPr lang="en-US" altLang="en-US" baseline="-25000" dirty="0">
                <a:ea typeface="ＭＳ Ｐゴシック" panose="020B0600070205080204" pitchFamily="34" charset="-128"/>
                <a:sym typeface="Symbol" pitchFamily="2" charset="2"/>
              </a:rPr>
              <a:t></a:t>
            </a:r>
            <a:r>
              <a:rPr lang="en-US" altLang="en-US" baseline="-25000" dirty="0">
                <a:ea typeface="ＭＳ Ｐゴシック" panose="020B0600070205080204" pitchFamily="34" charset="-128"/>
              </a:rPr>
              <a:t>n/2</a:t>
            </a:r>
            <a:r>
              <a:rPr lang="en-US" altLang="en-US" baseline="-25000" dirty="0">
                <a:ea typeface="ＭＳ Ｐゴシック" panose="020B0600070205080204" pitchFamily="34" charset="-128"/>
                <a:sym typeface="Symbol" pitchFamily="2" charset="2"/>
              </a:rPr>
              <a:t></a:t>
            </a:r>
            <a:r>
              <a:rPr lang="en-US" altLang="en-US" dirty="0">
                <a:ea typeface="ＭＳ Ｐゴシック" panose="020B0600070205080204" pitchFamily="34" charset="-128"/>
              </a:rPr>
              <a:t>,N’) into parent N</a:t>
            </a:r>
          </a:p>
        </p:txBody>
      </p:sp>
    </p:spTree>
    <p:extLst>
      <p:ext uri="{BB962C8B-B14F-4D97-AF65-F5344CB8AC3E}">
        <p14:creationId xmlns:p14="http://schemas.microsoft.com/office/powerpoint/2010/main" val="111727621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8AA1F5A-73CC-C94C-A95E-46DCAF27D6DB}" type="slidenum">
              <a:rPr lang="ko-KR" altLang="en-US">
                <a:solidFill>
                  <a:srgbClr val="595959"/>
                </a:solidFill>
                <a:latin typeface="Century Gothic" charset="0"/>
              </a:rPr>
              <a:pPr eaLnBrk="1" hangingPunct="1"/>
              <a:t>39</a:t>
            </a:fld>
            <a:endParaRPr lang="en-US" altLang="ko-KR">
              <a:solidFill>
                <a:srgbClr val="595959"/>
              </a:solidFill>
              <a:latin typeface="Century Gothic" charset="0"/>
            </a:endParaRPr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2157413"/>
            <a:ext cx="8915400" cy="877887"/>
          </a:xfrm>
        </p:spPr>
        <p:txBody>
          <a:bodyPr/>
          <a:lstStyle/>
          <a:p>
            <a:pPr eaLnBrk="1" hangingPunct="1"/>
            <a:r>
              <a:rPr lang="en-US" altLang="x-none"/>
              <a:t>(d) New root</a:t>
            </a:r>
          </a:p>
        </p:txBody>
      </p:sp>
    </p:spTree>
    <p:extLst>
      <p:ext uri="{BB962C8B-B14F-4D97-AF65-F5344CB8AC3E}">
        <p14:creationId xmlns:p14="http://schemas.microsoft.com/office/powerpoint/2010/main" val="2056259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75E3F-515D-8448-8FA4-62EFECBC2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Disk</a:t>
            </a:r>
            <a:r>
              <a:rPr lang="zh-CN" altLang="en-US" dirty="0"/>
              <a:t> </a:t>
            </a:r>
            <a:r>
              <a:rPr lang="en-US" altLang="zh-CN" dirty="0"/>
              <a:t>access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25D9F-9B60-D64D-BB18-7C331FB289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typical disk</a:t>
            </a:r>
            <a:r>
              <a:rPr lang="en-US" altLang="zh-CN" dirty="0"/>
              <a:t>:</a:t>
            </a:r>
          </a:p>
          <a:p>
            <a:pPr lvl="1"/>
            <a:r>
              <a:rPr lang="en-US" dirty="0"/>
              <a:t>2 platters</a:t>
            </a:r>
          </a:p>
          <a:p>
            <a:pPr lvl="1"/>
            <a:r>
              <a:rPr lang="en-US" dirty="0"/>
              <a:t>2 surfaces/platter</a:t>
            </a:r>
          </a:p>
          <a:p>
            <a:pPr lvl="1"/>
            <a:r>
              <a:rPr lang="en-US" dirty="0"/>
              <a:t>5000 tracks/surface</a:t>
            </a:r>
          </a:p>
          <a:p>
            <a:pPr lvl="1"/>
            <a:r>
              <a:rPr lang="en-US" dirty="0"/>
              <a:t>1000 sectors/track</a:t>
            </a:r>
          </a:p>
          <a:p>
            <a:pPr lvl="1"/>
            <a:r>
              <a:rPr lang="en-US" dirty="0"/>
              <a:t>1KB/sector</a:t>
            </a:r>
          </a:p>
          <a:p>
            <a:pPr lvl="1"/>
            <a:r>
              <a:rPr lang="en-US" dirty="0"/>
              <a:t>6,000 RPM (rotational speed)</a:t>
            </a:r>
          </a:p>
        </p:txBody>
      </p:sp>
    </p:spTree>
    <p:extLst>
      <p:ext uri="{BB962C8B-B14F-4D97-AF65-F5344CB8AC3E}">
        <p14:creationId xmlns:p14="http://schemas.microsoft.com/office/powerpoint/2010/main" val="408630630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34C7DEF-9986-2242-B715-C26557450552}" type="slidenum">
              <a:rPr lang="ko-KR" altLang="en-US">
                <a:solidFill>
                  <a:srgbClr val="595959"/>
                </a:solidFill>
                <a:latin typeface="Century Gothic" charset="0"/>
              </a:rPr>
              <a:pPr eaLnBrk="1" hangingPunct="1"/>
              <a:t>40</a:t>
            </a:fld>
            <a:endParaRPr lang="en-US" altLang="ko-KR">
              <a:solidFill>
                <a:srgbClr val="595959"/>
              </a:solidFill>
              <a:latin typeface="Century Gothic" charset="0"/>
            </a:endParaRPr>
          </a:p>
        </p:txBody>
      </p:sp>
      <p:sp>
        <p:nvSpPr>
          <p:cNvPr id="45059" name="Rectangle 3"/>
          <p:cNvSpPr>
            <a:spLocks noChangeArrowheads="1"/>
          </p:cNvSpPr>
          <p:nvPr/>
        </p:nvSpPr>
        <p:spPr bwMode="auto">
          <a:xfrm>
            <a:off x="538163" y="500063"/>
            <a:ext cx="56229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ko-KR" sz="3600" u="sng">
                <a:latin typeface="Century Gothic" charset="0"/>
                <a:ea typeface="Gulim" charset="-127"/>
              </a:rPr>
              <a:t>Insertion (New Root Node)</a:t>
            </a:r>
            <a:endParaRPr lang="en-US" altLang="ko-KR" sz="3600">
              <a:latin typeface="Century Gothic" charset="0"/>
              <a:ea typeface="Gulim" charset="-127"/>
            </a:endParaRPr>
          </a:p>
        </p:txBody>
      </p:sp>
      <p:sp>
        <p:nvSpPr>
          <p:cNvPr id="45060" name="Rectangle 46"/>
          <p:cNvSpPr>
            <a:spLocks noChangeArrowheads="1"/>
          </p:cNvSpPr>
          <p:nvPr/>
        </p:nvSpPr>
        <p:spPr bwMode="auto">
          <a:xfrm>
            <a:off x="703263" y="1470025"/>
            <a:ext cx="18811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ko-KR" altLang="en-US" sz="2800">
                <a:latin typeface="Century Gothic" charset="0"/>
                <a:ea typeface="Gulim" charset="-127"/>
              </a:rPr>
              <a:t> </a:t>
            </a:r>
            <a:r>
              <a:rPr lang="en-US" altLang="ko-KR" sz="2800">
                <a:latin typeface="Century Gothic" charset="0"/>
                <a:ea typeface="Gulim" charset="-127"/>
              </a:rPr>
              <a:t>Insert 25</a:t>
            </a:r>
          </a:p>
        </p:txBody>
      </p:sp>
      <p:sp>
        <p:nvSpPr>
          <p:cNvPr id="45061" name="Line 139"/>
          <p:cNvSpPr>
            <a:spLocks noChangeShapeType="1"/>
          </p:cNvSpPr>
          <p:nvPr/>
        </p:nvSpPr>
        <p:spPr bwMode="auto">
          <a:xfrm>
            <a:off x="2173288" y="5711825"/>
            <a:ext cx="3025775" cy="1588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62" name="Line 140"/>
          <p:cNvSpPr>
            <a:spLocks noChangeShapeType="1"/>
          </p:cNvSpPr>
          <p:nvPr/>
        </p:nvSpPr>
        <p:spPr bwMode="auto">
          <a:xfrm>
            <a:off x="1049338" y="5776913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5063" name="Group 141"/>
          <p:cNvGrpSpPr>
            <a:grpSpLocks/>
          </p:cNvGrpSpPr>
          <p:nvPr/>
        </p:nvGrpSpPr>
        <p:grpSpPr bwMode="auto">
          <a:xfrm>
            <a:off x="974725" y="5459413"/>
            <a:ext cx="1249363" cy="482600"/>
            <a:chOff x="385" y="3496"/>
            <a:chExt cx="787" cy="304"/>
          </a:xfrm>
        </p:grpSpPr>
        <p:sp>
          <p:nvSpPr>
            <p:cNvPr id="45090" name="Text Box 142"/>
            <p:cNvSpPr txBox="1">
              <a:spLocks noChangeArrowheads="1"/>
            </p:cNvSpPr>
            <p:nvPr/>
          </p:nvSpPr>
          <p:spPr bwMode="auto">
            <a:xfrm>
              <a:off x="385" y="3497"/>
              <a:ext cx="787" cy="30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ko-KR" altLang="en-US" sz="2400">
                  <a:latin typeface="Century Gothic" charset="0"/>
                  <a:ea typeface="Gulim" charset="-127"/>
                </a:rPr>
                <a:t> </a:t>
              </a:r>
              <a:r>
                <a:rPr lang="en-US" altLang="ko-KR" sz="2400">
                  <a:latin typeface="Century Gothic" charset="0"/>
                  <a:ea typeface="Gulim" charset="-127"/>
                </a:rPr>
                <a:t>20  30 </a:t>
              </a:r>
            </a:p>
          </p:txBody>
        </p:sp>
        <p:sp>
          <p:nvSpPr>
            <p:cNvPr id="45091" name="Line 143"/>
            <p:cNvSpPr>
              <a:spLocks noChangeShapeType="1"/>
            </p:cNvSpPr>
            <p:nvPr/>
          </p:nvSpPr>
          <p:spPr bwMode="auto">
            <a:xfrm>
              <a:off x="472" y="3496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92" name="Line 144"/>
            <p:cNvSpPr>
              <a:spLocks noChangeShapeType="1"/>
            </p:cNvSpPr>
            <p:nvPr/>
          </p:nvSpPr>
          <p:spPr bwMode="auto">
            <a:xfrm>
              <a:off x="1088" y="3496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93" name="Line 145"/>
            <p:cNvSpPr>
              <a:spLocks noChangeShapeType="1"/>
            </p:cNvSpPr>
            <p:nvPr/>
          </p:nvSpPr>
          <p:spPr bwMode="auto">
            <a:xfrm>
              <a:off x="736" y="3496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94" name="Line 146"/>
            <p:cNvSpPr>
              <a:spLocks noChangeShapeType="1"/>
            </p:cNvSpPr>
            <p:nvPr/>
          </p:nvSpPr>
          <p:spPr bwMode="auto">
            <a:xfrm>
              <a:off x="824" y="3496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5064" name="Line 147"/>
          <p:cNvSpPr>
            <a:spLocks noChangeShapeType="1"/>
          </p:cNvSpPr>
          <p:nvPr/>
        </p:nvSpPr>
        <p:spPr bwMode="auto">
          <a:xfrm>
            <a:off x="1595438" y="5776913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65" name="Line 148"/>
          <p:cNvSpPr>
            <a:spLocks noChangeShapeType="1"/>
          </p:cNvSpPr>
          <p:nvPr/>
        </p:nvSpPr>
        <p:spPr bwMode="auto">
          <a:xfrm>
            <a:off x="6375400" y="5722938"/>
            <a:ext cx="4572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66" name="Line 149"/>
          <p:cNvSpPr>
            <a:spLocks noChangeShapeType="1"/>
          </p:cNvSpPr>
          <p:nvPr/>
        </p:nvSpPr>
        <p:spPr bwMode="auto">
          <a:xfrm>
            <a:off x="5270500" y="5811838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5067" name="Group 150"/>
          <p:cNvGrpSpPr>
            <a:grpSpLocks/>
          </p:cNvGrpSpPr>
          <p:nvPr/>
        </p:nvGrpSpPr>
        <p:grpSpPr bwMode="auto">
          <a:xfrm>
            <a:off x="5197475" y="5494338"/>
            <a:ext cx="1249363" cy="482600"/>
            <a:chOff x="386" y="3496"/>
            <a:chExt cx="787" cy="304"/>
          </a:xfrm>
        </p:grpSpPr>
        <p:sp>
          <p:nvSpPr>
            <p:cNvPr id="45085" name="Text Box 151"/>
            <p:cNvSpPr txBox="1">
              <a:spLocks noChangeArrowheads="1"/>
            </p:cNvSpPr>
            <p:nvPr/>
          </p:nvSpPr>
          <p:spPr bwMode="auto">
            <a:xfrm>
              <a:off x="386" y="3497"/>
              <a:ext cx="787" cy="30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ko-KR" altLang="en-US" sz="2400">
                  <a:latin typeface="Century Gothic" charset="0"/>
                  <a:ea typeface="Gulim" charset="-127"/>
                </a:rPr>
                <a:t> </a:t>
              </a:r>
              <a:r>
                <a:rPr lang="en-US" altLang="ko-KR" sz="2400">
                  <a:latin typeface="Century Gothic" charset="0"/>
                  <a:ea typeface="Gulim" charset="-127"/>
                </a:rPr>
                <a:t>50  55 </a:t>
              </a:r>
            </a:p>
          </p:txBody>
        </p:sp>
        <p:sp>
          <p:nvSpPr>
            <p:cNvPr id="45086" name="Line 152"/>
            <p:cNvSpPr>
              <a:spLocks noChangeShapeType="1"/>
            </p:cNvSpPr>
            <p:nvPr/>
          </p:nvSpPr>
          <p:spPr bwMode="auto">
            <a:xfrm>
              <a:off x="472" y="3496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87" name="Line 153"/>
            <p:cNvSpPr>
              <a:spLocks noChangeShapeType="1"/>
            </p:cNvSpPr>
            <p:nvPr/>
          </p:nvSpPr>
          <p:spPr bwMode="auto">
            <a:xfrm>
              <a:off x="1088" y="3496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88" name="Line 154"/>
            <p:cNvSpPr>
              <a:spLocks noChangeShapeType="1"/>
            </p:cNvSpPr>
            <p:nvPr/>
          </p:nvSpPr>
          <p:spPr bwMode="auto">
            <a:xfrm>
              <a:off x="736" y="3496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89" name="Line 155"/>
            <p:cNvSpPr>
              <a:spLocks noChangeShapeType="1"/>
            </p:cNvSpPr>
            <p:nvPr/>
          </p:nvSpPr>
          <p:spPr bwMode="auto">
            <a:xfrm>
              <a:off x="824" y="3496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5068" name="Line 156"/>
          <p:cNvSpPr>
            <a:spLocks noChangeShapeType="1"/>
          </p:cNvSpPr>
          <p:nvPr/>
        </p:nvSpPr>
        <p:spPr bwMode="auto">
          <a:xfrm>
            <a:off x="6832600" y="5786438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69" name="Line 163"/>
          <p:cNvSpPr>
            <a:spLocks noChangeShapeType="1"/>
          </p:cNvSpPr>
          <p:nvPr/>
        </p:nvSpPr>
        <p:spPr bwMode="auto">
          <a:xfrm flipH="1">
            <a:off x="1776413" y="4419600"/>
            <a:ext cx="2386012" cy="1049338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5070" name="Group 164"/>
          <p:cNvGrpSpPr>
            <a:grpSpLocks/>
          </p:cNvGrpSpPr>
          <p:nvPr/>
        </p:nvGrpSpPr>
        <p:grpSpPr bwMode="auto">
          <a:xfrm>
            <a:off x="4087813" y="4102100"/>
            <a:ext cx="1249362" cy="482600"/>
            <a:chOff x="385" y="3496"/>
            <a:chExt cx="787" cy="304"/>
          </a:xfrm>
        </p:grpSpPr>
        <p:sp>
          <p:nvSpPr>
            <p:cNvPr id="45080" name="Text Box 165"/>
            <p:cNvSpPr txBox="1">
              <a:spLocks noChangeArrowheads="1"/>
            </p:cNvSpPr>
            <p:nvPr/>
          </p:nvSpPr>
          <p:spPr bwMode="auto">
            <a:xfrm>
              <a:off x="385" y="3497"/>
              <a:ext cx="787" cy="30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ko-KR" altLang="en-US" sz="2400">
                  <a:latin typeface="Century Gothic" charset="0"/>
                  <a:ea typeface="Gulim" charset="-127"/>
                </a:rPr>
                <a:t> </a:t>
              </a:r>
              <a:r>
                <a:rPr lang="en-US" altLang="ko-KR" sz="2400">
                  <a:latin typeface="Century Gothic" charset="0"/>
                  <a:ea typeface="Gulim" charset="-127"/>
                </a:rPr>
                <a:t>50  60 </a:t>
              </a:r>
            </a:p>
          </p:txBody>
        </p:sp>
        <p:sp>
          <p:nvSpPr>
            <p:cNvPr id="45081" name="Line 166"/>
            <p:cNvSpPr>
              <a:spLocks noChangeShapeType="1"/>
            </p:cNvSpPr>
            <p:nvPr/>
          </p:nvSpPr>
          <p:spPr bwMode="auto">
            <a:xfrm>
              <a:off x="472" y="3496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82" name="Line 167"/>
            <p:cNvSpPr>
              <a:spLocks noChangeShapeType="1"/>
            </p:cNvSpPr>
            <p:nvPr/>
          </p:nvSpPr>
          <p:spPr bwMode="auto">
            <a:xfrm>
              <a:off x="1088" y="3496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83" name="Line 168"/>
            <p:cNvSpPr>
              <a:spLocks noChangeShapeType="1"/>
            </p:cNvSpPr>
            <p:nvPr/>
          </p:nvSpPr>
          <p:spPr bwMode="auto">
            <a:xfrm>
              <a:off x="736" y="3496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84" name="Line 169"/>
            <p:cNvSpPr>
              <a:spLocks noChangeShapeType="1"/>
            </p:cNvSpPr>
            <p:nvPr/>
          </p:nvSpPr>
          <p:spPr bwMode="auto">
            <a:xfrm>
              <a:off x="824" y="3496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5071" name="Line 170"/>
          <p:cNvSpPr>
            <a:spLocks noChangeShapeType="1"/>
          </p:cNvSpPr>
          <p:nvPr/>
        </p:nvSpPr>
        <p:spPr bwMode="auto">
          <a:xfrm>
            <a:off x="4708525" y="4419600"/>
            <a:ext cx="935038" cy="106045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72" name="Line 171"/>
          <p:cNvSpPr>
            <a:spLocks noChangeShapeType="1"/>
          </p:cNvSpPr>
          <p:nvPr/>
        </p:nvSpPr>
        <p:spPr bwMode="auto">
          <a:xfrm>
            <a:off x="5270500" y="4411663"/>
            <a:ext cx="1982788" cy="108267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73" name="Line 213"/>
          <p:cNvSpPr>
            <a:spLocks noChangeShapeType="1"/>
          </p:cNvSpPr>
          <p:nvPr/>
        </p:nvSpPr>
        <p:spPr bwMode="auto">
          <a:xfrm>
            <a:off x="5827713" y="5770563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74" name="Line 68"/>
          <p:cNvSpPr>
            <a:spLocks noChangeShapeType="1"/>
          </p:cNvSpPr>
          <p:nvPr/>
        </p:nvSpPr>
        <p:spPr bwMode="auto">
          <a:xfrm>
            <a:off x="6908800" y="550545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75" name="Line 69"/>
          <p:cNvSpPr>
            <a:spLocks noChangeShapeType="1"/>
          </p:cNvSpPr>
          <p:nvPr/>
        </p:nvSpPr>
        <p:spPr bwMode="auto">
          <a:xfrm>
            <a:off x="7886700" y="550545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76" name="Line 70"/>
          <p:cNvSpPr>
            <a:spLocks noChangeShapeType="1"/>
          </p:cNvSpPr>
          <p:nvPr/>
        </p:nvSpPr>
        <p:spPr bwMode="auto">
          <a:xfrm>
            <a:off x="7327900" y="550545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77" name="Line 71"/>
          <p:cNvSpPr>
            <a:spLocks noChangeShapeType="1"/>
          </p:cNvSpPr>
          <p:nvPr/>
        </p:nvSpPr>
        <p:spPr bwMode="auto">
          <a:xfrm>
            <a:off x="7467600" y="550545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78" name="Rectangle 42"/>
          <p:cNvSpPr>
            <a:spLocks noChangeArrowheads="1"/>
          </p:cNvSpPr>
          <p:nvPr/>
        </p:nvSpPr>
        <p:spPr bwMode="auto">
          <a:xfrm>
            <a:off x="6777038" y="5497513"/>
            <a:ext cx="1233487" cy="481012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x-none">
              <a:latin typeface="Century Gothic" charset="0"/>
            </a:endParaRPr>
          </a:p>
          <a:p>
            <a:pPr eaLnBrk="1" hangingPunct="1"/>
            <a:endParaRPr lang="en-US" altLang="x-none">
              <a:latin typeface="Century Gothic" charset="0"/>
            </a:endParaRPr>
          </a:p>
        </p:txBody>
      </p:sp>
      <p:sp>
        <p:nvSpPr>
          <p:cNvPr id="45079" name="Text Box 121"/>
          <p:cNvSpPr txBox="1">
            <a:spLocks noChangeArrowheads="1"/>
          </p:cNvSpPr>
          <p:nvPr/>
        </p:nvSpPr>
        <p:spPr bwMode="auto">
          <a:xfrm>
            <a:off x="6869113" y="5510213"/>
            <a:ext cx="5207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ko-KR" sz="2400">
                <a:latin typeface="Century Gothic" charset="0"/>
                <a:ea typeface="Gulim" charset="-127"/>
              </a:rPr>
              <a:t>60</a:t>
            </a:r>
          </a:p>
        </p:txBody>
      </p:sp>
    </p:spTree>
    <p:extLst>
      <p:ext uri="{BB962C8B-B14F-4D97-AF65-F5344CB8AC3E}">
        <p14:creationId xmlns:p14="http://schemas.microsoft.com/office/powerpoint/2010/main" val="370725241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8902572-6826-0F43-BFD2-55C96080B42B}" type="slidenum">
              <a:rPr lang="ko-KR" altLang="en-US">
                <a:solidFill>
                  <a:srgbClr val="595959"/>
                </a:solidFill>
                <a:latin typeface="Century Gothic" charset="0"/>
              </a:rPr>
              <a:pPr eaLnBrk="1" hangingPunct="1"/>
              <a:t>41</a:t>
            </a:fld>
            <a:endParaRPr lang="en-US" altLang="ko-KR">
              <a:solidFill>
                <a:srgbClr val="595959"/>
              </a:solidFill>
              <a:latin typeface="Century Gothic" charset="0"/>
            </a:endParaRPr>
          </a:p>
        </p:txBody>
      </p:sp>
      <p:sp>
        <p:nvSpPr>
          <p:cNvPr id="46083" name="Rectangle 3"/>
          <p:cNvSpPr>
            <a:spLocks noChangeArrowheads="1"/>
          </p:cNvSpPr>
          <p:nvPr/>
        </p:nvSpPr>
        <p:spPr bwMode="auto">
          <a:xfrm>
            <a:off x="538163" y="500063"/>
            <a:ext cx="56229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ko-KR" sz="3600" u="sng">
                <a:latin typeface="Century Gothic" charset="0"/>
                <a:ea typeface="Gulim" charset="-127"/>
              </a:rPr>
              <a:t>Insertion (New Root Node)</a:t>
            </a:r>
            <a:endParaRPr lang="en-US" altLang="ko-KR" sz="3600">
              <a:latin typeface="Century Gothic" charset="0"/>
              <a:ea typeface="Gulim" charset="-127"/>
            </a:endParaRPr>
          </a:p>
        </p:txBody>
      </p:sp>
      <p:sp>
        <p:nvSpPr>
          <p:cNvPr id="46084" name="Rectangle 4"/>
          <p:cNvSpPr>
            <a:spLocks noChangeArrowheads="1"/>
          </p:cNvSpPr>
          <p:nvPr/>
        </p:nvSpPr>
        <p:spPr bwMode="auto">
          <a:xfrm>
            <a:off x="703263" y="1470025"/>
            <a:ext cx="18811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ko-KR" altLang="en-US" sz="2800">
                <a:latin typeface="Century Gothic" charset="0"/>
                <a:ea typeface="Gulim" charset="-127"/>
              </a:rPr>
              <a:t> </a:t>
            </a:r>
            <a:r>
              <a:rPr lang="en-US" altLang="ko-KR" sz="2800">
                <a:latin typeface="Century Gothic" charset="0"/>
                <a:ea typeface="Gulim" charset="-127"/>
              </a:rPr>
              <a:t>Insert 25</a:t>
            </a:r>
          </a:p>
        </p:txBody>
      </p:sp>
      <p:sp>
        <p:nvSpPr>
          <p:cNvPr id="46085" name="Line 193"/>
          <p:cNvSpPr>
            <a:spLocks noChangeShapeType="1"/>
          </p:cNvSpPr>
          <p:nvPr/>
        </p:nvSpPr>
        <p:spPr bwMode="auto">
          <a:xfrm flipV="1">
            <a:off x="2176463" y="5689600"/>
            <a:ext cx="468312" cy="7938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86" name="Line 194"/>
          <p:cNvSpPr>
            <a:spLocks noChangeShapeType="1"/>
          </p:cNvSpPr>
          <p:nvPr/>
        </p:nvSpPr>
        <p:spPr bwMode="auto">
          <a:xfrm>
            <a:off x="1063625" y="5775325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6087" name="Group 195"/>
          <p:cNvGrpSpPr>
            <a:grpSpLocks/>
          </p:cNvGrpSpPr>
          <p:nvPr/>
        </p:nvGrpSpPr>
        <p:grpSpPr bwMode="auto">
          <a:xfrm>
            <a:off x="989013" y="5457825"/>
            <a:ext cx="1250950" cy="482600"/>
            <a:chOff x="385" y="3496"/>
            <a:chExt cx="788" cy="304"/>
          </a:xfrm>
        </p:grpSpPr>
        <p:sp>
          <p:nvSpPr>
            <p:cNvPr id="46128" name="Text Box 196"/>
            <p:cNvSpPr txBox="1">
              <a:spLocks noChangeArrowheads="1"/>
            </p:cNvSpPr>
            <p:nvPr/>
          </p:nvSpPr>
          <p:spPr bwMode="auto">
            <a:xfrm>
              <a:off x="385" y="3498"/>
              <a:ext cx="788" cy="3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ko-KR" altLang="en-US" sz="2400">
                  <a:latin typeface="Century Gothic" charset="0"/>
                  <a:ea typeface="Gulim" charset="-127"/>
                </a:rPr>
                <a:t> </a:t>
              </a:r>
              <a:r>
                <a:rPr lang="en-US" altLang="ko-KR" sz="2400">
                  <a:latin typeface="Century Gothic" charset="0"/>
                  <a:ea typeface="Gulim" charset="-127"/>
                </a:rPr>
                <a:t>20  25 </a:t>
              </a:r>
            </a:p>
          </p:txBody>
        </p:sp>
        <p:sp>
          <p:nvSpPr>
            <p:cNvPr id="46129" name="Line 197"/>
            <p:cNvSpPr>
              <a:spLocks noChangeShapeType="1"/>
            </p:cNvSpPr>
            <p:nvPr/>
          </p:nvSpPr>
          <p:spPr bwMode="auto">
            <a:xfrm>
              <a:off x="472" y="3496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30" name="Line 198"/>
            <p:cNvSpPr>
              <a:spLocks noChangeShapeType="1"/>
            </p:cNvSpPr>
            <p:nvPr/>
          </p:nvSpPr>
          <p:spPr bwMode="auto">
            <a:xfrm>
              <a:off x="1088" y="3496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31" name="Line 199"/>
            <p:cNvSpPr>
              <a:spLocks noChangeShapeType="1"/>
            </p:cNvSpPr>
            <p:nvPr/>
          </p:nvSpPr>
          <p:spPr bwMode="auto">
            <a:xfrm>
              <a:off x="736" y="3496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32" name="Line 200"/>
            <p:cNvSpPr>
              <a:spLocks noChangeShapeType="1"/>
            </p:cNvSpPr>
            <p:nvPr/>
          </p:nvSpPr>
          <p:spPr bwMode="auto">
            <a:xfrm>
              <a:off x="824" y="3496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6088" name="Line 201"/>
          <p:cNvSpPr>
            <a:spLocks noChangeShapeType="1"/>
          </p:cNvSpPr>
          <p:nvPr/>
        </p:nvSpPr>
        <p:spPr bwMode="auto">
          <a:xfrm>
            <a:off x="1609725" y="5775325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89" name="Line 202"/>
          <p:cNvSpPr>
            <a:spLocks noChangeShapeType="1"/>
          </p:cNvSpPr>
          <p:nvPr/>
        </p:nvSpPr>
        <p:spPr bwMode="auto">
          <a:xfrm>
            <a:off x="6383338" y="5719763"/>
            <a:ext cx="4572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90" name="Line 203"/>
          <p:cNvSpPr>
            <a:spLocks noChangeShapeType="1"/>
          </p:cNvSpPr>
          <p:nvPr/>
        </p:nvSpPr>
        <p:spPr bwMode="auto">
          <a:xfrm>
            <a:off x="5278438" y="5808663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6091" name="Group 204"/>
          <p:cNvGrpSpPr>
            <a:grpSpLocks/>
          </p:cNvGrpSpPr>
          <p:nvPr/>
        </p:nvGrpSpPr>
        <p:grpSpPr bwMode="auto">
          <a:xfrm>
            <a:off x="5205413" y="5491163"/>
            <a:ext cx="1249362" cy="482600"/>
            <a:chOff x="386" y="3496"/>
            <a:chExt cx="787" cy="304"/>
          </a:xfrm>
        </p:grpSpPr>
        <p:sp>
          <p:nvSpPr>
            <p:cNvPr id="46123" name="Text Box 205"/>
            <p:cNvSpPr txBox="1">
              <a:spLocks noChangeArrowheads="1"/>
            </p:cNvSpPr>
            <p:nvPr/>
          </p:nvSpPr>
          <p:spPr bwMode="auto">
            <a:xfrm>
              <a:off x="386" y="3497"/>
              <a:ext cx="787" cy="30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ko-KR" altLang="en-US" sz="2400">
                  <a:latin typeface="Century Gothic" charset="0"/>
                  <a:ea typeface="Gulim" charset="-127"/>
                </a:rPr>
                <a:t> </a:t>
              </a:r>
              <a:r>
                <a:rPr lang="en-US" altLang="ko-KR" sz="2400">
                  <a:latin typeface="Century Gothic" charset="0"/>
                  <a:ea typeface="Gulim" charset="-127"/>
                </a:rPr>
                <a:t>50  55 </a:t>
              </a:r>
            </a:p>
          </p:txBody>
        </p:sp>
        <p:sp>
          <p:nvSpPr>
            <p:cNvPr id="46124" name="Line 206"/>
            <p:cNvSpPr>
              <a:spLocks noChangeShapeType="1"/>
            </p:cNvSpPr>
            <p:nvPr/>
          </p:nvSpPr>
          <p:spPr bwMode="auto">
            <a:xfrm>
              <a:off x="472" y="3496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25" name="Line 207"/>
            <p:cNvSpPr>
              <a:spLocks noChangeShapeType="1"/>
            </p:cNvSpPr>
            <p:nvPr/>
          </p:nvSpPr>
          <p:spPr bwMode="auto">
            <a:xfrm>
              <a:off x="1088" y="3496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26" name="Line 208"/>
            <p:cNvSpPr>
              <a:spLocks noChangeShapeType="1"/>
            </p:cNvSpPr>
            <p:nvPr/>
          </p:nvSpPr>
          <p:spPr bwMode="auto">
            <a:xfrm>
              <a:off x="736" y="3496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27" name="Line 209"/>
            <p:cNvSpPr>
              <a:spLocks noChangeShapeType="1"/>
            </p:cNvSpPr>
            <p:nvPr/>
          </p:nvSpPr>
          <p:spPr bwMode="auto">
            <a:xfrm>
              <a:off x="824" y="3496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6092" name="Line 210"/>
          <p:cNvSpPr>
            <a:spLocks noChangeShapeType="1"/>
          </p:cNvSpPr>
          <p:nvPr/>
        </p:nvSpPr>
        <p:spPr bwMode="auto">
          <a:xfrm>
            <a:off x="6840538" y="5783263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93" name="Line 217"/>
          <p:cNvSpPr>
            <a:spLocks noChangeShapeType="1"/>
          </p:cNvSpPr>
          <p:nvPr/>
        </p:nvSpPr>
        <p:spPr bwMode="auto">
          <a:xfrm flipH="1">
            <a:off x="1816100" y="4356100"/>
            <a:ext cx="1870075" cy="1084263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6094" name="Group 218"/>
          <p:cNvGrpSpPr>
            <a:grpSpLocks/>
          </p:cNvGrpSpPr>
          <p:nvPr/>
        </p:nvGrpSpPr>
        <p:grpSpPr bwMode="auto">
          <a:xfrm>
            <a:off x="4095750" y="4098925"/>
            <a:ext cx="1249363" cy="482600"/>
            <a:chOff x="385" y="3496"/>
            <a:chExt cx="787" cy="304"/>
          </a:xfrm>
        </p:grpSpPr>
        <p:sp>
          <p:nvSpPr>
            <p:cNvPr id="46118" name="Text Box 219"/>
            <p:cNvSpPr txBox="1">
              <a:spLocks noChangeArrowheads="1"/>
            </p:cNvSpPr>
            <p:nvPr/>
          </p:nvSpPr>
          <p:spPr bwMode="auto">
            <a:xfrm>
              <a:off x="385" y="3497"/>
              <a:ext cx="787" cy="30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ko-KR" altLang="en-US" sz="2400">
                  <a:latin typeface="Century Gothic" charset="0"/>
                  <a:ea typeface="Gulim" charset="-127"/>
                </a:rPr>
                <a:t> </a:t>
              </a:r>
              <a:r>
                <a:rPr lang="en-US" altLang="ko-KR" sz="2400">
                  <a:latin typeface="Century Gothic" charset="0"/>
                  <a:ea typeface="Gulim" charset="-127"/>
                </a:rPr>
                <a:t>50  60 </a:t>
              </a:r>
            </a:p>
          </p:txBody>
        </p:sp>
        <p:sp>
          <p:nvSpPr>
            <p:cNvPr id="46119" name="Line 220"/>
            <p:cNvSpPr>
              <a:spLocks noChangeShapeType="1"/>
            </p:cNvSpPr>
            <p:nvPr/>
          </p:nvSpPr>
          <p:spPr bwMode="auto">
            <a:xfrm>
              <a:off x="472" y="3496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20" name="Line 221"/>
            <p:cNvSpPr>
              <a:spLocks noChangeShapeType="1"/>
            </p:cNvSpPr>
            <p:nvPr/>
          </p:nvSpPr>
          <p:spPr bwMode="auto">
            <a:xfrm>
              <a:off x="1088" y="3496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21" name="Line 222"/>
            <p:cNvSpPr>
              <a:spLocks noChangeShapeType="1"/>
            </p:cNvSpPr>
            <p:nvPr/>
          </p:nvSpPr>
          <p:spPr bwMode="auto">
            <a:xfrm>
              <a:off x="736" y="3496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22" name="Line 223"/>
            <p:cNvSpPr>
              <a:spLocks noChangeShapeType="1"/>
            </p:cNvSpPr>
            <p:nvPr/>
          </p:nvSpPr>
          <p:spPr bwMode="auto">
            <a:xfrm>
              <a:off x="824" y="3496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6095" name="Line 224"/>
          <p:cNvSpPr>
            <a:spLocks noChangeShapeType="1"/>
          </p:cNvSpPr>
          <p:nvPr/>
        </p:nvSpPr>
        <p:spPr bwMode="auto">
          <a:xfrm>
            <a:off x="4716463" y="4416425"/>
            <a:ext cx="935037" cy="106045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96" name="Line 225"/>
          <p:cNvSpPr>
            <a:spLocks noChangeShapeType="1"/>
          </p:cNvSpPr>
          <p:nvPr/>
        </p:nvSpPr>
        <p:spPr bwMode="auto">
          <a:xfrm>
            <a:off x="5278438" y="4408488"/>
            <a:ext cx="1982787" cy="108267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97" name="Line 226"/>
          <p:cNvSpPr>
            <a:spLocks noChangeShapeType="1"/>
          </p:cNvSpPr>
          <p:nvPr/>
        </p:nvSpPr>
        <p:spPr bwMode="auto">
          <a:xfrm>
            <a:off x="3781425" y="5684838"/>
            <a:ext cx="1431925" cy="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98" name="Line 227"/>
          <p:cNvSpPr>
            <a:spLocks noChangeShapeType="1"/>
          </p:cNvSpPr>
          <p:nvPr/>
        </p:nvSpPr>
        <p:spPr bwMode="auto">
          <a:xfrm>
            <a:off x="2706688" y="5772150"/>
            <a:ext cx="0" cy="50800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99" name="Line 234"/>
          <p:cNvSpPr>
            <a:spLocks noChangeShapeType="1"/>
          </p:cNvSpPr>
          <p:nvPr/>
        </p:nvSpPr>
        <p:spPr bwMode="auto">
          <a:xfrm>
            <a:off x="5834063" y="5781675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00" name="Text Box 235"/>
          <p:cNvSpPr txBox="1">
            <a:spLocks noChangeArrowheads="1"/>
          </p:cNvSpPr>
          <p:nvPr/>
        </p:nvSpPr>
        <p:spPr bwMode="auto">
          <a:xfrm>
            <a:off x="3625850" y="4098925"/>
            <a:ext cx="600075" cy="4762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ko-KR" sz="800">
                <a:solidFill>
                  <a:srgbClr val="FF0000"/>
                </a:solidFill>
                <a:latin typeface="Century Gothic" charset="0"/>
                <a:ea typeface="Gulim" charset="-127"/>
              </a:rPr>
              <a:t> </a:t>
            </a:r>
            <a:r>
              <a:rPr lang="en-US" altLang="ko-KR" sz="2400">
                <a:solidFill>
                  <a:srgbClr val="FF0000"/>
                </a:solidFill>
                <a:latin typeface="Century Gothic" charset="0"/>
                <a:ea typeface="Gulim" charset="-127"/>
              </a:rPr>
              <a:t>30</a:t>
            </a:r>
            <a:r>
              <a:rPr lang="en-US" altLang="ko-KR" sz="800">
                <a:solidFill>
                  <a:srgbClr val="FF0000"/>
                </a:solidFill>
                <a:latin typeface="Century Gothic" charset="0"/>
                <a:ea typeface="Gulim" charset="-127"/>
              </a:rPr>
              <a:t> </a:t>
            </a:r>
            <a:endParaRPr lang="en-US" altLang="ko-KR" sz="2400">
              <a:solidFill>
                <a:srgbClr val="FF0000"/>
              </a:solidFill>
              <a:latin typeface="Century Gothic" charset="0"/>
              <a:ea typeface="Gulim" charset="-127"/>
            </a:endParaRPr>
          </a:p>
        </p:txBody>
      </p:sp>
      <p:sp>
        <p:nvSpPr>
          <p:cNvPr id="46101" name="Line 236"/>
          <p:cNvSpPr>
            <a:spLocks noChangeShapeType="1"/>
          </p:cNvSpPr>
          <p:nvPr/>
        </p:nvSpPr>
        <p:spPr bwMode="auto">
          <a:xfrm>
            <a:off x="4092575" y="410845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02" name="Line 237"/>
          <p:cNvSpPr>
            <a:spLocks noChangeShapeType="1"/>
          </p:cNvSpPr>
          <p:nvPr/>
        </p:nvSpPr>
        <p:spPr bwMode="auto">
          <a:xfrm flipH="1">
            <a:off x="3509963" y="4432300"/>
            <a:ext cx="646112" cy="1050925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03" name="Rectangle 238"/>
          <p:cNvSpPr>
            <a:spLocks noChangeArrowheads="1"/>
          </p:cNvSpPr>
          <p:nvPr/>
        </p:nvSpPr>
        <p:spPr bwMode="auto">
          <a:xfrm>
            <a:off x="3627438" y="4100513"/>
            <a:ext cx="114300" cy="4762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>
              <a:latin typeface="Century Gothic" charset="0"/>
            </a:endParaRPr>
          </a:p>
        </p:txBody>
      </p:sp>
      <p:sp>
        <p:nvSpPr>
          <p:cNvPr id="46104" name="Line 239"/>
          <p:cNvSpPr>
            <a:spLocks noChangeShapeType="1"/>
          </p:cNvSpPr>
          <p:nvPr/>
        </p:nvSpPr>
        <p:spPr bwMode="auto">
          <a:xfrm>
            <a:off x="3740150" y="410845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05" name="Text Box 240"/>
          <p:cNvSpPr txBox="1">
            <a:spLocks noChangeArrowheads="1"/>
          </p:cNvSpPr>
          <p:nvPr/>
        </p:nvSpPr>
        <p:spPr bwMode="auto">
          <a:xfrm>
            <a:off x="5424488" y="3983038"/>
            <a:ext cx="12668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000">
                <a:solidFill>
                  <a:srgbClr val="FF0000"/>
                </a:solidFill>
                <a:latin typeface="Century Gothic" charset="0"/>
              </a:rPr>
              <a:t>Overflow!</a:t>
            </a:r>
          </a:p>
        </p:txBody>
      </p:sp>
      <p:sp>
        <p:nvSpPr>
          <p:cNvPr id="46106" name="Line 68"/>
          <p:cNvSpPr>
            <a:spLocks noChangeShapeType="1"/>
          </p:cNvSpPr>
          <p:nvPr/>
        </p:nvSpPr>
        <p:spPr bwMode="auto">
          <a:xfrm>
            <a:off x="6908800" y="550545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07" name="Line 69"/>
          <p:cNvSpPr>
            <a:spLocks noChangeShapeType="1"/>
          </p:cNvSpPr>
          <p:nvPr/>
        </p:nvSpPr>
        <p:spPr bwMode="auto">
          <a:xfrm>
            <a:off x="7886700" y="550545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08" name="Line 70"/>
          <p:cNvSpPr>
            <a:spLocks noChangeShapeType="1"/>
          </p:cNvSpPr>
          <p:nvPr/>
        </p:nvSpPr>
        <p:spPr bwMode="auto">
          <a:xfrm>
            <a:off x="7327900" y="550545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09" name="Line 71"/>
          <p:cNvSpPr>
            <a:spLocks noChangeShapeType="1"/>
          </p:cNvSpPr>
          <p:nvPr/>
        </p:nvSpPr>
        <p:spPr bwMode="auto">
          <a:xfrm>
            <a:off x="7467600" y="550545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10" name="Rectangle 56"/>
          <p:cNvSpPr>
            <a:spLocks noChangeArrowheads="1"/>
          </p:cNvSpPr>
          <p:nvPr/>
        </p:nvSpPr>
        <p:spPr bwMode="auto">
          <a:xfrm>
            <a:off x="6777038" y="5497513"/>
            <a:ext cx="1233487" cy="481012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x-none">
              <a:latin typeface="Century Gothic" charset="0"/>
            </a:endParaRPr>
          </a:p>
          <a:p>
            <a:pPr eaLnBrk="1" hangingPunct="1"/>
            <a:endParaRPr lang="en-US" altLang="x-none">
              <a:latin typeface="Century Gothic" charset="0"/>
            </a:endParaRPr>
          </a:p>
        </p:txBody>
      </p:sp>
      <p:sp>
        <p:nvSpPr>
          <p:cNvPr id="46111" name="Text Box 121"/>
          <p:cNvSpPr txBox="1">
            <a:spLocks noChangeArrowheads="1"/>
          </p:cNvSpPr>
          <p:nvPr/>
        </p:nvSpPr>
        <p:spPr bwMode="auto">
          <a:xfrm>
            <a:off x="6869113" y="5510213"/>
            <a:ext cx="5207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ko-KR" sz="2400">
                <a:latin typeface="Century Gothic" charset="0"/>
                <a:ea typeface="Gulim" charset="-127"/>
              </a:rPr>
              <a:t>60</a:t>
            </a:r>
          </a:p>
        </p:txBody>
      </p:sp>
      <p:sp>
        <p:nvSpPr>
          <p:cNvPr id="46112" name="Line 68"/>
          <p:cNvSpPr>
            <a:spLocks noChangeShapeType="1"/>
          </p:cNvSpPr>
          <p:nvPr/>
        </p:nvSpPr>
        <p:spPr bwMode="auto">
          <a:xfrm>
            <a:off x="2760663" y="5448300"/>
            <a:ext cx="0" cy="482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13" name="Line 69"/>
          <p:cNvSpPr>
            <a:spLocks noChangeShapeType="1"/>
          </p:cNvSpPr>
          <p:nvPr/>
        </p:nvSpPr>
        <p:spPr bwMode="auto">
          <a:xfrm>
            <a:off x="3738563" y="5448300"/>
            <a:ext cx="0" cy="482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14" name="Line 70"/>
          <p:cNvSpPr>
            <a:spLocks noChangeShapeType="1"/>
          </p:cNvSpPr>
          <p:nvPr/>
        </p:nvSpPr>
        <p:spPr bwMode="auto">
          <a:xfrm>
            <a:off x="3179763" y="5448300"/>
            <a:ext cx="0" cy="482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15" name="Line 71"/>
          <p:cNvSpPr>
            <a:spLocks noChangeShapeType="1"/>
          </p:cNvSpPr>
          <p:nvPr/>
        </p:nvSpPr>
        <p:spPr bwMode="auto">
          <a:xfrm>
            <a:off x="3319463" y="5448300"/>
            <a:ext cx="0" cy="482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16" name="Rectangle 62"/>
          <p:cNvSpPr>
            <a:spLocks noChangeArrowheads="1"/>
          </p:cNvSpPr>
          <p:nvPr/>
        </p:nvSpPr>
        <p:spPr bwMode="auto">
          <a:xfrm>
            <a:off x="2627313" y="5438775"/>
            <a:ext cx="1233487" cy="481013"/>
          </a:xfrm>
          <a:prstGeom prst="rect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x-none">
              <a:latin typeface="Century Gothic" charset="0"/>
            </a:endParaRPr>
          </a:p>
          <a:p>
            <a:pPr eaLnBrk="1" hangingPunct="1"/>
            <a:endParaRPr lang="en-US" altLang="x-none">
              <a:latin typeface="Century Gothic" charset="0"/>
            </a:endParaRPr>
          </a:p>
        </p:txBody>
      </p:sp>
      <p:sp>
        <p:nvSpPr>
          <p:cNvPr id="46117" name="Text Box 121"/>
          <p:cNvSpPr txBox="1">
            <a:spLocks noChangeArrowheads="1"/>
          </p:cNvSpPr>
          <p:nvPr/>
        </p:nvSpPr>
        <p:spPr bwMode="auto">
          <a:xfrm>
            <a:off x="2719388" y="5451475"/>
            <a:ext cx="5207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ko-KR" sz="2400">
                <a:solidFill>
                  <a:srgbClr val="FF0000"/>
                </a:solidFill>
                <a:latin typeface="Century Gothic" charset="0"/>
                <a:ea typeface="Gulim" charset="-127"/>
              </a:rPr>
              <a:t>30</a:t>
            </a:r>
          </a:p>
        </p:txBody>
      </p:sp>
    </p:spTree>
    <p:extLst>
      <p:ext uri="{BB962C8B-B14F-4D97-AF65-F5344CB8AC3E}">
        <p14:creationId xmlns:p14="http://schemas.microsoft.com/office/powerpoint/2010/main" val="157081119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DC880F4-53D2-D640-B5A3-20670DE317FB}" type="slidenum">
              <a:rPr lang="ko-KR" altLang="en-US">
                <a:solidFill>
                  <a:srgbClr val="595959"/>
                </a:solidFill>
                <a:latin typeface="Century Gothic" charset="0"/>
              </a:rPr>
              <a:pPr eaLnBrk="1" hangingPunct="1"/>
              <a:t>42</a:t>
            </a:fld>
            <a:endParaRPr lang="en-US" altLang="ko-KR">
              <a:solidFill>
                <a:srgbClr val="595959"/>
              </a:solidFill>
              <a:latin typeface="Century Gothic" charset="0"/>
            </a:endParaRPr>
          </a:p>
        </p:txBody>
      </p:sp>
      <p:sp>
        <p:nvSpPr>
          <p:cNvPr id="47107" name="Rectangle 3"/>
          <p:cNvSpPr>
            <a:spLocks noChangeArrowheads="1"/>
          </p:cNvSpPr>
          <p:nvPr/>
        </p:nvSpPr>
        <p:spPr bwMode="auto">
          <a:xfrm>
            <a:off x="538163" y="500063"/>
            <a:ext cx="56229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ko-KR" sz="3600" u="sng">
                <a:latin typeface="Century Gothic" charset="0"/>
                <a:ea typeface="Gulim" charset="-127"/>
              </a:rPr>
              <a:t>Insertion (New Root Node)</a:t>
            </a:r>
            <a:endParaRPr lang="en-US" altLang="ko-KR" sz="3600">
              <a:latin typeface="Century Gothic" charset="0"/>
              <a:ea typeface="Gulim" charset="-127"/>
            </a:endParaRPr>
          </a:p>
        </p:txBody>
      </p:sp>
      <p:sp>
        <p:nvSpPr>
          <p:cNvPr id="47108" name="Rectangle 4"/>
          <p:cNvSpPr>
            <a:spLocks noChangeArrowheads="1"/>
          </p:cNvSpPr>
          <p:nvPr/>
        </p:nvSpPr>
        <p:spPr bwMode="auto">
          <a:xfrm>
            <a:off x="703263" y="1470025"/>
            <a:ext cx="18811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ko-KR" altLang="en-US" sz="2800">
                <a:latin typeface="Century Gothic" charset="0"/>
                <a:ea typeface="Gulim" charset="-127"/>
              </a:rPr>
              <a:t> </a:t>
            </a:r>
            <a:r>
              <a:rPr lang="en-US" altLang="ko-KR" sz="2800">
                <a:latin typeface="Century Gothic" charset="0"/>
                <a:ea typeface="Gulim" charset="-127"/>
              </a:rPr>
              <a:t>Insert 25</a:t>
            </a:r>
          </a:p>
        </p:txBody>
      </p:sp>
      <p:sp>
        <p:nvSpPr>
          <p:cNvPr id="47109" name="Line 6"/>
          <p:cNvSpPr>
            <a:spLocks noChangeShapeType="1"/>
          </p:cNvSpPr>
          <p:nvPr/>
        </p:nvSpPr>
        <p:spPr bwMode="auto">
          <a:xfrm flipV="1">
            <a:off x="2176463" y="5689600"/>
            <a:ext cx="468312" cy="7938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10" name="Line 7"/>
          <p:cNvSpPr>
            <a:spLocks noChangeShapeType="1"/>
          </p:cNvSpPr>
          <p:nvPr/>
        </p:nvSpPr>
        <p:spPr bwMode="auto">
          <a:xfrm>
            <a:off x="1063625" y="5775325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7111" name="Group 8"/>
          <p:cNvGrpSpPr>
            <a:grpSpLocks/>
          </p:cNvGrpSpPr>
          <p:nvPr/>
        </p:nvGrpSpPr>
        <p:grpSpPr bwMode="auto">
          <a:xfrm>
            <a:off x="989013" y="5457825"/>
            <a:ext cx="1250950" cy="482600"/>
            <a:chOff x="385" y="3496"/>
            <a:chExt cx="788" cy="304"/>
          </a:xfrm>
        </p:grpSpPr>
        <p:sp>
          <p:nvSpPr>
            <p:cNvPr id="47153" name="Text Box 9"/>
            <p:cNvSpPr txBox="1">
              <a:spLocks noChangeArrowheads="1"/>
            </p:cNvSpPr>
            <p:nvPr/>
          </p:nvSpPr>
          <p:spPr bwMode="auto">
            <a:xfrm>
              <a:off x="385" y="3498"/>
              <a:ext cx="788" cy="3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ko-KR" altLang="en-US" sz="2400">
                  <a:latin typeface="Century Gothic" charset="0"/>
                  <a:ea typeface="Gulim" charset="-127"/>
                </a:rPr>
                <a:t> </a:t>
              </a:r>
              <a:r>
                <a:rPr lang="en-US" altLang="ko-KR" sz="2400">
                  <a:latin typeface="Century Gothic" charset="0"/>
                  <a:ea typeface="Gulim" charset="-127"/>
                </a:rPr>
                <a:t>20  25 </a:t>
              </a:r>
            </a:p>
          </p:txBody>
        </p:sp>
        <p:sp>
          <p:nvSpPr>
            <p:cNvPr id="47154" name="Line 10"/>
            <p:cNvSpPr>
              <a:spLocks noChangeShapeType="1"/>
            </p:cNvSpPr>
            <p:nvPr/>
          </p:nvSpPr>
          <p:spPr bwMode="auto">
            <a:xfrm>
              <a:off x="472" y="3496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55" name="Line 11"/>
            <p:cNvSpPr>
              <a:spLocks noChangeShapeType="1"/>
            </p:cNvSpPr>
            <p:nvPr/>
          </p:nvSpPr>
          <p:spPr bwMode="auto">
            <a:xfrm>
              <a:off x="1088" y="3496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56" name="Line 12"/>
            <p:cNvSpPr>
              <a:spLocks noChangeShapeType="1"/>
            </p:cNvSpPr>
            <p:nvPr/>
          </p:nvSpPr>
          <p:spPr bwMode="auto">
            <a:xfrm>
              <a:off x="736" y="3496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57" name="Line 13"/>
            <p:cNvSpPr>
              <a:spLocks noChangeShapeType="1"/>
            </p:cNvSpPr>
            <p:nvPr/>
          </p:nvSpPr>
          <p:spPr bwMode="auto">
            <a:xfrm>
              <a:off x="824" y="3496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7112" name="Line 14"/>
          <p:cNvSpPr>
            <a:spLocks noChangeShapeType="1"/>
          </p:cNvSpPr>
          <p:nvPr/>
        </p:nvSpPr>
        <p:spPr bwMode="auto">
          <a:xfrm>
            <a:off x="1609725" y="5775325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13" name="Line 15"/>
          <p:cNvSpPr>
            <a:spLocks noChangeShapeType="1"/>
          </p:cNvSpPr>
          <p:nvPr/>
        </p:nvSpPr>
        <p:spPr bwMode="auto">
          <a:xfrm>
            <a:off x="6383338" y="5719763"/>
            <a:ext cx="4572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14" name="Line 16"/>
          <p:cNvSpPr>
            <a:spLocks noChangeShapeType="1"/>
          </p:cNvSpPr>
          <p:nvPr/>
        </p:nvSpPr>
        <p:spPr bwMode="auto">
          <a:xfrm>
            <a:off x="5278438" y="5808663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7115" name="Group 17"/>
          <p:cNvGrpSpPr>
            <a:grpSpLocks/>
          </p:cNvGrpSpPr>
          <p:nvPr/>
        </p:nvGrpSpPr>
        <p:grpSpPr bwMode="auto">
          <a:xfrm>
            <a:off x="5205413" y="5491163"/>
            <a:ext cx="1249362" cy="482600"/>
            <a:chOff x="386" y="3496"/>
            <a:chExt cx="787" cy="304"/>
          </a:xfrm>
        </p:grpSpPr>
        <p:sp>
          <p:nvSpPr>
            <p:cNvPr id="47148" name="Text Box 18"/>
            <p:cNvSpPr txBox="1">
              <a:spLocks noChangeArrowheads="1"/>
            </p:cNvSpPr>
            <p:nvPr/>
          </p:nvSpPr>
          <p:spPr bwMode="auto">
            <a:xfrm>
              <a:off x="386" y="3497"/>
              <a:ext cx="787" cy="30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ko-KR" altLang="en-US" sz="2400">
                  <a:latin typeface="Century Gothic" charset="0"/>
                  <a:ea typeface="Gulim" charset="-127"/>
                </a:rPr>
                <a:t> </a:t>
              </a:r>
              <a:r>
                <a:rPr lang="en-US" altLang="ko-KR" sz="2400">
                  <a:latin typeface="Century Gothic" charset="0"/>
                  <a:ea typeface="Gulim" charset="-127"/>
                </a:rPr>
                <a:t>50  55 </a:t>
              </a:r>
            </a:p>
          </p:txBody>
        </p:sp>
        <p:sp>
          <p:nvSpPr>
            <p:cNvPr id="47149" name="Line 19"/>
            <p:cNvSpPr>
              <a:spLocks noChangeShapeType="1"/>
            </p:cNvSpPr>
            <p:nvPr/>
          </p:nvSpPr>
          <p:spPr bwMode="auto">
            <a:xfrm>
              <a:off x="472" y="3496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50" name="Line 20"/>
            <p:cNvSpPr>
              <a:spLocks noChangeShapeType="1"/>
            </p:cNvSpPr>
            <p:nvPr/>
          </p:nvSpPr>
          <p:spPr bwMode="auto">
            <a:xfrm>
              <a:off x="1088" y="3496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51" name="Line 21"/>
            <p:cNvSpPr>
              <a:spLocks noChangeShapeType="1"/>
            </p:cNvSpPr>
            <p:nvPr/>
          </p:nvSpPr>
          <p:spPr bwMode="auto">
            <a:xfrm>
              <a:off x="736" y="3496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52" name="Line 22"/>
            <p:cNvSpPr>
              <a:spLocks noChangeShapeType="1"/>
            </p:cNvSpPr>
            <p:nvPr/>
          </p:nvSpPr>
          <p:spPr bwMode="auto">
            <a:xfrm>
              <a:off x="824" y="3496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7116" name="Line 23"/>
          <p:cNvSpPr>
            <a:spLocks noChangeShapeType="1"/>
          </p:cNvSpPr>
          <p:nvPr/>
        </p:nvSpPr>
        <p:spPr bwMode="auto">
          <a:xfrm>
            <a:off x="6840538" y="5783263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17" name="Line 30"/>
          <p:cNvSpPr>
            <a:spLocks noChangeShapeType="1"/>
          </p:cNvSpPr>
          <p:nvPr/>
        </p:nvSpPr>
        <p:spPr bwMode="auto">
          <a:xfrm flipH="1">
            <a:off x="1816100" y="4356100"/>
            <a:ext cx="1870075" cy="1084263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18" name="Text Box 32"/>
          <p:cNvSpPr txBox="1">
            <a:spLocks noChangeArrowheads="1"/>
          </p:cNvSpPr>
          <p:nvPr/>
        </p:nvSpPr>
        <p:spPr bwMode="auto">
          <a:xfrm>
            <a:off x="4095750" y="4100513"/>
            <a:ext cx="1249363" cy="4794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ko-KR" altLang="en-US" sz="2400">
                <a:latin typeface="Century Gothic" charset="0"/>
                <a:ea typeface="Gulim" charset="-127"/>
              </a:rPr>
              <a:t> </a:t>
            </a:r>
            <a:r>
              <a:rPr lang="en-US" altLang="ko-KR" sz="2400">
                <a:latin typeface="Century Gothic" charset="0"/>
                <a:ea typeface="Gulim" charset="-127"/>
              </a:rPr>
              <a:t>50  60 </a:t>
            </a:r>
          </a:p>
        </p:txBody>
      </p:sp>
      <p:sp>
        <p:nvSpPr>
          <p:cNvPr id="47119" name="Line 33"/>
          <p:cNvSpPr>
            <a:spLocks noChangeShapeType="1"/>
          </p:cNvSpPr>
          <p:nvPr/>
        </p:nvSpPr>
        <p:spPr bwMode="auto">
          <a:xfrm>
            <a:off x="4233863" y="409892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20" name="Line 34"/>
          <p:cNvSpPr>
            <a:spLocks noChangeShapeType="1"/>
          </p:cNvSpPr>
          <p:nvPr/>
        </p:nvSpPr>
        <p:spPr bwMode="auto">
          <a:xfrm>
            <a:off x="5211763" y="409892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21" name="Line 35"/>
          <p:cNvSpPr>
            <a:spLocks noChangeShapeType="1"/>
          </p:cNvSpPr>
          <p:nvPr/>
        </p:nvSpPr>
        <p:spPr bwMode="auto">
          <a:xfrm>
            <a:off x="4652963" y="409892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22" name="Line 36"/>
          <p:cNvSpPr>
            <a:spLocks noChangeShapeType="1"/>
          </p:cNvSpPr>
          <p:nvPr/>
        </p:nvSpPr>
        <p:spPr bwMode="auto">
          <a:xfrm>
            <a:off x="4792663" y="409892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23" name="Line 37"/>
          <p:cNvSpPr>
            <a:spLocks noChangeShapeType="1"/>
          </p:cNvSpPr>
          <p:nvPr/>
        </p:nvSpPr>
        <p:spPr bwMode="auto">
          <a:xfrm>
            <a:off x="4716463" y="4416425"/>
            <a:ext cx="935037" cy="106045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24" name="Line 38"/>
          <p:cNvSpPr>
            <a:spLocks noChangeShapeType="1"/>
          </p:cNvSpPr>
          <p:nvPr/>
        </p:nvSpPr>
        <p:spPr bwMode="auto">
          <a:xfrm>
            <a:off x="5278438" y="4408488"/>
            <a:ext cx="1982787" cy="108267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25" name="Line 39"/>
          <p:cNvSpPr>
            <a:spLocks noChangeShapeType="1"/>
          </p:cNvSpPr>
          <p:nvPr/>
        </p:nvSpPr>
        <p:spPr bwMode="auto">
          <a:xfrm>
            <a:off x="3781425" y="5684838"/>
            <a:ext cx="1431925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26" name="Line 40"/>
          <p:cNvSpPr>
            <a:spLocks noChangeShapeType="1"/>
          </p:cNvSpPr>
          <p:nvPr/>
        </p:nvSpPr>
        <p:spPr bwMode="auto">
          <a:xfrm>
            <a:off x="2706688" y="5772150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27" name="Line 47"/>
          <p:cNvSpPr>
            <a:spLocks noChangeShapeType="1"/>
          </p:cNvSpPr>
          <p:nvPr/>
        </p:nvSpPr>
        <p:spPr bwMode="auto">
          <a:xfrm>
            <a:off x="5834063" y="5781675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28" name="Text Box 48"/>
          <p:cNvSpPr txBox="1">
            <a:spLocks noChangeArrowheads="1"/>
          </p:cNvSpPr>
          <p:nvPr/>
        </p:nvSpPr>
        <p:spPr bwMode="auto">
          <a:xfrm>
            <a:off x="3625850" y="4098925"/>
            <a:ext cx="600075" cy="4762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ko-KR" sz="800">
                <a:latin typeface="Century Gothic" charset="0"/>
                <a:ea typeface="Gulim" charset="-127"/>
              </a:rPr>
              <a:t> </a:t>
            </a:r>
            <a:r>
              <a:rPr lang="en-US" altLang="ko-KR" sz="2400">
                <a:latin typeface="Century Gothic" charset="0"/>
                <a:ea typeface="Gulim" charset="-127"/>
              </a:rPr>
              <a:t>30</a:t>
            </a:r>
            <a:r>
              <a:rPr lang="en-US" altLang="ko-KR" sz="800">
                <a:latin typeface="Century Gothic" charset="0"/>
                <a:ea typeface="Gulim" charset="-127"/>
              </a:rPr>
              <a:t> </a:t>
            </a:r>
            <a:endParaRPr lang="en-US" altLang="ko-KR" sz="2400">
              <a:latin typeface="Century Gothic" charset="0"/>
              <a:ea typeface="Gulim" charset="-127"/>
            </a:endParaRPr>
          </a:p>
        </p:txBody>
      </p:sp>
      <p:sp>
        <p:nvSpPr>
          <p:cNvPr id="47129" name="Line 49"/>
          <p:cNvSpPr>
            <a:spLocks noChangeShapeType="1"/>
          </p:cNvSpPr>
          <p:nvPr/>
        </p:nvSpPr>
        <p:spPr bwMode="auto">
          <a:xfrm>
            <a:off x="4092575" y="410845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30" name="Line 50"/>
          <p:cNvSpPr>
            <a:spLocks noChangeShapeType="1"/>
          </p:cNvSpPr>
          <p:nvPr/>
        </p:nvSpPr>
        <p:spPr bwMode="auto">
          <a:xfrm flipH="1">
            <a:off x="3509963" y="4432300"/>
            <a:ext cx="646112" cy="105092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31" name="Rectangle 51"/>
          <p:cNvSpPr>
            <a:spLocks noChangeArrowheads="1"/>
          </p:cNvSpPr>
          <p:nvPr/>
        </p:nvSpPr>
        <p:spPr bwMode="auto">
          <a:xfrm>
            <a:off x="3627438" y="4100513"/>
            <a:ext cx="114300" cy="4762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>
              <a:latin typeface="Century Gothic" charset="0"/>
            </a:endParaRPr>
          </a:p>
        </p:txBody>
      </p:sp>
      <p:sp>
        <p:nvSpPr>
          <p:cNvPr id="47132" name="Line 52"/>
          <p:cNvSpPr>
            <a:spLocks noChangeShapeType="1"/>
          </p:cNvSpPr>
          <p:nvPr/>
        </p:nvSpPr>
        <p:spPr bwMode="auto">
          <a:xfrm>
            <a:off x="3740150" y="410845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33" name="AutoShape 54"/>
          <p:cNvSpPr>
            <a:spLocks noChangeArrowheads="1"/>
          </p:cNvSpPr>
          <p:nvPr/>
        </p:nvSpPr>
        <p:spPr bwMode="auto">
          <a:xfrm>
            <a:off x="4287838" y="4003675"/>
            <a:ext cx="328612" cy="639763"/>
          </a:xfrm>
          <a:prstGeom prst="flowChartAlternateProcess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>
              <a:latin typeface="Century Gothic" charset="0"/>
            </a:endParaRPr>
          </a:p>
        </p:txBody>
      </p:sp>
      <p:sp>
        <p:nvSpPr>
          <p:cNvPr id="47134" name="Line 55"/>
          <p:cNvSpPr>
            <a:spLocks noChangeShapeType="1"/>
          </p:cNvSpPr>
          <p:nvPr/>
        </p:nvSpPr>
        <p:spPr bwMode="auto">
          <a:xfrm flipV="1">
            <a:off x="4468813" y="3667125"/>
            <a:ext cx="138112" cy="33655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35" name="Text Box 56"/>
          <p:cNvSpPr txBox="1">
            <a:spLocks noChangeArrowheads="1"/>
          </p:cNvSpPr>
          <p:nvPr/>
        </p:nvSpPr>
        <p:spPr bwMode="auto">
          <a:xfrm>
            <a:off x="4706938" y="3341688"/>
            <a:ext cx="36988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000">
                <a:solidFill>
                  <a:srgbClr val="FF0000"/>
                </a:solidFill>
                <a:latin typeface="Century Gothic" charset="0"/>
              </a:rPr>
              <a:t>Split and move up the mid-key.</a:t>
            </a:r>
          </a:p>
          <a:p>
            <a:pPr eaLnBrk="1" hangingPunct="1"/>
            <a:r>
              <a:rPr lang="en-US" altLang="x-none" sz="2000">
                <a:solidFill>
                  <a:srgbClr val="FF0000"/>
                </a:solidFill>
                <a:latin typeface="Century Gothic" charset="0"/>
              </a:rPr>
              <a:t>Create new root</a:t>
            </a:r>
          </a:p>
        </p:txBody>
      </p:sp>
      <p:sp>
        <p:nvSpPr>
          <p:cNvPr id="47136" name="Line 68"/>
          <p:cNvSpPr>
            <a:spLocks noChangeShapeType="1"/>
          </p:cNvSpPr>
          <p:nvPr/>
        </p:nvSpPr>
        <p:spPr bwMode="auto">
          <a:xfrm>
            <a:off x="6908800" y="550545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37" name="Line 69"/>
          <p:cNvSpPr>
            <a:spLocks noChangeShapeType="1"/>
          </p:cNvSpPr>
          <p:nvPr/>
        </p:nvSpPr>
        <p:spPr bwMode="auto">
          <a:xfrm>
            <a:off x="7886700" y="550545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38" name="Line 70"/>
          <p:cNvSpPr>
            <a:spLocks noChangeShapeType="1"/>
          </p:cNvSpPr>
          <p:nvPr/>
        </p:nvSpPr>
        <p:spPr bwMode="auto">
          <a:xfrm>
            <a:off x="7327900" y="550545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39" name="Line 71"/>
          <p:cNvSpPr>
            <a:spLocks noChangeShapeType="1"/>
          </p:cNvSpPr>
          <p:nvPr/>
        </p:nvSpPr>
        <p:spPr bwMode="auto">
          <a:xfrm>
            <a:off x="7467600" y="550545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40" name="Rectangle 56"/>
          <p:cNvSpPr>
            <a:spLocks noChangeArrowheads="1"/>
          </p:cNvSpPr>
          <p:nvPr/>
        </p:nvSpPr>
        <p:spPr bwMode="auto">
          <a:xfrm>
            <a:off x="6777038" y="5497513"/>
            <a:ext cx="1233487" cy="481012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x-none">
              <a:latin typeface="Century Gothic" charset="0"/>
            </a:endParaRPr>
          </a:p>
          <a:p>
            <a:pPr eaLnBrk="1" hangingPunct="1"/>
            <a:endParaRPr lang="en-US" altLang="x-none">
              <a:latin typeface="Century Gothic" charset="0"/>
            </a:endParaRPr>
          </a:p>
        </p:txBody>
      </p:sp>
      <p:sp>
        <p:nvSpPr>
          <p:cNvPr id="47141" name="Text Box 121"/>
          <p:cNvSpPr txBox="1">
            <a:spLocks noChangeArrowheads="1"/>
          </p:cNvSpPr>
          <p:nvPr/>
        </p:nvSpPr>
        <p:spPr bwMode="auto">
          <a:xfrm>
            <a:off x="6869113" y="5510213"/>
            <a:ext cx="5207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ko-KR" sz="2400">
                <a:latin typeface="Century Gothic" charset="0"/>
                <a:ea typeface="Gulim" charset="-127"/>
              </a:rPr>
              <a:t>60</a:t>
            </a:r>
          </a:p>
        </p:txBody>
      </p:sp>
      <p:sp>
        <p:nvSpPr>
          <p:cNvPr id="47142" name="Line 68"/>
          <p:cNvSpPr>
            <a:spLocks noChangeShapeType="1"/>
          </p:cNvSpPr>
          <p:nvPr/>
        </p:nvSpPr>
        <p:spPr bwMode="auto">
          <a:xfrm>
            <a:off x="2760663" y="544830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43" name="Line 69"/>
          <p:cNvSpPr>
            <a:spLocks noChangeShapeType="1"/>
          </p:cNvSpPr>
          <p:nvPr/>
        </p:nvSpPr>
        <p:spPr bwMode="auto">
          <a:xfrm>
            <a:off x="3738563" y="544830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44" name="Line 70"/>
          <p:cNvSpPr>
            <a:spLocks noChangeShapeType="1"/>
          </p:cNvSpPr>
          <p:nvPr/>
        </p:nvSpPr>
        <p:spPr bwMode="auto">
          <a:xfrm>
            <a:off x="3179763" y="544830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45" name="Line 71"/>
          <p:cNvSpPr>
            <a:spLocks noChangeShapeType="1"/>
          </p:cNvSpPr>
          <p:nvPr/>
        </p:nvSpPr>
        <p:spPr bwMode="auto">
          <a:xfrm>
            <a:off x="3319463" y="544830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46" name="Rectangle 68"/>
          <p:cNvSpPr>
            <a:spLocks noChangeArrowheads="1"/>
          </p:cNvSpPr>
          <p:nvPr/>
        </p:nvSpPr>
        <p:spPr bwMode="auto">
          <a:xfrm>
            <a:off x="2627313" y="5438775"/>
            <a:ext cx="1233487" cy="481013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x-none">
              <a:latin typeface="Century Gothic" charset="0"/>
            </a:endParaRPr>
          </a:p>
          <a:p>
            <a:pPr eaLnBrk="1" hangingPunct="1"/>
            <a:endParaRPr lang="en-US" altLang="x-none">
              <a:latin typeface="Century Gothic" charset="0"/>
            </a:endParaRPr>
          </a:p>
        </p:txBody>
      </p:sp>
      <p:sp>
        <p:nvSpPr>
          <p:cNvPr id="47147" name="Text Box 121"/>
          <p:cNvSpPr txBox="1">
            <a:spLocks noChangeArrowheads="1"/>
          </p:cNvSpPr>
          <p:nvPr/>
        </p:nvSpPr>
        <p:spPr bwMode="auto">
          <a:xfrm>
            <a:off x="2719388" y="5451475"/>
            <a:ext cx="5207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ko-KR" sz="2400">
                <a:latin typeface="Century Gothic" charset="0"/>
                <a:ea typeface="Gulim" charset="-127"/>
              </a:rPr>
              <a:t>30</a:t>
            </a:r>
          </a:p>
        </p:txBody>
      </p:sp>
    </p:spTree>
    <p:extLst>
      <p:ext uri="{BB962C8B-B14F-4D97-AF65-F5344CB8AC3E}">
        <p14:creationId xmlns:p14="http://schemas.microsoft.com/office/powerpoint/2010/main" val="29728236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E02ADB2-AAC0-AF4B-9C9C-6C04993C2B0F}" type="slidenum">
              <a:rPr lang="ko-KR" altLang="en-US">
                <a:solidFill>
                  <a:srgbClr val="595959"/>
                </a:solidFill>
                <a:latin typeface="Century Gothic" charset="0"/>
              </a:rPr>
              <a:pPr eaLnBrk="1" hangingPunct="1"/>
              <a:t>43</a:t>
            </a:fld>
            <a:endParaRPr lang="en-US" altLang="ko-KR">
              <a:solidFill>
                <a:srgbClr val="595959"/>
              </a:solidFill>
              <a:latin typeface="Century Gothic" charset="0"/>
            </a:endParaRPr>
          </a:p>
        </p:txBody>
      </p:sp>
      <p:sp>
        <p:nvSpPr>
          <p:cNvPr id="48131" name="Line 71"/>
          <p:cNvSpPr>
            <a:spLocks noChangeShapeType="1"/>
          </p:cNvSpPr>
          <p:nvPr/>
        </p:nvSpPr>
        <p:spPr bwMode="auto">
          <a:xfrm flipH="1">
            <a:off x="3444875" y="3175000"/>
            <a:ext cx="385763" cy="877888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32" name="Line 72"/>
          <p:cNvSpPr>
            <a:spLocks noChangeShapeType="1"/>
          </p:cNvSpPr>
          <p:nvPr/>
        </p:nvSpPr>
        <p:spPr bwMode="auto">
          <a:xfrm>
            <a:off x="4376738" y="3165475"/>
            <a:ext cx="882650" cy="931863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33" name="Rectangle 3"/>
          <p:cNvSpPr>
            <a:spLocks noChangeArrowheads="1"/>
          </p:cNvSpPr>
          <p:nvPr/>
        </p:nvSpPr>
        <p:spPr bwMode="auto">
          <a:xfrm>
            <a:off x="538163" y="500063"/>
            <a:ext cx="56229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ko-KR" sz="3600" u="sng">
                <a:latin typeface="Century Gothic" charset="0"/>
                <a:ea typeface="Gulim" charset="-127"/>
              </a:rPr>
              <a:t>Insertion (New Root Node)</a:t>
            </a:r>
            <a:endParaRPr lang="en-US" altLang="ko-KR" sz="3600">
              <a:latin typeface="Century Gothic" charset="0"/>
              <a:ea typeface="Gulim" charset="-127"/>
            </a:endParaRPr>
          </a:p>
        </p:txBody>
      </p:sp>
      <p:sp>
        <p:nvSpPr>
          <p:cNvPr id="48134" name="Rectangle 4"/>
          <p:cNvSpPr>
            <a:spLocks noChangeArrowheads="1"/>
          </p:cNvSpPr>
          <p:nvPr/>
        </p:nvSpPr>
        <p:spPr bwMode="auto">
          <a:xfrm>
            <a:off x="703263" y="1470025"/>
            <a:ext cx="18811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ko-KR" altLang="en-US" sz="2800">
                <a:latin typeface="Century Gothic" charset="0"/>
                <a:ea typeface="Gulim" charset="-127"/>
              </a:rPr>
              <a:t> </a:t>
            </a:r>
            <a:r>
              <a:rPr lang="en-US" altLang="ko-KR" sz="2800">
                <a:latin typeface="Century Gothic" charset="0"/>
                <a:ea typeface="Gulim" charset="-127"/>
              </a:rPr>
              <a:t>Insert 25</a:t>
            </a:r>
          </a:p>
        </p:txBody>
      </p:sp>
      <p:sp>
        <p:nvSpPr>
          <p:cNvPr id="48135" name="Line 5"/>
          <p:cNvSpPr>
            <a:spLocks noChangeShapeType="1"/>
          </p:cNvSpPr>
          <p:nvPr/>
        </p:nvSpPr>
        <p:spPr bwMode="auto">
          <a:xfrm flipV="1">
            <a:off x="2176463" y="5689600"/>
            <a:ext cx="468312" cy="7938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36" name="Line 6"/>
          <p:cNvSpPr>
            <a:spLocks noChangeShapeType="1"/>
          </p:cNvSpPr>
          <p:nvPr/>
        </p:nvSpPr>
        <p:spPr bwMode="auto">
          <a:xfrm>
            <a:off x="1063625" y="5775325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8137" name="Group 7"/>
          <p:cNvGrpSpPr>
            <a:grpSpLocks/>
          </p:cNvGrpSpPr>
          <p:nvPr/>
        </p:nvGrpSpPr>
        <p:grpSpPr bwMode="auto">
          <a:xfrm>
            <a:off x="989013" y="5457825"/>
            <a:ext cx="1250950" cy="482600"/>
            <a:chOff x="385" y="3496"/>
            <a:chExt cx="788" cy="304"/>
          </a:xfrm>
        </p:grpSpPr>
        <p:sp>
          <p:nvSpPr>
            <p:cNvPr id="48185" name="Text Box 8"/>
            <p:cNvSpPr txBox="1">
              <a:spLocks noChangeArrowheads="1"/>
            </p:cNvSpPr>
            <p:nvPr/>
          </p:nvSpPr>
          <p:spPr bwMode="auto">
            <a:xfrm>
              <a:off x="385" y="3498"/>
              <a:ext cx="788" cy="3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ko-KR" altLang="en-US" sz="2400">
                  <a:latin typeface="Century Gothic" charset="0"/>
                  <a:ea typeface="Gulim" charset="-127"/>
                </a:rPr>
                <a:t> </a:t>
              </a:r>
              <a:r>
                <a:rPr lang="en-US" altLang="ko-KR" sz="2400">
                  <a:latin typeface="Century Gothic" charset="0"/>
                  <a:ea typeface="Gulim" charset="-127"/>
                </a:rPr>
                <a:t>20  25 </a:t>
              </a:r>
            </a:p>
          </p:txBody>
        </p:sp>
        <p:sp>
          <p:nvSpPr>
            <p:cNvPr id="48186" name="Line 9"/>
            <p:cNvSpPr>
              <a:spLocks noChangeShapeType="1"/>
            </p:cNvSpPr>
            <p:nvPr/>
          </p:nvSpPr>
          <p:spPr bwMode="auto">
            <a:xfrm>
              <a:off x="472" y="3496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87" name="Line 10"/>
            <p:cNvSpPr>
              <a:spLocks noChangeShapeType="1"/>
            </p:cNvSpPr>
            <p:nvPr/>
          </p:nvSpPr>
          <p:spPr bwMode="auto">
            <a:xfrm>
              <a:off x="1088" y="3496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88" name="Line 11"/>
            <p:cNvSpPr>
              <a:spLocks noChangeShapeType="1"/>
            </p:cNvSpPr>
            <p:nvPr/>
          </p:nvSpPr>
          <p:spPr bwMode="auto">
            <a:xfrm>
              <a:off x="736" y="3496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89" name="Line 12"/>
            <p:cNvSpPr>
              <a:spLocks noChangeShapeType="1"/>
            </p:cNvSpPr>
            <p:nvPr/>
          </p:nvSpPr>
          <p:spPr bwMode="auto">
            <a:xfrm>
              <a:off x="824" y="3496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8138" name="Line 13"/>
          <p:cNvSpPr>
            <a:spLocks noChangeShapeType="1"/>
          </p:cNvSpPr>
          <p:nvPr/>
        </p:nvSpPr>
        <p:spPr bwMode="auto">
          <a:xfrm>
            <a:off x="1609725" y="5775325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39" name="Line 14"/>
          <p:cNvSpPr>
            <a:spLocks noChangeShapeType="1"/>
          </p:cNvSpPr>
          <p:nvPr/>
        </p:nvSpPr>
        <p:spPr bwMode="auto">
          <a:xfrm>
            <a:off x="6383338" y="5719763"/>
            <a:ext cx="4572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40" name="Line 15"/>
          <p:cNvSpPr>
            <a:spLocks noChangeShapeType="1"/>
          </p:cNvSpPr>
          <p:nvPr/>
        </p:nvSpPr>
        <p:spPr bwMode="auto">
          <a:xfrm>
            <a:off x="5278438" y="5808663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8141" name="Group 16"/>
          <p:cNvGrpSpPr>
            <a:grpSpLocks/>
          </p:cNvGrpSpPr>
          <p:nvPr/>
        </p:nvGrpSpPr>
        <p:grpSpPr bwMode="auto">
          <a:xfrm>
            <a:off x="5205413" y="5491163"/>
            <a:ext cx="1249362" cy="482600"/>
            <a:chOff x="386" y="3496"/>
            <a:chExt cx="787" cy="304"/>
          </a:xfrm>
        </p:grpSpPr>
        <p:sp>
          <p:nvSpPr>
            <p:cNvPr id="48180" name="Text Box 17"/>
            <p:cNvSpPr txBox="1">
              <a:spLocks noChangeArrowheads="1"/>
            </p:cNvSpPr>
            <p:nvPr/>
          </p:nvSpPr>
          <p:spPr bwMode="auto">
            <a:xfrm>
              <a:off x="386" y="3497"/>
              <a:ext cx="787" cy="30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ko-KR" altLang="en-US" sz="2400">
                  <a:latin typeface="Century Gothic" charset="0"/>
                  <a:ea typeface="Gulim" charset="-127"/>
                </a:rPr>
                <a:t> </a:t>
              </a:r>
              <a:r>
                <a:rPr lang="en-US" altLang="ko-KR" sz="2400">
                  <a:latin typeface="Century Gothic" charset="0"/>
                  <a:ea typeface="Gulim" charset="-127"/>
                </a:rPr>
                <a:t>50  55 </a:t>
              </a:r>
            </a:p>
          </p:txBody>
        </p:sp>
        <p:sp>
          <p:nvSpPr>
            <p:cNvPr id="48181" name="Line 18"/>
            <p:cNvSpPr>
              <a:spLocks noChangeShapeType="1"/>
            </p:cNvSpPr>
            <p:nvPr/>
          </p:nvSpPr>
          <p:spPr bwMode="auto">
            <a:xfrm>
              <a:off x="472" y="3496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82" name="Line 19"/>
            <p:cNvSpPr>
              <a:spLocks noChangeShapeType="1"/>
            </p:cNvSpPr>
            <p:nvPr/>
          </p:nvSpPr>
          <p:spPr bwMode="auto">
            <a:xfrm>
              <a:off x="1088" y="3496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83" name="Line 20"/>
            <p:cNvSpPr>
              <a:spLocks noChangeShapeType="1"/>
            </p:cNvSpPr>
            <p:nvPr/>
          </p:nvSpPr>
          <p:spPr bwMode="auto">
            <a:xfrm>
              <a:off x="736" y="3496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84" name="Line 21"/>
            <p:cNvSpPr>
              <a:spLocks noChangeShapeType="1"/>
            </p:cNvSpPr>
            <p:nvPr/>
          </p:nvSpPr>
          <p:spPr bwMode="auto">
            <a:xfrm>
              <a:off x="824" y="3496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8142" name="Line 22"/>
          <p:cNvSpPr>
            <a:spLocks noChangeShapeType="1"/>
          </p:cNvSpPr>
          <p:nvPr/>
        </p:nvSpPr>
        <p:spPr bwMode="auto">
          <a:xfrm>
            <a:off x="6840538" y="5783263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43" name="Line 29"/>
          <p:cNvSpPr>
            <a:spLocks noChangeShapeType="1"/>
          </p:cNvSpPr>
          <p:nvPr/>
        </p:nvSpPr>
        <p:spPr bwMode="auto">
          <a:xfrm flipH="1">
            <a:off x="1816100" y="4365625"/>
            <a:ext cx="831850" cy="1074738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44" name="Line 35"/>
          <p:cNvSpPr>
            <a:spLocks noChangeShapeType="1"/>
          </p:cNvSpPr>
          <p:nvPr/>
        </p:nvSpPr>
        <p:spPr bwMode="auto">
          <a:xfrm>
            <a:off x="5021263" y="4416425"/>
            <a:ext cx="630237" cy="106045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45" name="Line 36"/>
          <p:cNvSpPr>
            <a:spLocks noChangeShapeType="1"/>
          </p:cNvSpPr>
          <p:nvPr/>
        </p:nvSpPr>
        <p:spPr bwMode="auto">
          <a:xfrm>
            <a:off x="5545138" y="4408488"/>
            <a:ext cx="1716087" cy="108267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46" name="Line 37"/>
          <p:cNvSpPr>
            <a:spLocks noChangeShapeType="1"/>
          </p:cNvSpPr>
          <p:nvPr/>
        </p:nvSpPr>
        <p:spPr bwMode="auto">
          <a:xfrm>
            <a:off x="3781425" y="5684838"/>
            <a:ext cx="1431925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47" name="Line 38"/>
          <p:cNvSpPr>
            <a:spLocks noChangeShapeType="1"/>
          </p:cNvSpPr>
          <p:nvPr/>
        </p:nvSpPr>
        <p:spPr bwMode="auto">
          <a:xfrm>
            <a:off x="2706688" y="5772150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48" name="Line 44"/>
          <p:cNvSpPr>
            <a:spLocks noChangeShapeType="1"/>
          </p:cNvSpPr>
          <p:nvPr/>
        </p:nvSpPr>
        <p:spPr bwMode="auto">
          <a:xfrm>
            <a:off x="5834063" y="5781675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49" name="Line 47"/>
          <p:cNvSpPr>
            <a:spLocks noChangeShapeType="1"/>
          </p:cNvSpPr>
          <p:nvPr/>
        </p:nvSpPr>
        <p:spPr bwMode="auto">
          <a:xfrm>
            <a:off x="3213100" y="4356100"/>
            <a:ext cx="296863" cy="112712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50" name="Line 68"/>
          <p:cNvSpPr>
            <a:spLocks noChangeShapeType="1"/>
          </p:cNvSpPr>
          <p:nvPr/>
        </p:nvSpPr>
        <p:spPr bwMode="auto">
          <a:xfrm>
            <a:off x="6908800" y="550545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51" name="Line 69"/>
          <p:cNvSpPr>
            <a:spLocks noChangeShapeType="1"/>
          </p:cNvSpPr>
          <p:nvPr/>
        </p:nvSpPr>
        <p:spPr bwMode="auto">
          <a:xfrm>
            <a:off x="7886700" y="550545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52" name="Line 70"/>
          <p:cNvSpPr>
            <a:spLocks noChangeShapeType="1"/>
          </p:cNvSpPr>
          <p:nvPr/>
        </p:nvSpPr>
        <p:spPr bwMode="auto">
          <a:xfrm>
            <a:off x="7327900" y="550545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53" name="Line 71"/>
          <p:cNvSpPr>
            <a:spLocks noChangeShapeType="1"/>
          </p:cNvSpPr>
          <p:nvPr/>
        </p:nvSpPr>
        <p:spPr bwMode="auto">
          <a:xfrm>
            <a:off x="7467600" y="550545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54" name="Rectangle 65"/>
          <p:cNvSpPr>
            <a:spLocks noChangeArrowheads="1"/>
          </p:cNvSpPr>
          <p:nvPr/>
        </p:nvSpPr>
        <p:spPr bwMode="auto">
          <a:xfrm>
            <a:off x="6777038" y="5497513"/>
            <a:ext cx="1233487" cy="481012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x-none">
              <a:latin typeface="Century Gothic" charset="0"/>
            </a:endParaRPr>
          </a:p>
          <a:p>
            <a:pPr eaLnBrk="1" hangingPunct="1"/>
            <a:endParaRPr lang="en-US" altLang="x-none">
              <a:latin typeface="Century Gothic" charset="0"/>
            </a:endParaRPr>
          </a:p>
        </p:txBody>
      </p:sp>
      <p:sp>
        <p:nvSpPr>
          <p:cNvPr id="48155" name="Text Box 121"/>
          <p:cNvSpPr txBox="1">
            <a:spLocks noChangeArrowheads="1"/>
          </p:cNvSpPr>
          <p:nvPr/>
        </p:nvSpPr>
        <p:spPr bwMode="auto">
          <a:xfrm>
            <a:off x="6869113" y="5510213"/>
            <a:ext cx="5207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ko-KR" sz="2400">
                <a:latin typeface="Century Gothic" charset="0"/>
                <a:ea typeface="Gulim" charset="-127"/>
              </a:rPr>
              <a:t>60</a:t>
            </a:r>
          </a:p>
        </p:txBody>
      </p:sp>
      <p:sp>
        <p:nvSpPr>
          <p:cNvPr id="48156" name="Line 68"/>
          <p:cNvSpPr>
            <a:spLocks noChangeShapeType="1"/>
          </p:cNvSpPr>
          <p:nvPr/>
        </p:nvSpPr>
        <p:spPr bwMode="auto">
          <a:xfrm>
            <a:off x="5092700" y="408940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57" name="Line 69"/>
          <p:cNvSpPr>
            <a:spLocks noChangeShapeType="1"/>
          </p:cNvSpPr>
          <p:nvPr/>
        </p:nvSpPr>
        <p:spPr bwMode="auto">
          <a:xfrm>
            <a:off x="6070600" y="408940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58" name="Line 70"/>
          <p:cNvSpPr>
            <a:spLocks noChangeShapeType="1"/>
          </p:cNvSpPr>
          <p:nvPr/>
        </p:nvSpPr>
        <p:spPr bwMode="auto">
          <a:xfrm>
            <a:off x="5511800" y="408940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59" name="Line 71"/>
          <p:cNvSpPr>
            <a:spLocks noChangeShapeType="1"/>
          </p:cNvSpPr>
          <p:nvPr/>
        </p:nvSpPr>
        <p:spPr bwMode="auto">
          <a:xfrm>
            <a:off x="5651500" y="408940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60" name="Rectangle 71"/>
          <p:cNvSpPr>
            <a:spLocks noChangeArrowheads="1"/>
          </p:cNvSpPr>
          <p:nvPr/>
        </p:nvSpPr>
        <p:spPr bwMode="auto">
          <a:xfrm>
            <a:off x="4960938" y="4079875"/>
            <a:ext cx="1233487" cy="481013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x-none">
              <a:latin typeface="Century Gothic" charset="0"/>
            </a:endParaRPr>
          </a:p>
          <a:p>
            <a:pPr eaLnBrk="1" hangingPunct="1"/>
            <a:endParaRPr lang="en-US" altLang="x-none">
              <a:latin typeface="Century Gothic" charset="0"/>
            </a:endParaRPr>
          </a:p>
        </p:txBody>
      </p:sp>
      <p:sp>
        <p:nvSpPr>
          <p:cNvPr id="48161" name="Text Box 121"/>
          <p:cNvSpPr txBox="1">
            <a:spLocks noChangeArrowheads="1"/>
          </p:cNvSpPr>
          <p:nvPr/>
        </p:nvSpPr>
        <p:spPr bwMode="auto">
          <a:xfrm>
            <a:off x="5053013" y="4092575"/>
            <a:ext cx="5207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ko-KR" sz="2400">
                <a:latin typeface="Century Gothic" charset="0"/>
                <a:ea typeface="Gulim" charset="-127"/>
              </a:rPr>
              <a:t>60</a:t>
            </a:r>
          </a:p>
        </p:txBody>
      </p:sp>
      <p:sp>
        <p:nvSpPr>
          <p:cNvPr id="48162" name="Line 68"/>
          <p:cNvSpPr>
            <a:spLocks noChangeShapeType="1"/>
          </p:cNvSpPr>
          <p:nvPr/>
        </p:nvSpPr>
        <p:spPr bwMode="auto">
          <a:xfrm>
            <a:off x="2743200" y="409892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63" name="Line 69"/>
          <p:cNvSpPr>
            <a:spLocks noChangeShapeType="1"/>
          </p:cNvSpPr>
          <p:nvPr/>
        </p:nvSpPr>
        <p:spPr bwMode="auto">
          <a:xfrm>
            <a:off x="3721100" y="409892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64" name="Line 70"/>
          <p:cNvSpPr>
            <a:spLocks noChangeShapeType="1"/>
          </p:cNvSpPr>
          <p:nvPr/>
        </p:nvSpPr>
        <p:spPr bwMode="auto">
          <a:xfrm>
            <a:off x="3162300" y="409892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65" name="Line 71"/>
          <p:cNvSpPr>
            <a:spLocks noChangeShapeType="1"/>
          </p:cNvSpPr>
          <p:nvPr/>
        </p:nvSpPr>
        <p:spPr bwMode="auto">
          <a:xfrm>
            <a:off x="3302000" y="409892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66" name="Rectangle 77"/>
          <p:cNvSpPr>
            <a:spLocks noChangeArrowheads="1"/>
          </p:cNvSpPr>
          <p:nvPr/>
        </p:nvSpPr>
        <p:spPr bwMode="auto">
          <a:xfrm>
            <a:off x="2611438" y="4089400"/>
            <a:ext cx="1233487" cy="481013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x-none">
              <a:latin typeface="Century Gothic" charset="0"/>
            </a:endParaRPr>
          </a:p>
          <a:p>
            <a:pPr eaLnBrk="1" hangingPunct="1"/>
            <a:endParaRPr lang="en-US" altLang="x-none">
              <a:latin typeface="Century Gothic" charset="0"/>
            </a:endParaRPr>
          </a:p>
        </p:txBody>
      </p:sp>
      <p:sp>
        <p:nvSpPr>
          <p:cNvPr id="48167" name="Text Box 121"/>
          <p:cNvSpPr txBox="1">
            <a:spLocks noChangeArrowheads="1"/>
          </p:cNvSpPr>
          <p:nvPr/>
        </p:nvSpPr>
        <p:spPr bwMode="auto">
          <a:xfrm>
            <a:off x="2703513" y="4102100"/>
            <a:ext cx="5207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ko-KR" sz="2400">
                <a:latin typeface="Century Gothic" charset="0"/>
                <a:ea typeface="Gulim" charset="-127"/>
              </a:rPr>
              <a:t>30</a:t>
            </a:r>
          </a:p>
        </p:txBody>
      </p:sp>
      <p:sp>
        <p:nvSpPr>
          <p:cNvPr id="48168" name="Line 68"/>
          <p:cNvSpPr>
            <a:spLocks noChangeShapeType="1"/>
          </p:cNvSpPr>
          <p:nvPr/>
        </p:nvSpPr>
        <p:spPr bwMode="auto">
          <a:xfrm>
            <a:off x="2760663" y="544830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69" name="Line 69"/>
          <p:cNvSpPr>
            <a:spLocks noChangeShapeType="1"/>
          </p:cNvSpPr>
          <p:nvPr/>
        </p:nvSpPr>
        <p:spPr bwMode="auto">
          <a:xfrm>
            <a:off x="3738563" y="544830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70" name="Line 70"/>
          <p:cNvSpPr>
            <a:spLocks noChangeShapeType="1"/>
          </p:cNvSpPr>
          <p:nvPr/>
        </p:nvSpPr>
        <p:spPr bwMode="auto">
          <a:xfrm>
            <a:off x="3179763" y="544830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71" name="Line 71"/>
          <p:cNvSpPr>
            <a:spLocks noChangeShapeType="1"/>
          </p:cNvSpPr>
          <p:nvPr/>
        </p:nvSpPr>
        <p:spPr bwMode="auto">
          <a:xfrm>
            <a:off x="3319463" y="544830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72" name="Rectangle 83"/>
          <p:cNvSpPr>
            <a:spLocks noChangeArrowheads="1"/>
          </p:cNvSpPr>
          <p:nvPr/>
        </p:nvSpPr>
        <p:spPr bwMode="auto">
          <a:xfrm>
            <a:off x="2627313" y="5438775"/>
            <a:ext cx="1233487" cy="481013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x-none">
              <a:latin typeface="Century Gothic" charset="0"/>
            </a:endParaRPr>
          </a:p>
          <a:p>
            <a:pPr eaLnBrk="1" hangingPunct="1"/>
            <a:endParaRPr lang="en-US" altLang="x-none">
              <a:latin typeface="Century Gothic" charset="0"/>
            </a:endParaRPr>
          </a:p>
        </p:txBody>
      </p:sp>
      <p:sp>
        <p:nvSpPr>
          <p:cNvPr id="48173" name="Text Box 121"/>
          <p:cNvSpPr txBox="1">
            <a:spLocks noChangeArrowheads="1"/>
          </p:cNvSpPr>
          <p:nvPr/>
        </p:nvSpPr>
        <p:spPr bwMode="auto">
          <a:xfrm>
            <a:off x="2719388" y="5451475"/>
            <a:ext cx="5207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ko-KR" sz="2400">
                <a:latin typeface="Century Gothic" charset="0"/>
                <a:ea typeface="Gulim" charset="-127"/>
              </a:rPr>
              <a:t>30</a:t>
            </a:r>
          </a:p>
        </p:txBody>
      </p:sp>
      <p:sp>
        <p:nvSpPr>
          <p:cNvPr id="48174" name="Line 68"/>
          <p:cNvSpPr>
            <a:spLocks noChangeShapeType="1"/>
          </p:cNvSpPr>
          <p:nvPr/>
        </p:nvSpPr>
        <p:spPr bwMode="auto">
          <a:xfrm>
            <a:off x="3856038" y="2924175"/>
            <a:ext cx="0" cy="482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75" name="Line 69"/>
          <p:cNvSpPr>
            <a:spLocks noChangeShapeType="1"/>
          </p:cNvSpPr>
          <p:nvPr/>
        </p:nvSpPr>
        <p:spPr bwMode="auto">
          <a:xfrm>
            <a:off x="4833938" y="2924175"/>
            <a:ext cx="0" cy="482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76" name="Line 70"/>
          <p:cNvSpPr>
            <a:spLocks noChangeShapeType="1"/>
          </p:cNvSpPr>
          <p:nvPr/>
        </p:nvSpPr>
        <p:spPr bwMode="auto">
          <a:xfrm>
            <a:off x="4275138" y="2924175"/>
            <a:ext cx="0" cy="482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77" name="Line 71"/>
          <p:cNvSpPr>
            <a:spLocks noChangeShapeType="1"/>
          </p:cNvSpPr>
          <p:nvPr/>
        </p:nvSpPr>
        <p:spPr bwMode="auto">
          <a:xfrm>
            <a:off x="4414838" y="2924175"/>
            <a:ext cx="0" cy="482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78" name="Rectangle 90"/>
          <p:cNvSpPr>
            <a:spLocks noChangeArrowheads="1"/>
          </p:cNvSpPr>
          <p:nvPr/>
        </p:nvSpPr>
        <p:spPr bwMode="auto">
          <a:xfrm>
            <a:off x="3722688" y="2916238"/>
            <a:ext cx="1233487" cy="479425"/>
          </a:xfrm>
          <a:prstGeom prst="rect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x-none">
              <a:latin typeface="Century Gothic" charset="0"/>
            </a:endParaRPr>
          </a:p>
          <a:p>
            <a:pPr eaLnBrk="1" hangingPunct="1"/>
            <a:endParaRPr lang="en-US" altLang="x-none">
              <a:latin typeface="Century Gothic" charset="0"/>
            </a:endParaRPr>
          </a:p>
        </p:txBody>
      </p:sp>
      <p:sp>
        <p:nvSpPr>
          <p:cNvPr id="48179" name="Text Box 121"/>
          <p:cNvSpPr txBox="1">
            <a:spLocks noChangeArrowheads="1"/>
          </p:cNvSpPr>
          <p:nvPr/>
        </p:nvSpPr>
        <p:spPr bwMode="auto">
          <a:xfrm>
            <a:off x="3814763" y="2927350"/>
            <a:ext cx="5207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ko-KR" sz="2400">
                <a:solidFill>
                  <a:srgbClr val="FF0000"/>
                </a:solidFill>
                <a:latin typeface="Century Gothic" charset="0"/>
                <a:ea typeface="Gulim" charset="-127"/>
              </a:rPr>
              <a:t>50</a:t>
            </a:r>
          </a:p>
        </p:txBody>
      </p:sp>
    </p:spTree>
    <p:extLst>
      <p:ext uri="{BB962C8B-B14F-4D97-AF65-F5344CB8AC3E}">
        <p14:creationId xmlns:p14="http://schemas.microsoft.com/office/powerpoint/2010/main" val="317157650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EF1298D-0C69-644C-9BB9-2546707966FB}" type="slidenum">
              <a:rPr lang="ko-KR" altLang="en-US">
                <a:solidFill>
                  <a:srgbClr val="595959"/>
                </a:solidFill>
                <a:latin typeface="Century Gothic" charset="0"/>
              </a:rPr>
              <a:pPr eaLnBrk="1" hangingPunct="1"/>
              <a:t>44</a:t>
            </a:fld>
            <a:endParaRPr lang="en-US" altLang="ko-KR">
              <a:solidFill>
                <a:srgbClr val="595959"/>
              </a:solidFill>
              <a:latin typeface="Century Gothic" charset="0"/>
            </a:endParaRPr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Gulim" charset="-127"/>
              </a:rPr>
              <a:t>B+Tree Insertion</a:t>
            </a:r>
          </a:p>
        </p:txBody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Gulim" charset="-127"/>
              </a:rPr>
              <a:t>Leaf node overflow</a:t>
            </a:r>
          </a:p>
          <a:p>
            <a:pPr lvl="1" eaLnBrk="1" hangingPunct="1"/>
            <a:r>
              <a:rPr lang="en-US" altLang="ko-KR" sz="1800">
                <a:ea typeface="Gulim" charset="-127"/>
              </a:rPr>
              <a:t>The first key of the new node is </a:t>
            </a:r>
            <a:r>
              <a:rPr lang="en-US" altLang="ko-KR" sz="1800" i="1" u="sng">
                <a:ea typeface="Gulim" charset="-127"/>
              </a:rPr>
              <a:t>copied</a:t>
            </a:r>
            <a:r>
              <a:rPr lang="en-US" altLang="ko-KR" sz="1800">
                <a:ea typeface="Gulim" charset="-127"/>
              </a:rPr>
              <a:t> to the parent</a:t>
            </a:r>
          </a:p>
          <a:p>
            <a:pPr eaLnBrk="1" hangingPunct="1"/>
            <a:r>
              <a:rPr lang="en-US" altLang="ko-KR">
                <a:ea typeface="Gulim" charset="-127"/>
              </a:rPr>
              <a:t>Non-leaf node overflow</a:t>
            </a:r>
          </a:p>
          <a:p>
            <a:pPr lvl="1" eaLnBrk="1" hangingPunct="1"/>
            <a:r>
              <a:rPr lang="en-US" altLang="ko-KR" sz="1800">
                <a:ea typeface="Gulim" charset="-127"/>
              </a:rPr>
              <a:t>The middle key is </a:t>
            </a:r>
            <a:r>
              <a:rPr lang="en-US" altLang="ko-KR" sz="1800" i="1" u="sng">
                <a:ea typeface="Gulim" charset="-127"/>
              </a:rPr>
              <a:t>moved</a:t>
            </a:r>
            <a:r>
              <a:rPr lang="en-US" altLang="ko-KR" sz="1800">
                <a:ea typeface="Gulim" charset="-127"/>
              </a:rPr>
              <a:t> to the parent</a:t>
            </a:r>
          </a:p>
        </p:txBody>
      </p:sp>
    </p:spTree>
    <p:extLst>
      <p:ext uri="{BB962C8B-B14F-4D97-AF65-F5344CB8AC3E}">
        <p14:creationId xmlns:p14="http://schemas.microsoft.com/office/powerpoint/2010/main" val="227418776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2D8B94D-2973-7045-8BB9-EB68BEF15A15}" type="slidenum">
              <a:rPr lang="ko-KR" altLang="en-US">
                <a:solidFill>
                  <a:srgbClr val="595959"/>
                </a:solidFill>
                <a:latin typeface="Century Gothic" charset="0"/>
              </a:rPr>
              <a:pPr eaLnBrk="1" hangingPunct="1"/>
              <a:t>45</a:t>
            </a:fld>
            <a:endParaRPr lang="en-US" altLang="ko-KR">
              <a:solidFill>
                <a:srgbClr val="595959"/>
              </a:solidFill>
              <a:latin typeface="Century Gothic" charset="0"/>
            </a:endParaRPr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B+Tree Deletion</a:t>
            </a:r>
          </a:p>
        </p:txBody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x-none" sz="2400" dirty="0"/>
              <a:t>(a) Simple case (no underflow)</a:t>
            </a:r>
            <a:endParaRPr lang="en-US" altLang="x-none" sz="180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x-none" sz="2400" dirty="0"/>
              <a:t>(b) Leaf node, coalesce with neighbor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x-none" sz="2400" dirty="0"/>
              <a:t>(c) Leaf node, redistribute with neighbor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x-none" sz="2400" dirty="0"/>
              <a:t>(d) Non-leaf node, coalesce with neighbor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x-none" sz="2400" dirty="0"/>
              <a:t>(e) Non-leaf node, redistribute with neighbor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x-none" sz="2400" dirty="0"/>
          </a:p>
        </p:txBody>
      </p:sp>
    </p:spTree>
    <p:extLst>
      <p:ext uri="{BB962C8B-B14F-4D97-AF65-F5344CB8AC3E}">
        <p14:creationId xmlns:p14="http://schemas.microsoft.com/office/powerpoint/2010/main" val="174813188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E89F1A0-BAB2-F349-8207-D1C9BA0E757A}" type="slidenum">
              <a:rPr lang="ko-KR" altLang="en-US">
                <a:solidFill>
                  <a:srgbClr val="595959"/>
                </a:solidFill>
                <a:latin typeface="Century Gothic" charset="0"/>
              </a:rPr>
              <a:pPr eaLnBrk="1" hangingPunct="1"/>
              <a:t>46</a:t>
            </a:fld>
            <a:endParaRPr lang="en-US" altLang="ko-KR">
              <a:solidFill>
                <a:srgbClr val="595959"/>
              </a:solidFill>
              <a:latin typeface="Century Gothic" charset="0"/>
            </a:endParaRPr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2157413"/>
            <a:ext cx="8915400" cy="877887"/>
          </a:xfrm>
        </p:spPr>
        <p:txBody>
          <a:bodyPr/>
          <a:lstStyle/>
          <a:p>
            <a:pPr eaLnBrk="1" hangingPunct="1"/>
            <a:r>
              <a:rPr lang="en-US" altLang="x-none"/>
              <a:t>(a) Simple case </a:t>
            </a:r>
            <a:br>
              <a:rPr lang="en-US" altLang="x-none"/>
            </a:br>
            <a:r>
              <a:rPr lang="en-US" altLang="x-none"/>
              <a:t>(no underflow)</a:t>
            </a:r>
          </a:p>
        </p:txBody>
      </p:sp>
    </p:spTree>
    <p:extLst>
      <p:ext uri="{BB962C8B-B14F-4D97-AF65-F5344CB8AC3E}">
        <p14:creationId xmlns:p14="http://schemas.microsoft.com/office/powerpoint/2010/main" val="421158730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2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00FD712-4DE9-EC42-B8EA-EB265967F8AA}" type="slidenum">
              <a:rPr lang="ko-KR" altLang="en-US">
                <a:solidFill>
                  <a:srgbClr val="595959"/>
                </a:solidFill>
                <a:latin typeface="Century Gothic" charset="0"/>
              </a:rPr>
              <a:pPr eaLnBrk="1" hangingPunct="1"/>
              <a:t>47</a:t>
            </a:fld>
            <a:endParaRPr lang="en-US" altLang="ko-KR">
              <a:solidFill>
                <a:srgbClr val="595959"/>
              </a:solidFill>
              <a:latin typeface="Century Gothic" charset="0"/>
            </a:endParaRPr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>
          <a:xfrm>
            <a:off x="696913" y="330200"/>
            <a:ext cx="7772400" cy="639763"/>
          </a:xfrm>
        </p:spPr>
        <p:txBody>
          <a:bodyPr/>
          <a:lstStyle/>
          <a:p>
            <a:pPr eaLnBrk="1" hangingPunct="1"/>
            <a:r>
              <a:rPr lang="en-US" altLang="x-none" sz="3200"/>
              <a:t>(a) Simple case</a:t>
            </a:r>
          </a:p>
        </p:txBody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129088"/>
            <a:ext cx="7772400" cy="196691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x-none" sz="2800"/>
              <a:t>Delete 25</a:t>
            </a:r>
          </a:p>
          <a:p>
            <a:pPr lvl="1" eaLnBrk="1" hangingPunct="1">
              <a:lnSpc>
                <a:spcPct val="90000"/>
              </a:lnSpc>
            </a:pPr>
            <a:endParaRPr lang="en-US" altLang="x-none" sz="2400"/>
          </a:p>
          <a:p>
            <a:pPr lvl="1" eaLnBrk="1" hangingPunct="1">
              <a:lnSpc>
                <a:spcPct val="90000"/>
              </a:lnSpc>
            </a:pPr>
            <a:endParaRPr lang="en-US" altLang="x-none" sz="2400"/>
          </a:p>
          <a:p>
            <a:pPr lvl="1" eaLnBrk="1" hangingPunct="1">
              <a:lnSpc>
                <a:spcPct val="90000"/>
              </a:lnSpc>
            </a:pPr>
            <a:endParaRPr lang="en-US" altLang="x-none" sz="2400"/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x-none" sz="2400"/>
              <a:t> </a:t>
            </a:r>
          </a:p>
          <a:p>
            <a:pPr eaLnBrk="1" hangingPunct="1">
              <a:lnSpc>
                <a:spcPct val="90000"/>
              </a:lnSpc>
            </a:pPr>
            <a:endParaRPr lang="en-US" altLang="x-none" sz="2800"/>
          </a:p>
        </p:txBody>
      </p:sp>
      <p:grpSp>
        <p:nvGrpSpPr>
          <p:cNvPr id="53253" name="Group 4"/>
          <p:cNvGrpSpPr>
            <a:grpSpLocks/>
          </p:cNvGrpSpPr>
          <p:nvPr/>
        </p:nvGrpSpPr>
        <p:grpSpPr bwMode="auto">
          <a:xfrm>
            <a:off x="2606675" y="2659063"/>
            <a:ext cx="2181225" cy="769937"/>
            <a:chOff x="1153" y="2005"/>
            <a:chExt cx="1374" cy="485"/>
          </a:xfrm>
        </p:grpSpPr>
        <p:sp>
          <p:nvSpPr>
            <p:cNvPr id="53290" name="Line 5"/>
            <p:cNvSpPr>
              <a:spLocks noChangeShapeType="1"/>
            </p:cNvSpPr>
            <p:nvPr/>
          </p:nvSpPr>
          <p:spPr bwMode="auto">
            <a:xfrm>
              <a:off x="2239" y="2081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91" name="Line 6"/>
            <p:cNvSpPr>
              <a:spLocks noChangeShapeType="1"/>
            </p:cNvSpPr>
            <p:nvPr/>
          </p:nvSpPr>
          <p:spPr bwMode="auto">
            <a:xfrm>
              <a:off x="1185" y="2167"/>
              <a:ext cx="0" cy="32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92" name="Line 7"/>
            <p:cNvSpPr>
              <a:spLocks noChangeShapeType="1"/>
            </p:cNvSpPr>
            <p:nvPr/>
          </p:nvSpPr>
          <p:spPr bwMode="auto">
            <a:xfrm>
              <a:off x="1552" y="2160"/>
              <a:ext cx="0" cy="32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3293" name="Group 8"/>
            <p:cNvGrpSpPr>
              <a:grpSpLocks/>
            </p:cNvGrpSpPr>
            <p:nvPr/>
          </p:nvGrpSpPr>
          <p:grpSpPr bwMode="auto">
            <a:xfrm>
              <a:off x="1153" y="2005"/>
              <a:ext cx="1118" cy="323"/>
              <a:chOff x="749" y="2389"/>
              <a:chExt cx="1118" cy="323"/>
            </a:xfrm>
          </p:grpSpPr>
          <p:sp>
            <p:nvSpPr>
              <p:cNvPr id="53295" name="Text Box 9"/>
              <p:cNvSpPr txBox="1">
                <a:spLocks noChangeArrowheads="1"/>
              </p:cNvSpPr>
              <p:nvPr/>
            </p:nvSpPr>
            <p:spPr bwMode="auto">
              <a:xfrm>
                <a:off x="749" y="2404"/>
                <a:ext cx="1118" cy="3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altLang="x-none" sz="2400">
                    <a:latin typeface="Century Gothic" charset="0"/>
                  </a:rPr>
                  <a:t> 20  25  30 </a:t>
                </a:r>
              </a:p>
            </p:txBody>
          </p:sp>
          <p:sp>
            <p:nvSpPr>
              <p:cNvPr id="53296" name="Line 10"/>
              <p:cNvSpPr>
                <a:spLocks noChangeShapeType="1"/>
              </p:cNvSpPr>
              <p:nvPr/>
            </p:nvSpPr>
            <p:spPr bwMode="auto">
              <a:xfrm>
                <a:off x="832" y="2389"/>
                <a:ext cx="0" cy="30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297" name="Line 11"/>
              <p:cNvSpPr>
                <a:spLocks noChangeShapeType="1"/>
              </p:cNvSpPr>
              <p:nvPr/>
            </p:nvSpPr>
            <p:spPr bwMode="auto">
              <a:xfrm>
                <a:off x="1423" y="2389"/>
                <a:ext cx="0" cy="30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298" name="Line 12"/>
              <p:cNvSpPr>
                <a:spLocks noChangeShapeType="1"/>
              </p:cNvSpPr>
              <p:nvPr/>
            </p:nvSpPr>
            <p:spPr bwMode="auto">
              <a:xfrm>
                <a:off x="1096" y="2389"/>
                <a:ext cx="0" cy="30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299" name="Line 13"/>
              <p:cNvSpPr>
                <a:spLocks noChangeShapeType="1"/>
              </p:cNvSpPr>
              <p:nvPr/>
            </p:nvSpPr>
            <p:spPr bwMode="auto">
              <a:xfrm>
                <a:off x="1184" y="2389"/>
                <a:ext cx="0" cy="30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300" name="Line 14"/>
              <p:cNvSpPr>
                <a:spLocks noChangeShapeType="1"/>
              </p:cNvSpPr>
              <p:nvPr/>
            </p:nvSpPr>
            <p:spPr bwMode="auto">
              <a:xfrm>
                <a:off x="1776" y="2408"/>
                <a:ext cx="0" cy="30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301" name="Line 15"/>
              <p:cNvSpPr>
                <a:spLocks noChangeShapeType="1"/>
              </p:cNvSpPr>
              <p:nvPr/>
            </p:nvSpPr>
            <p:spPr bwMode="auto">
              <a:xfrm>
                <a:off x="1512" y="2408"/>
                <a:ext cx="0" cy="30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3294" name="Line 16"/>
            <p:cNvSpPr>
              <a:spLocks noChangeShapeType="1"/>
            </p:cNvSpPr>
            <p:nvPr/>
          </p:nvSpPr>
          <p:spPr bwMode="auto">
            <a:xfrm>
              <a:off x="1880" y="2170"/>
              <a:ext cx="0" cy="32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3254" name="Line 17"/>
          <p:cNvSpPr>
            <a:spLocks noChangeShapeType="1"/>
          </p:cNvSpPr>
          <p:nvPr/>
        </p:nvSpPr>
        <p:spPr bwMode="auto">
          <a:xfrm>
            <a:off x="6432550" y="2765425"/>
            <a:ext cx="4572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55" name="Line 18"/>
          <p:cNvSpPr>
            <a:spLocks noChangeShapeType="1"/>
          </p:cNvSpPr>
          <p:nvPr/>
        </p:nvSpPr>
        <p:spPr bwMode="auto">
          <a:xfrm>
            <a:off x="4759325" y="2901950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56" name="Line 19"/>
          <p:cNvSpPr>
            <a:spLocks noChangeShapeType="1"/>
          </p:cNvSpPr>
          <p:nvPr/>
        </p:nvSpPr>
        <p:spPr bwMode="auto">
          <a:xfrm>
            <a:off x="5341938" y="2890838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57" name="Text Box 21"/>
          <p:cNvSpPr txBox="1">
            <a:spLocks noChangeArrowheads="1"/>
          </p:cNvSpPr>
          <p:nvPr/>
        </p:nvSpPr>
        <p:spPr bwMode="auto">
          <a:xfrm>
            <a:off x="4797425" y="2684463"/>
            <a:ext cx="10493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x-none" sz="2400">
                <a:latin typeface="Century Gothic" charset="0"/>
              </a:rPr>
              <a:t>40  50</a:t>
            </a:r>
          </a:p>
        </p:txBody>
      </p:sp>
      <p:sp>
        <p:nvSpPr>
          <p:cNvPr id="53258" name="Line 22"/>
          <p:cNvSpPr>
            <a:spLocks noChangeShapeType="1"/>
          </p:cNvSpPr>
          <p:nvPr/>
        </p:nvSpPr>
        <p:spPr bwMode="auto">
          <a:xfrm>
            <a:off x="4840288" y="264477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59" name="Line 23"/>
          <p:cNvSpPr>
            <a:spLocks noChangeShapeType="1"/>
          </p:cNvSpPr>
          <p:nvPr/>
        </p:nvSpPr>
        <p:spPr bwMode="auto">
          <a:xfrm>
            <a:off x="5778500" y="264477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60" name="Line 24"/>
          <p:cNvSpPr>
            <a:spLocks noChangeShapeType="1"/>
          </p:cNvSpPr>
          <p:nvPr/>
        </p:nvSpPr>
        <p:spPr bwMode="auto">
          <a:xfrm>
            <a:off x="5259388" y="264477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61" name="Line 25"/>
          <p:cNvSpPr>
            <a:spLocks noChangeShapeType="1"/>
          </p:cNvSpPr>
          <p:nvPr/>
        </p:nvSpPr>
        <p:spPr bwMode="auto">
          <a:xfrm>
            <a:off x="5399088" y="264477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62" name="Line 26"/>
          <p:cNvSpPr>
            <a:spLocks noChangeShapeType="1"/>
          </p:cNvSpPr>
          <p:nvPr/>
        </p:nvSpPr>
        <p:spPr bwMode="auto">
          <a:xfrm>
            <a:off x="6338888" y="267493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63" name="Line 27"/>
          <p:cNvSpPr>
            <a:spLocks noChangeShapeType="1"/>
          </p:cNvSpPr>
          <p:nvPr/>
        </p:nvSpPr>
        <p:spPr bwMode="auto">
          <a:xfrm>
            <a:off x="5919788" y="267493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3264" name="Group 28"/>
          <p:cNvGrpSpPr>
            <a:grpSpLocks/>
          </p:cNvGrpSpPr>
          <p:nvPr/>
        </p:nvGrpSpPr>
        <p:grpSpPr bwMode="auto">
          <a:xfrm>
            <a:off x="1781175" y="2662238"/>
            <a:ext cx="396875" cy="503237"/>
            <a:chOff x="384" y="4195"/>
            <a:chExt cx="250" cy="317"/>
          </a:xfrm>
        </p:grpSpPr>
        <p:sp>
          <p:nvSpPr>
            <p:cNvPr id="53288" name="Freeform 29"/>
            <p:cNvSpPr>
              <a:spLocks/>
            </p:cNvSpPr>
            <p:nvPr/>
          </p:nvSpPr>
          <p:spPr bwMode="auto">
            <a:xfrm>
              <a:off x="384" y="4214"/>
              <a:ext cx="250" cy="298"/>
            </a:xfrm>
            <a:custGeom>
              <a:avLst/>
              <a:gdLst>
                <a:gd name="T0" fmla="*/ 0 w 250"/>
                <a:gd name="T1" fmla="*/ 0 h 298"/>
                <a:gd name="T2" fmla="*/ 250 w 250"/>
                <a:gd name="T3" fmla="*/ 0 h 298"/>
                <a:gd name="T4" fmla="*/ 250 w 250"/>
                <a:gd name="T5" fmla="*/ 298 h 298"/>
                <a:gd name="T6" fmla="*/ 0 w 250"/>
                <a:gd name="T7" fmla="*/ 298 h 29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50"/>
                <a:gd name="T13" fmla="*/ 0 h 298"/>
                <a:gd name="T14" fmla="*/ 250 w 250"/>
                <a:gd name="T15" fmla="*/ 298 h 29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50" h="298">
                  <a:moveTo>
                    <a:pt x="0" y="0"/>
                  </a:moveTo>
                  <a:lnTo>
                    <a:pt x="250" y="0"/>
                  </a:lnTo>
                  <a:lnTo>
                    <a:pt x="250" y="298"/>
                  </a:lnTo>
                  <a:lnTo>
                    <a:pt x="0" y="298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>
                <a:latin typeface="Century Gothic" charset="0"/>
              </a:endParaRPr>
            </a:p>
          </p:txBody>
        </p:sp>
        <p:sp>
          <p:nvSpPr>
            <p:cNvPr id="53289" name="Line 30"/>
            <p:cNvSpPr>
              <a:spLocks noChangeShapeType="1"/>
            </p:cNvSpPr>
            <p:nvPr/>
          </p:nvSpPr>
          <p:spPr bwMode="auto">
            <a:xfrm flipH="1">
              <a:off x="557" y="4195"/>
              <a:ext cx="9" cy="31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3265" name="Line 31"/>
          <p:cNvSpPr>
            <a:spLocks noChangeShapeType="1"/>
          </p:cNvSpPr>
          <p:nvPr/>
        </p:nvSpPr>
        <p:spPr bwMode="auto">
          <a:xfrm flipV="1">
            <a:off x="2133600" y="2749550"/>
            <a:ext cx="533400" cy="1587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3266" name="Group 32"/>
          <p:cNvGrpSpPr>
            <a:grpSpLocks/>
          </p:cNvGrpSpPr>
          <p:nvPr/>
        </p:nvGrpSpPr>
        <p:grpSpPr bwMode="auto">
          <a:xfrm rot="10800000">
            <a:off x="6931025" y="2646363"/>
            <a:ext cx="396875" cy="503237"/>
            <a:chOff x="384" y="4195"/>
            <a:chExt cx="250" cy="317"/>
          </a:xfrm>
        </p:grpSpPr>
        <p:sp>
          <p:nvSpPr>
            <p:cNvPr id="53286" name="Freeform 33"/>
            <p:cNvSpPr>
              <a:spLocks/>
            </p:cNvSpPr>
            <p:nvPr/>
          </p:nvSpPr>
          <p:spPr bwMode="auto">
            <a:xfrm>
              <a:off x="384" y="4214"/>
              <a:ext cx="250" cy="298"/>
            </a:xfrm>
            <a:custGeom>
              <a:avLst/>
              <a:gdLst>
                <a:gd name="T0" fmla="*/ 0 w 250"/>
                <a:gd name="T1" fmla="*/ 0 h 298"/>
                <a:gd name="T2" fmla="*/ 250 w 250"/>
                <a:gd name="T3" fmla="*/ 0 h 298"/>
                <a:gd name="T4" fmla="*/ 250 w 250"/>
                <a:gd name="T5" fmla="*/ 298 h 298"/>
                <a:gd name="T6" fmla="*/ 0 w 250"/>
                <a:gd name="T7" fmla="*/ 298 h 29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50"/>
                <a:gd name="T13" fmla="*/ 0 h 298"/>
                <a:gd name="T14" fmla="*/ 250 w 250"/>
                <a:gd name="T15" fmla="*/ 298 h 29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50" h="298">
                  <a:moveTo>
                    <a:pt x="0" y="0"/>
                  </a:moveTo>
                  <a:lnTo>
                    <a:pt x="250" y="0"/>
                  </a:lnTo>
                  <a:lnTo>
                    <a:pt x="250" y="298"/>
                  </a:lnTo>
                  <a:lnTo>
                    <a:pt x="0" y="298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>
                <a:latin typeface="Century Gothic" charset="0"/>
              </a:endParaRPr>
            </a:p>
          </p:txBody>
        </p:sp>
        <p:sp>
          <p:nvSpPr>
            <p:cNvPr id="53287" name="Line 34"/>
            <p:cNvSpPr>
              <a:spLocks noChangeShapeType="1"/>
            </p:cNvSpPr>
            <p:nvPr/>
          </p:nvSpPr>
          <p:spPr bwMode="auto">
            <a:xfrm flipH="1">
              <a:off x="557" y="4195"/>
              <a:ext cx="9" cy="31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3267" name="Group 35"/>
          <p:cNvGrpSpPr>
            <a:grpSpLocks/>
          </p:cNvGrpSpPr>
          <p:nvPr/>
        </p:nvGrpSpPr>
        <p:grpSpPr bwMode="auto">
          <a:xfrm>
            <a:off x="3808413" y="1150938"/>
            <a:ext cx="1774825" cy="512762"/>
            <a:chOff x="749" y="2389"/>
            <a:chExt cx="1118" cy="323"/>
          </a:xfrm>
        </p:grpSpPr>
        <p:sp>
          <p:nvSpPr>
            <p:cNvPr id="53279" name="Text Box 36"/>
            <p:cNvSpPr txBox="1">
              <a:spLocks noChangeArrowheads="1"/>
            </p:cNvSpPr>
            <p:nvPr/>
          </p:nvSpPr>
          <p:spPr bwMode="auto">
            <a:xfrm>
              <a:off x="749" y="2404"/>
              <a:ext cx="1118" cy="3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x-none" sz="2400">
                  <a:latin typeface="Century Gothic" charset="0"/>
                </a:rPr>
                <a:t> 20  40  60 </a:t>
              </a:r>
            </a:p>
          </p:txBody>
        </p:sp>
        <p:sp>
          <p:nvSpPr>
            <p:cNvPr id="53280" name="Line 37"/>
            <p:cNvSpPr>
              <a:spLocks noChangeShapeType="1"/>
            </p:cNvSpPr>
            <p:nvPr/>
          </p:nvSpPr>
          <p:spPr bwMode="auto">
            <a:xfrm>
              <a:off x="832" y="2389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81" name="Line 38"/>
            <p:cNvSpPr>
              <a:spLocks noChangeShapeType="1"/>
            </p:cNvSpPr>
            <p:nvPr/>
          </p:nvSpPr>
          <p:spPr bwMode="auto">
            <a:xfrm>
              <a:off x="1423" y="2389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82" name="Line 39"/>
            <p:cNvSpPr>
              <a:spLocks noChangeShapeType="1"/>
            </p:cNvSpPr>
            <p:nvPr/>
          </p:nvSpPr>
          <p:spPr bwMode="auto">
            <a:xfrm>
              <a:off x="1096" y="2389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83" name="Line 40"/>
            <p:cNvSpPr>
              <a:spLocks noChangeShapeType="1"/>
            </p:cNvSpPr>
            <p:nvPr/>
          </p:nvSpPr>
          <p:spPr bwMode="auto">
            <a:xfrm>
              <a:off x="1184" y="2389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84" name="Line 41"/>
            <p:cNvSpPr>
              <a:spLocks noChangeShapeType="1"/>
            </p:cNvSpPr>
            <p:nvPr/>
          </p:nvSpPr>
          <p:spPr bwMode="auto">
            <a:xfrm>
              <a:off x="1776" y="2408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85" name="Line 42"/>
            <p:cNvSpPr>
              <a:spLocks noChangeShapeType="1"/>
            </p:cNvSpPr>
            <p:nvPr/>
          </p:nvSpPr>
          <p:spPr bwMode="auto">
            <a:xfrm>
              <a:off x="1512" y="2408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3268" name="Line 43"/>
          <p:cNvSpPr>
            <a:spLocks noChangeShapeType="1"/>
          </p:cNvSpPr>
          <p:nvPr/>
        </p:nvSpPr>
        <p:spPr bwMode="auto">
          <a:xfrm flipH="1">
            <a:off x="1828800" y="1447800"/>
            <a:ext cx="2057400" cy="122237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69" name="Line 44"/>
          <p:cNvSpPr>
            <a:spLocks noChangeShapeType="1"/>
          </p:cNvSpPr>
          <p:nvPr/>
        </p:nvSpPr>
        <p:spPr bwMode="auto">
          <a:xfrm>
            <a:off x="4964113" y="1514475"/>
            <a:ext cx="615950" cy="1131888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70" name="Line 45"/>
          <p:cNvSpPr>
            <a:spLocks noChangeShapeType="1"/>
          </p:cNvSpPr>
          <p:nvPr/>
        </p:nvSpPr>
        <p:spPr bwMode="auto">
          <a:xfrm>
            <a:off x="5495925" y="1512888"/>
            <a:ext cx="1663700" cy="1093787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71" name="Line 46"/>
          <p:cNvSpPr>
            <a:spLocks noChangeShapeType="1"/>
          </p:cNvSpPr>
          <p:nvPr/>
        </p:nvSpPr>
        <p:spPr bwMode="auto">
          <a:xfrm flipH="1">
            <a:off x="3689350" y="1509713"/>
            <a:ext cx="725488" cy="1147762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72" name="Text Box 47"/>
          <p:cNvSpPr txBox="1">
            <a:spLocks noChangeArrowheads="1"/>
          </p:cNvSpPr>
          <p:nvPr/>
        </p:nvSpPr>
        <p:spPr bwMode="auto">
          <a:xfrm>
            <a:off x="3657600" y="814388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000" i="1">
                <a:latin typeface="Times New Roman" charset="0"/>
              </a:rPr>
              <a:t>a</a:t>
            </a:r>
          </a:p>
        </p:txBody>
      </p:sp>
      <p:sp>
        <p:nvSpPr>
          <p:cNvPr id="53273" name="Text Box 48"/>
          <p:cNvSpPr txBox="1">
            <a:spLocks noChangeArrowheads="1"/>
          </p:cNvSpPr>
          <p:nvPr/>
        </p:nvSpPr>
        <p:spPr bwMode="auto">
          <a:xfrm>
            <a:off x="1524000" y="22860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000" i="1">
                <a:latin typeface="Times New Roman" charset="0"/>
              </a:rPr>
              <a:t>b</a:t>
            </a:r>
          </a:p>
        </p:txBody>
      </p:sp>
      <p:sp>
        <p:nvSpPr>
          <p:cNvPr id="53274" name="Text Box 49"/>
          <p:cNvSpPr txBox="1">
            <a:spLocks noChangeArrowheads="1"/>
          </p:cNvSpPr>
          <p:nvPr/>
        </p:nvSpPr>
        <p:spPr bwMode="auto">
          <a:xfrm>
            <a:off x="2590800" y="2286000"/>
            <a:ext cx="296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000" i="1">
                <a:latin typeface="Times New Roman" charset="0"/>
              </a:rPr>
              <a:t>c</a:t>
            </a:r>
          </a:p>
        </p:txBody>
      </p:sp>
      <p:sp>
        <p:nvSpPr>
          <p:cNvPr id="53275" name="Text Box 50"/>
          <p:cNvSpPr txBox="1">
            <a:spLocks noChangeArrowheads="1"/>
          </p:cNvSpPr>
          <p:nvPr/>
        </p:nvSpPr>
        <p:spPr bwMode="auto">
          <a:xfrm>
            <a:off x="4724400" y="22860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000" i="1">
                <a:latin typeface="Times New Roman" charset="0"/>
              </a:rPr>
              <a:t>d</a:t>
            </a:r>
          </a:p>
        </p:txBody>
      </p:sp>
      <p:sp>
        <p:nvSpPr>
          <p:cNvPr id="53276" name="Text Box 51"/>
          <p:cNvSpPr txBox="1">
            <a:spLocks noChangeArrowheads="1"/>
          </p:cNvSpPr>
          <p:nvPr/>
        </p:nvSpPr>
        <p:spPr bwMode="auto">
          <a:xfrm>
            <a:off x="7162800" y="2286000"/>
            <a:ext cx="296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000" i="1">
                <a:latin typeface="Times New Roman" charset="0"/>
              </a:rPr>
              <a:t>e</a:t>
            </a:r>
          </a:p>
        </p:txBody>
      </p:sp>
      <p:sp>
        <p:nvSpPr>
          <p:cNvPr id="53277" name="Line 52"/>
          <p:cNvSpPr>
            <a:spLocks noChangeShapeType="1"/>
          </p:cNvSpPr>
          <p:nvPr/>
        </p:nvSpPr>
        <p:spPr bwMode="auto">
          <a:xfrm>
            <a:off x="7010400" y="2895600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78" name="Rectangle 57"/>
          <p:cNvSpPr>
            <a:spLocks noChangeArrowheads="1"/>
          </p:cNvSpPr>
          <p:nvPr/>
        </p:nvSpPr>
        <p:spPr bwMode="auto">
          <a:xfrm>
            <a:off x="4737100" y="2678113"/>
            <a:ext cx="1722438" cy="481012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x-none">
              <a:latin typeface="Century Gothic" charset="0"/>
            </a:endParaRPr>
          </a:p>
          <a:p>
            <a:pPr eaLnBrk="1" hangingPunct="1"/>
            <a:endParaRPr lang="en-US" altLang="x-none">
              <a:latin typeface="Century Gothic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60B1BD2-3D4A-9547-9F4F-EF164C3C047A}"/>
              </a:ext>
            </a:extLst>
          </p:cNvPr>
          <p:cNvSpPr/>
          <p:nvPr/>
        </p:nvSpPr>
        <p:spPr>
          <a:xfrm>
            <a:off x="3312319" y="4322763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dirty="0">
                <a:latin typeface="Tahoma" charset="0"/>
                <a:ea typeface="Gulim" charset="-127"/>
              </a:rPr>
              <a:t>n=4?</a:t>
            </a:r>
          </a:p>
          <a:p>
            <a:pPr>
              <a:spcBef>
                <a:spcPct val="0"/>
              </a:spcBef>
            </a:pPr>
            <a:r>
              <a:rPr lang="en-US" altLang="ko-KR" dirty="0">
                <a:latin typeface="Tahoma" charset="0"/>
                <a:ea typeface="Gulim" charset="-127"/>
              </a:rPr>
              <a:t>	root is 2-4 pointers (1-3 keys)</a:t>
            </a:r>
          </a:p>
          <a:p>
            <a:pPr>
              <a:spcBef>
                <a:spcPct val="0"/>
              </a:spcBef>
            </a:pPr>
            <a:r>
              <a:rPr lang="en-US" altLang="ko-KR" dirty="0">
                <a:latin typeface="Tahoma" charset="0"/>
                <a:ea typeface="Gulim" charset="-127"/>
              </a:rPr>
              <a:t>	non-leaf becomes 2-4 pointers (1-3 keys)</a:t>
            </a:r>
          </a:p>
          <a:p>
            <a:pPr>
              <a:spcBef>
                <a:spcPct val="0"/>
              </a:spcBef>
            </a:pPr>
            <a:r>
              <a:rPr lang="en-US" altLang="ko-KR" dirty="0">
                <a:latin typeface="Tahoma" charset="0"/>
                <a:ea typeface="Gulim" charset="-127"/>
              </a:rPr>
              <a:t>	leaf becomes 3-4 pointers (2-3 keys)</a:t>
            </a:r>
          </a:p>
        </p:txBody>
      </p:sp>
    </p:spTree>
    <p:extLst>
      <p:ext uri="{BB962C8B-B14F-4D97-AF65-F5344CB8AC3E}">
        <p14:creationId xmlns:p14="http://schemas.microsoft.com/office/powerpoint/2010/main" val="141857030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E8369F9-9889-9445-BC83-10D5A0838D89}" type="slidenum">
              <a:rPr lang="ko-KR" altLang="en-US">
                <a:solidFill>
                  <a:srgbClr val="595959"/>
                </a:solidFill>
                <a:latin typeface="Century Gothic" charset="0"/>
              </a:rPr>
              <a:pPr eaLnBrk="1" hangingPunct="1"/>
              <a:t>48</a:t>
            </a:fld>
            <a:endParaRPr lang="en-US" altLang="ko-KR">
              <a:solidFill>
                <a:srgbClr val="595959"/>
              </a:solidFill>
              <a:latin typeface="Century Gothic" charset="0"/>
            </a:endParaRPr>
          </a:p>
        </p:txBody>
      </p:sp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>
          <a:xfrm>
            <a:off x="696913" y="330200"/>
            <a:ext cx="7772400" cy="639763"/>
          </a:xfrm>
        </p:spPr>
        <p:txBody>
          <a:bodyPr/>
          <a:lstStyle/>
          <a:p>
            <a:pPr eaLnBrk="1" hangingPunct="1"/>
            <a:r>
              <a:rPr lang="en-US" altLang="x-none" sz="3200"/>
              <a:t>(a) Simple case</a:t>
            </a:r>
          </a:p>
        </p:txBody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129088"/>
            <a:ext cx="7772400" cy="1966912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x-none" sz="2800"/>
              <a:t>Delete 25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x-none" sz="2400"/>
              <a:t>Underflow? Min 3 ptrs. Currently 3 ptrs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x-none" sz="2800"/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x-none" sz="280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x-none" sz="2800"/>
              <a:t> </a:t>
            </a:r>
          </a:p>
        </p:txBody>
      </p:sp>
      <p:sp>
        <p:nvSpPr>
          <p:cNvPr id="54277" name="Line 4"/>
          <p:cNvSpPr>
            <a:spLocks noChangeShapeType="1"/>
          </p:cNvSpPr>
          <p:nvPr/>
        </p:nvSpPr>
        <p:spPr bwMode="auto">
          <a:xfrm>
            <a:off x="4330700" y="2779713"/>
            <a:ext cx="457200" cy="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78" name="Line 5"/>
          <p:cNvSpPr>
            <a:spLocks noChangeShapeType="1"/>
          </p:cNvSpPr>
          <p:nvPr/>
        </p:nvSpPr>
        <p:spPr bwMode="auto">
          <a:xfrm>
            <a:off x="2657475" y="2916238"/>
            <a:ext cx="0" cy="50800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79" name="Text Box 7"/>
          <p:cNvSpPr txBox="1">
            <a:spLocks noChangeArrowheads="1"/>
          </p:cNvSpPr>
          <p:nvPr/>
        </p:nvSpPr>
        <p:spPr bwMode="auto">
          <a:xfrm>
            <a:off x="2722563" y="2690813"/>
            <a:ext cx="104933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x-none" sz="2400">
                <a:solidFill>
                  <a:srgbClr val="FF0000"/>
                </a:solidFill>
                <a:latin typeface="Century Gothic" charset="0"/>
              </a:rPr>
              <a:t>20  30</a:t>
            </a:r>
          </a:p>
        </p:txBody>
      </p:sp>
      <p:sp>
        <p:nvSpPr>
          <p:cNvPr id="54280" name="Line 8"/>
          <p:cNvSpPr>
            <a:spLocks noChangeShapeType="1"/>
          </p:cNvSpPr>
          <p:nvPr/>
        </p:nvSpPr>
        <p:spPr bwMode="auto">
          <a:xfrm>
            <a:off x="2738438" y="2659063"/>
            <a:ext cx="0" cy="482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81" name="Line 9"/>
          <p:cNvSpPr>
            <a:spLocks noChangeShapeType="1"/>
          </p:cNvSpPr>
          <p:nvPr/>
        </p:nvSpPr>
        <p:spPr bwMode="auto">
          <a:xfrm>
            <a:off x="3676650" y="2659063"/>
            <a:ext cx="0" cy="482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82" name="Line 10"/>
          <p:cNvSpPr>
            <a:spLocks noChangeShapeType="1"/>
          </p:cNvSpPr>
          <p:nvPr/>
        </p:nvSpPr>
        <p:spPr bwMode="auto">
          <a:xfrm>
            <a:off x="3157538" y="2659063"/>
            <a:ext cx="0" cy="482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83" name="Line 11"/>
          <p:cNvSpPr>
            <a:spLocks noChangeShapeType="1"/>
          </p:cNvSpPr>
          <p:nvPr/>
        </p:nvSpPr>
        <p:spPr bwMode="auto">
          <a:xfrm>
            <a:off x="3297238" y="2659063"/>
            <a:ext cx="0" cy="482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84" name="Line 12"/>
          <p:cNvSpPr>
            <a:spLocks noChangeShapeType="1"/>
          </p:cNvSpPr>
          <p:nvPr/>
        </p:nvSpPr>
        <p:spPr bwMode="auto">
          <a:xfrm>
            <a:off x="4237038" y="2689225"/>
            <a:ext cx="0" cy="482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85" name="Line 13"/>
          <p:cNvSpPr>
            <a:spLocks noChangeShapeType="1"/>
          </p:cNvSpPr>
          <p:nvPr/>
        </p:nvSpPr>
        <p:spPr bwMode="auto">
          <a:xfrm>
            <a:off x="3817938" y="2689225"/>
            <a:ext cx="0" cy="482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86" name="Line 14"/>
          <p:cNvSpPr>
            <a:spLocks noChangeShapeType="1"/>
          </p:cNvSpPr>
          <p:nvPr/>
        </p:nvSpPr>
        <p:spPr bwMode="auto">
          <a:xfrm>
            <a:off x="3200400" y="2895600"/>
            <a:ext cx="0" cy="50800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87" name="Line 15"/>
          <p:cNvSpPr>
            <a:spLocks noChangeShapeType="1"/>
          </p:cNvSpPr>
          <p:nvPr/>
        </p:nvSpPr>
        <p:spPr bwMode="auto">
          <a:xfrm>
            <a:off x="6432550" y="2765425"/>
            <a:ext cx="4572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4288" name="Group 26"/>
          <p:cNvGrpSpPr>
            <a:grpSpLocks/>
          </p:cNvGrpSpPr>
          <p:nvPr/>
        </p:nvGrpSpPr>
        <p:grpSpPr bwMode="auto">
          <a:xfrm>
            <a:off x="1781175" y="2662238"/>
            <a:ext cx="396875" cy="503237"/>
            <a:chOff x="384" y="4195"/>
            <a:chExt cx="250" cy="317"/>
          </a:xfrm>
        </p:grpSpPr>
        <p:sp>
          <p:nvSpPr>
            <p:cNvPr id="54323" name="Freeform 27"/>
            <p:cNvSpPr>
              <a:spLocks/>
            </p:cNvSpPr>
            <p:nvPr/>
          </p:nvSpPr>
          <p:spPr bwMode="auto">
            <a:xfrm>
              <a:off x="384" y="4214"/>
              <a:ext cx="250" cy="298"/>
            </a:xfrm>
            <a:custGeom>
              <a:avLst/>
              <a:gdLst>
                <a:gd name="T0" fmla="*/ 0 w 250"/>
                <a:gd name="T1" fmla="*/ 0 h 298"/>
                <a:gd name="T2" fmla="*/ 250 w 250"/>
                <a:gd name="T3" fmla="*/ 0 h 298"/>
                <a:gd name="T4" fmla="*/ 250 w 250"/>
                <a:gd name="T5" fmla="*/ 298 h 298"/>
                <a:gd name="T6" fmla="*/ 0 w 250"/>
                <a:gd name="T7" fmla="*/ 298 h 29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50"/>
                <a:gd name="T13" fmla="*/ 0 h 298"/>
                <a:gd name="T14" fmla="*/ 250 w 250"/>
                <a:gd name="T15" fmla="*/ 298 h 29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50" h="298">
                  <a:moveTo>
                    <a:pt x="0" y="0"/>
                  </a:moveTo>
                  <a:lnTo>
                    <a:pt x="250" y="0"/>
                  </a:lnTo>
                  <a:lnTo>
                    <a:pt x="250" y="298"/>
                  </a:lnTo>
                  <a:lnTo>
                    <a:pt x="0" y="298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>
                <a:latin typeface="Century Gothic" charset="0"/>
              </a:endParaRPr>
            </a:p>
          </p:txBody>
        </p:sp>
        <p:sp>
          <p:nvSpPr>
            <p:cNvPr id="54324" name="Line 28"/>
            <p:cNvSpPr>
              <a:spLocks noChangeShapeType="1"/>
            </p:cNvSpPr>
            <p:nvPr/>
          </p:nvSpPr>
          <p:spPr bwMode="auto">
            <a:xfrm flipH="1">
              <a:off x="557" y="4195"/>
              <a:ext cx="9" cy="31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4289" name="Line 29"/>
          <p:cNvSpPr>
            <a:spLocks noChangeShapeType="1"/>
          </p:cNvSpPr>
          <p:nvPr/>
        </p:nvSpPr>
        <p:spPr bwMode="auto">
          <a:xfrm flipV="1">
            <a:off x="2133600" y="2749550"/>
            <a:ext cx="533400" cy="1587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4290" name="Group 30"/>
          <p:cNvGrpSpPr>
            <a:grpSpLocks/>
          </p:cNvGrpSpPr>
          <p:nvPr/>
        </p:nvGrpSpPr>
        <p:grpSpPr bwMode="auto">
          <a:xfrm rot="10800000">
            <a:off x="6931025" y="2646363"/>
            <a:ext cx="396875" cy="503237"/>
            <a:chOff x="384" y="4195"/>
            <a:chExt cx="250" cy="317"/>
          </a:xfrm>
        </p:grpSpPr>
        <p:sp>
          <p:nvSpPr>
            <p:cNvPr id="54321" name="Freeform 31"/>
            <p:cNvSpPr>
              <a:spLocks/>
            </p:cNvSpPr>
            <p:nvPr/>
          </p:nvSpPr>
          <p:spPr bwMode="auto">
            <a:xfrm>
              <a:off x="384" y="4214"/>
              <a:ext cx="250" cy="298"/>
            </a:xfrm>
            <a:custGeom>
              <a:avLst/>
              <a:gdLst>
                <a:gd name="T0" fmla="*/ 0 w 250"/>
                <a:gd name="T1" fmla="*/ 0 h 298"/>
                <a:gd name="T2" fmla="*/ 250 w 250"/>
                <a:gd name="T3" fmla="*/ 0 h 298"/>
                <a:gd name="T4" fmla="*/ 250 w 250"/>
                <a:gd name="T5" fmla="*/ 298 h 298"/>
                <a:gd name="T6" fmla="*/ 0 w 250"/>
                <a:gd name="T7" fmla="*/ 298 h 29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50"/>
                <a:gd name="T13" fmla="*/ 0 h 298"/>
                <a:gd name="T14" fmla="*/ 250 w 250"/>
                <a:gd name="T15" fmla="*/ 298 h 29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50" h="298">
                  <a:moveTo>
                    <a:pt x="0" y="0"/>
                  </a:moveTo>
                  <a:lnTo>
                    <a:pt x="250" y="0"/>
                  </a:lnTo>
                  <a:lnTo>
                    <a:pt x="250" y="298"/>
                  </a:lnTo>
                  <a:lnTo>
                    <a:pt x="0" y="298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>
                <a:latin typeface="Century Gothic" charset="0"/>
              </a:endParaRPr>
            </a:p>
          </p:txBody>
        </p:sp>
        <p:sp>
          <p:nvSpPr>
            <p:cNvPr id="54322" name="Line 32"/>
            <p:cNvSpPr>
              <a:spLocks noChangeShapeType="1"/>
            </p:cNvSpPr>
            <p:nvPr/>
          </p:nvSpPr>
          <p:spPr bwMode="auto">
            <a:xfrm flipH="1">
              <a:off x="557" y="4195"/>
              <a:ext cx="9" cy="31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4291" name="Group 33"/>
          <p:cNvGrpSpPr>
            <a:grpSpLocks/>
          </p:cNvGrpSpPr>
          <p:nvPr/>
        </p:nvGrpSpPr>
        <p:grpSpPr bwMode="auto">
          <a:xfrm>
            <a:off x="3808413" y="1150938"/>
            <a:ext cx="1774825" cy="512762"/>
            <a:chOff x="749" y="2389"/>
            <a:chExt cx="1118" cy="323"/>
          </a:xfrm>
        </p:grpSpPr>
        <p:sp>
          <p:nvSpPr>
            <p:cNvPr id="54314" name="Text Box 34"/>
            <p:cNvSpPr txBox="1">
              <a:spLocks noChangeArrowheads="1"/>
            </p:cNvSpPr>
            <p:nvPr/>
          </p:nvSpPr>
          <p:spPr bwMode="auto">
            <a:xfrm>
              <a:off x="749" y="2404"/>
              <a:ext cx="1118" cy="3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x-none" sz="2400">
                  <a:latin typeface="Century Gothic" charset="0"/>
                </a:rPr>
                <a:t> 20  40  60 </a:t>
              </a:r>
            </a:p>
          </p:txBody>
        </p:sp>
        <p:sp>
          <p:nvSpPr>
            <p:cNvPr id="54315" name="Line 35"/>
            <p:cNvSpPr>
              <a:spLocks noChangeShapeType="1"/>
            </p:cNvSpPr>
            <p:nvPr/>
          </p:nvSpPr>
          <p:spPr bwMode="auto">
            <a:xfrm>
              <a:off x="832" y="2389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316" name="Line 36"/>
            <p:cNvSpPr>
              <a:spLocks noChangeShapeType="1"/>
            </p:cNvSpPr>
            <p:nvPr/>
          </p:nvSpPr>
          <p:spPr bwMode="auto">
            <a:xfrm>
              <a:off x="1423" y="2389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317" name="Line 37"/>
            <p:cNvSpPr>
              <a:spLocks noChangeShapeType="1"/>
            </p:cNvSpPr>
            <p:nvPr/>
          </p:nvSpPr>
          <p:spPr bwMode="auto">
            <a:xfrm>
              <a:off x="1096" y="2389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318" name="Line 38"/>
            <p:cNvSpPr>
              <a:spLocks noChangeShapeType="1"/>
            </p:cNvSpPr>
            <p:nvPr/>
          </p:nvSpPr>
          <p:spPr bwMode="auto">
            <a:xfrm>
              <a:off x="1184" y="2389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319" name="Line 39"/>
            <p:cNvSpPr>
              <a:spLocks noChangeShapeType="1"/>
            </p:cNvSpPr>
            <p:nvPr/>
          </p:nvSpPr>
          <p:spPr bwMode="auto">
            <a:xfrm>
              <a:off x="1776" y="2408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320" name="Line 40"/>
            <p:cNvSpPr>
              <a:spLocks noChangeShapeType="1"/>
            </p:cNvSpPr>
            <p:nvPr/>
          </p:nvSpPr>
          <p:spPr bwMode="auto">
            <a:xfrm>
              <a:off x="1512" y="2408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4292" name="Line 41"/>
          <p:cNvSpPr>
            <a:spLocks noChangeShapeType="1"/>
          </p:cNvSpPr>
          <p:nvPr/>
        </p:nvSpPr>
        <p:spPr bwMode="auto">
          <a:xfrm flipH="1">
            <a:off x="1828800" y="1447800"/>
            <a:ext cx="2057400" cy="122237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93" name="Line 42"/>
          <p:cNvSpPr>
            <a:spLocks noChangeShapeType="1"/>
          </p:cNvSpPr>
          <p:nvPr/>
        </p:nvSpPr>
        <p:spPr bwMode="auto">
          <a:xfrm>
            <a:off x="4964113" y="1514475"/>
            <a:ext cx="615950" cy="1131888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94" name="Line 43"/>
          <p:cNvSpPr>
            <a:spLocks noChangeShapeType="1"/>
          </p:cNvSpPr>
          <p:nvPr/>
        </p:nvSpPr>
        <p:spPr bwMode="auto">
          <a:xfrm>
            <a:off x="5495925" y="1512888"/>
            <a:ext cx="1663700" cy="1093787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95" name="Line 44"/>
          <p:cNvSpPr>
            <a:spLocks noChangeShapeType="1"/>
          </p:cNvSpPr>
          <p:nvPr/>
        </p:nvSpPr>
        <p:spPr bwMode="auto">
          <a:xfrm flipH="1">
            <a:off x="3689350" y="1509713"/>
            <a:ext cx="725488" cy="1147762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96" name="Text Box 45"/>
          <p:cNvSpPr txBox="1">
            <a:spLocks noChangeArrowheads="1"/>
          </p:cNvSpPr>
          <p:nvPr/>
        </p:nvSpPr>
        <p:spPr bwMode="auto">
          <a:xfrm>
            <a:off x="3657600" y="814388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000" i="1">
                <a:latin typeface="Times New Roman" charset="0"/>
              </a:rPr>
              <a:t>a</a:t>
            </a:r>
          </a:p>
        </p:txBody>
      </p:sp>
      <p:sp>
        <p:nvSpPr>
          <p:cNvPr id="54297" name="Text Box 46"/>
          <p:cNvSpPr txBox="1">
            <a:spLocks noChangeArrowheads="1"/>
          </p:cNvSpPr>
          <p:nvPr/>
        </p:nvSpPr>
        <p:spPr bwMode="auto">
          <a:xfrm>
            <a:off x="1524000" y="22860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000" i="1">
                <a:latin typeface="Times New Roman" charset="0"/>
              </a:rPr>
              <a:t>b</a:t>
            </a:r>
          </a:p>
        </p:txBody>
      </p:sp>
      <p:sp>
        <p:nvSpPr>
          <p:cNvPr id="54298" name="Text Box 47"/>
          <p:cNvSpPr txBox="1">
            <a:spLocks noChangeArrowheads="1"/>
          </p:cNvSpPr>
          <p:nvPr/>
        </p:nvSpPr>
        <p:spPr bwMode="auto">
          <a:xfrm>
            <a:off x="2590800" y="2286000"/>
            <a:ext cx="296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000" i="1">
                <a:latin typeface="Times New Roman" charset="0"/>
              </a:rPr>
              <a:t>c</a:t>
            </a:r>
          </a:p>
        </p:txBody>
      </p:sp>
      <p:sp>
        <p:nvSpPr>
          <p:cNvPr id="54299" name="Text Box 48"/>
          <p:cNvSpPr txBox="1">
            <a:spLocks noChangeArrowheads="1"/>
          </p:cNvSpPr>
          <p:nvPr/>
        </p:nvSpPr>
        <p:spPr bwMode="auto">
          <a:xfrm>
            <a:off x="4724400" y="22860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000" i="1">
                <a:latin typeface="Times New Roman" charset="0"/>
              </a:rPr>
              <a:t>d</a:t>
            </a:r>
          </a:p>
        </p:txBody>
      </p:sp>
      <p:sp>
        <p:nvSpPr>
          <p:cNvPr id="54300" name="Text Box 49"/>
          <p:cNvSpPr txBox="1">
            <a:spLocks noChangeArrowheads="1"/>
          </p:cNvSpPr>
          <p:nvPr/>
        </p:nvSpPr>
        <p:spPr bwMode="auto">
          <a:xfrm>
            <a:off x="7162800" y="2286000"/>
            <a:ext cx="296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000" i="1">
                <a:latin typeface="Times New Roman" charset="0"/>
              </a:rPr>
              <a:t>e</a:t>
            </a:r>
          </a:p>
        </p:txBody>
      </p:sp>
      <p:sp>
        <p:nvSpPr>
          <p:cNvPr id="54301" name="Line 50"/>
          <p:cNvSpPr>
            <a:spLocks noChangeShapeType="1"/>
          </p:cNvSpPr>
          <p:nvPr/>
        </p:nvSpPr>
        <p:spPr bwMode="auto">
          <a:xfrm>
            <a:off x="7010400" y="2895600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302" name="Text Box 51"/>
          <p:cNvSpPr txBox="1">
            <a:spLocks noChangeArrowheads="1"/>
          </p:cNvSpPr>
          <p:nvPr/>
        </p:nvSpPr>
        <p:spPr bwMode="auto">
          <a:xfrm>
            <a:off x="2895600" y="3429000"/>
            <a:ext cx="1339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>
                <a:solidFill>
                  <a:srgbClr val="FF0000"/>
                </a:solidFill>
              </a:rPr>
              <a:t>Underflow?</a:t>
            </a:r>
          </a:p>
        </p:txBody>
      </p:sp>
      <p:sp>
        <p:nvSpPr>
          <p:cNvPr id="54303" name="Line 18"/>
          <p:cNvSpPr>
            <a:spLocks noChangeShapeType="1"/>
          </p:cNvSpPr>
          <p:nvPr/>
        </p:nvSpPr>
        <p:spPr bwMode="auto">
          <a:xfrm>
            <a:off x="4759325" y="2901950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304" name="Line 19"/>
          <p:cNvSpPr>
            <a:spLocks noChangeShapeType="1"/>
          </p:cNvSpPr>
          <p:nvPr/>
        </p:nvSpPr>
        <p:spPr bwMode="auto">
          <a:xfrm>
            <a:off x="5341938" y="2890838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305" name="Text Box 21"/>
          <p:cNvSpPr txBox="1">
            <a:spLocks noChangeArrowheads="1"/>
          </p:cNvSpPr>
          <p:nvPr/>
        </p:nvSpPr>
        <p:spPr bwMode="auto">
          <a:xfrm>
            <a:off x="4797425" y="2684463"/>
            <a:ext cx="10493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x-none" sz="2400">
                <a:latin typeface="Century Gothic" charset="0"/>
              </a:rPr>
              <a:t>40  50</a:t>
            </a:r>
          </a:p>
        </p:txBody>
      </p:sp>
      <p:sp>
        <p:nvSpPr>
          <p:cNvPr id="54306" name="Line 22"/>
          <p:cNvSpPr>
            <a:spLocks noChangeShapeType="1"/>
          </p:cNvSpPr>
          <p:nvPr/>
        </p:nvSpPr>
        <p:spPr bwMode="auto">
          <a:xfrm>
            <a:off x="4840288" y="264477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307" name="Line 23"/>
          <p:cNvSpPr>
            <a:spLocks noChangeShapeType="1"/>
          </p:cNvSpPr>
          <p:nvPr/>
        </p:nvSpPr>
        <p:spPr bwMode="auto">
          <a:xfrm>
            <a:off x="5778500" y="264477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308" name="Line 24"/>
          <p:cNvSpPr>
            <a:spLocks noChangeShapeType="1"/>
          </p:cNvSpPr>
          <p:nvPr/>
        </p:nvSpPr>
        <p:spPr bwMode="auto">
          <a:xfrm>
            <a:off x="5259388" y="264477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309" name="Line 25"/>
          <p:cNvSpPr>
            <a:spLocks noChangeShapeType="1"/>
          </p:cNvSpPr>
          <p:nvPr/>
        </p:nvSpPr>
        <p:spPr bwMode="auto">
          <a:xfrm>
            <a:off x="5399088" y="264477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310" name="Line 26"/>
          <p:cNvSpPr>
            <a:spLocks noChangeShapeType="1"/>
          </p:cNvSpPr>
          <p:nvPr/>
        </p:nvSpPr>
        <p:spPr bwMode="auto">
          <a:xfrm>
            <a:off x="6338888" y="267493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311" name="Line 27"/>
          <p:cNvSpPr>
            <a:spLocks noChangeShapeType="1"/>
          </p:cNvSpPr>
          <p:nvPr/>
        </p:nvSpPr>
        <p:spPr bwMode="auto">
          <a:xfrm>
            <a:off x="5919788" y="267493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312" name="Rectangle 61"/>
          <p:cNvSpPr>
            <a:spLocks noChangeArrowheads="1"/>
          </p:cNvSpPr>
          <p:nvPr/>
        </p:nvSpPr>
        <p:spPr bwMode="auto">
          <a:xfrm>
            <a:off x="4737100" y="2678113"/>
            <a:ext cx="1722438" cy="481012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x-none">
              <a:latin typeface="Century Gothic" charset="0"/>
            </a:endParaRPr>
          </a:p>
          <a:p>
            <a:pPr eaLnBrk="1" hangingPunct="1"/>
            <a:endParaRPr lang="en-US" altLang="x-none">
              <a:latin typeface="Century Gothic" charset="0"/>
            </a:endParaRPr>
          </a:p>
        </p:txBody>
      </p:sp>
      <p:sp>
        <p:nvSpPr>
          <p:cNvPr id="54313" name="Rectangle 62"/>
          <p:cNvSpPr>
            <a:spLocks noChangeArrowheads="1"/>
          </p:cNvSpPr>
          <p:nvPr/>
        </p:nvSpPr>
        <p:spPr bwMode="auto">
          <a:xfrm>
            <a:off x="2620963" y="2676525"/>
            <a:ext cx="1722437" cy="481013"/>
          </a:xfrm>
          <a:prstGeom prst="rect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x-none">
              <a:latin typeface="Century Gothic" charset="0"/>
            </a:endParaRPr>
          </a:p>
          <a:p>
            <a:pPr eaLnBrk="1" hangingPunct="1"/>
            <a:endParaRPr lang="en-US" altLang="x-none">
              <a:latin typeface="Century 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171201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F1381EE-A105-8D47-B501-E948EA27D902}" type="slidenum">
              <a:rPr lang="ko-KR" altLang="en-US">
                <a:solidFill>
                  <a:srgbClr val="595959"/>
                </a:solidFill>
                <a:latin typeface="Century Gothic" charset="0"/>
              </a:rPr>
              <a:pPr eaLnBrk="1" hangingPunct="1"/>
              <a:t>49</a:t>
            </a:fld>
            <a:endParaRPr lang="en-US" altLang="ko-KR">
              <a:solidFill>
                <a:srgbClr val="595959"/>
              </a:solidFill>
              <a:latin typeface="Century Gothic" charset="0"/>
            </a:endParaRPr>
          </a:p>
        </p:txBody>
      </p:sp>
      <p:sp>
        <p:nvSpPr>
          <p:cNvPr id="5529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2157413"/>
            <a:ext cx="8915400" cy="877887"/>
          </a:xfrm>
        </p:spPr>
        <p:txBody>
          <a:bodyPr/>
          <a:lstStyle/>
          <a:p>
            <a:pPr eaLnBrk="1" hangingPunct="1"/>
            <a:r>
              <a:rPr lang="en-US" altLang="x-none" dirty="0"/>
              <a:t>(b) Leaf node, coalesce </a:t>
            </a:r>
            <a:br>
              <a:rPr lang="en-US" altLang="x-none" dirty="0"/>
            </a:br>
            <a:r>
              <a:rPr lang="en-US" altLang="x-none" dirty="0"/>
              <a:t>with neighbor</a:t>
            </a:r>
          </a:p>
        </p:txBody>
      </p:sp>
    </p:spTree>
    <p:extLst>
      <p:ext uri="{BB962C8B-B14F-4D97-AF65-F5344CB8AC3E}">
        <p14:creationId xmlns:p14="http://schemas.microsoft.com/office/powerpoint/2010/main" val="1564493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289E5-ACAD-A344-965E-786449B9A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Capacity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4AC15-C87C-CF46-B580-100E12D38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Q: 2 platters, 2 surfaces/platter, 5000 tracks/surface, 1000 sectors/track, 1KB/sector. What is the overall capacity?</a:t>
            </a:r>
          </a:p>
          <a:p>
            <a:endParaRPr lang="en-US" dirty="0"/>
          </a:p>
          <a:p>
            <a:r>
              <a:rPr lang="en-US" altLang="zh-CN" dirty="0"/>
              <a:t>Ans:</a:t>
            </a:r>
          </a:p>
          <a:p>
            <a:r>
              <a:rPr lang="en-US" dirty="0"/>
              <a:t>2 platters * 2 surfaces/platter * 5000 tracks/surface * 1000 sectors/track * 1KB/sector = 20 * 1000 * 1000 KB = 20 GB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62428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60DB4A6-0D72-9145-B7F0-F1618EABA8CE}" type="slidenum">
              <a:rPr lang="ko-KR" altLang="en-US">
                <a:solidFill>
                  <a:srgbClr val="595959"/>
                </a:solidFill>
                <a:latin typeface="Century Gothic" charset="0"/>
              </a:rPr>
              <a:pPr eaLnBrk="1" hangingPunct="1"/>
              <a:t>50</a:t>
            </a:fld>
            <a:endParaRPr lang="en-US" altLang="ko-KR">
              <a:solidFill>
                <a:srgbClr val="595959"/>
              </a:solidFill>
              <a:latin typeface="Century Gothic" charset="0"/>
            </a:endParaRPr>
          </a:p>
        </p:txBody>
      </p:sp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>
          <a:xfrm>
            <a:off x="696913" y="330200"/>
            <a:ext cx="7772400" cy="639763"/>
          </a:xfrm>
        </p:spPr>
        <p:txBody>
          <a:bodyPr/>
          <a:lstStyle/>
          <a:p>
            <a:pPr eaLnBrk="1" hangingPunct="1"/>
            <a:r>
              <a:rPr lang="en-US" altLang="x-none" sz="3200" dirty="0"/>
              <a:t>(b) Coalesce with sibling (leaf)</a:t>
            </a:r>
          </a:p>
        </p:txBody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048000"/>
            <a:ext cx="8229600" cy="3352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x-none" sz="2800"/>
              <a:t>Delete 50</a:t>
            </a:r>
          </a:p>
          <a:p>
            <a:pPr lvl="1" eaLnBrk="1" hangingPunct="1">
              <a:lnSpc>
                <a:spcPct val="90000"/>
              </a:lnSpc>
            </a:pPr>
            <a:endParaRPr lang="en-US" altLang="x-none" sz="2400"/>
          </a:p>
          <a:p>
            <a:pPr lvl="1" eaLnBrk="1" hangingPunct="1">
              <a:lnSpc>
                <a:spcPct val="90000"/>
              </a:lnSpc>
            </a:pPr>
            <a:endParaRPr lang="en-US" altLang="x-none" sz="2400"/>
          </a:p>
          <a:p>
            <a:pPr lvl="1" eaLnBrk="1" hangingPunct="1">
              <a:lnSpc>
                <a:spcPct val="90000"/>
              </a:lnSpc>
            </a:pPr>
            <a:endParaRPr lang="en-US" altLang="x-none" sz="2400"/>
          </a:p>
          <a:p>
            <a:pPr lvl="1" eaLnBrk="1" hangingPunct="1">
              <a:lnSpc>
                <a:spcPct val="90000"/>
              </a:lnSpc>
            </a:pPr>
            <a:endParaRPr lang="en-US" altLang="x-none" sz="2400"/>
          </a:p>
          <a:p>
            <a:pPr lvl="1" eaLnBrk="1" hangingPunct="1">
              <a:lnSpc>
                <a:spcPct val="90000"/>
              </a:lnSpc>
            </a:pPr>
            <a:endParaRPr lang="en-US" altLang="x-none" sz="2400"/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altLang="x-none" sz="2400"/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x-none" sz="2400"/>
              <a:t> 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altLang="x-none" sz="2400"/>
          </a:p>
        </p:txBody>
      </p:sp>
      <p:sp>
        <p:nvSpPr>
          <p:cNvPr id="56325" name="Line 4"/>
          <p:cNvSpPr>
            <a:spLocks noChangeShapeType="1"/>
          </p:cNvSpPr>
          <p:nvPr/>
        </p:nvSpPr>
        <p:spPr bwMode="auto">
          <a:xfrm>
            <a:off x="2613025" y="2451100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26" name="Line 5"/>
          <p:cNvSpPr>
            <a:spLocks noChangeShapeType="1"/>
          </p:cNvSpPr>
          <p:nvPr/>
        </p:nvSpPr>
        <p:spPr bwMode="auto">
          <a:xfrm>
            <a:off x="3195638" y="2439988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27" name="Text Box 7"/>
          <p:cNvSpPr txBox="1">
            <a:spLocks noChangeArrowheads="1"/>
          </p:cNvSpPr>
          <p:nvPr/>
        </p:nvSpPr>
        <p:spPr bwMode="auto">
          <a:xfrm>
            <a:off x="2657475" y="2195513"/>
            <a:ext cx="10493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x-none" sz="2400">
                <a:latin typeface="Century Gothic" charset="0"/>
              </a:rPr>
              <a:t>20  30</a:t>
            </a:r>
          </a:p>
        </p:txBody>
      </p:sp>
      <p:sp>
        <p:nvSpPr>
          <p:cNvPr id="56328" name="Line 8"/>
          <p:cNvSpPr>
            <a:spLocks noChangeShapeType="1"/>
          </p:cNvSpPr>
          <p:nvPr/>
        </p:nvSpPr>
        <p:spPr bwMode="auto">
          <a:xfrm>
            <a:off x="2689225" y="220980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29" name="Line 9"/>
          <p:cNvSpPr>
            <a:spLocks noChangeShapeType="1"/>
          </p:cNvSpPr>
          <p:nvPr/>
        </p:nvSpPr>
        <p:spPr bwMode="auto">
          <a:xfrm>
            <a:off x="3627438" y="220980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30" name="Line 10"/>
          <p:cNvSpPr>
            <a:spLocks noChangeShapeType="1"/>
          </p:cNvSpPr>
          <p:nvPr/>
        </p:nvSpPr>
        <p:spPr bwMode="auto">
          <a:xfrm>
            <a:off x="3108325" y="220980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31" name="Line 11"/>
          <p:cNvSpPr>
            <a:spLocks noChangeShapeType="1"/>
          </p:cNvSpPr>
          <p:nvPr/>
        </p:nvSpPr>
        <p:spPr bwMode="auto">
          <a:xfrm>
            <a:off x="3248025" y="220980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32" name="Line 12"/>
          <p:cNvSpPr>
            <a:spLocks noChangeShapeType="1"/>
          </p:cNvSpPr>
          <p:nvPr/>
        </p:nvSpPr>
        <p:spPr bwMode="auto">
          <a:xfrm>
            <a:off x="4178300" y="219392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33" name="Line 13"/>
          <p:cNvSpPr>
            <a:spLocks noChangeShapeType="1"/>
          </p:cNvSpPr>
          <p:nvPr/>
        </p:nvSpPr>
        <p:spPr bwMode="auto">
          <a:xfrm>
            <a:off x="3759200" y="219392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34" name="Line 14"/>
          <p:cNvSpPr>
            <a:spLocks noChangeShapeType="1"/>
          </p:cNvSpPr>
          <p:nvPr/>
        </p:nvSpPr>
        <p:spPr bwMode="auto">
          <a:xfrm>
            <a:off x="4714875" y="2436813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35" name="Line 15"/>
          <p:cNvSpPr>
            <a:spLocks noChangeShapeType="1"/>
          </p:cNvSpPr>
          <p:nvPr/>
        </p:nvSpPr>
        <p:spPr bwMode="auto">
          <a:xfrm>
            <a:off x="5297488" y="2425700"/>
            <a:ext cx="0" cy="50800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36" name="Text Box 17"/>
          <p:cNvSpPr txBox="1">
            <a:spLocks noChangeArrowheads="1"/>
          </p:cNvSpPr>
          <p:nvPr/>
        </p:nvSpPr>
        <p:spPr bwMode="auto">
          <a:xfrm>
            <a:off x="4765675" y="2162175"/>
            <a:ext cx="10493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x-none" sz="2400">
                <a:latin typeface="Century Gothic" charset="0"/>
              </a:rPr>
              <a:t>40  </a:t>
            </a:r>
            <a:r>
              <a:rPr lang="en-US" altLang="x-none" sz="2400">
                <a:solidFill>
                  <a:srgbClr val="FF0000"/>
                </a:solidFill>
                <a:latin typeface="Century Gothic" charset="0"/>
              </a:rPr>
              <a:t>50</a:t>
            </a:r>
            <a:endParaRPr lang="en-US" altLang="x-none" sz="2400">
              <a:latin typeface="Century Gothic" charset="0"/>
            </a:endParaRPr>
          </a:p>
        </p:txBody>
      </p:sp>
      <p:sp>
        <p:nvSpPr>
          <p:cNvPr id="56337" name="Line 18"/>
          <p:cNvSpPr>
            <a:spLocks noChangeShapeType="1"/>
          </p:cNvSpPr>
          <p:nvPr/>
        </p:nvSpPr>
        <p:spPr bwMode="auto">
          <a:xfrm>
            <a:off x="4791075" y="218598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38" name="Line 19"/>
          <p:cNvSpPr>
            <a:spLocks noChangeShapeType="1"/>
          </p:cNvSpPr>
          <p:nvPr/>
        </p:nvSpPr>
        <p:spPr bwMode="auto">
          <a:xfrm>
            <a:off x="5729288" y="218598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39" name="Line 20"/>
          <p:cNvSpPr>
            <a:spLocks noChangeShapeType="1"/>
          </p:cNvSpPr>
          <p:nvPr/>
        </p:nvSpPr>
        <p:spPr bwMode="auto">
          <a:xfrm>
            <a:off x="5210175" y="218598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40" name="Line 21"/>
          <p:cNvSpPr>
            <a:spLocks noChangeShapeType="1"/>
          </p:cNvSpPr>
          <p:nvPr/>
        </p:nvSpPr>
        <p:spPr bwMode="auto">
          <a:xfrm>
            <a:off x="5349875" y="218598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41" name="Line 22"/>
          <p:cNvSpPr>
            <a:spLocks noChangeShapeType="1"/>
          </p:cNvSpPr>
          <p:nvPr/>
        </p:nvSpPr>
        <p:spPr bwMode="auto">
          <a:xfrm>
            <a:off x="6280150" y="217963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42" name="Line 23"/>
          <p:cNvSpPr>
            <a:spLocks noChangeShapeType="1"/>
          </p:cNvSpPr>
          <p:nvPr/>
        </p:nvSpPr>
        <p:spPr bwMode="auto">
          <a:xfrm>
            <a:off x="5861050" y="217963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6343" name="Group 24"/>
          <p:cNvGrpSpPr>
            <a:grpSpLocks/>
          </p:cNvGrpSpPr>
          <p:nvPr/>
        </p:nvGrpSpPr>
        <p:grpSpPr bwMode="auto">
          <a:xfrm>
            <a:off x="1722438" y="2166938"/>
            <a:ext cx="396875" cy="503237"/>
            <a:chOff x="384" y="4195"/>
            <a:chExt cx="250" cy="317"/>
          </a:xfrm>
        </p:grpSpPr>
        <p:sp>
          <p:nvSpPr>
            <p:cNvPr id="56372" name="Freeform 25"/>
            <p:cNvSpPr>
              <a:spLocks/>
            </p:cNvSpPr>
            <p:nvPr/>
          </p:nvSpPr>
          <p:spPr bwMode="auto">
            <a:xfrm>
              <a:off x="384" y="4214"/>
              <a:ext cx="250" cy="298"/>
            </a:xfrm>
            <a:custGeom>
              <a:avLst/>
              <a:gdLst>
                <a:gd name="T0" fmla="*/ 0 w 250"/>
                <a:gd name="T1" fmla="*/ 0 h 298"/>
                <a:gd name="T2" fmla="*/ 250 w 250"/>
                <a:gd name="T3" fmla="*/ 0 h 298"/>
                <a:gd name="T4" fmla="*/ 250 w 250"/>
                <a:gd name="T5" fmla="*/ 298 h 298"/>
                <a:gd name="T6" fmla="*/ 0 w 250"/>
                <a:gd name="T7" fmla="*/ 298 h 29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50"/>
                <a:gd name="T13" fmla="*/ 0 h 298"/>
                <a:gd name="T14" fmla="*/ 250 w 250"/>
                <a:gd name="T15" fmla="*/ 298 h 29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50" h="298">
                  <a:moveTo>
                    <a:pt x="0" y="0"/>
                  </a:moveTo>
                  <a:lnTo>
                    <a:pt x="250" y="0"/>
                  </a:lnTo>
                  <a:lnTo>
                    <a:pt x="250" y="298"/>
                  </a:lnTo>
                  <a:lnTo>
                    <a:pt x="0" y="298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>
                <a:latin typeface="Century Gothic" charset="0"/>
              </a:endParaRPr>
            </a:p>
          </p:txBody>
        </p:sp>
        <p:sp>
          <p:nvSpPr>
            <p:cNvPr id="56373" name="Line 26"/>
            <p:cNvSpPr>
              <a:spLocks noChangeShapeType="1"/>
            </p:cNvSpPr>
            <p:nvPr/>
          </p:nvSpPr>
          <p:spPr bwMode="auto">
            <a:xfrm flipH="1">
              <a:off x="557" y="4195"/>
              <a:ext cx="9" cy="31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6344" name="Group 27"/>
          <p:cNvGrpSpPr>
            <a:grpSpLocks/>
          </p:cNvGrpSpPr>
          <p:nvPr/>
        </p:nvGrpSpPr>
        <p:grpSpPr bwMode="auto">
          <a:xfrm rot="10800000">
            <a:off x="6872288" y="2151063"/>
            <a:ext cx="396875" cy="503237"/>
            <a:chOff x="384" y="4195"/>
            <a:chExt cx="250" cy="317"/>
          </a:xfrm>
        </p:grpSpPr>
        <p:sp>
          <p:nvSpPr>
            <p:cNvPr id="56370" name="Freeform 28"/>
            <p:cNvSpPr>
              <a:spLocks/>
            </p:cNvSpPr>
            <p:nvPr/>
          </p:nvSpPr>
          <p:spPr bwMode="auto">
            <a:xfrm>
              <a:off x="384" y="4214"/>
              <a:ext cx="250" cy="298"/>
            </a:xfrm>
            <a:custGeom>
              <a:avLst/>
              <a:gdLst>
                <a:gd name="T0" fmla="*/ 0 w 250"/>
                <a:gd name="T1" fmla="*/ 0 h 298"/>
                <a:gd name="T2" fmla="*/ 250 w 250"/>
                <a:gd name="T3" fmla="*/ 0 h 298"/>
                <a:gd name="T4" fmla="*/ 250 w 250"/>
                <a:gd name="T5" fmla="*/ 298 h 298"/>
                <a:gd name="T6" fmla="*/ 0 w 250"/>
                <a:gd name="T7" fmla="*/ 298 h 29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50"/>
                <a:gd name="T13" fmla="*/ 0 h 298"/>
                <a:gd name="T14" fmla="*/ 250 w 250"/>
                <a:gd name="T15" fmla="*/ 298 h 29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50" h="298">
                  <a:moveTo>
                    <a:pt x="0" y="0"/>
                  </a:moveTo>
                  <a:lnTo>
                    <a:pt x="250" y="0"/>
                  </a:lnTo>
                  <a:lnTo>
                    <a:pt x="250" y="298"/>
                  </a:lnTo>
                  <a:lnTo>
                    <a:pt x="0" y="298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>
                <a:latin typeface="Century Gothic" charset="0"/>
              </a:endParaRPr>
            </a:p>
          </p:txBody>
        </p:sp>
        <p:sp>
          <p:nvSpPr>
            <p:cNvPr id="56371" name="Line 29"/>
            <p:cNvSpPr>
              <a:spLocks noChangeShapeType="1"/>
            </p:cNvSpPr>
            <p:nvPr/>
          </p:nvSpPr>
          <p:spPr bwMode="auto">
            <a:xfrm flipH="1">
              <a:off x="557" y="4195"/>
              <a:ext cx="9" cy="31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6345" name="Group 30"/>
          <p:cNvGrpSpPr>
            <a:grpSpLocks/>
          </p:cNvGrpSpPr>
          <p:nvPr/>
        </p:nvGrpSpPr>
        <p:grpSpPr bwMode="auto">
          <a:xfrm>
            <a:off x="3733800" y="1219200"/>
            <a:ext cx="1774825" cy="512763"/>
            <a:chOff x="749" y="2389"/>
            <a:chExt cx="1118" cy="323"/>
          </a:xfrm>
        </p:grpSpPr>
        <p:sp>
          <p:nvSpPr>
            <p:cNvPr id="56363" name="Text Box 31"/>
            <p:cNvSpPr txBox="1">
              <a:spLocks noChangeArrowheads="1"/>
            </p:cNvSpPr>
            <p:nvPr/>
          </p:nvSpPr>
          <p:spPr bwMode="auto">
            <a:xfrm>
              <a:off x="749" y="2404"/>
              <a:ext cx="1118" cy="3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x-none" sz="2400">
                  <a:latin typeface="Century Gothic" charset="0"/>
                </a:rPr>
                <a:t> 20  40  60 </a:t>
              </a:r>
            </a:p>
          </p:txBody>
        </p:sp>
        <p:sp>
          <p:nvSpPr>
            <p:cNvPr id="56364" name="Line 32"/>
            <p:cNvSpPr>
              <a:spLocks noChangeShapeType="1"/>
            </p:cNvSpPr>
            <p:nvPr/>
          </p:nvSpPr>
          <p:spPr bwMode="auto">
            <a:xfrm>
              <a:off x="832" y="2389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65" name="Line 33"/>
            <p:cNvSpPr>
              <a:spLocks noChangeShapeType="1"/>
            </p:cNvSpPr>
            <p:nvPr/>
          </p:nvSpPr>
          <p:spPr bwMode="auto">
            <a:xfrm>
              <a:off x="1423" y="2389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66" name="Line 34"/>
            <p:cNvSpPr>
              <a:spLocks noChangeShapeType="1"/>
            </p:cNvSpPr>
            <p:nvPr/>
          </p:nvSpPr>
          <p:spPr bwMode="auto">
            <a:xfrm>
              <a:off x="1096" y="2389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67" name="Line 35"/>
            <p:cNvSpPr>
              <a:spLocks noChangeShapeType="1"/>
            </p:cNvSpPr>
            <p:nvPr/>
          </p:nvSpPr>
          <p:spPr bwMode="auto">
            <a:xfrm>
              <a:off x="1184" y="2389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68" name="Line 36"/>
            <p:cNvSpPr>
              <a:spLocks noChangeShapeType="1"/>
            </p:cNvSpPr>
            <p:nvPr/>
          </p:nvSpPr>
          <p:spPr bwMode="auto">
            <a:xfrm>
              <a:off x="1776" y="2408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69" name="Line 37"/>
            <p:cNvSpPr>
              <a:spLocks noChangeShapeType="1"/>
            </p:cNvSpPr>
            <p:nvPr/>
          </p:nvSpPr>
          <p:spPr bwMode="auto">
            <a:xfrm>
              <a:off x="1512" y="2408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6346" name="Group 38"/>
          <p:cNvGrpSpPr>
            <a:grpSpLocks/>
          </p:cNvGrpSpPr>
          <p:nvPr/>
        </p:nvGrpSpPr>
        <p:grpSpPr bwMode="auto">
          <a:xfrm>
            <a:off x="1754188" y="1516063"/>
            <a:ext cx="5060950" cy="752475"/>
            <a:chOff x="433" y="2364"/>
            <a:chExt cx="3188" cy="839"/>
          </a:xfrm>
        </p:grpSpPr>
        <p:sp>
          <p:nvSpPr>
            <p:cNvPr id="56357" name="Line 39"/>
            <p:cNvSpPr>
              <a:spLocks noChangeShapeType="1"/>
            </p:cNvSpPr>
            <p:nvPr/>
          </p:nvSpPr>
          <p:spPr bwMode="auto">
            <a:xfrm>
              <a:off x="2009" y="3203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58" name="Line 40"/>
            <p:cNvSpPr>
              <a:spLocks noChangeShapeType="1"/>
            </p:cNvSpPr>
            <p:nvPr/>
          </p:nvSpPr>
          <p:spPr bwMode="auto">
            <a:xfrm>
              <a:off x="3333" y="3194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59" name="Line 41"/>
            <p:cNvSpPr>
              <a:spLocks noChangeShapeType="1"/>
            </p:cNvSpPr>
            <p:nvPr/>
          </p:nvSpPr>
          <p:spPr bwMode="auto">
            <a:xfrm flipV="1">
              <a:off x="625" y="3184"/>
              <a:ext cx="336" cy="1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60" name="Line 42"/>
            <p:cNvSpPr>
              <a:spLocks noChangeShapeType="1"/>
            </p:cNvSpPr>
            <p:nvPr/>
          </p:nvSpPr>
          <p:spPr bwMode="auto">
            <a:xfrm flipH="1">
              <a:off x="433" y="2364"/>
              <a:ext cx="1296" cy="77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61" name="Line 43"/>
            <p:cNvSpPr>
              <a:spLocks noChangeShapeType="1"/>
            </p:cNvSpPr>
            <p:nvPr/>
          </p:nvSpPr>
          <p:spPr bwMode="auto">
            <a:xfrm>
              <a:off x="2408" y="2406"/>
              <a:ext cx="388" cy="713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62" name="Line 45"/>
            <p:cNvSpPr>
              <a:spLocks noChangeShapeType="1"/>
            </p:cNvSpPr>
            <p:nvPr/>
          </p:nvSpPr>
          <p:spPr bwMode="auto">
            <a:xfrm flipH="1">
              <a:off x="1605" y="2403"/>
              <a:ext cx="457" cy="723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6347" name="Text Box 46"/>
          <p:cNvSpPr txBox="1">
            <a:spLocks noChangeArrowheads="1"/>
          </p:cNvSpPr>
          <p:nvPr/>
        </p:nvSpPr>
        <p:spPr bwMode="auto">
          <a:xfrm>
            <a:off x="6956425" y="2162175"/>
            <a:ext cx="517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400">
                <a:latin typeface="Century Gothic" charset="0"/>
              </a:rPr>
              <a:t>60</a:t>
            </a:r>
          </a:p>
        </p:txBody>
      </p:sp>
      <p:sp>
        <p:nvSpPr>
          <p:cNvPr id="56348" name="Text Box 47"/>
          <p:cNvSpPr txBox="1">
            <a:spLocks noChangeArrowheads="1"/>
          </p:cNvSpPr>
          <p:nvPr/>
        </p:nvSpPr>
        <p:spPr bwMode="auto">
          <a:xfrm>
            <a:off x="1524000" y="18288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000" i="1">
                <a:latin typeface="Times New Roman" charset="0"/>
              </a:rPr>
              <a:t>b</a:t>
            </a:r>
          </a:p>
        </p:txBody>
      </p:sp>
      <p:sp>
        <p:nvSpPr>
          <p:cNvPr id="56349" name="Text Box 48"/>
          <p:cNvSpPr txBox="1">
            <a:spLocks noChangeArrowheads="1"/>
          </p:cNvSpPr>
          <p:nvPr/>
        </p:nvSpPr>
        <p:spPr bwMode="auto">
          <a:xfrm>
            <a:off x="2590800" y="1828800"/>
            <a:ext cx="296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000" i="1">
                <a:latin typeface="Times New Roman" charset="0"/>
              </a:rPr>
              <a:t>c</a:t>
            </a:r>
          </a:p>
        </p:txBody>
      </p:sp>
      <p:sp>
        <p:nvSpPr>
          <p:cNvPr id="56350" name="Text Box 49"/>
          <p:cNvSpPr txBox="1">
            <a:spLocks noChangeArrowheads="1"/>
          </p:cNvSpPr>
          <p:nvPr/>
        </p:nvSpPr>
        <p:spPr bwMode="auto">
          <a:xfrm>
            <a:off x="4724400" y="18288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000" i="1">
                <a:latin typeface="Times New Roman" charset="0"/>
              </a:rPr>
              <a:t>d</a:t>
            </a:r>
          </a:p>
        </p:txBody>
      </p:sp>
      <p:sp>
        <p:nvSpPr>
          <p:cNvPr id="56351" name="Text Box 51"/>
          <p:cNvSpPr txBox="1">
            <a:spLocks noChangeArrowheads="1"/>
          </p:cNvSpPr>
          <p:nvPr/>
        </p:nvSpPr>
        <p:spPr bwMode="auto">
          <a:xfrm>
            <a:off x="3657600" y="9144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000" i="1">
                <a:latin typeface="Times New Roman" charset="0"/>
              </a:rPr>
              <a:t>a</a:t>
            </a:r>
          </a:p>
        </p:txBody>
      </p:sp>
      <p:sp>
        <p:nvSpPr>
          <p:cNvPr id="56352" name="Line 52"/>
          <p:cNvSpPr>
            <a:spLocks noChangeShapeType="1"/>
          </p:cNvSpPr>
          <p:nvPr/>
        </p:nvSpPr>
        <p:spPr bwMode="auto">
          <a:xfrm>
            <a:off x="6934200" y="2438400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53" name="Rectangle 53"/>
          <p:cNvSpPr>
            <a:spLocks noChangeArrowheads="1"/>
          </p:cNvSpPr>
          <p:nvPr/>
        </p:nvSpPr>
        <p:spPr bwMode="auto">
          <a:xfrm>
            <a:off x="4683125" y="2187575"/>
            <a:ext cx="1720850" cy="481013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x-none">
              <a:latin typeface="Century Gothic" charset="0"/>
            </a:endParaRPr>
          </a:p>
          <a:p>
            <a:pPr eaLnBrk="1" hangingPunct="1"/>
            <a:endParaRPr lang="en-US" altLang="x-none">
              <a:latin typeface="Century Gothic" charset="0"/>
            </a:endParaRPr>
          </a:p>
        </p:txBody>
      </p:sp>
      <p:sp>
        <p:nvSpPr>
          <p:cNvPr id="56354" name="Rectangle 54"/>
          <p:cNvSpPr>
            <a:spLocks noChangeArrowheads="1"/>
          </p:cNvSpPr>
          <p:nvPr/>
        </p:nvSpPr>
        <p:spPr bwMode="auto">
          <a:xfrm>
            <a:off x="2557463" y="2195513"/>
            <a:ext cx="1722437" cy="481012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x-none">
              <a:latin typeface="Century Gothic" charset="0"/>
            </a:endParaRPr>
          </a:p>
          <a:p>
            <a:pPr eaLnBrk="1" hangingPunct="1"/>
            <a:endParaRPr lang="en-US" altLang="x-none">
              <a:latin typeface="Century Gothic" charset="0"/>
            </a:endParaRPr>
          </a:p>
        </p:txBody>
      </p:sp>
      <p:sp>
        <p:nvSpPr>
          <p:cNvPr id="56355" name="Line 32"/>
          <p:cNvSpPr>
            <a:spLocks noChangeShapeType="1"/>
          </p:cNvSpPr>
          <p:nvPr/>
        </p:nvSpPr>
        <p:spPr bwMode="auto">
          <a:xfrm>
            <a:off x="5421313" y="1552575"/>
            <a:ext cx="1943100" cy="5842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56" name="Text Box 38"/>
          <p:cNvSpPr txBox="1">
            <a:spLocks noChangeArrowheads="1"/>
          </p:cNvSpPr>
          <p:nvPr/>
        </p:nvSpPr>
        <p:spPr bwMode="auto">
          <a:xfrm>
            <a:off x="7040563" y="1743075"/>
            <a:ext cx="2968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000" i="1">
                <a:latin typeface="Times New Roman" charset="0"/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57337585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10277FC-04DB-7C48-8B8F-4FB321FFF6A9}" type="slidenum">
              <a:rPr lang="ko-KR" altLang="en-US">
                <a:solidFill>
                  <a:srgbClr val="595959"/>
                </a:solidFill>
                <a:latin typeface="Century Gothic" charset="0"/>
              </a:rPr>
              <a:pPr eaLnBrk="1" hangingPunct="1"/>
              <a:t>51</a:t>
            </a:fld>
            <a:endParaRPr lang="en-US" altLang="ko-KR">
              <a:solidFill>
                <a:srgbClr val="595959"/>
              </a:solidFill>
              <a:latin typeface="Century Gothic" charset="0"/>
            </a:endParaRPr>
          </a:p>
        </p:txBody>
      </p:sp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>
          <a:xfrm>
            <a:off x="696913" y="330200"/>
            <a:ext cx="7772400" cy="639763"/>
          </a:xfrm>
        </p:spPr>
        <p:txBody>
          <a:bodyPr/>
          <a:lstStyle/>
          <a:p>
            <a:pPr eaLnBrk="1" hangingPunct="1"/>
            <a:r>
              <a:rPr lang="en-US" altLang="x-none" sz="3200" dirty="0"/>
              <a:t>(b) Coalesce with sibling (leaf)</a:t>
            </a:r>
          </a:p>
        </p:txBody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048000"/>
            <a:ext cx="8458200" cy="3078163"/>
          </a:xfrm>
        </p:spPr>
        <p:txBody>
          <a:bodyPr/>
          <a:lstStyle/>
          <a:p>
            <a:pPr eaLnBrk="1" hangingPunct="1"/>
            <a:r>
              <a:rPr lang="en-US" altLang="x-none"/>
              <a:t>Delete 50</a:t>
            </a:r>
          </a:p>
          <a:p>
            <a:pPr lvl="1" eaLnBrk="1" hangingPunct="1"/>
            <a:r>
              <a:rPr lang="en-US" altLang="x-none" sz="1800"/>
              <a:t>Underflow? Min 3 ptrs, currently 2.</a:t>
            </a:r>
          </a:p>
          <a:p>
            <a:pPr lvl="1" eaLnBrk="1" hangingPunct="1"/>
            <a:endParaRPr lang="en-US" altLang="x-none" sz="1800"/>
          </a:p>
        </p:txBody>
      </p:sp>
      <p:sp>
        <p:nvSpPr>
          <p:cNvPr id="57349" name="Line 4"/>
          <p:cNvSpPr>
            <a:spLocks noChangeShapeType="1"/>
          </p:cNvSpPr>
          <p:nvPr/>
        </p:nvSpPr>
        <p:spPr bwMode="auto">
          <a:xfrm>
            <a:off x="2613025" y="2451100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50" name="Line 5"/>
          <p:cNvSpPr>
            <a:spLocks noChangeShapeType="1"/>
          </p:cNvSpPr>
          <p:nvPr/>
        </p:nvSpPr>
        <p:spPr bwMode="auto">
          <a:xfrm>
            <a:off x="3195638" y="2439988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51" name="Line 14"/>
          <p:cNvSpPr>
            <a:spLocks noChangeShapeType="1"/>
          </p:cNvSpPr>
          <p:nvPr/>
        </p:nvSpPr>
        <p:spPr bwMode="auto">
          <a:xfrm>
            <a:off x="4714875" y="2436813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7352" name="Group 23"/>
          <p:cNvGrpSpPr>
            <a:grpSpLocks/>
          </p:cNvGrpSpPr>
          <p:nvPr/>
        </p:nvGrpSpPr>
        <p:grpSpPr bwMode="auto">
          <a:xfrm>
            <a:off x="1722438" y="2166938"/>
            <a:ext cx="396875" cy="503237"/>
            <a:chOff x="384" y="4195"/>
            <a:chExt cx="250" cy="317"/>
          </a:xfrm>
        </p:grpSpPr>
        <p:sp>
          <p:nvSpPr>
            <p:cNvPr id="57396" name="Freeform 24"/>
            <p:cNvSpPr>
              <a:spLocks/>
            </p:cNvSpPr>
            <p:nvPr/>
          </p:nvSpPr>
          <p:spPr bwMode="auto">
            <a:xfrm>
              <a:off x="384" y="4214"/>
              <a:ext cx="250" cy="298"/>
            </a:xfrm>
            <a:custGeom>
              <a:avLst/>
              <a:gdLst>
                <a:gd name="T0" fmla="*/ 0 w 250"/>
                <a:gd name="T1" fmla="*/ 0 h 298"/>
                <a:gd name="T2" fmla="*/ 250 w 250"/>
                <a:gd name="T3" fmla="*/ 0 h 298"/>
                <a:gd name="T4" fmla="*/ 250 w 250"/>
                <a:gd name="T5" fmla="*/ 298 h 298"/>
                <a:gd name="T6" fmla="*/ 0 w 250"/>
                <a:gd name="T7" fmla="*/ 298 h 29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50"/>
                <a:gd name="T13" fmla="*/ 0 h 298"/>
                <a:gd name="T14" fmla="*/ 250 w 250"/>
                <a:gd name="T15" fmla="*/ 298 h 29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50" h="298">
                  <a:moveTo>
                    <a:pt x="0" y="0"/>
                  </a:moveTo>
                  <a:lnTo>
                    <a:pt x="250" y="0"/>
                  </a:lnTo>
                  <a:lnTo>
                    <a:pt x="250" y="298"/>
                  </a:lnTo>
                  <a:lnTo>
                    <a:pt x="0" y="298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>
                <a:latin typeface="Century Gothic" charset="0"/>
              </a:endParaRPr>
            </a:p>
          </p:txBody>
        </p:sp>
        <p:sp>
          <p:nvSpPr>
            <p:cNvPr id="57397" name="Line 25"/>
            <p:cNvSpPr>
              <a:spLocks noChangeShapeType="1"/>
            </p:cNvSpPr>
            <p:nvPr/>
          </p:nvSpPr>
          <p:spPr bwMode="auto">
            <a:xfrm flipH="1">
              <a:off x="557" y="4195"/>
              <a:ext cx="9" cy="31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7353" name="Group 26"/>
          <p:cNvGrpSpPr>
            <a:grpSpLocks/>
          </p:cNvGrpSpPr>
          <p:nvPr/>
        </p:nvGrpSpPr>
        <p:grpSpPr bwMode="auto">
          <a:xfrm rot="10800000">
            <a:off x="6872288" y="2151063"/>
            <a:ext cx="396875" cy="503237"/>
            <a:chOff x="384" y="4195"/>
            <a:chExt cx="250" cy="317"/>
          </a:xfrm>
        </p:grpSpPr>
        <p:sp>
          <p:nvSpPr>
            <p:cNvPr id="57394" name="Freeform 27"/>
            <p:cNvSpPr>
              <a:spLocks/>
            </p:cNvSpPr>
            <p:nvPr/>
          </p:nvSpPr>
          <p:spPr bwMode="auto">
            <a:xfrm>
              <a:off x="384" y="4214"/>
              <a:ext cx="250" cy="298"/>
            </a:xfrm>
            <a:custGeom>
              <a:avLst/>
              <a:gdLst>
                <a:gd name="T0" fmla="*/ 0 w 250"/>
                <a:gd name="T1" fmla="*/ 0 h 298"/>
                <a:gd name="T2" fmla="*/ 250 w 250"/>
                <a:gd name="T3" fmla="*/ 0 h 298"/>
                <a:gd name="T4" fmla="*/ 250 w 250"/>
                <a:gd name="T5" fmla="*/ 298 h 298"/>
                <a:gd name="T6" fmla="*/ 0 w 250"/>
                <a:gd name="T7" fmla="*/ 298 h 29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50"/>
                <a:gd name="T13" fmla="*/ 0 h 298"/>
                <a:gd name="T14" fmla="*/ 250 w 250"/>
                <a:gd name="T15" fmla="*/ 298 h 29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50" h="298">
                  <a:moveTo>
                    <a:pt x="0" y="0"/>
                  </a:moveTo>
                  <a:lnTo>
                    <a:pt x="250" y="0"/>
                  </a:lnTo>
                  <a:lnTo>
                    <a:pt x="250" y="298"/>
                  </a:lnTo>
                  <a:lnTo>
                    <a:pt x="0" y="298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>
                <a:latin typeface="Century Gothic" charset="0"/>
              </a:endParaRPr>
            </a:p>
          </p:txBody>
        </p:sp>
        <p:sp>
          <p:nvSpPr>
            <p:cNvPr id="57395" name="Line 28"/>
            <p:cNvSpPr>
              <a:spLocks noChangeShapeType="1"/>
            </p:cNvSpPr>
            <p:nvPr/>
          </p:nvSpPr>
          <p:spPr bwMode="auto">
            <a:xfrm flipH="1">
              <a:off x="557" y="4195"/>
              <a:ext cx="9" cy="31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7354" name="Group 29"/>
          <p:cNvGrpSpPr>
            <a:grpSpLocks/>
          </p:cNvGrpSpPr>
          <p:nvPr/>
        </p:nvGrpSpPr>
        <p:grpSpPr bwMode="auto">
          <a:xfrm>
            <a:off x="3733800" y="1219200"/>
            <a:ext cx="1774825" cy="512763"/>
            <a:chOff x="749" y="2389"/>
            <a:chExt cx="1118" cy="323"/>
          </a:xfrm>
        </p:grpSpPr>
        <p:sp>
          <p:nvSpPr>
            <p:cNvPr id="57387" name="Text Box 30"/>
            <p:cNvSpPr txBox="1">
              <a:spLocks noChangeArrowheads="1"/>
            </p:cNvSpPr>
            <p:nvPr/>
          </p:nvSpPr>
          <p:spPr bwMode="auto">
            <a:xfrm>
              <a:off x="749" y="2404"/>
              <a:ext cx="1118" cy="3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x-none" sz="2400">
                  <a:latin typeface="Century Gothic" charset="0"/>
                </a:rPr>
                <a:t> 20  40  60 </a:t>
              </a:r>
            </a:p>
          </p:txBody>
        </p:sp>
        <p:sp>
          <p:nvSpPr>
            <p:cNvPr id="57388" name="Line 31"/>
            <p:cNvSpPr>
              <a:spLocks noChangeShapeType="1"/>
            </p:cNvSpPr>
            <p:nvPr/>
          </p:nvSpPr>
          <p:spPr bwMode="auto">
            <a:xfrm>
              <a:off x="832" y="2389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89" name="Line 32"/>
            <p:cNvSpPr>
              <a:spLocks noChangeShapeType="1"/>
            </p:cNvSpPr>
            <p:nvPr/>
          </p:nvSpPr>
          <p:spPr bwMode="auto">
            <a:xfrm>
              <a:off x="1423" y="2389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90" name="Line 33"/>
            <p:cNvSpPr>
              <a:spLocks noChangeShapeType="1"/>
            </p:cNvSpPr>
            <p:nvPr/>
          </p:nvSpPr>
          <p:spPr bwMode="auto">
            <a:xfrm>
              <a:off x="1096" y="2389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91" name="Line 34"/>
            <p:cNvSpPr>
              <a:spLocks noChangeShapeType="1"/>
            </p:cNvSpPr>
            <p:nvPr/>
          </p:nvSpPr>
          <p:spPr bwMode="auto">
            <a:xfrm>
              <a:off x="1184" y="2389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92" name="Line 35"/>
            <p:cNvSpPr>
              <a:spLocks noChangeShapeType="1"/>
            </p:cNvSpPr>
            <p:nvPr/>
          </p:nvSpPr>
          <p:spPr bwMode="auto">
            <a:xfrm>
              <a:off x="1776" y="2408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93" name="Line 36"/>
            <p:cNvSpPr>
              <a:spLocks noChangeShapeType="1"/>
            </p:cNvSpPr>
            <p:nvPr/>
          </p:nvSpPr>
          <p:spPr bwMode="auto">
            <a:xfrm>
              <a:off x="1512" y="2408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7355" name="Group 37"/>
          <p:cNvGrpSpPr>
            <a:grpSpLocks/>
          </p:cNvGrpSpPr>
          <p:nvPr/>
        </p:nvGrpSpPr>
        <p:grpSpPr bwMode="auto">
          <a:xfrm>
            <a:off x="1754188" y="1516063"/>
            <a:ext cx="5060950" cy="752475"/>
            <a:chOff x="433" y="2364"/>
            <a:chExt cx="3188" cy="839"/>
          </a:xfrm>
        </p:grpSpPr>
        <p:sp>
          <p:nvSpPr>
            <p:cNvPr id="57381" name="Line 38"/>
            <p:cNvSpPr>
              <a:spLocks noChangeShapeType="1"/>
            </p:cNvSpPr>
            <p:nvPr/>
          </p:nvSpPr>
          <p:spPr bwMode="auto">
            <a:xfrm>
              <a:off x="2009" y="3203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82" name="Line 39"/>
            <p:cNvSpPr>
              <a:spLocks noChangeShapeType="1"/>
            </p:cNvSpPr>
            <p:nvPr/>
          </p:nvSpPr>
          <p:spPr bwMode="auto">
            <a:xfrm>
              <a:off x="3333" y="3194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83" name="Line 40"/>
            <p:cNvSpPr>
              <a:spLocks noChangeShapeType="1"/>
            </p:cNvSpPr>
            <p:nvPr/>
          </p:nvSpPr>
          <p:spPr bwMode="auto">
            <a:xfrm flipV="1">
              <a:off x="625" y="3184"/>
              <a:ext cx="336" cy="1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84" name="Line 41"/>
            <p:cNvSpPr>
              <a:spLocks noChangeShapeType="1"/>
            </p:cNvSpPr>
            <p:nvPr/>
          </p:nvSpPr>
          <p:spPr bwMode="auto">
            <a:xfrm flipH="1">
              <a:off x="433" y="2364"/>
              <a:ext cx="1296" cy="77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85" name="Line 42"/>
            <p:cNvSpPr>
              <a:spLocks noChangeShapeType="1"/>
            </p:cNvSpPr>
            <p:nvPr/>
          </p:nvSpPr>
          <p:spPr bwMode="auto">
            <a:xfrm>
              <a:off x="2408" y="2406"/>
              <a:ext cx="388" cy="713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86" name="Line 44"/>
            <p:cNvSpPr>
              <a:spLocks noChangeShapeType="1"/>
            </p:cNvSpPr>
            <p:nvPr/>
          </p:nvSpPr>
          <p:spPr bwMode="auto">
            <a:xfrm flipH="1">
              <a:off x="1605" y="2403"/>
              <a:ext cx="457" cy="723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7356" name="Text Box 45"/>
          <p:cNvSpPr txBox="1">
            <a:spLocks noChangeArrowheads="1"/>
          </p:cNvSpPr>
          <p:nvPr/>
        </p:nvSpPr>
        <p:spPr bwMode="auto">
          <a:xfrm>
            <a:off x="6956425" y="2162175"/>
            <a:ext cx="517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400">
                <a:latin typeface="Century Gothic" charset="0"/>
              </a:rPr>
              <a:t>60</a:t>
            </a:r>
          </a:p>
        </p:txBody>
      </p:sp>
      <p:sp>
        <p:nvSpPr>
          <p:cNvPr id="57357" name="Text Box 46"/>
          <p:cNvSpPr txBox="1">
            <a:spLocks noChangeArrowheads="1"/>
          </p:cNvSpPr>
          <p:nvPr/>
        </p:nvSpPr>
        <p:spPr bwMode="auto">
          <a:xfrm>
            <a:off x="1524000" y="18288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000" i="1">
                <a:latin typeface="Times New Roman" charset="0"/>
              </a:rPr>
              <a:t>b</a:t>
            </a:r>
          </a:p>
        </p:txBody>
      </p:sp>
      <p:sp>
        <p:nvSpPr>
          <p:cNvPr id="57358" name="Text Box 47"/>
          <p:cNvSpPr txBox="1">
            <a:spLocks noChangeArrowheads="1"/>
          </p:cNvSpPr>
          <p:nvPr/>
        </p:nvSpPr>
        <p:spPr bwMode="auto">
          <a:xfrm>
            <a:off x="2590800" y="1828800"/>
            <a:ext cx="296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000" i="1">
                <a:latin typeface="Times New Roman" charset="0"/>
              </a:rPr>
              <a:t>c</a:t>
            </a:r>
          </a:p>
        </p:txBody>
      </p:sp>
      <p:sp>
        <p:nvSpPr>
          <p:cNvPr id="57359" name="Text Box 48"/>
          <p:cNvSpPr txBox="1">
            <a:spLocks noChangeArrowheads="1"/>
          </p:cNvSpPr>
          <p:nvPr/>
        </p:nvSpPr>
        <p:spPr bwMode="auto">
          <a:xfrm>
            <a:off x="4724400" y="18288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000" i="1">
                <a:latin typeface="Times New Roman" charset="0"/>
              </a:rPr>
              <a:t>d</a:t>
            </a:r>
          </a:p>
        </p:txBody>
      </p:sp>
      <p:sp>
        <p:nvSpPr>
          <p:cNvPr id="57360" name="Text Box 50"/>
          <p:cNvSpPr txBox="1">
            <a:spLocks noChangeArrowheads="1"/>
          </p:cNvSpPr>
          <p:nvPr/>
        </p:nvSpPr>
        <p:spPr bwMode="auto">
          <a:xfrm>
            <a:off x="3657600" y="9144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000" i="1">
                <a:latin typeface="Times New Roman" charset="0"/>
              </a:rPr>
              <a:t>a</a:t>
            </a:r>
          </a:p>
        </p:txBody>
      </p:sp>
      <p:sp>
        <p:nvSpPr>
          <p:cNvPr id="57361" name="Text Box 51"/>
          <p:cNvSpPr txBox="1">
            <a:spLocks noChangeArrowheads="1"/>
          </p:cNvSpPr>
          <p:nvPr/>
        </p:nvSpPr>
        <p:spPr bwMode="auto">
          <a:xfrm>
            <a:off x="4860925" y="2627313"/>
            <a:ext cx="1339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>
                <a:solidFill>
                  <a:srgbClr val="FF0000"/>
                </a:solidFill>
              </a:rPr>
              <a:t>Underflow?</a:t>
            </a:r>
          </a:p>
        </p:txBody>
      </p:sp>
      <p:sp>
        <p:nvSpPr>
          <p:cNvPr id="57362" name="Line 52"/>
          <p:cNvSpPr>
            <a:spLocks noChangeShapeType="1"/>
          </p:cNvSpPr>
          <p:nvPr/>
        </p:nvSpPr>
        <p:spPr bwMode="auto">
          <a:xfrm>
            <a:off x="6934200" y="2438400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63" name="Text Box 17"/>
          <p:cNvSpPr txBox="1">
            <a:spLocks noChangeArrowheads="1"/>
          </p:cNvSpPr>
          <p:nvPr/>
        </p:nvSpPr>
        <p:spPr bwMode="auto">
          <a:xfrm>
            <a:off x="4730750" y="2189163"/>
            <a:ext cx="5207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x-none" sz="2400">
                <a:latin typeface="Century Gothic" charset="0"/>
              </a:rPr>
              <a:t>40</a:t>
            </a:r>
          </a:p>
        </p:txBody>
      </p:sp>
      <p:sp>
        <p:nvSpPr>
          <p:cNvPr id="57364" name="Line 18"/>
          <p:cNvSpPr>
            <a:spLocks noChangeShapeType="1"/>
          </p:cNvSpPr>
          <p:nvPr/>
        </p:nvSpPr>
        <p:spPr bwMode="auto">
          <a:xfrm>
            <a:off x="4791075" y="218598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65" name="Line 19"/>
          <p:cNvSpPr>
            <a:spLocks noChangeShapeType="1"/>
          </p:cNvSpPr>
          <p:nvPr/>
        </p:nvSpPr>
        <p:spPr bwMode="auto">
          <a:xfrm>
            <a:off x="5729288" y="218598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66" name="Line 20"/>
          <p:cNvSpPr>
            <a:spLocks noChangeShapeType="1"/>
          </p:cNvSpPr>
          <p:nvPr/>
        </p:nvSpPr>
        <p:spPr bwMode="auto">
          <a:xfrm>
            <a:off x="5210175" y="218598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67" name="Line 21"/>
          <p:cNvSpPr>
            <a:spLocks noChangeShapeType="1"/>
          </p:cNvSpPr>
          <p:nvPr/>
        </p:nvSpPr>
        <p:spPr bwMode="auto">
          <a:xfrm>
            <a:off x="5349875" y="218598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68" name="Line 22"/>
          <p:cNvSpPr>
            <a:spLocks noChangeShapeType="1"/>
          </p:cNvSpPr>
          <p:nvPr/>
        </p:nvSpPr>
        <p:spPr bwMode="auto">
          <a:xfrm>
            <a:off x="6280150" y="217963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69" name="Line 23"/>
          <p:cNvSpPr>
            <a:spLocks noChangeShapeType="1"/>
          </p:cNvSpPr>
          <p:nvPr/>
        </p:nvSpPr>
        <p:spPr bwMode="auto">
          <a:xfrm>
            <a:off x="5861050" y="217963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70" name="Rectangle 60"/>
          <p:cNvSpPr>
            <a:spLocks noChangeArrowheads="1"/>
          </p:cNvSpPr>
          <p:nvPr/>
        </p:nvSpPr>
        <p:spPr bwMode="auto">
          <a:xfrm>
            <a:off x="4683125" y="2187575"/>
            <a:ext cx="1720850" cy="481013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x-none">
              <a:latin typeface="Century Gothic" charset="0"/>
            </a:endParaRPr>
          </a:p>
          <a:p>
            <a:pPr eaLnBrk="1" hangingPunct="1"/>
            <a:endParaRPr lang="en-US" altLang="x-none">
              <a:latin typeface="Century Gothic" charset="0"/>
            </a:endParaRPr>
          </a:p>
        </p:txBody>
      </p:sp>
      <p:sp>
        <p:nvSpPr>
          <p:cNvPr id="57371" name="Text Box 7"/>
          <p:cNvSpPr txBox="1">
            <a:spLocks noChangeArrowheads="1"/>
          </p:cNvSpPr>
          <p:nvPr/>
        </p:nvSpPr>
        <p:spPr bwMode="auto">
          <a:xfrm>
            <a:off x="2657475" y="2195513"/>
            <a:ext cx="10493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x-none" sz="2400">
                <a:latin typeface="Century Gothic" charset="0"/>
              </a:rPr>
              <a:t>20  30</a:t>
            </a:r>
          </a:p>
        </p:txBody>
      </p:sp>
      <p:sp>
        <p:nvSpPr>
          <p:cNvPr id="57372" name="Line 8"/>
          <p:cNvSpPr>
            <a:spLocks noChangeShapeType="1"/>
          </p:cNvSpPr>
          <p:nvPr/>
        </p:nvSpPr>
        <p:spPr bwMode="auto">
          <a:xfrm>
            <a:off x="2689225" y="220980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73" name="Line 9"/>
          <p:cNvSpPr>
            <a:spLocks noChangeShapeType="1"/>
          </p:cNvSpPr>
          <p:nvPr/>
        </p:nvSpPr>
        <p:spPr bwMode="auto">
          <a:xfrm>
            <a:off x="3627438" y="220980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74" name="Line 10"/>
          <p:cNvSpPr>
            <a:spLocks noChangeShapeType="1"/>
          </p:cNvSpPr>
          <p:nvPr/>
        </p:nvSpPr>
        <p:spPr bwMode="auto">
          <a:xfrm>
            <a:off x="3108325" y="220980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75" name="Line 11"/>
          <p:cNvSpPr>
            <a:spLocks noChangeShapeType="1"/>
          </p:cNvSpPr>
          <p:nvPr/>
        </p:nvSpPr>
        <p:spPr bwMode="auto">
          <a:xfrm>
            <a:off x="3248025" y="220980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76" name="Line 12"/>
          <p:cNvSpPr>
            <a:spLocks noChangeShapeType="1"/>
          </p:cNvSpPr>
          <p:nvPr/>
        </p:nvSpPr>
        <p:spPr bwMode="auto">
          <a:xfrm>
            <a:off x="4178300" y="219392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77" name="Line 13"/>
          <p:cNvSpPr>
            <a:spLocks noChangeShapeType="1"/>
          </p:cNvSpPr>
          <p:nvPr/>
        </p:nvSpPr>
        <p:spPr bwMode="auto">
          <a:xfrm>
            <a:off x="3759200" y="219392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78" name="Rectangle 68"/>
          <p:cNvSpPr>
            <a:spLocks noChangeArrowheads="1"/>
          </p:cNvSpPr>
          <p:nvPr/>
        </p:nvSpPr>
        <p:spPr bwMode="auto">
          <a:xfrm>
            <a:off x="2557463" y="2195513"/>
            <a:ext cx="1722437" cy="481012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x-none">
              <a:latin typeface="Century Gothic" charset="0"/>
            </a:endParaRPr>
          </a:p>
          <a:p>
            <a:pPr eaLnBrk="1" hangingPunct="1"/>
            <a:endParaRPr lang="en-US" altLang="x-none">
              <a:latin typeface="Century Gothic" charset="0"/>
            </a:endParaRPr>
          </a:p>
        </p:txBody>
      </p:sp>
      <p:sp>
        <p:nvSpPr>
          <p:cNvPr id="57379" name="Line 32"/>
          <p:cNvSpPr>
            <a:spLocks noChangeShapeType="1"/>
          </p:cNvSpPr>
          <p:nvPr/>
        </p:nvSpPr>
        <p:spPr bwMode="auto">
          <a:xfrm>
            <a:off x="5421313" y="1552575"/>
            <a:ext cx="1943100" cy="5842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80" name="Text Box 38"/>
          <p:cNvSpPr txBox="1">
            <a:spLocks noChangeArrowheads="1"/>
          </p:cNvSpPr>
          <p:nvPr/>
        </p:nvSpPr>
        <p:spPr bwMode="auto">
          <a:xfrm>
            <a:off x="7040563" y="1743075"/>
            <a:ext cx="2968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000" i="1">
                <a:latin typeface="Times New Roman" charset="0"/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242284694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6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46B57D2-928D-B147-9144-069A04CF22E0}" type="slidenum">
              <a:rPr lang="ko-KR" altLang="en-US">
                <a:solidFill>
                  <a:srgbClr val="595959"/>
                </a:solidFill>
                <a:latin typeface="Century Gothic" charset="0"/>
              </a:rPr>
              <a:pPr eaLnBrk="1" hangingPunct="1"/>
              <a:t>52</a:t>
            </a:fld>
            <a:endParaRPr lang="en-US" altLang="ko-KR">
              <a:solidFill>
                <a:srgbClr val="595959"/>
              </a:solidFill>
              <a:latin typeface="Century Gothic" charset="0"/>
            </a:endParaRPr>
          </a:p>
        </p:txBody>
      </p:sp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>
          <a:xfrm>
            <a:off x="696913" y="330200"/>
            <a:ext cx="7772400" cy="639763"/>
          </a:xfrm>
        </p:spPr>
        <p:txBody>
          <a:bodyPr/>
          <a:lstStyle/>
          <a:p>
            <a:pPr eaLnBrk="1" hangingPunct="1"/>
            <a:r>
              <a:rPr lang="en-US" altLang="x-none" sz="3200" dirty="0"/>
              <a:t>(b) Coalesce with sibling (leaf)</a:t>
            </a:r>
          </a:p>
        </p:txBody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048000"/>
            <a:ext cx="8458200" cy="3078163"/>
          </a:xfrm>
        </p:spPr>
        <p:txBody>
          <a:bodyPr/>
          <a:lstStyle/>
          <a:p>
            <a:pPr eaLnBrk="1" hangingPunct="1"/>
            <a:r>
              <a:rPr lang="en-US" altLang="x-none"/>
              <a:t>Delete 50</a:t>
            </a:r>
          </a:p>
          <a:p>
            <a:pPr lvl="1" eaLnBrk="1" hangingPunct="1"/>
            <a:r>
              <a:rPr lang="en-US" altLang="x-none" sz="1800"/>
              <a:t>Try to merge with a sibling</a:t>
            </a:r>
          </a:p>
        </p:txBody>
      </p:sp>
      <p:sp>
        <p:nvSpPr>
          <p:cNvPr id="58373" name="Line 4"/>
          <p:cNvSpPr>
            <a:spLocks noChangeShapeType="1"/>
          </p:cNvSpPr>
          <p:nvPr/>
        </p:nvSpPr>
        <p:spPr bwMode="auto">
          <a:xfrm>
            <a:off x="2613025" y="2451100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74" name="Line 5"/>
          <p:cNvSpPr>
            <a:spLocks noChangeShapeType="1"/>
          </p:cNvSpPr>
          <p:nvPr/>
        </p:nvSpPr>
        <p:spPr bwMode="auto">
          <a:xfrm>
            <a:off x="3195638" y="2439988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75" name="Line 14"/>
          <p:cNvSpPr>
            <a:spLocks noChangeShapeType="1"/>
          </p:cNvSpPr>
          <p:nvPr/>
        </p:nvSpPr>
        <p:spPr bwMode="auto">
          <a:xfrm>
            <a:off x="4714875" y="2436813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8376" name="Group 23"/>
          <p:cNvGrpSpPr>
            <a:grpSpLocks/>
          </p:cNvGrpSpPr>
          <p:nvPr/>
        </p:nvGrpSpPr>
        <p:grpSpPr bwMode="auto">
          <a:xfrm>
            <a:off x="1722438" y="2166938"/>
            <a:ext cx="396875" cy="503237"/>
            <a:chOff x="384" y="4195"/>
            <a:chExt cx="250" cy="317"/>
          </a:xfrm>
        </p:grpSpPr>
        <p:sp>
          <p:nvSpPr>
            <p:cNvPr id="58423" name="Freeform 24"/>
            <p:cNvSpPr>
              <a:spLocks/>
            </p:cNvSpPr>
            <p:nvPr/>
          </p:nvSpPr>
          <p:spPr bwMode="auto">
            <a:xfrm>
              <a:off x="384" y="4214"/>
              <a:ext cx="250" cy="298"/>
            </a:xfrm>
            <a:custGeom>
              <a:avLst/>
              <a:gdLst>
                <a:gd name="T0" fmla="*/ 0 w 250"/>
                <a:gd name="T1" fmla="*/ 0 h 298"/>
                <a:gd name="T2" fmla="*/ 250 w 250"/>
                <a:gd name="T3" fmla="*/ 0 h 298"/>
                <a:gd name="T4" fmla="*/ 250 w 250"/>
                <a:gd name="T5" fmla="*/ 298 h 298"/>
                <a:gd name="T6" fmla="*/ 0 w 250"/>
                <a:gd name="T7" fmla="*/ 298 h 29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50"/>
                <a:gd name="T13" fmla="*/ 0 h 298"/>
                <a:gd name="T14" fmla="*/ 250 w 250"/>
                <a:gd name="T15" fmla="*/ 298 h 29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50" h="298">
                  <a:moveTo>
                    <a:pt x="0" y="0"/>
                  </a:moveTo>
                  <a:lnTo>
                    <a:pt x="250" y="0"/>
                  </a:lnTo>
                  <a:lnTo>
                    <a:pt x="250" y="298"/>
                  </a:lnTo>
                  <a:lnTo>
                    <a:pt x="0" y="298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>
                <a:latin typeface="Century Gothic" charset="0"/>
              </a:endParaRPr>
            </a:p>
          </p:txBody>
        </p:sp>
        <p:sp>
          <p:nvSpPr>
            <p:cNvPr id="58424" name="Line 25"/>
            <p:cNvSpPr>
              <a:spLocks noChangeShapeType="1"/>
            </p:cNvSpPr>
            <p:nvPr/>
          </p:nvSpPr>
          <p:spPr bwMode="auto">
            <a:xfrm flipH="1">
              <a:off x="557" y="4195"/>
              <a:ext cx="9" cy="31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8377" name="Group 26"/>
          <p:cNvGrpSpPr>
            <a:grpSpLocks/>
          </p:cNvGrpSpPr>
          <p:nvPr/>
        </p:nvGrpSpPr>
        <p:grpSpPr bwMode="auto">
          <a:xfrm rot="10800000">
            <a:off x="6872288" y="2151063"/>
            <a:ext cx="396875" cy="503237"/>
            <a:chOff x="384" y="4195"/>
            <a:chExt cx="250" cy="317"/>
          </a:xfrm>
        </p:grpSpPr>
        <p:sp>
          <p:nvSpPr>
            <p:cNvPr id="58421" name="Freeform 27"/>
            <p:cNvSpPr>
              <a:spLocks/>
            </p:cNvSpPr>
            <p:nvPr/>
          </p:nvSpPr>
          <p:spPr bwMode="auto">
            <a:xfrm>
              <a:off x="384" y="4214"/>
              <a:ext cx="250" cy="298"/>
            </a:xfrm>
            <a:custGeom>
              <a:avLst/>
              <a:gdLst>
                <a:gd name="T0" fmla="*/ 0 w 250"/>
                <a:gd name="T1" fmla="*/ 0 h 298"/>
                <a:gd name="T2" fmla="*/ 250 w 250"/>
                <a:gd name="T3" fmla="*/ 0 h 298"/>
                <a:gd name="T4" fmla="*/ 250 w 250"/>
                <a:gd name="T5" fmla="*/ 298 h 298"/>
                <a:gd name="T6" fmla="*/ 0 w 250"/>
                <a:gd name="T7" fmla="*/ 298 h 29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50"/>
                <a:gd name="T13" fmla="*/ 0 h 298"/>
                <a:gd name="T14" fmla="*/ 250 w 250"/>
                <a:gd name="T15" fmla="*/ 298 h 29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50" h="298">
                  <a:moveTo>
                    <a:pt x="0" y="0"/>
                  </a:moveTo>
                  <a:lnTo>
                    <a:pt x="250" y="0"/>
                  </a:lnTo>
                  <a:lnTo>
                    <a:pt x="250" y="298"/>
                  </a:lnTo>
                  <a:lnTo>
                    <a:pt x="0" y="298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>
                <a:latin typeface="Century Gothic" charset="0"/>
              </a:endParaRPr>
            </a:p>
          </p:txBody>
        </p:sp>
        <p:sp>
          <p:nvSpPr>
            <p:cNvPr id="58422" name="Line 28"/>
            <p:cNvSpPr>
              <a:spLocks noChangeShapeType="1"/>
            </p:cNvSpPr>
            <p:nvPr/>
          </p:nvSpPr>
          <p:spPr bwMode="auto">
            <a:xfrm flipH="1">
              <a:off x="557" y="4195"/>
              <a:ext cx="9" cy="31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8378" name="Group 29"/>
          <p:cNvGrpSpPr>
            <a:grpSpLocks/>
          </p:cNvGrpSpPr>
          <p:nvPr/>
        </p:nvGrpSpPr>
        <p:grpSpPr bwMode="auto">
          <a:xfrm>
            <a:off x="3733800" y="1219200"/>
            <a:ext cx="1774825" cy="512763"/>
            <a:chOff x="749" y="2389"/>
            <a:chExt cx="1118" cy="323"/>
          </a:xfrm>
        </p:grpSpPr>
        <p:sp>
          <p:nvSpPr>
            <p:cNvPr id="58414" name="Text Box 30"/>
            <p:cNvSpPr txBox="1">
              <a:spLocks noChangeArrowheads="1"/>
            </p:cNvSpPr>
            <p:nvPr/>
          </p:nvSpPr>
          <p:spPr bwMode="auto">
            <a:xfrm>
              <a:off x="749" y="2404"/>
              <a:ext cx="1118" cy="3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x-none" sz="2400">
                  <a:latin typeface="Century Gothic" charset="0"/>
                </a:rPr>
                <a:t> 20  40  60 </a:t>
              </a:r>
            </a:p>
          </p:txBody>
        </p:sp>
        <p:sp>
          <p:nvSpPr>
            <p:cNvPr id="58415" name="Line 31"/>
            <p:cNvSpPr>
              <a:spLocks noChangeShapeType="1"/>
            </p:cNvSpPr>
            <p:nvPr/>
          </p:nvSpPr>
          <p:spPr bwMode="auto">
            <a:xfrm>
              <a:off x="832" y="2389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416" name="Line 32"/>
            <p:cNvSpPr>
              <a:spLocks noChangeShapeType="1"/>
            </p:cNvSpPr>
            <p:nvPr/>
          </p:nvSpPr>
          <p:spPr bwMode="auto">
            <a:xfrm>
              <a:off x="1423" y="2389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417" name="Line 33"/>
            <p:cNvSpPr>
              <a:spLocks noChangeShapeType="1"/>
            </p:cNvSpPr>
            <p:nvPr/>
          </p:nvSpPr>
          <p:spPr bwMode="auto">
            <a:xfrm>
              <a:off x="1096" y="2389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418" name="Line 34"/>
            <p:cNvSpPr>
              <a:spLocks noChangeShapeType="1"/>
            </p:cNvSpPr>
            <p:nvPr/>
          </p:nvSpPr>
          <p:spPr bwMode="auto">
            <a:xfrm>
              <a:off x="1184" y="2389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419" name="Line 35"/>
            <p:cNvSpPr>
              <a:spLocks noChangeShapeType="1"/>
            </p:cNvSpPr>
            <p:nvPr/>
          </p:nvSpPr>
          <p:spPr bwMode="auto">
            <a:xfrm>
              <a:off x="1776" y="2408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420" name="Line 36"/>
            <p:cNvSpPr>
              <a:spLocks noChangeShapeType="1"/>
            </p:cNvSpPr>
            <p:nvPr/>
          </p:nvSpPr>
          <p:spPr bwMode="auto">
            <a:xfrm>
              <a:off x="1512" y="2408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8379" name="Group 37"/>
          <p:cNvGrpSpPr>
            <a:grpSpLocks/>
          </p:cNvGrpSpPr>
          <p:nvPr/>
        </p:nvGrpSpPr>
        <p:grpSpPr bwMode="auto">
          <a:xfrm>
            <a:off x="1754188" y="1516063"/>
            <a:ext cx="5060950" cy="752475"/>
            <a:chOff x="433" y="2364"/>
            <a:chExt cx="3188" cy="839"/>
          </a:xfrm>
        </p:grpSpPr>
        <p:sp>
          <p:nvSpPr>
            <p:cNvPr id="58408" name="Line 38"/>
            <p:cNvSpPr>
              <a:spLocks noChangeShapeType="1"/>
            </p:cNvSpPr>
            <p:nvPr/>
          </p:nvSpPr>
          <p:spPr bwMode="auto">
            <a:xfrm>
              <a:off x="2009" y="3203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409" name="Line 39"/>
            <p:cNvSpPr>
              <a:spLocks noChangeShapeType="1"/>
            </p:cNvSpPr>
            <p:nvPr/>
          </p:nvSpPr>
          <p:spPr bwMode="auto">
            <a:xfrm>
              <a:off x="3333" y="3194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410" name="Line 40"/>
            <p:cNvSpPr>
              <a:spLocks noChangeShapeType="1"/>
            </p:cNvSpPr>
            <p:nvPr/>
          </p:nvSpPr>
          <p:spPr bwMode="auto">
            <a:xfrm flipV="1">
              <a:off x="625" y="3184"/>
              <a:ext cx="336" cy="1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411" name="Line 41"/>
            <p:cNvSpPr>
              <a:spLocks noChangeShapeType="1"/>
            </p:cNvSpPr>
            <p:nvPr/>
          </p:nvSpPr>
          <p:spPr bwMode="auto">
            <a:xfrm flipH="1">
              <a:off x="433" y="2364"/>
              <a:ext cx="1296" cy="77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412" name="Line 42"/>
            <p:cNvSpPr>
              <a:spLocks noChangeShapeType="1"/>
            </p:cNvSpPr>
            <p:nvPr/>
          </p:nvSpPr>
          <p:spPr bwMode="auto">
            <a:xfrm>
              <a:off x="2408" y="2406"/>
              <a:ext cx="388" cy="713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413" name="Line 44"/>
            <p:cNvSpPr>
              <a:spLocks noChangeShapeType="1"/>
            </p:cNvSpPr>
            <p:nvPr/>
          </p:nvSpPr>
          <p:spPr bwMode="auto">
            <a:xfrm flipH="1">
              <a:off x="1605" y="2403"/>
              <a:ext cx="457" cy="723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8380" name="Text Box 45"/>
          <p:cNvSpPr txBox="1">
            <a:spLocks noChangeArrowheads="1"/>
          </p:cNvSpPr>
          <p:nvPr/>
        </p:nvSpPr>
        <p:spPr bwMode="auto">
          <a:xfrm>
            <a:off x="6956425" y="2162175"/>
            <a:ext cx="517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400">
                <a:latin typeface="Century Gothic" charset="0"/>
              </a:rPr>
              <a:t>60</a:t>
            </a:r>
          </a:p>
        </p:txBody>
      </p:sp>
      <p:sp>
        <p:nvSpPr>
          <p:cNvPr id="58381" name="Text Box 46"/>
          <p:cNvSpPr txBox="1">
            <a:spLocks noChangeArrowheads="1"/>
          </p:cNvSpPr>
          <p:nvPr/>
        </p:nvSpPr>
        <p:spPr bwMode="auto">
          <a:xfrm>
            <a:off x="1524000" y="18288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000" i="1">
                <a:latin typeface="Times New Roman" charset="0"/>
              </a:rPr>
              <a:t>b</a:t>
            </a:r>
          </a:p>
        </p:txBody>
      </p:sp>
      <p:sp>
        <p:nvSpPr>
          <p:cNvPr id="58382" name="Text Box 47"/>
          <p:cNvSpPr txBox="1">
            <a:spLocks noChangeArrowheads="1"/>
          </p:cNvSpPr>
          <p:nvPr/>
        </p:nvSpPr>
        <p:spPr bwMode="auto">
          <a:xfrm>
            <a:off x="2590800" y="1828800"/>
            <a:ext cx="296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000" i="1">
                <a:latin typeface="Times New Roman" charset="0"/>
              </a:rPr>
              <a:t>c</a:t>
            </a:r>
          </a:p>
        </p:txBody>
      </p:sp>
      <p:sp>
        <p:nvSpPr>
          <p:cNvPr id="58383" name="Text Box 48"/>
          <p:cNvSpPr txBox="1">
            <a:spLocks noChangeArrowheads="1"/>
          </p:cNvSpPr>
          <p:nvPr/>
        </p:nvSpPr>
        <p:spPr bwMode="auto">
          <a:xfrm>
            <a:off x="4724400" y="18288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000" i="1">
                <a:latin typeface="Times New Roman" charset="0"/>
              </a:rPr>
              <a:t>d</a:t>
            </a:r>
          </a:p>
        </p:txBody>
      </p:sp>
      <p:sp>
        <p:nvSpPr>
          <p:cNvPr id="58384" name="Text Box 50"/>
          <p:cNvSpPr txBox="1">
            <a:spLocks noChangeArrowheads="1"/>
          </p:cNvSpPr>
          <p:nvPr/>
        </p:nvSpPr>
        <p:spPr bwMode="auto">
          <a:xfrm>
            <a:off x="3657600" y="9144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000" i="1">
                <a:latin typeface="Times New Roman" charset="0"/>
              </a:rPr>
              <a:t>a</a:t>
            </a:r>
          </a:p>
        </p:txBody>
      </p:sp>
      <p:sp>
        <p:nvSpPr>
          <p:cNvPr id="58385" name="Text Box 51"/>
          <p:cNvSpPr txBox="1">
            <a:spLocks noChangeArrowheads="1"/>
          </p:cNvSpPr>
          <p:nvPr/>
        </p:nvSpPr>
        <p:spPr bwMode="auto">
          <a:xfrm>
            <a:off x="4860925" y="2627313"/>
            <a:ext cx="1238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>
                <a:solidFill>
                  <a:srgbClr val="FF0000"/>
                </a:solidFill>
              </a:rPr>
              <a:t>underflow!</a:t>
            </a:r>
          </a:p>
        </p:txBody>
      </p:sp>
      <p:sp>
        <p:nvSpPr>
          <p:cNvPr id="58386" name="Freeform 52"/>
          <p:cNvSpPr>
            <a:spLocks/>
          </p:cNvSpPr>
          <p:nvPr/>
        </p:nvSpPr>
        <p:spPr bwMode="auto">
          <a:xfrm>
            <a:off x="3276600" y="2971800"/>
            <a:ext cx="2057400" cy="381000"/>
          </a:xfrm>
          <a:custGeom>
            <a:avLst/>
            <a:gdLst>
              <a:gd name="T0" fmla="*/ 2147483647 w 1296"/>
              <a:gd name="T1" fmla="*/ 0 h 240"/>
              <a:gd name="T2" fmla="*/ 2147483647 w 1296"/>
              <a:gd name="T3" fmla="*/ 2147483647 h 240"/>
              <a:gd name="T4" fmla="*/ 0 w 1296"/>
              <a:gd name="T5" fmla="*/ 0 h 240"/>
              <a:gd name="T6" fmla="*/ 0 60000 65536"/>
              <a:gd name="T7" fmla="*/ 0 60000 65536"/>
              <a:gd name="T8" fmla="*/ 0 60000 65536"/>
              <a:gd name="T9" fmla="*/ 0 w 1296"/>
              <a:gd name="T10" fmla="*/ 0 h 240"/>
              <a:gd name="T11" fmla="*/ 1296 w 1296"/>
              <a:gd name="T12" fmla="*/ 240 h 24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96" h="240">
                <a:moveTo>
                  <a:pt x="1296" y="0"/>
                </a:moveTo>
                <a:cubicBezTo>
                  <a:pt x="1044" y="120"/>
                  <a:pt x="792" y="240"/>
                  <a:pt x="576" y="240"/>
                </a:cubicBezTo>
                <a:cubicBezTo>
                  <a:pt x="360" y="240"/>
                  <a:pt x="180" y="120"/>
                  <a:pt x="0" y="0"/>
                </a:cubicBezTo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>
              <a:latin typeface="Century Gothic" charset="0"/>
            </a:endParaRPr>
          </a:p>
        </p:txBody>
      </p:sp>
      <p:sp>
        <p:nvSpPr>
          <p:cNvPr id="58387" name="Freeform 53"/>
          <p:cNvSpPr>
            <a:spLocks/>
          </p:cNvSpPr>
          <p:nvPr/>
        </p:nvSpPr>
        <p:spPr bwMode="auto">
          <a:xfrm>
            <a:off x="5486400" y="2971800"/>
            <a:ext cx="1828800" cy="365125"/>
          </a:xfrm>
          <a:custGeom>
            <a:avLst/>
            <a:gdLst>
              <a:gd name="T0" fmla="*/ 2147483647 w 1152"/>
              <a:gd name="T1" fmla="*/ 0 h 230"/>
              <a:gd name="T2" fmla="*/ 2147483647 w 1152"/>
              <a:gd name="T3" fmla="*/ 2147483647 h 230"/>
              <a:gd name="T4" fmla="*/ 0 w 1152"/>
              <a:gd name="T5" fmla="*/ 0 h 230"/>
              <a:gd name="T6" fmla="*/ 0 60000 65536"/>
              <a:gd name="T7" fmla="*/ 0 60000 65536"/>
              <a:gd name="T8" fmla="*/ 0 60000 65536"/>
              <a:gd name="T9" fmla="*/ 0 w 1152"/>
              <a:gd name="T10" fmla="*/ 0 h 230"/>
              <a:gd name="T11" fmla="*/ 1152 w 1152"/>
              <a:gd name="T12" fmla="*/ 230 h 23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52" h="230">
                <a:moveTo>
                  <a:pt x="1152" y="0"/>
                </a:moveTo>
                <a:cubicBezTo>
                  <a:pt x="1058" y="38"/>
                  <a:pt x="778" y="230"/>
                  <a:pt x="586" y="230"/>
                </a:cubicBezTo>
                <a:cubicBezTo>
                  <a:pt x="394" y="230"/>
                  <a:pt x="122" y="48"/>
                  <a:pt x="0" y="0"/>
                </a:cubicBezTo>
              </a:path>
            </a:pathLst>
          </a:custGeom>
          <a:noFill/>
          <a:ln w="19050">
            <a:solidFill>
              <a:srgbClr val="FF0000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>
              <a:latin typeface="Century Gothic" charset="0"/>
            </a:endParaRPr>
          </a:p>
        </p:txBody>
      </p:sp>
      <p:sp>
        <p:nvSpPr>
          <p:cNvPr id="58388" name="Text Box 54"/>
          <p:cNvSpPr txBox="1">
            <a:spLocks noChangeArrowheads="1"/>
          </p:cNvSpPr>
          <p:nvPr/>
        </p:nvSpPr>
        <p:spPr bwMode="auto">
          <a:xfrm>
            <a:off x="4419600" y="3276600"/>
            <a:ext cx="1885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>
                <a:solidFill>
                  <a:srgbClr val="FF0000"/>
                </a:solidFill>
              </a:rPr>
              <a:t>Can be merged?</a:t>
            </a:r>
          </a:p>
        </p:txBody>
      </p:sp>
      <p:sp>
        <p:nvSpPr>
          <p:cNvPr id="58389" name="Line 55"/>
          <p:cNvSpPr>
            <a:spLocks noChangeShapeType="1"/>
          </p:cNvSpPr>
          <p:nvPr/>
        </p:nvSpPr>
        <p:spPr bwMode="auto">
          <a:xfrm>
            <a:off x="6934200" y="2438400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90" name="Text Box 17"/>
          <p:cNvSpPr txBox="1">
            <a:spLocks noChangeArrowheads="1"/>
          </p:cNvSpPr>
          <p:nvPr/>
        </p:nvSpPr>
        <p:spPr bwMode="auto">
          <a:xfrm>
            <a:off x="4730750" y="2189163"/>
            <a:ext cx="5207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x-none" sz="2400">
                <a:latin typeface="Century Gothic" charset="0"/>
              </a:rPr>
              <a:t>40</a:t>
            </a:r>
          </a:p>
        </p:txBody>
      </p:sp>
      <p:sp>
        <p:nvSpPr>
          <p:cNvPr id="58391" name="Line 18"/>
          <p:cNvSpPr>
            <a:spLocks noChangeShapeType="1"/>
          </p:cNvSpPr>
          <p:nvPr/>
        </p:nvSpPr>
        <p:spPr bwMode="auto">
          <a:xfrm>
            <a:off x="4791075" y="218598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92" name="Line 19"/>
          <p:cNvSpPr>
            <a:spLocks noChangeShapeType="1"/>
          </p:cNvSpPr>
          <p:nvPr/>
        </p:nvSpPr>
        <p:spPr bwMode="auto">
          <a:xfrm>
            <a:off x="5729288" y="218598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93" name="Line 20"/>
          <p:cNvSpPr>
            <a:spLocks noChangeShapeType="1"/>
          </p:cNvSpPr>
          <p:nvPr/>
        </p:nvSpPr>
        <p:spPr bwMode="auto">
          <a:xfrm>
            <a:off x="5210175" y="218598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94" name="Line 21"/>
          <p:cNvSpPr>
            <a:spLocks noChangeShapeType="1"/>
          </p:cNvSpPr>
          <p:nvPr/>
        </p:nvSpPr>
        <p:spPr bwMode="auto">
          <a:xfrm>
            <a:off x="5349875" y="218598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95" name="Line 22"/>
          <p:cNvSpPr>
            <a:spLocks noChangeShapeType="1"/>
          </p:cNvSpPr>
          <p:nvPr/>
        </p:nvSpPr>
        <p:spPr bwMode="auto">
          <a:xfrm>
            <a:off x="6280150" y="217963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96" name="Line 23"/>
          <p:cNvSpPr>
            <a:spLocks noChangeShapeType="1"/>
          </p:cNvSpPr>
          <p:nvPr/>
        </p:nvSpPr>
        <p:spPr bwMode="auto">
          <a:xfrm>
            <a:off x="5861050" y="217963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97" name="Rectangle 63"/>
          <p:cNvSpPr>
            <a:spLocks noChangeArrowheads="1"/>
          </p:cNvSpPr>
          <p:nvPr/>
        </p:nvSpPr>
        <p:spPr bwMode="auto">
          <a:xfrm>
            <a:off x="4683125" y="2187575"/>
            <a:ext cx="1720850" cy="481013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x-none">
              <a:latin typeface="Century Gothic" charset="0"/>
            </a:endParaRPr>
          </a:p>
          <a:p>
            <a:pPr eaLnBrk="1" hangingPunct="1"/>
            <a:endParaRPr lang="en-US" altLang="x-none">
              <a:latin typeface="Century Gothic" charset="0"/>
            </a:endParaRPr>
          </a:p>
        </p:txBody>
      </p:sp>
      <p:sp>
        <p:nvSpPr>
          <p:cNvPr id="58398" name="Text Box 7"/>
          <p:cNvSpPr txBox="1">
            <a:spLocks noChangeArrowheads="1"/>
          </p:cNvSpPr>
          <p:nvPr/>
        </p:nvSpPr>
        <p:spPr bwMode="auto">
          <a:xfrm>
            <a:off x="2657475" y="2195513"/>
            <a:ext cx="10493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x-none" sz="2400">
                <a:latin typeface="Century Gothic" charset="0"/>
              </a:rPr>
              <a:t>20  30</a:t>
            </a:r>
          </a:p>
        </p:txBody>
      </p:sp>
      <p:sp>
        <p:nvSpPr>
          <p:cNvPr id="58399" name="Line 8"/>
          <p:cNvSpPr>
            <a:spLocks noChangeShapeType="1"/>
          </p:cNvSpPr>
          <p:nvPr/>
        </p:nvSpPr>
        <p:spPr bwMode="auto">
          <a:xfrm>
            <a:off x="2689225" y="220980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400" name="Line 9"/>
          <p:cNvSpPr>
            <a:spLocks noChangeShapeType="1"/>
          </p:cNvSpPr>
          <p:nvPr/>
        </p:nvSpPr>
        <p:spPr bwMode="auto">
          <a:xfrm>
            <a:off x="3627438" y="220980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401" name="Line 10"/>
          <p:cNvSpPr>
            <a:spLocks noChangeShapeType="1"/>
          </p:cNvSpPr>
          <p:nvPr/>
        </p:nvSpPr>
        <p:spPr bwMode="auto">
          <a:xfrm>
            <a:off x="3108325" y="220980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402" name="Line 11"/>
          <p:cNvSpPr>
            <a:spLocks noChangeShapeType="1"/>
          </p:cNvSpPr>
          <p:nvPr/>
        </p:nvSpPr>
        <p:spPr bwMode="auto">
          <a:xfrm>
            <a:off x="3248025" y="220980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403" name="Line 12"/>
          <p:cNvSpPr>
            <a:spLocks noChangeShapeType="1"/>
          </p:cNvSpPr>
          <p:nvPr/>
        </p:nvSpPr>
        <p:spPr bwMode="auto">
          <a:xfrm>
            <a:off x="4178300" y="219392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404" name="Line 13"/>
          <p:cNvSpPr>
            <a:spLocks noChangeShapeType="1"/>
          </p:cNvSpPr>
          <p:nvPr/>
        </p:nvSpPr>
        <p:spPr bwMode="auto">
          <a:xfrm>
            <a:off x="3759200" y="219392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405" name="Rectangle 71"/>
          <p:cNvSpPr>
            <a:spLocks noChangeArrowheads="1"/>
          </p:cNvSpPr>
          <p:nvPr/>
        </p:nvSpPr>
        <p:spPr bwMode="auto">
          <a:xfrm>
            <a:off x="2557463" y="2195513"/>
            <a:ext cx="1722437" cy="481012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x-none">
              <a:latin typeface="Century Gothic" charset="0"/>
            </a:endParaRPr>
          </a:p>
          <a:p>
            <a:pPr eaLnBrk="1" hangingPunct="1"/>
            <a:endParaRPr lang="en-US" altLang="x-none">
              <a:latin typeface="Century Gothic" charset="0"/>
            </a:endParaRPr>
          </a:p>
        </p:txBody>
      </p:sp>
      <p:sp>
        <p:nvSpPr>
          <p:cNvPr id="58406" name="Line 32"/>
          <p:cNvSpPr>
            <a:spLocks noChangeShapeType="1"/>
          </p:cNvSpPr>
          <p:nvPr/>
        </p:nvSpPr>
        <p:spPr bwMode="auto">
          <a:xfrm>
            <a:off x="5421313" y="1552575"/>
            <a:ext cx="1943100" cy="5842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407" name="Text Box 38"/>
          <p:cNvSpPr txBox="1">
            <a:spLocks noChangeArrowheads="1"/>
          </p:cNvSpPr>
          <p:nvPr/>
        </p:nvSpPr>
        <p:spPr bwMode="auto">
          <a:xfrm>
            <a:off x="7040563" y="1743075"/>
            <a:ext cx="2968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000" i="1">
                <a:latin typeface="Times New Roman" charset="0"/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404049722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A965E31-46FA-7D40-84C8-0ABFDDB3105F}" type="slidenum">
              <a:rPr lang="ko-KR" altLang="en-US">
                <a:solidFill>
                  <a:srgbClr val="595959"/>
                </a:solidFill>
                <a:latin typeface="Century Gothic" charset="0"/>
              </a:rPr>
              <a:pPr eaLnBrk="1" hangingPunct="1"/>
              <a:t>53</a:t>
            </a:fld>
            <a:endParaRPr lang="en-US" altLang="ko-KR">
              <a:solidFill>
                <a:srgbClr val="595959"/>
              </a:solidFill>
              <a:latin typeface="Century Gothic" charset="0"/>
            </a:endParaRPr>
          </a:p>
        </p:txBody>
      </p:sp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>
          <a:xfrm>
            <a:off x="696913" y="330200"/>
            <a:ext cx="7772400" cy="639763"/>
          </a:xfrm>
        </p:spPr>
        <p:txBody>
          <a:bodyPr/>
          <a:lstStyle/>
          <a:p>
            <a:pPr eaLnBrk="1" hangingPunct="1"/>
            <a:r>
              <a:rPr lang="en-US" altLang="x-none" sz="3200" dirty="0"/>
              <a:t>(b) Coalesce with sibling (leaf)</a:t>
            </a:r>
          </a:p>
        </p:txBody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048000"/>
            <a:ext cx="8458200" cy="3505200"/>
          </a:xfrm>
        </p:spPr>
        <p:txBody>
          <a:bodyPr/>
          <a:lstStyle/>
          <a:p>
            <a:pPr eaLnBrk="1" hangingPunct="1"/>
            <a:r>
              <a:rPr lang="en-US" altLang="x-none" sz="2800"/>
              <a:t>Delete 50</a:t>
            </a:r>
          </a:p>
          <a:p>
            <a:pPr lvl="1" eaLnBrk="1" hangingPunct="1"/>
            <a:r>
              <a:rPr lang="en-US" altLang="x-none" sz="2400"/>
              <a:t>Merge</a:t>
            </a:r>
            <a:r>
              <a:rPr lang="en-US" altLang="x-none" sz="2400" i="1">
                <a:latin typeface="Times New Roman" charset="0"/>
              </a:rPr>
              <a:t> c</a:t>
            </a:r>
            <a:r>
              <a:rPr lang="en-US" altLang="x-none" sz="2400">
                <a:latin typeface="Times New Roman" charset="0"/>
              </a:rPr>
              <a:t> </a:t>
            </a:r>
            <a:r>
              <a:rPr lang="en-US" altLang="x-none" sz="2400"/>
              <a:t>and </a:t>
            </a:r>
            <a:r>
              <a:rPr lang="en-US" altLang="x-none" sz="2400" i="1">
                <a:latin typeface="Times New Roman" charset="0"/>
              </a:rPr>
              <a:t>d</a:t>
            </a:r>
            <a:r>
              <a:rPr lang="en-US" altLang="x-none" sz="2400"/>
              <a:t>. Move everything on the right to the left.</a:t>
            </a:r>
          </a:p>
          <a:p>
            <a:pPr lvl="1" eaLnBrk="1" hangingPunct="1"/>
            <a:endParaRPr lang="en-US" altLang="x-none" sz="2400"/>
          </a:p>
          <a:p>
            <a:pPr lvl="1" eaLnBrk="1" hangingPunct="1"/>
            <a:endParaRPr lang="en-US" altLang="x-none" sz="2400"/>
          </a:p>
          <a:p>
            <a:pPr lvl="1" eaLnBrk="1" hangingPunct="1"/>
            <a:endParaRPr lang="en-US" altLang="x-none" sz="2400"/>
          </a:p>
          <a:p>
            <a:pPr lvl="1" eaLnBrk="1" hangingPunct="1">
              <a:buFontTx/>
              <a:buNone/>
            </a:pPr>
            <a:endParaRPr lang="en-US" altLang="x-none" sz="2400"/>
          </a:p>
          <a:p>
            <a:pPr lvl="2" eaLnBrk="1" hangingPunct="1">
              <a:buFontTx/>
              <a:buNone/>
            </a:pPr>
            <a:r>
              <a:rPr lang="en-US" altLang="x-none" sz="2000"/>
              <a:t> </a:t>
            </a:r>
          </a:p>
          <a:p>
            <a:pPr lvl="2" eaLnBrk="1" hangingPunct="1">
              <a:buFontTx/>
              <a:buNone/>
            </a:pPr>
            <a:r>
              <a:rPr lang="en-US" altLang="x-none" sz="2000"/>
              <a:t> </a:t>
            </a:r>
          </a:p>
        </p:txBody>
      </p:sp>
      <p:sp>
        <p:nvSpPr>
          <p:cNvPr id="59397" name="Line 4"/>
          <p:cNvSpPr>
            <a:spLocks noChangeShapeType="1"/>
          </p:cNvSpPr>
          <p:nvPr/>
        </p:nvSpPr>
        <p:spPr bwMode="auto">
          <a:xfrm>
            <a:off x="2613025" y="2451100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398" name="Line 5"/>
          <p:cNvSpPr>
            <a:spLocks noChangeShapeType="1"/>
          </p:cNvSpPr>
          <p:nvPr/>
        </p:nvSpPr>
        <p:spPr bwMode="auto">
          <a:xfrm>
            <a:off x="3195638" y="2439988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399" name="Line 14"/>
          <p:cNvSpPr>
            <a:spLocks noChangeShapeType="1"/>
          </p:cNvSpPr>
          <p:nvPr/>
        </p:nvSpPr>
        <p:spPr bwMode="auto">
          <a:xfrm>
            <a:off x="4714875" y="2436813"/>
            <a:ext cx="0" cy="50800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9400" name="Group 23"/>
          <p:cNvGrpSpPr>
            <a:grpSpLocks/>
          </p:cNvGrpSpPr>
          <p:nvPr/>
        </p:nvGrpSpPr>
        <p:grpSpPr bwMode="auto">
          <a:xfrm>
            <a:off x="1722438" y="2166938"/>
            <a:ext cx="396875" cy="503237"/>
            <a:chOff x="384" y="4195"/>
            <a:chExt cx="250" cy="317"/>
          </a:xfrm>
        </p:grpSpPr>
        <p:sp>
          <p:nvSpPr>
            <p:cNvPr id="59447" name="Freeform 24"/>
            <p:cNvSpPr>
              <a:spLocks/>
            </p:cNvSpPr>
            <p:nvPr/>
          </p:nvSpPr>
          <p:spPr bwMode="auto">
            <a:xfrm>
              <a:off x="384" y="4214"/>
              <a:ext cx="250" cy="298"/>
            </a:xfrm>
            <a:custGeom>
              <a:avLst/>
              <a:gdLst>
                <a:gd name="T0" fmla="*/ 0 w 250"/>
                <a:gd name="T1" fmla="*/ 0 h 298"/>
                <a:gd name="T2" fmla="*/ 250 w 250"/>
                <a:gd name="T3" fmla="*/ 0 h 298"/>
                <a:gd name="T4" fmla="*/ 250 w 250"/>
                <a:gd name="T5" fmla="*/ 298 h 298"/>
                <a:gd name="T6" fmla="*/ 0 w 250"/>
                <a:gd name="T7" fmla="*/ 298 h 29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50"/>
                <a:gd name="T13" fmla="*/ 0 h 298"/>
                <a:gd name="T14" fmla="*/ 250 w 250"/>
                <a:gd name="T15" fmla="*/ 298 h 29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50" h="298">
                  <a:moveTo>
                    <a:pt x="0" y="0"/>
                  </a:moveTo>
                  <a:lnTo>
                    <a:pt x="250" y="0"/>
                  </a:lnTo>
                  <a:lnTo>
                    <a:pt x="250" y="298"/>
                  </a:lnTo>
                  <a:lnTo>
                    <a:pt x="0" y="298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>
                <a:latin typeface="Century Gothic" charset="0"/>
              </a:endParaRPr>
            </a:p>
          </p:txBody>
        </p:sp>
        <p:sp>
          <p:nvSpPr>
            <p:cNvPr id="59448" name="Line 25"/>
            <p:cNvSpPr>
              <a:spLocks noChangeShapeType="1"/>
            </p:cNvSpPr>
            <p:nvPr/>
          </p:nvSpPr>
          <p:spPr bwMode="auto">
            <a:xfrm flipH="1">
              <a:off x="557" y="4195"/>
              <a:ext cx="9" cy="31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9401" name="Group 26"/>
          <p:cNvGrpSpPr>
            <a:grpSpLocks/>
          </p:cNvGrpSpPr>
          <p:nvPr/>
        </p:nvGrpSpPr>
        <p:grpSpPr bwMode="auto">
          <a:xfrm rot="10800000">
            <a:off x="6872288" y="2151063"/>
            <a:ext cx="396875" cy="503237"/>
            <a:chOff x="384" y="4195"/>
            <a:chExt cx="250" cy="317"/>
          </a:xfrm>
        </p:grpSpPr>
        <p:sp>
          <p:nvSpPr>
            <p:cNvPr id="59445" name="Freeform 27"/>
            <p:cNvSpPr>
              <a:spLocks/>
            </p:cNvSpPr>
            <p:nvPr/>
          </p:nvSpPr>
          <p:spPr bwMode="auto">
            <a:xfrm>
              <a:off x="384" y="4214"/>
              <a:ext cx="250" cy="298"/>
            </a:xfrm>
            <a:custGeom>
              <a:avLst/>
              <a:gdLst>
                <a:gd name="T0" fmla="*/ 0 w 250"/>
                <a:gd name="T1" fmla="*/ 0 h 298"/>
                <a:gd name="T2" fmla="*/ 250 w 250"/>
                <a:gd name="T3" fmla="*/ 0 h 298"/>
                <a:gd name="T4" fmla="*/ 250 w 250"/>
                <a:gd name="T5" fmla="*/ 298 h 298"/>
                <a:gd name="T6" fmla="*/ 0 w 250"/>
                <a:gd name="T7" fmla="*/ 298 h 29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50"/>
                <a:gd name="T13" fmla="*/ 0 h 298"/>
                <a:gd name="T14" fmla="*/ 250 w 250"/>
                <a:gd name="T15" fmla="*/ 298 h 29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50" h="298">
                  <a:moveTo>
                    <a:pt x="0" y="0"/>
                  </a:moveTo>
                  <a:lnTo>
                    <a:pt x="250" y="0"/>
                  </a:lnTo>
                  <a:lnTo>
                    <a:pt x="250" y="298"/>
                  </a:lnTo>
                  <a:lnTo>
                    <a:pt x="0" y="298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>
                <a:latin typeface="Century Gothic" charset="0"/>
              </a:endParaRPr>
            </a:p>
          </p:txBody>
        </p:sp>
        <p:sp>
          <p:nvSpPr>
            <p:cNvPr id="59446" name="Line 28"/>
            <p:cNvSpPr>
              <a:spLocks noChangeShapeType="1"/>
            </p:cNvSpPr>
            <p:nvPr/>
          </p:nvSpPr>
          <p:spPr bwMode="auto">
            <a:xfrm flipH="1">
              <a:off x="557" y="4195"/>
              <a:ext cx="9" cy="31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9402" name="Group 29"/>
          <p:cNvGrpSpPr>
            <a:grpSpLocks/>
          </p:cNvGrpSpPr>
          <p:nvPr/>
        </p:nvGrpSpPr>
        <p:grpSpPr bwMode="auto">
          <a:xfrm>
            <a:off x="3733800" y="1219200"/>
            <a:ext cx="1774825" cy="512763"/>
            <a:chOff x="749" y="2389"/>
            <a:chExt cx="1118" cy="323"/>
          </a:xfrm>
        </p:grpSpPr>
        <p:sp>
          <p:nvSpPr>
            <p:cNvPr id="59438" name="Text Box 30"/>
            <p:cNvSpPr txBox="1">
              <a:spLocks noChangeArrowheads="1"/>
            </p:cNvSpPr>
            <p:nvPr/>
          </p:nvSpPr>
          <p:spPr bwMode="auto">
            <a:xfrm>
              <a:off x="749" y="2404"/>
              <a:ext cx="1118" cy="3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x-none" sz="2400">
                  <a:latin typeface="Century Gothic" charset="0"/>
                </a:rPr>
                <a:t> 20  40  60 </a:t>
              </a:r>
            </a:p>
          </p:txBody>
        </p:sp>
        <p:sp>
          <p:nvSpPr>
            <p:cNvPr id="59439" name="Line 31"/>
            <p:cNvSpPr>
              <a:spLocks noChangeShapeType="1"/>
            </p:cNvSpPr>
            <p:nvPr/>
          </p:nvSpPr>
          <p:spPr bwMode="auto">
            <a:xfrm>
              <a:off x="832" y="2389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40" name="Line 32"/>
            <p:cNvSpPr>
              <a:spLocks noChangeShapeType="1"/>
            </p:cNvSpPr>
            <p:nvPr/>
          </p:nvSpPr>
          <p:spPr bwMode="auto">
            <a:xfrm>
              <a:off x="1423" y="2389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41" name="Line 33"/>
            <p:cNvSpPr>
              <a:spLocks noChangeShapeType="1"/>
            </p:cNvSpPr>
            <p:nvPr/>
          </p:nvSpPr>
          <p:spPr bwMode="auto">
            <a:xfrm>
              <a:off x="1096" y="2389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42" name="Line 34"/>
            <p:cNvSpPr>
              <a:spLocks noChangeShapeType="1"/>
            </p:cNvSpPr>
            <p:nvPr/>
          </p:nvSpPr>
          <p:spPr bwMode="auto">
            <a:xfrm>
              <a:off x="1184" y="2389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43" name="Line 35"/>
            <p:cNvSpPr>
              <a:spLocks noChangeShapeType="1"/>
            </p:cNvSpPr>
            <p:nvPr/>
          </p:nvSpPr>
          <p:spPr bwMode="auto">
            <a:xfrm>
              <a:off x="1776" y="2408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44" name="Line 36"/>
            <p:cNvSpPr>
              <a:spLocks noChangeShapeType="1"/>
            </p:cNvSpPr>
            <p:nvPr/>
          </p:nvSpPr>
          <p:spPr bwMode="auto">
            <a:xfrm>
              <a:off x="1512" y="2408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9403" name="Group 37"/>
          <p:cNvGrpSpPr>
            <a:grpSpLocks/>
          </p:cNvGrpSpPr>
          <p:nvPr/>
        </p:nvGrpSpPr>
        <p:grpSpPr bwMode="auto">
          <a:xfrm>
            <a:off x="1754188" y="1516063"/>
            <a:ext cx="5060950" cy="752475"/>
            <a:chOff x="433" y="2364"/>
            <a:chExt cx="3188" cy="839"/>
          </a:xfrm>
        </p:grpSpPr>
        <p:sp>
          <p:nvSpPr>
            <p:cNvPr id="59432" name="Line 38"/>
            <p:cNvSpPr>
              <a:spLocks noChangeShapeType="1"/>
            </p:cNvSpPr>
            <p:nvPr/>
          </p:nvSpPr>
          <p:spPr bwMode="auto">
            <a:xfrm>
              <a:off x="2009" y="3203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33" name="Line 39"/>
            <p:cNvSpPr>
              <a:spLocks noChangeShapeType="1"/>
            </p:cNvSpPr>
            <p:nvPr/>
          </p:nvSpPr>
          <p:spPr bwMode="auto">
            <a:xfrm>
              <a:off x="3333" y="3194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34" name="Line 40"/>
            <p:cNvSpPr>
              <a:spLocks noChangeShapeType="1"/>
            </p:cNvSpPr>
            <p:nvPr/>
          </p:nvSpPr>
          <p:spPr bwMode="auto">
            <a:xfrm flipV="1">
              <a:off x="625" y="3184"/>
              <a:ext cx="336" cy="1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35" name="Line 41"/>
            <p:cNvSpPr>
              <a:spLocks noChangeShapeType="1"/>
            </p:cNvSpPr>
            <p:nvPr/>
          </p:nvSpPr>
          <p:spPr bwMode="auto">
            <a:xfrm flipH="1">
              <a:off x="433" y="2364"/>
              <a:ext cx="1296" cy="77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36" name="Line 42"/>
            <p:cNvSpPr>
              <a:spLocks noChangeShapeType="1"/>
            </p:cNvSpPr>
            <p:nvPr/>
          </p:nvSpPr>
          <p:spPr bwMode="auto">
            <a:xfrm>
              <a:off x="2408" y="2406"/>
              <a:ext cx="388" cy="713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37" name="Line 44"/>
            <p:cNvSpPr>
              <a:spLocks noChangeShapeType="1"/>
            </p:cNvSpPr>
            <p:nvPr/>
          </p:nvSpPr>
          <p:spPr bwMode="auto">
            <a:xfrm flipH="1">
              <a:off x="1605" y="2403"/>
              <a:ext cx="457" cy="723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9404" name="Text Box 45"/>
          <p:cNvSpPr txBox="1">
            <a:spLocks noChangeArrowheads="1"/>
          </p:cNvSpPr>
          <p:nvPr/>
        </p:nvSpPr>
        <p:spPr bwMode="auto">
          <a:xfrm>
            <a:off x="6956425" y="2162175"/>
            <a:ext cx="517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400">
                <a:latin typeface="Century Gothic" charset="0"/>
              </a:rPr>
              <a:t>60</a:t>
            </a:r>
          </a:p>
        </p:txBody>
      </p:sp>
      <p:sp>
        <p:nvSpPr>
          <p:cNvPr id="59405" name="Text Box 46"/>
          <p:cNvSpPr txBox="1">
            <a:spLocks noChangeArrowheads="1"/>
          </p:cNvSpPr>
          <p:nvPr/>
        </p:nvSpPr>
        <p:spPr bwMode="auto">
          <a:xfrm>
            <a:off x="1524000" y="18288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000" i="1">
                <a:latin typeface="Times New Roman" charset="0"/>
              </a:rPr>
              <a:t>b</a:t>
            </a:r>
          </a:p>
        </p:txBody>
      </p:sp>
      <p:sp>
        <p:nvSpPr>
          <p:cNvPr id="59406" name="Text Box 47"/>
          <p:cNvSpPr txBox="1">
            <a:spLocks noChangeArrowheads="1"/>
          </p:cNvSpPr>
          <p:nvPr/>
        </p:nvSpPr>
        <p:spPr bwMode="auto">
          <a:xfrm>
            <a:off x="2590800" y="1828800"/>
            <a:ext cx="296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000" i="1">
                <a:latin typeface="Times New Roman" charset="0"/>
              </a:rPr>
              <a:t>c</a:t>
            </a:r>
          </a:p>
        </p:txBody>
      </p:sp>
      <p:sp>
        <p:nvSpPr>
          <p:cNvPr id="59407" name="Text Box 48"/>
          <p:cNvSpPr txBox="1">
            <a:spLocks noChangeArrowheads="1"/>
          </p:cNvSpPr>
          <p:nvPr/>
        </p:nvSpPr>
        <p:spPr bwMode="auto">
          <a:xfrm>
            <a:off x="4724400" y="18288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000" i="1">
                <a:latin typeface="Times New Roman" charset="0"/>
              </a:rPr>
              <a:t>d</a:t>
            </a:r>
          </a:p>
        </p:txBody>
      </p:sp>
      <p:sp>
        <p:nvSpPr>
          <p:cNvPr id="59408" name="Text Box 50"/>
          <p:cNvSpPr txBox="1">
            <a:spLocks noChangeArrowheads="1"/>
          </p:cNvSpPr>
          <p:nvPr/>
        </p:nvSpPr>
        <p:spPr bwMode="auto">
          <a:xfrm>
            <a:off x="3657600" y="9144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000" i="1">
                <a:latin typeface="Times New Roman" charset="0"/>
              </a:rPr>
              <a:t>a</a:t>
            </a:r>
          </a:p>
        </p:txBody>
      </p:sp>
      <p:sp>
        <p:nvSpPr>
          <p:cNvPr id="59409" name="AutoShape 51"/>
          <p:cNvSpPr>
            <a:spLocks noChangeArrowheads="1"/>
          </p:cNvSpPr>
          <p:nvPr/>
        </p:nvSpPr>
        <p:spPr bwMode="auto">
          <a:xfrm>
            <a:off x="2362200" y="1905000"/>
            <a:ext cx="4267200" cy="1143000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>
              <a:latin typeface="Century Gothic" charset="0"/>
            </a:endParaRPr>
          </a:p>
        </p:txBody>
      </p:sp>
      <p:sp>
        <p:nvSpPr>
          <p:cNvPr id="59410" name="Freeform 52"/>
          <p:cNvSpPr>
            <a:spLocks/>
          </p:cNvSpPr>
          <p:nvPr/>
        </p:nvSpPr>
        <p:spPr bwMode="auto">
          <a:xfrm>
            <a:off x="3962400" y="2743200"/>
            <a:ext cx="712788" cy="588963"/>
          </a:xfrm>
          <a:custGeom>
            <a:avLst/>
            <a:gdLst>
              <a:gd name="T0" fmla="*/ 2147483647 w 631"/>
              <a:gd name="T1" fmla="*/ 2147483647 h 381"/>
              <a:gd name="T2" fmla="*/ 2147483647 w 631"/>
              <a:gd name="T3" fmla="*/ 2147483647 h 381"/>
              <a:gd name="T4" fmla="*/ 0 w 631"/>
              <a:gd name="T5" fmla="*/ 0 h 381"/>
              <a:gd name="T6" fmla="*/ 0 60000 65536"/>
              <a:gd name="T7" fmla="*/ 0 60000 65536"/>
              <a:gd name="T8" fmla="*/ 0 60000 65536"/>
              <a:gd name="T9" fmla="*/ 0 w 631"/>
              <a:gd name="T10" fmla="*/ 0 h 381"/>
              <a:gd name="T11" fmla="*/ 631 w 631"/>
              <a:gd name="T12" fmla="*/ 381 h 38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31" h="381">
                <a:moveTo>
                  <a:pt x="631" y="162"/>
                </a:moveTo>
                <a:cubicBezTo>
                  <a:pt x="506" y="250"/>
                  <a:pt x="374" y="381"/>
                  <a:pt x="269" y="354"/>
                </a:cubicBezTo>
                <a:cubicBezTo>
                  <a:pt x="164" y="327"/>
                  <a:pt x="56" y="74"/>
                  <a:pt x="0" y="0"/>
                </a:cubicBezTo>
              </a:path>
            </a:pathLst>
          </a:custGeom>
          <a:noFill/>
          <a:ln w="19050">
            <a:solidFill>
              <a:srgbClr val="0000FF"/>
            </a:solidFill>
            <a:prstDash val="sysDot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>
              <a:latin typeface="Century Gothic" charset="0"/>
            </a:endParaRPr>
          </a:p>
        </p:txBody>
      </p:sp>
      <p:sp>
        <p:nvSpPr>
          <p:cNvPr id="59411" name="AutoShape 53"/>
          <p:cNvSpPr>
            <a:spLocks noChangeArrowheads="1"/>
          </p:cNvSpPr>
          <p:nvPr/>
        </p:nvSpPr>
        <p:spPr bwMode="auto">
          <a:xfrm>
            <a:off x="4572000" y="2209800"/>
            <a:ext cx="685800" cy="762000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0000FF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>
              <a:latin typeface="Century Gothic" charset="0"/>
            </a:endParaRPr>
          </a:p>
        </p:txBody>
      </p:sp>
      <p:sp>
        <p:nvSpPr>
          <p:cNvPr id="59412" name="Text Box 54"/>
          <p:cNvSpPr txBox="1">
            <a:spLocks noChangeArrowheads="1"/>
          </p:cNvSpPr>
          <p:nvPr/>
        </p:nvSpPr>
        <p:spPr bwMode="auto">
          <a:xfrm>
            <a:off x="2422525" y="1560513"/>
            <a:ext cx="831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>
                <a:solidFill>
                  <a:srgbClr val="FF0000"/>
                </a:solidFill>
              </a:rPr>
              <a:t>Merge</a:t>
            </a:r>
          </a:p>
        </p:txBody>
      </p:sp>
      <p:sp>
        <p:nvSpPr>
          <p:cNvPr id="59413" name="Line 55"/>
          <p:cNvSpPr>
            <a:spLocks noChangeShapeType="1"/>
          </p:cNvSpPr>
          <p:nvPr/>
        </p:nvSpPr>
        <p:spPr bwMode="auto">
          <a:xfrm>
            <a:off x="6934200" y="2438400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14" name="Text Box 17"/>
          <p:cNvSpPr txBox="1">
            <a:spLocks noChangeArrowheads="1"/>
          </p:cNvSpPr>
          <p:nvPr/>
        </p:nvSpPr>
        <p:spPr bwMode="auto">
          <a:xfrm>
            <a:off x="4730750" y="2189163"/>
            <a:ext cx="5207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x-none" sz="2400">
                <a:solidFill>
                  <a:srgbClr val="FF0000"/>
                </a:solidFill>
                <a:latin typeface="Century Gothic" charset="0"/>
              </a:rPr>
              <a:t>40</a:t>
            </a:r>
          </a:p>
        </p:txBody>
      </p:sp>
      <p:sp>
        <p:nvSpPr>
          <p:cNvPr id="59415" name="Line 18"/>
          <p:cNvSpPr>
            <a:spLocks noChangeShapeType="1"/>
          </p:cNvSpPr>
          <p:nvPr/>
        </p:nvSpPr>
        <p:spPr bwMode="auto">
          <a:xfrm>
            <a:off x="4791075" y="218598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16" name="Line 19"/>
          <p:cNvSpPr>
            <a:spLocks noChangeShapeType="1"/>
          </p:cNvSpPr>
          <p:nvPr/>
        </p:nvSpPr>
        <p:spPr bwMode="auto">
          <a:xfrm>
            <a:off x="5729288" y="218598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17" name="Line 20"/>
          <p:cNvSpPr>
            <a:spLocks noChangeShapeType="1"/>
          </p:cNvSpPr>
          <p:nvPr/>
        </p:nvSpPr>
        <p:spPr bwMode="auto">
          <a:xfrm>
            <a:off x="5210175" y="218598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18" name="Line 21"/>
          <p:cNvSpPr>
            <a:spLocks noChangeShapeType="1"/>
          </p:cNvSpPr>
          <p:nvPr/>
        </p:nvSpPr>
        <p:spPr bwMode="auto">
          <a:xfrm>
            <a:off x="5349875" y="218598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19" name="Line 22"/>
          <p:cNvSpPr>
            <a:spLocks noChangeShapeType="1"/>
          </p:cNvSpPr>
          <p:nvPr/>
        </p:nvSpPr>
        <p:spPr bwMode="auto">
          <a:xfrm>
            <a:off x="6280150" y="217963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20" name="Line 23"/>
          <p:cNvSpPr>
            <a:spLocks noChangeShapeType="1"/>
          </p:cNvSpPr>
          <p:nvPr/>
        </p:nvSpPr>
        <p:spPr bwMode="auto">
          <a:xfrm>
            <a:off x="5861050" y="217963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21" name="Rectangle 64"/>
          <p:cNvSpPr>
            <a:spLocks noChangeArrowheads="1"/>
          </p:cNvSpPr>
          <p:nvPr/>
        </p:nvSpPr>
        <p:spPr bwMode="auto">
          <a:xfrm>
            <a:off x="4683125" y="2187575"/>
            <a:ext cx="1720850" cy="481013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x-none">
              <a:latin typeface="Century Gothic" charset="0"/>
            </a:endParaRPr>
          </a:p>
          <a:p>
            <a:pPr eaLnBrk="1" hangingPunct="1"/>
            <a:endParaRPr lang="en-US" altLang="x-none">
              <a:latin typeface="Century Gothic" charset="0"/>
            </a:endParaRPr>
          </a:p>
        </p:txBody>
      </p:sp>
      <p:sp>
        <p:nvSpPr>
          <p:cNvPr id="59422" name="Text Box 7"/>
          <p:cNvSpPr txBox="1">
            <a:spLocks noChangeArrowheads="1"/>
          </p:cNvSpPr>
          <p:nvPr/>
        </p:nvSpPr>
        <p:spPr bwMode="auto">
          <a:xfrm>
            <a:off x="2657475" y="2195513"/>
            <a:ext cx="10493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x-none" sz="2400">
                <a:latin typeface="Century Gothic" charset="0"/>
              </a:rPr>
              <a:t>20  30</a:t>
            </a:r>
          </a:p>
        </p:txBody>
      </p:sp>
      <p:sp>
        <p:nvSpPr>
          <p:cNvPr id="59423" name="Line 8"/>
          <p:cNvSpPr>
            <a:spLocks noChangeShapeType="1"/>
          </p:cNvSpPr>
          <p:nvPr/>
        </p:nvSpPr>
        <p:spPr bwMode="auto">
          <a:xfrm>
            <a:off x="2689225" y="220980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24" name="Line 9"/>
          <p:cNvSpPr>
            <a:spLocks noChangeShapeType="1"/>
          </p:cNvSpPr>
          <p:nvPr/>
        </p:nvSpPr>
        <p:spPr bwMode="auto">
          <a:xfrm>
            <a:off x="3627438" y="220980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25" name="Line 10"/>
          <p:cNvSpPr>
            <a:spLocks noChangeShapeType="1"/>
          </p:cNvSpPr>
          <p:nvPr/>
        </p:nvSpPr>
        <p:spPr bwMode="auto">
          <a:xfrm>
            <a:off x="3108325" y="220980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26" name="Line 11"/>
          <p:cNvSpPr>
            <a:spLocks noChangeShapeType="1"/>
          </p:cNvSpPr>
          <p:nvPr/>
        </p:nvSpPr>
        <p:spPr bwMode="auto">
          <a:xfrm>
            <a:off x="3248025" y="220980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27" name="Line 12"/>
          <p:cNvSpPr>
            <a:spLocks noChangeShapeType="1"/>
          </p:cNvSpPr>
          <p:nvPr/>
        </p:nvSpPr>
        <p:spPr bwMode="auto">
          <a:xfrm>
            <a:off x="4178300" y="219392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28" name="Line 13"/>
          <p:cNvSpPr>
            <a:spLocks noChangeShapeType="1"/>
          </p:cNvSpPr>
          <p:nvPr/>
        </p:nvSpPr>
        <p:spPr bwMode="auto">
          <a:xfrm>
            <a:off x="3759200" y="219392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29" name="Rectangle 72"/>
          <p:cNvSpPr>
            <a:spLocks noChangeArrowheads="1"/>
          </p:cNvSpPr>
          <p:nvPr/>
        </p:nvSpPr>
        <p:spPr bwMode="auto">
          <a:xfrm>
            <a:off x="2557463" y="2195513"/>
            <a:ext cx="1722437" cy="481012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x-none">
              <a:latin typeface="Century Gothic" charset="0"/>
            </a:endParaRPr>
          </a:p>
          <a:p>
            <a:pPr eaLnBrk="1" hangingPunct="1"/>
            <a:endParaRPr lang="en-US" altLang="x-none">
              <a:latin typeface="Century Gothic" charset="0"/>
            </a:endParaRPr>
          </a:p>
        </p:txBody>
      </p:sp>
      <p:sp>
        <p:nvSpPr>
          <p:cNvPr id="59430" name="Line 32"/>
          <p:cNvSpPr>
            <a:spLocks noChangeShapeType="1"/>
          </p:cNvSpPr>
          <p:nvPr/>
        </p:nvSpPr>
        <p:spPr bwMode="auto">
          <a:xfrm>
            <a:off x="5421313" y="1552575"/>
            <a:ext cx="1943100" cy="5842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31" name="Text Box 38"/>
          <p:cNvSpPr txBox="1">
            <a:spLocks noChangeArrowheads="1"/>
          </p:cNvSpPr>
          <p:nvPr/>
        </p:nvSpPr>
        <p:spPr bwMode="auto">
          <a:xfrm>
            <a:off x="7040563" y="1743075"/>
            <a:ext cx="2968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000" i="1">
                <a:latin typeface="Times New Roman" charset="0"/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293641255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E8BD03E-2C3C-6440-AAEA-4B8FE2E6B08E}" type="slidenum">
              <a:rPr lang="ko-KR" altLang="en-US">
                <a:solidFill>
                  <a:srgbClr val="595959"/>
                </a:solidFill>
                <a:latin typeface="Century Gothic" charset="0"/>
              </a:rPr>
              <a:pPr eaLnBrk="1" hangingPunct="1"/>
              <a:t>54</a:t>
            </a:fld>
            <a:endParaRPr lang="en-US" altLang="ko-KR">
              <a:solidFill>
                <a:srgbClr val="595959"/>
              </a:solidFill>
              <a:latin typeface="Century Gothic" charset="0"/>
            </a:endParaRPr>
          </a:p>
        </p:txBody>
      </p:sp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>
          <a:xfrm>
            <a:off x="696913" y="330200"/>
            <a:ext cx="7772400" cy="639763"/>
          </a:xfrm>
        </p:spPr>
        <p:txBody>
          <a:bodyPr/>
          <a:lstStyle/>
          <a:p>
            <a:pPr eaLnBrk="1" hangingPunct="1"/>
            <a:r>
              <a:rPr lang="en-US" altLang="x-none" sz="3200" dirty="0"/>
              <a:t>(b) Coalesce with sibling (leaf)</a:t>
            </a:r>
          </a:p>
        </p:txBody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048000"/>
            <a:ext cx="8458200" cy="30781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x-none"/>
              <a:t>Delete 50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x-none" sz="1800"/>
              <a:t>Once everything is moved, delete </a:t>
            </a:r>
            <a:r>
              <a:rPr lang="en-US" altLang="x-none" sz="1800" i="1">
                <a:latin typeface="Times New Roman" charset="0"/>
              </a:rPr>
              <a:t>d</a:t>
            </a:r>
          </a:p>
          <a:p>
            <a:pPr lvl="1" eaLnBrk="1" hangingPunct="1">
              <a:lnSpc>
                <a:spcPct val="90000"/>
              </a:lnSpc>
            </a:pPr>
            <a:endParaRPr lang="en-US" altLang="x-none" sz="1800" i="1">
              <a:latin typeface="Times New Roman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altLang="x-none" sz="1800" i="1">
              <a:latin typeface="Times New Roman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altLang="x-none" sz="1800" i="1">
              <a:latin typeface="Times New Roman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x-none" sz="1800" i="1">
                <a:latin typeface="Times New Roman" charset="0"/>
              </a:rPr>
              <a:t> </a:t>
            </a:r>
          </a:p>
        </p:txBody>
      </p:sp>
      <p:sp>
        <p:nvSpPr>
          <p:cNvPr id="60421" name="Line 4"/>
          <p:cNvSpPr>
            <a:spLocks noChangeShapeType="1"/>
          </p:cNvSpPr>
          <p:nvPr/>
        </p:nvSpPr>
        <p:spPr bwMode="auto">
          <a:xfrm>
            <a:off x="2613025" y="2451100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22" name="Line 5"/>
          <p:cNvSpPr>
            <a:spLocks noChangeShapeType="1"/>
          </p:cNvSpPr>
          <p:nvPr/>
        </p:nvSpPr>
        <p:spPr bwMode="auto">
          <a:xfrm>
            <a:off x="3195638" y="2439988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0423" name="Group 6"/>
          <p:cNvGrpSpPr>
            <a:grpSpLocks/>
          </p:cNvGrpSpPr>
          <p:nvPr/>
        </p:nvGrpSpPr>
        <p:grpSpPr bwMode="auto">
          <a:xfrm>
            <a:off x="2549525" y="2163763"/>
            <a:ext cx="1774825" cy="512762"/>
            <a:chOff x="750" y="2389"/>
            <a:chExt cx="1118" cy="323"/>
          </a:xfrm>
        </p:grpSpPr>
        <p:sp>
          <p:nvSpPr>
            <p:cNvPr id="60461" name="Text Box 7"/>
            <p:cNvSpPr txBox="1">
              <a:spLocks noChangeArrowheads="1"/>
            </p:cNvSpPr>
            <p:nvPr/>
          </p:nvSpPr>
          <p:spPr bwMode="auto">
            <a:xfrm>
              <a:off x="750" y="2404"/>
              <a:ext cx="1118" cy="3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x-none" sz="2400">
                  <a:latin typeface="Century Gothic" charset="0"/>
                </a:rPr>
                <a:t> 20  30  40 </a:t>
              </a:r>
            </a:p>
          </p:txBody>
        </p:sp>
        <p:sp>
          <p:nvSpPr>
            <p:cNvPr id="60462" name="Line 8"/>
            <p:cNvSpPr>
              <a:spLocks noChangeShapeType="1"/>
            </p:cNvSpPr>
            <p:nvPr/>
          </p:nvSpPr>
          <p:spPr bwMode="auto">
            <a:xfrm>
              <a:off x="832" y="2389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463" name="Line 9"/>
            <p:cNvSpPr>
              <a:spLocks noChangeShapeType="1"/>
            </p:cNvSpPr>
            <p:nvPr/>
          </p:nvSpPr>
          <p:spPr bwMode="auto">
            <a:xfrm>
              <a:off x="1423" y="2389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464" name="Line 10"/>
            <p:cNvSpPr>
              <a:spLocks noChangeShapeType="1"/>
            </p:cNvSpPr>
            <p:nvPr/>
          </p:nvSpPr>
          <p:spPr bwMode="auto">
            <a:xfrm>
              <a:off x="1096" y="2389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465" name="Line 11"/>
            <p:cNvSpPr>
              <a:spLocks noChangeShapeType="1"/>
            </p:cNvSpPr>
            <p:nvPr/>
          </p:nvSpPr>
          <p:spPr bwMode="auto">
            <a:xfrm>
              <a:off x="1184" y="2389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466" name="Line 12"/>
            <p:cNvSpPr>
              <a:spLocks noChangeShapeType="1"/>
            </p:cNvSpPr>
            <p:nvPr/>
          </p:nvSpPr>
          <p:spPr bwMode="auto">
            <a:xfrm>
              <a:off x="1776" y="2408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467" name="Line 13"/>
            <p:cNvSpPr>
              <a:spLocks noChangeShapeType="1"/>
            </p:cNvSpPr>
            <p:nvPr/>
          </p:nvSpPr>
          <p:spPr bwMode="auto">
            <a:xfrm>
              <a:off x="1512" y="2408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0424" name="Line 14"/>
          <p:cNvSpPr>
            <a:spLocks noChangeShapeType="1"/>
          </p:cNvSpPr>
          <p:nvPr/>
        </p:nvSpPr>
        <p:spPr bwMode="auto">
          <a:xfrm>
            <a:off x="3657600" y="2438400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0425" name="Group 15"/>
          <p:cNvGrpSpPr>
            <a:grpSpLocks/>
          </p:cNvGrpSpPr>
          <p:nvPr/>
        </p:nvGrpSpPr>
        <p:grpSpPr bwMode="auto">
          <a:xfrm>
            <a:off x="4672013" y="2149475"/>
            <a:ext cx="1727200" cy="512763"/>
            <a:chOff x="763" y="2389"/>
            <a:chExt cx="1088" cy="323"/>
          </a:xfrm>
        </p:grpSpPr>
        <p:sp>
          <p:nvSpPr>
            <p:cNvPr id="60454" name="Text Box 16"/>
            <p:cNvSpPr txBox="1">
              <a:spLocks noChangeArrowheads="1"/>
            </p:cNvSpPr>
            <p:nvPr/>
          </p:nvSpPr>
          <p:spPr bwMode="auto">
            <a:xfrm>
              <a:off x="763" y="2404"/>
              <a:ext cx="1088" cy="300"/>
            </a:xfrm>
            <a:prstGeom prst="rect">
              <a:avLst/>
            </a:prstGeom>
            <a:noFill/>
            <a:ln w="19050">
              <a:solidFill>
                <a:srgbClr val="B2B2B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x-none" sz="2400">
                  <a:latin typeface="Century Gothic" charset="0"/>
                </a:rPr>
                <a:t>      </a:t>
              </a:r>
              <a:r>
                <a:rPr lang="en-US" altLang="x-none" sz="2400">
                  <a:solidFill>
                    <a:srgbClr val="FF0000"/>
                  </a:solidFill>
                  <a:latin typeface="Century Gothic" charset="0"/>
                </a:rPr>
                <a:t>   </a:t>
              </a:r>
              <a:r>
                <a:rPr lang="en-US" altLang="x-none" sz="2400">
                  <a:latin typeface="Century Gothic" charset="0"/>
                </a:rPr>
                <a:t>       </a:t>
              </a:r>
            </a:p>
          </p:txBody>
        </p:sp>
        <p:sp>
          <p:nvSpPr>
            <p:cNvPr id="60455" name="Line 17"/>
            <p:cNvSpPr>
              <a:spLocks noChangeShapeType="1"/>
            </p:cNvSpPr>
            <p:nvPr/>
          </p:nvSpPr>
          <p:spPr bwMode="auto">
            <a:xfrm>
              <a:off x="832" y="2389"/>
              <a:ext cx="0" cy="304"/>
            </a:xfrm>
            <a:prstGeom prst="line">
              <a:avLst/>
            </a:prstGeom>
            <a:noFill/>
            <a:ln w="19050">
              <a:solidFill>
                <a:srgbClr val="B2B2B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456" name="Line 18"/>
            <p:cNvSpPr>
              <a:spLocks noChangeShapeType="1"/>
            </p:cNvSpPr>
            <p:nvPr/>
          </p:nvSpPr>
          <p:spPr bwMode="auto">
            <a:xfrm>
              <a:off x="1423" y="2389"/>
              <a:ext cx="0" cy="304"/>
            </a:xfrm>
            <a:prstGeom prst="line">
              <a:avLst/>
            </a:prstGeom>
            <a:noFill/>
            <a:ln w="19050">
              <a:solidFill>
                <a:srgbClr val="B2B2B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457" name="Line 19"/>
            <p:cNvSpPr>
              <a:spLocks noChangeShapeType="1"/>
            </p:cNvSpPr>
            <p:nvPr/>
          </p:nvSpPr>
          <p:spPr bwMode="auto">
            <a:xfrm>
              <a:off x="1096" y="2389"/>
              <a:ext cx="0" cy="304"/>
            </a:xfrm>
            <a:prstGeom prst="line">
              <a:avLst/>
            </a:prstGeom>
            <a:noFill/>
            <a:ln w="19050">
              <a:solidFill>
                <a:srgbClr val="B2B2B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458" name="Line 20"/>
            <p:cNvSpPr>
              <a:spLocks noChangeShapeType="1"/>
            </p:cNvSpPr>
            <p:nvPr/>
          </p:nvSpPr>
          <p:spPr bwMode="auto">
            <a:xfrm>
              <a:off x="1184" y="2389"/>
              <a:ext cx="0" cy="304"/>
            </a:xfrm>
            <a:prstGeom prst="line">
              <a:avLst/>
            </a:prstGeom>
            <a:noFill/>
            <a:ln w="19050">
              <a:solidFill>
                <a:srgbClr val="B2B2B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459" name="Line 21"/>
            <p:cNvSpPr>
              <a:spLocks noChangeShapeType="1"/>
            </p:cNvSpPr>
            <p:nvPr/>
          </p:nvSpPr>
          <p:spPr bwMode="auto">
            <a:xfrm>
              <a:off x="1776" y="2408"/>
              <a:ext cx="0" cy="304"/>
            </a:xfrm>
            <a:prstGeom prst="line">
              <a:avLst/>
            </a:prstGeom>
            <a:noFill/>
            <a:ln w="19050">
              <a:solidFill>
                <a:srgbClr val="B2B2B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460" name="Line 22"/>
            <p:cNvSpPr>
              <a:spLocks noChangeShapeType="1"/>
            </p:cNvSpPr>
            <p:nvPr/>
          </p:nvSpPr>
          <p:spPr bwMode="auto">
            <a:xfrm>
              <a:off x="1512" y="2408"/>
              <a:ext cx="0" cy="304"/>
            </a:xfrm>
            <a:prstGeom prst="line">
              <a:avLst/>
            </a:prstGeom>
            <a:noFill/>
            <a:ln w="19050">
              <a:solidFill>
                <a:srgbClr val="B2B2B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0426" name="Group 23"/>
          <p:cNvGrpSpPr>
            <a:grpSpLocks/>
          </p:cNvGrpSpPr>
          <p:nvPr/>
        </p:nvGrpSpPr>
        <p:grpSpPr bwMode="auto">
          <a:xfrm>
            <a:off x="1722438" y="2166938"/>
            <a:ext cx="396875" cy="503237"/>
            <a:chOff x="384" y="4195"/>
            <a:chExt cx="250" cy="317"/>
          </a:xfrm>
        </p:grpSpPr>
        <p:sp>
          <p:nvSpPr>
            <p:cNvPr id="60452" name="Freeform 24"/>
            <p:cNvSpPr>
              <a:spLocks/>
            </p:cNvSpPr>
            <p:nvPr/>
          </p:nvSpPr>
          <p:spPr bwMode="auto">
            <a:xfrm>
              <a:off x="384" y="4214"/>
              <a:ext cx="250" cy="298"/>
            </a:xfrm>
            <a:custGeom>
              <a:avLst/>
              <a:gdLst>
                <a:gd name="T0" fmla="*/ 0 w 250"/>
                <a:gd name="T1" fmla="*/ 0 h 298"/>
                <a:gd name="T2" fmla="*/ 250 w 250"/>
                <a:gd name="T3" fmla="*/ 0 h 298"/>
                <a:gd name="T4" fmla="*/ 250 w 250"/>
                <a:gd name="T5" fmla="*/ 298 h 298"/>
                <a:gd name="T6" fmla="*/ 0 w 250"/>
                <a:gd name="T7" fmla="*/ 298 h 29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50"/>
                <a:gd name="T13" fmla="*/ 0 h 298"/>
                <a:gd name="T14" fmla="*/ 250 w 250"/>
                <a:gd name="T15" fmla="*/ 298 h 29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50" h="298">
                  <a:moveTo>
                    <a:pt x="0" y="0"/>
                  </a:moveTo>
                  <a:lnTo>
                    <a:pt x="250" y="0"/>
                  </a:lnTo>
                  <a:lnTo>
                    <a:pt x="250" y="298"/>
                  </a:lnTo>
                  <a:lnTo>
                    <a:pt x="0" y="298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>
                <a:latin typeface="Century Gothic" charset="0"/>
              </a:endParaRPr>
            </a:p>
          </p:txBody>
        </p:sp>
        <p:sp>
          <p:nvSpPr>
            <p:cNvPr id="60453" name="Line 25"/>
            <p:cNvSpPr>
              <a:spLocks noChangeShapeType="1"/>
            </p:cNvSpPr>
            <p:nvPr/>
          </p:nvSpPr>
          <p:spPr bwMode="auto">
            <a:xfrm flipH="1">
              <a:off x="557" y="4195"/>
              <a:ext cx="9" cy="31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0427" name="Group 26"/>
          <p:cNvGrpSpPr>
            <a:grpSpLocks/>
          </p:cNvGrpSpPr>
          <p:nvPr/>
        </p:nvGrpSpPr>
        <p:grpSpPr bwMode="auto">
          <a:xfrm rot="10800000">
            <a:off x="6872288" y="2151063"/>
            <a:ext cx="396875" cy="503237"/>
            <a:chOff x="384" y="4195"/>
            <a:chExt cx="250" cy="317"/>
          </a:xfrm>
        </p:grpSpPr>
        <p:sp>
          <p:nvSpPr>
            <p:cNvPr id="60450" name="Freeform 27"/>
            <p:cNvSpPr>
              <a:spLocks/>
            </p:cNvSpPr>
            <p:nvPr/>
          </p:nvSpPr>
          <p:spPr bwMode="auto">
            <a:xfrm>
              <a:off x="384" y="4214"/>
              <a:ext cx="250" cy="298"/>
            </a:xfrm>
            <a:custGeom>
              <a:avLst/>
              <a:gdLst>
                <a:gd name="T0" fmla="*/ 0 w 250"/>
                <a:gd name="T1" fmla="*/ 0 h 298"/>
                <a:gd name="T2" fmla="*/ 250 w 250"/>
                <a:gd name="T3" fmla="*/ 0 h 298"/>
                <a:gd name="T4" fmla="*/ 250 w 250"/>
                <a:gd name="T5" fmla="*/ 298 h 298"/>
                <a:gd name="T6" fmla="*/ 0 w 250"/>
                <a:gd name="T7" fmla="*/ 298 h 29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50"/>
                <a:gd name="T13" fmla="*/ 0 h 298"/>
                <a:gd name="T14" fmla="*/ 250 w 250"/>
                <a:gd name="T15" fmla="*/ 298 h 29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50" h="298">
                  <a:moveTo>
                    <a:pt x="0" y="0"/>
                  </a:moveTo>
                  <a:lnTo>
                    <a:pt x="250" y="0"/>
                  </a:lnTo>
                  <a:lnTo>
                    <a:pt x="250" y="298"/>
                  </a:lnTo>
                  <a:lnTo>
                    <a:pt x="0" y="298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>
                <a:latin typeface="Century Gothic" charset="0"/>
              </a:endParaRPr>
            </a:p>
          </p:txBody>
        </p:sp>
        <p:sp>
          <p:nvSpPr>
            <p:cNvPr id="60451" name="Line 28"/>
            <p:cNvSpPr>
              <a:spLocks noChangeShapeType="1"/>
            </p:cNvSpPr>
            <p:nvPr/>
          </p:nvSpPr>
          <p:spPr bwMode="auto">
            <a:xfrm flipH="1">
              <a:off x="557" y="4195"/>
              <a:ext cx="9" cy="31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0428" name="Group 29"/>
          <p:cNvGrpSpPr>
            <a:grpSpLocks/>
          </p:cNvGrpSpPr>
          <p:nvPr/>
        </p:nvGrpSpPr>
        <p:grpSpPr bwMode="auto">
          <a:xfrm>
            <a:off x="3733800" y="1219200"/>
            <a:ext cx="1774825" cy="512763"/>
            <a:chOff x="749" y="2389"/>
            <a:chExt cx="1118" cy="323"/>
          </a:xfrm>
        </p:grpSpPr>
        <p:sp>
          <p:nvSpPr>
            <p:cNvPr id="60443" name="Text Box 30"/>
            <p:cNvSpPr txBox="1">
              <a:spLocks noChangeArrowheads="1"/>
            </p:cNvSpPr>
            <p:nvPr/>
          </p:nvSpPr>
          <p:spPr bwMode="auto">
            <a:xfrm>
              <a:off x="749" y="2404"/>
              <a:ext cx="1118" cy="3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x-none" sz="2400">
                  <a:latin typeface="Century Gothic" charset="0"/>
                </a:rPr>
                <a:t> 20  40  60 </a:t>
              </a:r>
            </a:p>
          </p:txBody>
        </p:sp>
        <p:sp>
          <p:nvSpPr>
            <p:cNvPr id="60444" name="Line 31"/>
            <p:cNvSpPr>
              <a:spLocks noChangeShapeType="1"/>
            </p:cNvSpPr>
            <p:nvPr/>
          </p:nvSpPr>
          <p:spPr bwMode="auto">
            <a:xfrm>
              <a:off x="832" y="2389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445" name="Line 32"/>
            <p:cNvSpPr>
              <a:spLocks noChangeShapeType="1"/>
            </p:cNvSpPr>
            <p:nvPr/>
          </p:nvSpPr>
          <p:spPr bwMode="auto">
            <a:xfrm>
              <a:off x="1423" y="2389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446" name="Line 33"/>
            <p:cNvSpPr>
              <a:spLocks noChangeShapeType="1"/>
            </p:cNvSpPr>
            <p:nvPr/>
          </p:nvSpPr>
          <p:spPr bwMode="auto">
            <a:xfrm>
              <a:off x="1096" y="2389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447" name="Line 34"/>
            <p:cNvSpPr>
              <a:spLocks noChangeShapeType="1"/>
            </p:cNvSpPr>
            <p:nvPr/>
          </p:nvSpPr>
          <p:spPr bwMode="auto">
            <a:xfrm>
              <a:off x="1184" y="2389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448" name="Line 35"/>
            <p:cNvSpPr>
              <a:spLocks noChangeShapeType="1"/>
            </p:cNvSpPr>
            <p:nvPr/>
          </p:nvSpPr>
          <p:spPr bwMode="auto">
            <a:xfrm>
              <a:off x="1776" y="2408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449" name="Line 36"/>
            <p:cNvSpPr>
              <a:spLocks noChangeShapeType="1"/>
            </p:cNvSpPr>
            <p:nvPr/>
          </p:nvSpPr>
          <p:spPr bwMode="auto">
            <a:xfrm>
              <a:off x="1512" y="2408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0429" name="Line 37"/>
          <p:cNvSpPr>
            <a:spLocks noChangeShapeType="1"/>
          </p:cNvSpPr>
          <p:nvPr/>
        </p:nvSpPr>
        <p:spPr bwMode="auto">
          <a:xfrm>
            <a:off x="6357938" y="2260600"/>
            <a:ext cx="457200" cy="0"/>
          </a:xfrm>
          <a:prstGeom prst="line">
            <a:avLst/>
          </a:prstGeom>
          <a:noFill/>
          <a:ln w="15875">
            <a:solidFill>
              <a:srgbClr val="B2B2B2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30" name="Line 38"/>
          <p:cNvSpPr>
            <a:spLocks noChangeShapeType="1"/>
          </p:cNvSpPr>
          <p:nvPr/>
        </p:nvSpPr>
        <p:spPr bwMode="auto">
          <a:xfrm flipV="1">
            <a:off x="2058988" y="2251075"/>
            <a:ext cx="533400" cy="952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31" name="Line 39"/>
          <p:cNvSpPr>
            <a:spLocks noChangeShapeType="1"/>
          </p:cNvSpPr>
          <p:nvPr/>
        </p:nvSpPr>
        <p:spPr bwMode="auto">
          <a:xfrm flipH="1">
            <a:off x="1754188" y="1516063"/>
            <a:ext cx="2057400" cy="690562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32" name="Line 40"/>
          <p:cNvSpPr>
            <a:spLocks noChangeShapeType="1"/>
          </p:cNvSpPr>
          <p:nvPr/>
        </p:nvSpPr>
        <p:spPr bwMode="auto">
          <a:xfrm>
            <a:off x="4889500" y="1554163"/>
            <a:ext cx="615950" cy="639762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33" name="Line 42"/>
          <p:cNvSpPr>
            <a:spLocks noChangeShapeType="1"/>
          </p:cNvSpPr>
          <p:nvPr/>
        </p:nvSpPr>
        <p:spPr bwMode="auto">
          <a:xfrm flipH="1">
            <a:off x="3614738" y="1550988"/>
            <a:ext cx="725487" cy="6477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34" name="Text Box 43"/>
          <p:cNvSpPr txBox="1">
            <a:spLocks noChangeArrowheads="1"/>
          </p:cNvSpPr>
          <p:nvPr/>
        </p:nvSpPr>
        <p:spPr bwMode="auto">
          <a:xfrm>
            <a:off x="6956425" y="2162175"/>
            <a:ext cx="517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400">
                <a:latin typeface="Century Gothic" charset="0"/>
              </a:rPr>
              <a:t>60</a:t>
            </a:r>
          </a:p>
        </p:txBody>
      </p:sp>
      <p:sp>
        <p:nvSpPr>
          <p:cNvPr id="60435" name="Text Box 44"/>
          <p:cNvSpPr txBox="1">
            <a:spLocks noChangeArrowheads="1"/>
          </p:cNvSpPr>
          <p:nvPr/>
        </p:nvSpPr>
        <p:spPr bwMode="auto">
          <a:xfrm>
            <a:off x="1524000" y="18288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000" i="1">
                <a:latin typeface="Times New Roman" charset="0"/>
              </a:rPr>
              <a:t>b</a:t>
            </a:r>
          </a:p>
        </p:txBody>
      </p:sp>
      <p:sp>
        <p:nvSpPr>
          <p:cNvPr id="60436" name="Text Box 45"/>
          <p:cNvSpPr txBox="1">
            <a:spLocks noChangeArrowheads="1"/>
          </p:cNvSpPr>
          <p:nvPr/>
        </p:nvSpPr>
        <p:spPr bwMode="auto">
          <a:xfrm>
            <a:off x="2590800" y="1828800"/>
            <a:ext cx="296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000" i="1">
                <a:latin typeface="Times New Roman" charset="0"/>
              </a:rPr>
              <a:t>c</a:t>
            </a:r>
          </a:p>
        </p:txBody>
      </p:sp>
      <p:sp>
        <p:nvSpPr>
          <p:cNvPr id="60437" name="Text Box 46"/>
          <p:cNvSpPr txBox="1">
            <a:spLocks noChangeArrowheads="1"/>
          </p:cNvSpPr>
          <p:nvPr/>
        </p:nvSpPr>
        <p:spPr bwMode="auto">
          <a:xfrm>
            <a:off x="4724400" y="18288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000" i="1">
                <a:solidFill>
                  <a:srgbClr val="969696"/>
                </a:solidFill>
                <a:latin typeface="Times New Roman" charset="0"/>
              </a:rPr>
              <a:t>d</a:t>
            </a:r>
          </a:p>
        </p:txBody>
      </p:sp>
      <p:sp>
        <p:nvSpPr>
          <p:cNvPr id="60438" name="Text Box 48"/>
          <p:cNvSpPr txBox="1">
            <a:spLocks noChangeArrowheads="1"/>
          </p:cNvSpPr>
          <p:nvPr/>
        </p:nvSpPr>
        <p:spPr bwMode="auto">
          <a:xfrm>
            <a:off x="3657600" y="9144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000" i="1">
                <a:latin typeface="Times New Roman" charset="0"/>
              </a:rPr>
              <a:t>a</a:t>
            </a:r>
          </a:p>
        </p:txBody>
      </p:sp>
      <p:sp>
        <p:nvSpPr>
          <p:cNvPr id="60439" name="Freeform 49"/>
          <p:cNvSpPr>
            <a:spLocks/>
          </p:cNvSpPr>
          <p:nvPr/>
        </p:nvSpPr>
        <p:spPr bwMode="auto">
          <a:xfrm>
            <a:off x="4267200" y="1905000"/>
            <a:ext cx="2713038" cy="436563"/>
          </a:xfrm>
          <a:custGeom>
            <a:avLst/>
            <a:gdLst>
              <a:gd name="T0" fmla="*/ 0 w 1709"/>
              <a:gd name="T1" fmla="*/ 2147483647 h 227"/>
              <a:gd name="T2" fmla="*/ 2147483647 w 1709"/>
              <a:gd name="T3" fmla="*/ 2147483647 h 227"/>
              <a:gd name="T4" fmla="*/ 2147483647 w 1709"/>
              <a:gd name="T5" fmla="*/ 2147483647 h 227"/>
              <a:gd name="T6" fmla="*/ 2147483647 w 1709"/>
              <a:gd name="T7" fmla="*/ 2147483647 h 227"/>
              <a:gd name="T8" fmla="*/ 2147483647 w 1709"/>
              <a:gd name="T9" fmla="*/ 2147483647 h 227"/>
              <a:gd name="T10" fmla="*/ 2147483647 w 1709"/>
              <a:gd name="T11" fmla="*/ 2147483647 h 22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709"/>
              <a:gd name="T19" fmla="*/ 0 h 227"/>
              <a:gd name="T20" fmla="*/ 1709 w 1709"/>
              <a:gd name="T21" fmla="*/ 227 h 22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709" h="227">
                <a:moveTo>
                  <a:pt x="0" y="191"/>
                </a:moveTo>
                <a:cubicBezTo>
                  <a:pt x="32" y="209"/>
                  <a:pt x="64" y="227"/>
                  <a:pt x="115" y="200"/>
                </a:cubicBezTo>
                <a:cubicBezTo>
                  <a:pt x="166" y="173"/>
                  <a:pt x="104" y="54"/>
                  <a:pt x="307" y="27"/>
                </a:cubicBezTo>
                <a:cubicBezTo>
                  <a:pt x="510" y="0"/>
                  <a:pt x="1132" y="15"/>
                  <a:pt x="1335" y="37"/>
                </a:cubicBezTo>
                <a:cubicBezTo>
                  <a:pt x="1538" y="59"/>
                  <a:pt x="1465" y="138"/>
                  <a:pt x="1527" y="162"/>
                </a:cubicBezTo>
                <a:cubicBezTo>
                  <a:pt x="1589" y="186"/>
                  <a:pt x="1679" y="178"/>
                  <a:pt x="1709" y="181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>
              <a:latin typeface="Century Gothic" charset="0"/>
            </a:endParaRPr>
          </a:p>
        </p:txBody>
      </p:sp>
      <p:sp>
        <p:nvSpPr>
          <p:cNvPr id="60440" name="Line 50"/>
          <p:cNvSpPr>
            <a:spLocks noChangeShapeType="1"/>
          </p:cNvSpPr>
          <p:nvPr/>
        </p:nvSpPr>
        <p:spPr bwMode="auto">
          <a:xfrm>
            <a:off x="6934200" y="2438400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41" name="Line 32"/>
          <p:cNvSpPr>
            <a:spLocks noChangeShapeType="1"/>
          </p:cNvSpPr>
          <p:nvPr/>
        </p:nvSpPr>
        <p:spPr bwMode="auto">
          <a:xfrm>
            <a:off x="5421313" y="1552575"/>
            <a:ext cx="1943100" cy="5842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42" name="Text Box 38"/>
          <p:cNvSpPr txBox="1">
            <a:spLocks noChangeArrowheads="1"/>
          </p:cNvSpPr>
          <p:nvPr/>
        </p:nvSpPr>
        <p:spPr bwMode="auto">
          <a:xfrm>
            <a:off x="7040563" y="1743075"/>
            <a:ext cx="2968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000" i="1">
                <a:latin typeface="Times New Roman" charset="0"/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381394367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59423CD-C53F-A84D-AD09-29F0C0C1E0CC}" type="slidenum">
              <a:rPr lang="ko-KR" altLang="en-US">
                <a:solidFill>
                  <a:srgbClr val="595959"/>
                </a:solidFill>
                <a:latin typeface="Century Gothic" charset="0"/>
              </a:rPr>
              <a:pPr eaLnBrk="1" hangingPunct="1"/>
              <a:t>55</a:t>
            </a:fld>
            <a:endParaRPr lang="en-US" altLang="ko-KR">
              <a:solidFill>
                <a:srgbClr val="595959"/>
              </a:solidFill>
              <a:latin typeface="Century Gothic" charset="0"/>
            </a:endParaRPr>
          </a:p>
        </p:txBody>
      </p:sp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>
          <a:xfrm>
            <a:off x="696913" y="330200"/>
            <a:ext cx="7772400" cy="639763"/>
          </a:xfrm>
        </p:spPr>
        <p:txBody>
          <a:bodyPr/>
          <a:lstStyle/>
          <a:p>
            <a:pPr eaLnBrk="1" hangingPunct="1"/>
            <a:r>
              <a:rPr lang="en-US" altLang="x-none" sz="3200" dirty="0"/>
              <a:t>(b) Coalesce with sibling (leaf)</a:t>
            </a:r>
          </a:p>
        </p:txBody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048000"/>
            <a:ext cx="8458200" cy="3078163"/>
          </a:xfrm>
        </p:spPr>
        <p:txBody>
          <a:bodyPr/>
          <a:lstStyle/>
          <a:p>
            <a:pPr eaLnBrk="1" hangingPunct="1"/>
            <a:r>
              <a:rPr lang="en-US" altLang="x-none"/>
              <a:t>Delete 50</a:t>
            </a:r>
          </a:p>
          <a:p>
            <a:pPr lvl="1" eaLnBrk="1" hangingPunct="1"/>
            <a:r>
              <a:rPr lang="en-US" altLang="x-none" sz="1800"/>
              <a:t>After leaf node merge,</a:t>
            </a:r>
          </a:p>
          <a:p>
            <a:pPr lvl="2" eaLnBrk="1" hangingPunct="1"/>
            <a:r>
              <a:rPr lang="en-US" altLang="x-none" sz="1800"/>
              <a:t>From its parent, </a:t>
            </a:r>
            <a:r>
              <a:rPr lang="en-US" altLang="x-none" sz="1800" u="sng"/>
              <a:t>delete the pointer and key to the deleted node  </a:t>
            </a:r>
          </a:p>
          <a:p>
            <a:pPr lvl="2" eaLnBrk="1" hangingPunct="1"/>
            <a:endParaRPr lang="en-US" altLang="x-none" sz="1800" u="sng"/>
          </a:p>
          <a:p>
            <a:pPr lvl="2" eaLnBrk="1" hangingPunct="1"/>
            <a:endParaRPr lang="en-US" altLang="x-none" sz="1800" u="sng"/>
          </a:p>
        </p:txBody>
      </p:sp>
      <p:sp>
        <p:nvSpPr>
          <p:cNvPr id="61445" name="Line 4"/>
          <p:cNvSpPr>
            <a:spLocks noChangeShapeType="1"/>
          </p:cNvSpPr>
          <p:nvPr/>
        </p:nvSpPr>
        <p:spPr bwMode="auto">
          <a:xfrm>
            <a:off x="2613025" y="2451100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46" name="Line 5"/>
          <p:cNvSpPr>
            <a:spLocks noChangeShapeType="1"/>
          </p:cNvSpPr>
          <p:nvPr/>
        </p:nvSpPr>
        <p:spPr bwMode="auto">
          <a:xfrm>
            <a:off x="3195638" y="2439988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1447" name="Group 6"/>
          <p:cNvGrpSpPr>
            <a:grpSpLocks/>
          </p:cNvGrpSpPr>
          <p:nvPr/>
        </p:nvGrpSpPr>
        <p:grpSpPr bwMode="auto">
          <a:xfrm>
            <a:off x="2549525" y="2163763"/>
            <a:ext cx="1774825" cy="512762"/>
            <a:chOff x="750" y="2389"/>
            <a:chExt cx="1118" cy="323"/>
          </a:xfrm>
        </p:grpSpPr>
        <p:sp>
          <p:nvSpPr>
            <p:cNvPr id="61476" name="Text Box 7"/>
            <p:cNvSpPr txBox="1">
              <a:spLocks noChangeArrowheads="1"/>
            </p:cNvSpPr>
            <p:nvPr/>
          </p:nvSpPr>
          <p:spPr bwMode="auto">
            <a:xfrm>
              <a:off x="750" y="2404"/>
              <a:ext cx="1118" cy="3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x-none" sz="2400">
                  <a:latin typeface="Century Gothic" charset="0"/>
                </a:rPr>
                <a:t> 20  30  40 </a:t>
              </a:r>
            </a:p>
          </p:txBody>
        </p:sp>
        <p:sp>
          <p:nvSpPr>
            <p:cNvPr id="61477" name="Line 8"/>
            <p:cNvSpPr>
              <a:spLocks noChangeShapeType="1"/>
            </p:cNvSpPr>
            <p:nvPr/>
          </p:nvSpPr>
          <p:spPr bwMode="auto">
            <a:xfrm>
              <a:off x="832" y="2389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478" name="Line 9"/>
            <p:cNvSpPr>
              <a:spLocks noChangeShapeType="1"/>
            </p:cNvSpPr>
            <p:nvPr/>
          </p:nvSpPr>
          <p:spPr bwMode="auto">
            <a:xfrm>
              <a:off x="1423" y="2389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479" name="Line 10"/>
            <p:cNvSpPr>
              <a:spLocks noChangeShapeType="1"/>
            </p:cNvSpPr>
            <p:nvPr/>
          </p:nvSpPr>
          <p:spPr bwMode="auto">
            <a:xfrm>
              <a:off x="1096" y="2389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480" name="Line 11"/>
            <p:cNvSpPr>
              <a:spLocks noChangeShapeType="1"/>
            </p:cNvSpPr>
            <p:nvPr/>
          </p:nvSpPr>
          <p:spPr bwMode="auto">
            <a:xfrm>
              <a:off x="1184" y="2389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481" name="Line 12"/>
            <p:cNvSpPr>
              <a:spLocks noChangeShapeType="1"/>
            </p:cNvSpPr>
            <p:nvPr/>
          </p:nvSpPr>
          <p:spPr bwMode="auto">
            <a:xfrm>
              <a:off x="1776" y="2408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482" name="Line 13"/>
            <p:cNvSpPr>
              <a:spLocks noChangeShapeType="1"/>
            </p:cNvSpPr>
            <p:nvPr/>
          </p:nvSpPr>
          <p:spPr bwMode="auto">
            <a:xfrm>
              <a:off x="1512" y="2408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1448" name="Line 14"/>
          <p:cNvSpPr>
            <a:spLocks noChangeShapeType="1"/>
          </p:cNvSpPr>
          <p:nvPr/>
        </p:nvSpPr>
        <p:spPr bwMode="auto">
          <a:xfrm>
            <a:off x="3657600" y="2438400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1449" name="Group 15"/>
          <p:cNvGrpSpPr>
            <a:grpSpLocks/>
          </p:cNvGrpSpPr>
          <p:nvPr/>
        </p:nvGrpSpPr>
        <p:grpSpPr bwMode="auto">
          <a:xfrm>
            <a:off x="1722438" y="2166938"/>
            <a:ext cx="396875" cy="503237"/>
            <a:chOff x="384" y="4195"/>
            <a:chExt cx="250" cy="317"/>
          </a:xfrm>
        </p:grpSpPr>
        <p:sp>
          <p:nvSpPr>
            <p:cNvPr id="61474" name="Freeform 16"/>
            <p:cNvSpPr>
              <a:spLocks/>
            </p:cNvSpPr>
            <p:nvPr/>
          </p:nvSpPr>
          <p:spPr bwMode="auto">
            <a:xfrm>
              <a:off x="384" y="4214"/>
              <a:ext cx="250" cy="298"/>
            </a:xfrm>
            <a:custGeom>
              <a:avLst/>
              <a:gdLst>
                <a:gd name="T0" fmla="*/ 0 w 250"/>
                <a:gd name="T1" fmla="*/ 0 h 298"/>
                <a:gd name="T2" fmla="*/ 250 w 250"/>
                <a:gd name="T3" fmla="*/ 0 h 298"/>
                <a:gd name="T4" fmla="*/ 250 w 250"/>
                <a:gd name="T5" fmla="*/ 298 h 298"/>
                <a:gd name="T6" fmla="*/ 0 w 250"/>
                <a:gd name="T7" fmla="*/ 298 h 29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50"/>
                <a:gd name="T13" fmla="*/ 0 h 298"/>
                <a:gd name="T14" fmla="*/ 250 w 250"/>
                <a:gd name="T15" fmla="*/ 298 h 29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50" h="298">
                  <a:moveTo>
                    <a:pt x="0" y="0"/>
                  </a:moveTo>
                  <a:lnTo>
                    <a:pt x="250" y="0"/>
                  </a:lnTo>
                  <a:lnTo>
                    <a:pt x="250" y="298"/>
                  </a:lnTo>
                  <a:lnTo>
                    <a:pt x="0" y="298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>
                <a:latin typeface="Century Gothic" charset="0"/>
              </a:endParaRPr>
            </a:p>
          </p:txBody>
        </p:sp>
        <p:sp>
          <p:nvSpPr>
            <p:cNvPr id="61475" name="Line 17"/>
            <p:cNvSpPr>
              <a:spLocks noChangeShapeType="1"/>
            </p:cNvSpPr>
            <p:nvPr/>
          </p:nvSpPr>
          <p:spPr bwMode="auto">
            <a:xfrm flipH="1">
              <a:off x="557" y="4195"/>
              <a:ext cx="9" cy="31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1450" name="Group 18"/>
          <p:cNvGrpSpPr>
            <a:grpSpLocks/>
          </p:cNvGrpSpPr>
          <p:nvPr/>
        </p:nvGrpSpPr>
        <p:grpSpPr bwMode="auto">
          <a:xfrm rot="10800000">
            <a:off x="6872288" y="2151063"/>
            <a:ext cx="396875" cy="503237"/>
            <a:chOff x="384" y="4195"/>
            <a:chExt cx="250" cy="317"/>
          </a:xfrm>
        </p:grpSpPr>
        <p:sp>
          <p:nvSpPr>
            <p:cNvPr id="61472" name="Freeform 19"/>
            <p:cNvSpPr>
              <a:spLocks/>
            </p:cNvSpPr>
            <p:nvPr/>
          </p:nvSpPr>
          <p:spPr bwMode="auto">
            <a:xfrm>
              <a:off x="384" y="4214"/>
              <a:ext cx="250" cy="298"/>
            </a:xfrm>
            <a:custGeom>
              <a:avLst/>
              <a:gdLst>
                <a:gd name="T0" fmla="*/ 0 w 250"/>
                <a:gd name="T1" fmla="*/ 0 h 298"/>
                <a:gd name="T2" fmla="*/ 250 w 250"/>
                <a:gd name="T3" fmla="*/ 0 h 298"/>
                <a:gd name="T4" fmla="*/ 250 w 250"/>
                <a:gd name="T5" fmla="*/ 298 h 298"/>
                <a:gd name="T6" fmla="*/ 0 w 250"/>
                <a:gd name="T7" fmla="*/ 298 h 29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50"/>
                <a:gd name="T13" fmla="*/ 0 h 298"/>
                <a:gd name="T14" fmla="*/ 250 w 250"/>
                <a:gd name="T15" fmla="*/ 298 h 29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50" h="298">
                  <a:moveTo>
                    <a:pt x="0" y="0"/>
                  </a:moveTo>
                  <a:lnTo>
                    <a:pt x="250" y="0"/>
                  </a:lnTo>
                  <a:lnTo>
                    <a:pt x="250" y="298"/>
                  </a:lnTo>
                  <a:lnTo>
                    <a:pt x="0" y="298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>
                <a:latin typeface="Century Gothic" charset="0"/>
              </a:endParaRPr>
            </a:p>
          </p:txBody>
        </p:sp>
        <p:sp>
          <p:nvSpPr>
            <p:cNvPr id="61473" name="Line 20"/>
            <p:cNvSpPr>
              <a:spLocks noChangeShapeType="1"/>
            </p:cNvSpPr>
            <p:nvPr/>
          </p:nvSpPr>
          <p:spPr bwMode="auto">
            <a:xfrm flipH="1">
              <a:off x="557" y="4195"/>
              <a:ext cx="9" cy="31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1451" name="Group 21"/>
          <p:cNvGrpSpPr>
            <a:grpSpLocks/>
          </p:cNvGrpSpPr>
          <p:nvPr/>
        </p:nvGrpSpPr>
        <p:grpSpPr bwMode="auto">
          <a:xfrm>
            <a:off x="3733800" y="1219200"/>
            <a:ext cx="1774825" cy="512763"/>
            <a:chOff x="749" y="2389"/>
            <a:chExt cx="1118" cy="323"/>
          </a:xfrm>
        </p:grpSpPr>
        <p:sp>
          <p:nvSpPr>
            <p:cNvPr id="61465" name="Text Box 22"/>
            <p:cNvSpPr txBox="1">
              <a:spLocks noChangeArrowheads="1"/>
            </p:cNvSpPr>
            <p:nvPr/>
          </p:nvSpPr>
          <p:spPr bwMode="auto">
            <a:xfrm>
              <a:off x="749" y="2404"/>
              <a:ext cx="1118" cy="3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x-none" sz="2400">
                  <a:latin typeface="Century Gothic" charset="0"/>
                </a:rPr>
                <a:t> 20  </a:t>
              </a:r>
              <a:r>
                <a:rPr lang="en-US" altLang="x-none" sz="2400">
                  <a:solidFill>
                    <a:srgbClr val="FF0000"/>
                  </a:solidFill>
                  <a:latin typeface="Century Gothic" charset="0"/>
                </a:rPr>
                <a:t>40</a:t>
              </a:r>
              <a:r>
                <a:rPr lang="en-US" altLang="x-none" sz="2400">
                  <a:latin typeface="Century Gothic" charset="0"/>
                </a:rPr>
                <a:t>  60 </a:t>
              </a:r>
            </a:p>
          </p:txBody>
        </p:sp>
        <p:sp>
          <p:nvSpPr>
            <p:cNvPr id="61466" name="Line 23"/>
            <p:cNvSpPr>
              <a:spLocks noChangeShapeType="1"/>
            </p:cNvSpPr>
            <p:nvPr/>
          </p:nvSpPr>
          <p:spPr bwMode="auto">
            <a:xfrm>
              <a:off x="832" y="2389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467" name="Line 24"/>
            <p:cNvSpPr>
              <a:spLocks noChangeShapeType="1"/>
            </p:cNvSpPr>
            <p:nvPr/>
          </p:nvSpPr>
          <p:spPr bwMode="auto">
            <a:xfrm>
              <a:off x="1423" y="2389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468" name="Line 25"/>
            <p:cNvSpPr>
              <a:spLocks noChangeShapeType="1"/>
            </p:cNvSpPr>
            <p:nvPr/>
          </p:nvSpPr>
          <p:spPr bwMode="auto">
            <a:xfrm>
              <a:off x="1096" y="2389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469" name="Line 26"/>
            <p:cNvSpPr>
              <a:spLocks noChangeShapeType="1"/>
            </p:cNvSpPr>
            <p:nvPr/>
          </p:nvSpPr>
          <p:spPr bwMode="auto">
            <a:xfrm>
              <a:off x="1184" y="2389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470" name="Line 27"/>
            <p:cNvSpPr>
              <a:spLocks noChangeShapeType="1"/>
            </p:cNvSpPr>
            <p:nvPr/>
          </p:nvSpPr>
          <p:spPr bwMode="auto">
            <a:xfrm>
              <a:off x="1776" y="2408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471" name="Line 28"/>
            <p:cNvSpPr>
              <a:spLocks noChangeShapeType="1"/>
            </p:cNvSpPr>
            <p:nvPr/>
          </p:nvSpPr>
          <p:spPr bwMode="auto">
            <a:xfrm>
              <a:off x="1512" y="2408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1452" name="Line 29"/>
          <p:cNvSpPr>
            <a:spLocks noChangeShapeType="1"/>
          </p:cNvSpPr>
          <p:nvPr/>
        </p:nvSpPr>
        <p:spPr bwMode="auto">
          <a:xfrm flipV="1">
            <a:off x="2058988" y="2251075"/>
            <a:ext cx="533400" cy="952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53" name="Line 30"/>
          <p:cNvSpPr>
            <a:spLocks noChangeShapeType="1"/>
          </p:cNvSpPr>
          <p:nvPr/>
        </p:nvSpPr>
        <p:spPr bwMode="auto">
          <a:xfrm flipH="1">
            <a:off x="1754188" y="1516063"/>
            <a:ext cx="2057400" cy="690562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54" name="Line 31"/>
          <p:cNvSpPr>
            <a:spLocks noChangeShapeType="1"/>
          </p:cNvSpPr>
          <p:nvPr/>
        </p:nvSpPr>
        <p:spPr bwMode="auto">
          <a:xfrm>
            <a:off x="4889500" y="1554163"/>
            <a:ext cx="615950" cy="639762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55" name="Line 32"/>
          <p:cNvSpPr>
            <a:spLocks noChangeShapeType="1"/>
          </p:cNvSpPr>
          <p:nvPr/>
        </p:nvSpPr>
        <p:spPr bwMode="auto">
          <a:xfrm>
            <a:off x="5421313" y="1552575"/>
            <a:ext cx="1943100" cy="5842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56" name="Line 33"/>
          <p:cNvSpPr>
            <a:spLocks noChangeShapeType="1"/>
          </p:cNvSpPr>
          <p:nvPr/>
        </p:nvSpPr>
        <p:spPr bwMode="auto">
          <a:xfrm flipH="1">
            <a:off x="3614738" y="1550988"/>
            <a:ext cx="725487" cy="6477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57" name="Text Box 34"/>
          <p:cNvSpPr txBox="1">
            <a:spLocks noChangeArrowheads="1"/>
          </p:cNvSpPr>
          <p:nvPr/>
        </p:nvSpPr>
        <p:spPr bwMode="auto">
          <a:xfrm>
            <a:off x="6956425" y="2162175"/>
            <a:ext cx="517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400">
                <a:latin typeface="Century Gothic" charset="0"/>
              </a:rPr>
              <a:t>60</a:t>
            </a:r>
          </a:p>
        </p:txBody>
      </p:sp>
      <p:sp>
        <p:nvSpPr>
          <p:cNvPr id="61458" name="Text Box 35"/>
          <p:cNvSpPr txBox="1">
            <a:spLocks noChangeArrowheads="1"/>
          </p:cNvSpPr>
          <p:nvPr/>
        </p:nvSpPr>
        <p:spPr bwMode="auto">
          <a:xfrm>
            <a:off x="1524000" y="18288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000" i="1">
                <a:latin typeface="Times New Roman" charset="0"/>
              </a:rPr>
              <a:t>b</a:t>
            </a:r>
          </a:p>
        </p:txBody>
      </p:sp>
      <p:sp>
        <p:nvSpPr>
          <p:cNvPr id="61459" name="Text Box 36"/>
          <p:cNvSpPr txBox="1">
            <a:spLocks noChangeArrowheads="1"/>
          </p:cNvSpPr>
          <p:nvPr/>
        </p:nvSpPr>
        <p:spPr bwMode="auto">
          <a:xfrm>
            <a:off x="2590800" y="1828800"/>
            <a:ext cx="296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000" i="1">
                <a:latin typeface="Times New Roman" charset="0"/>
              </a:rPr>
              <a:t>c</a:t>
            </a:r>
          </a:p>
        </p:txBody>
      </p:sp>
      <p:sp>
        <p:nvSpPr>
          <p:cNvPr id="61460" name="Text Box 37"/>
          <p:cNvSpPr txBox="1">
            <a:spLocks noChangeArrowheads="1"/>
          </p:cNvSpPr>
          <p:nvPr/>
        </p:nvSpPr>
        <p:spPr bwMode="auto">
          <a:xfrm>
            <a:off x="4800600" y="19050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000" i="1">
                <a:solidFill>
                  <a:srgbClr val="969696"/>
                </a:solidFill>
                <a:latin typeface="Times New Roman" charset="0"/>
              </a:rPr>
              <a:t>d</a:t>
            </a:r>
          </a:p>
        </p:txBody>
      </p:sp>
      <p:sp>
        <p:nvSpPr>
          <p:cNvPr id="61461" name="Text Box 38"/>
          <p:cNvSpPr txBox="1">
            <a:spLocks noChangeArrowheads="1"/>
          </p:cNvSpPr>
          <p:nvPr/>
        </p:nvSpPr>
        <p:spPr bwMode="auto">
          <a:xfrm>
            <a:off x="7040563" y="1743075"/>
            <a:ext cx="2968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000" i="1">
                <a:latin typeface="Times New Roman" charset="0"/>
              </a:rPr>
              <a:t>e</a:t>
            </a:r>
          </a:p>
        </p:txBody>
      </p:sp>
      <p:sp>
        <p:nvSpPr>
          <p:cNvPr id="61462" name="Text Box 39"/>
          <p:cNvSpPr txBox="1">
            <a:spLocks noChangeArrowheads="1"/>
          </p:cNvSpPr>
          <p:nvPr/>
        </p:nvSpPr>
        <p:spPr bwMode="auto">
          <a:xfrm>
            <a:off x="3657600" y="9144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000" i="1">
                <a:latin typeface="Times New Roman" charset="0"/>
              </a:rPr>
              <a:t>a</a:t>
            </a:r>
          </a:p>
        </p:txBody>
      </p:sp>
      <p:sp>
        <p:nvSpPr>
          <p:cNvPr id="61463" name="Freeform 40"/>
          <p:cNvSpPr>
            <a:spLocks/>
          </p:cNvSpPr>
          <p:nvPr/>
        </p:nvSpPr>
        <p:spPr bwMode="auto">
          <a:xfrm>
            <a:off x="4267200" y="1905000"/>
            <a:ext cx="2713038" cy="436563"/>
          </a:xfrm>
          <a:custGeom>
            <a:avLst/>
            <a:gdLst>
              <a:gd name="T0" fmla="*/ 0 w 1709"/>
              <a:gd name="T1" fmla="*/ 2147483647 h 227"/>
              <a:gd name="T2" fmla="*/ 2147483647 w 1709"/>
              <a:gd name="T3" fmla="*/ 2147483647 h 227"/>
              <a:gd name="T4" fmla="*/ 2147483647 w 1709"/>
              <a:gd name="T5" fmla="*/ 2147483647 h 227"/>
              <a:gd name="T6" fmla="*/ 2147483647 w 1709"/>
              <a:gd name="T7" fmla="*/ 2147483647 h 227"/>
              <a:gd name="T8" fmla="*/ 2147483647 w 1709"/>
              <a:gd name="T9" fmla="*/ 2147483647 h 227"/>
              <a:gd name="T10" fmla="*/ 2147483647 w 1709"/>
              <a:gd name="T11" fmla="*/ 2147483647 h 22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709"/>
              <a:gd name="T19" fmla="*/ 0 h 227"/>
              <a:gd name="T20" fmla="*/ 1709 w 1709"/>
              <a:gd name="T21" fmla="*/ 227 h 22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709" h="227">
                <a:moveTo>
                  <a:pt x="0" y="191"/>
                </a:moveTo>
                <a:cubicBezTo>
                  <a:pt x="32" y="209"/>
                  <a:pt x="64" y="227"/>
                  <a:pt x="115" y="200"/>
                </a:cubicBezTo>
                <a:cubicBezTo>
                  <a:pt x="166" y="173"/>
                  <a:pt x="104" y="54"/>
                  <a:pt x="307" y="27"/>
                </a:cubicBezTo>
                <a:cubicBezTo>
                  <a:pt x="510" y="0"/>
                  <a:pt x="1132" y="15"/>
                  <a:pt x="1335" y="37"/>
                </a:cubicBezTo>
                <a:cubicBezTo>
                  <a:pt x="1538" y="59"/>
                  <a:pt x="1465" y="138"/>
                  <a:pt x="1527" y="162"/>
                </a:cubicBezTo>
                <a:cubicBezTo>
                  <a:pt x="1589" y="186"/>
                  <a:pt x="1679" y="178"/>
                  <a:pt x="1709" y="181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>
              <a:latin typeface="Century Gothic" charset="0"/>
            </a:endParaRPr>
          </a:p>
        </p:txBody>
      </p:sp>
      <p:sp>
        <p:nvSpPr>
          <p:cNvPr id="61464" name="Line 41"/>
          <p:cNvSpPr>
            <a:spLocks noChangeShapeType="1"/>
          </p:cNvSpPr>
          <p:nvPr/>
        </p:nvSpPr>
        <p:spPr bwMode="auto">
          <a:xfrm>
            <a:off x="6934200" y="2438400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6512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EF90AFC-1A25-9C4A-9F1C-3FE59EBBBA1A}" type="slidenum">
              <a:rPr lang="ko-KR" altLang="en-US">
                <a:solidFill>
                  <a:srgbClr val="595959"/>
                </a:solidFill>
                <a:latin typeface="Century Gothic" charset="0"/>
              </a:rPr>
              <a:pPr eaLnBrk="1" hangingPunct="1"/>
              <a:t>56</a:t>
            </a:fld>
            <a:endParaRPr lang="en-US" altLang="ko-KR">
              <a:solidFill>
                <a:srgbClr val="595959"/>
              </a:solidFill>
              <a:latin typeface="Century Gothic" charset="0"/>
            </a:endParaRPr>
          </a:p>
        </p:txBody>
      </p:sp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>
          <a:xfrm>
            <a:off x="696913" y="330200"/>
            <a:ext cx="7772400" cy="639763"/>
          </a:xfrm>
        </p:spPr>
        <p:txBody>
          <a:bodyPr/>
          <a:lstStyle/>
          <a:p>
            <a:pPr eaLnBrk="1" hangingPunct="1"/>
            <a:r>
              <a:rPr lang="en-US" altLang="x-none" sz="3200" dirty="0"/>
              <a:t>(b) Coalesce with sibling (leaf)</a:t>
            </a:r>
          </a:p>
        </p:txBody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048000"/>
            <a:ext cx="8458200" cy="3078163"/>
          </a:xfrm>
        </p:spPr>
        <p:txBody>
          <a:bodyPr/>
          <a:lstStyle/>
          <a:p>
            <a:pPr eaLnBrk="1" hangingPunct="1"/>
            <a:r>
              <a:rPr lang="en-US" altLang="x-none" sz="2800"/>
              <a:t>Delete 50</a:t>
            </a:r>
          </a:p>
          <a:p>
            <a:pPr lvl="1" eaLnBrk="1" hangingPunct="1"/>
            <a:r>
              <a:rPr lang="en-US" altLang="x-none" sz="2400"/>
              <a:t>Check underflow at </a:t>
            </a:r>
            <a:r>
              <a:rPr lang="en-US" altLang="x-none" sz="2400" i="1">
                <a:latin typeface="Times New Roman" charset="0"/>
              </a:rPr>
              <a:t>a.</a:t>
            </a:r>
            <a:r>
              <a:rPr lang="en-US" altLang="x-none" sz="2400"/>
              <a:t> Min 2 ptrs, currently 3</a:t>
            </a:r>
          </a:p>
          <a:p>
            <a:pPr lvl="1" eaLnBrk="1" hangingPunct="1"/>
            <a:endParaRPr lang="en-US" altLang="x-none" sz="2400"/>
          </a:p>
          <a:p>
            <a:pPr lvl="1" eaLnBrk="1" hangingPunct="1"/>
            <a:endParaRPr lang="en-US" altLang="x-none" sz="2400"/>
          </a:p>
          <a:p>
            <a:pPr lvl="1" eaLnBrk="1" hangingPunct="1"/>
            <a:endParaRPr lang="en-US" altLang="x-none" sz="2400"/>
          </a:p>
          <a:p>
            <a:pPr lvl="1" eaLnBrk="1" hangingPunct="1"/>
            <a:endParaRPr lang="en-US" altLang="x-none" sz="2400"/>
          </a:p>
          <a:p>
            <a:pPr lvl="2" eaLnBrk="1" hangingPunct="1">
              <a:buFontTx/>
              <a:buNone/>
            </a:pPr>
            <a:r>
              <a:rPr lang="en-US" altLang="x-none" sz="2000"/>
              <a:t> </a:t>
            </a:r>
          </a:p>
        </p:txBody>
      </p:sp>
      <p:sp>
        <p:nvSpPr>
          <p:cNvPr id="62469" name="Line 4"/>
          <p:cNvSpPr>
            <a:spLocks noChangeShapeType="1"/>
          </p:cNvSpPr>
          <p:nvPr/>
        </p:nvSpPr>
        <p:spPr bwMode="auto">
          <a:xfrm>
            <a:off x="2613025" y="2451100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70" name="Line 5"/>
          <p:cNvSpPr>
            <a:spLocks noChangeShapeType="1"/>
          </p:cNvSpPr>
          <p:nvPr/>
        </p:nvSpPr>
        <p:spPr bwMode="auto">
          <a:xfrm>
            <a:off x="3195638" y="2439988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2471" name="Group 6"/>
          <p:cNvGrpSpPr>
            <a:grpSpLocks/>
          </p:cNvGrpSpPr>
          <p:nvPr/>
        </p:nvGrpSpPr>
        <p:grpSpPr bwMode="auto">
          <a:xfrm>
            <a:off x="2549525" y="2163763"/>
            <a:ext cx="1774825" cy="512762"/>
            <a:chOff x="750" y="2389"/>
            <a:chExt cx="1118" cy="323"/>
          </a:xfrm>
        </p:grpSpPr>
        <p:sp>
          <p:nvSpPr>
            <p:cNvPr id="62499" name="Text Box 7"/>
            <p:cNvSpPr txBox="1">
              <a:spLocks noChangeArrowheads="1"/>
            </p:cNvSpPr>
            <p:nvPr/>
          </p:nvSpPr>
          <p:spPr bwMode="auto">
            <a:xfrm>
              <a:off x="750" y="2404"/>
              <a:ext cx="1118" cy="3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x-none" sz="2400">
                  <a:latin typeface="Century Gothic" charset="0"/>
                </a:rPr>
                <a:t> 20  30  40 </a:t>
              </a:r>
            </a:p>
          </p:txBody>
        </p:sp>
        <p:sp>
          <p:nvSpPr>
            <p:cNvPr id="62500" name="Line 8"/>
            <p:cNvSpPr>
              <a:spLocks noChangeShapeType="1"/>
            </p:cNvSpPr>
            <p:nvPr/>
          </p:nvSpPr>
          <p:spPr bwMode="auto">
            <a:xfrm>
              <a:off x="832" y="2389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501" name="Line 9"/>
            <p:cNvSpPr>
              <a:spLocks noChangeShapeType="1"/>
            </p:cNvSpPr>
            <p:nvPr/>
          </p:nvSpPr>
          <p:spPr bwMode="auto">
            <a:xfrm>
              <a:off x="1423" y="2389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502" name="Line 10"/>
            <p:cNvSpPr>
              <a:spLocks noChangeShapeType="1"/>
            </p:cNvSpPr>
            <p:nvPr/>
          </p:nvSpPr>
          <p:spPr bwMode="auto">
            <a:xfrm>
              <a:off x="1096" y="2389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503" name="Line 11"/>
            <p:cNvSpPr>
              <a:spLocks noChangeShapeType="1"/>
            </p:cNvSpPr>
            <p:nvPr/>
          </p:nvSpPr>
          <p:spPr bwMode="auto">
            <a:xfrm>
              <a:off x="1184" y="2389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504" name="Line 12"/>
            <p:cNvSpPr>
              <a:spLocks noChangeShapeType="1"/>
            </p:cNvSpPr>
            <p:nvPr/>
          </p:nvSpPr>
          <p:spPr bwMode="auto">
            <a:xfrm>
              <a:off x="1776" y="2408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505" name="Line 13"/>
            <p:cNvSpPr>
              <a:spLocks noChangeShapeType="1"/>
            </p:cNvSpPr>
            <p:nvPr/>
          </p:nvSpPr>
          <p:spPr bwMode="auto">
            <a:xfrm>
              <a:off x="1512" y="2408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2472" name="Line 14"/>
          <p:cNvSpPr>
            <a:spLocks noChangeShapeType="1"/>
          </p:cNvSpPr>
          <p:nvPr/>
        </p:nvSpPr>
        <p:spPr bwMode="auto">
          <a:xfrm>
            <a:off x="3657600" y="2438400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2473" name="Group 15"/>
          <p:cNvGrpSpPr>
            <a:grpSpLocks/>
          </p:cNvGrpSpPr>
          <p:nvPr/>
        </p:nvGrpSpPr>
        <p:grpSpPr bwMode="auto">
          <a:xfrm>
            <a:off x="1722438" y="2166938"/>
            <a:ext cx="396875" cy="503237"/>
            <a:chOff x="384" y="4195"/>
            <a:chExt cx="250" cy="317"/>
          </a:xfrm>
        </p:grpSpPr>
        <p:sp>
          <p:nvSpPr>
            <p:cNvPr id="62497" name="Freeform 16"/>
            <p:cNvSpPr>
              <a:spLocks/>
            </p:cNvSpPr>
            <p:nvPr/>
          </p:nvSpPr>
          <p:spPr bwMode="auto">
            <a:xfrm>
              <a:off x="384" y="4214"/>
              <a:ext cx="250" cy="298"/>
            </a:xfrm>
            <a:custGeom>
              <a:avLst/>
              <a:gdLst>
                <a:gd name="T0" fmla="*/ 0 w 250"/>
                <a:gd name="T1" fmla="*/ 0 h 298"/>
                <a:gd name="T2" fmla="*/ 250 w 250"/>
                <a:gd name="T3" fmla="*/ 0 h 298"/>
                <a:gd name="T4" fmla="*/ 250 w 250"/>
                <a:gd name="T5" fmla="*/ 298 h 298"/>
                <a:gd name="T6" fmla="*/ 0 w 250"/>
                <a:gd name="T7" fmla="*/ 298 h 29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50"/>
                <a:gd name="T13" fmla="*/ 0 h 298"/>
                <a:gd name="T14" fmla="*/ 250 w 250"/>
                <a:gd name="T15" fmla="*/ 298 h 29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50" h="298">
                  <a:moveTo>
                    <a:pt x="0" y="0"/>
                  </a:moveTo>
                  <a:lnTo>
                    <a:pt x="250" y="0"/>
                  </a:lnTo>
                  <a:lnTo>
                    <a:pt x="250" y="298"/>
                  </a:lnTo>
                  <a:lnTo>
                    <a:pt x="0" y="298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>
                <a:latin typeface="Century Gothic" charset="0"/>
              </a:endParaRPr>
            </a:p>
          </p:txBody>
        </p:sp>
        <p:sp>
          <p:nvSpPr>
            <p:cNvPr id="62498" name="Line 17"/>
            <p:cNvSpPr>
              <a:spLocks noChangeShapeType="1"/>
            </p:cNvSpPr>
            <p:nvPr/>
          </p:nvSpPr>
          <p:spPr bwMode="auto">
            <a:xfrm flipH="1">
              <a:off x="557" y="4195"/>
              <a:ext cx="9" cy="31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2474" name="Group 18"/>
          <p:cNvGrpSpPr>
            <a:grpSpLocks/>
          </p:cNvGrpSpPr>
          <p:nvPr/>
        </p:nvGrpSpPr>
        <p:grpSpPr bwMode="auto">
          <a:xfrm rot="10800000">
            <a:off x="6872288" y="2151063"/>
            <a:ext cx="396875" cy="503237"/>
            <a:chOff x="384" y="4195"/>
            <a:chExt cx="250" cy="317"/>
          </a:xfrm>
        </p:grpSpPr>
        <p:sp>
          <p:nvSpPr>
            <p:cNvPr id="62495" name="Freeform 19"/>
            <p:cNvSpPr>
              <a:spLocks/>
            </p:cNvSpPr>
            <p:nvPr/>
          </p:nvSpPr>
          <p:spPr bwMode="auto">
            <a:xfrm>
              <a:off x="384" y="4214"/>
              <a:ext cx="250" cy="298"/>
            </a:xfrm>
            <a:custGeom>
              <a:avLst/>
              <a:gdLst>
                <a:gd name="T0" fmla="*/ 0 w 250"/>
                <a:gd name="T1" fmla="*/ 0 h 298"/>
                <a:gd name="T2" fmla="*/ 250 w 250"/>
                <a:gd name="T3" fmla="*/ 0 h 298"/>
                <a:gd name="T4" fmla="*/ 250 w 250"/>
                <a:gd name="T5" fmla="*/ 298 h 298"/>
                <a:gd name="T6" fmla="*/ 0 w 250"/>
                <a:gd name="T7" fmla="*/ 298 h 29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50"/>
                <a:gd name="T13" fmla="*/ 0 h 298"/>
                <a:gd name="T14" fmla="*/ 250 w 250"/>
                <a:gd name="T15" fmla="*/ 298 h 29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50" h="298">
                  <a:moveTo>
                    <a:pt x="0" y="0"/>
                  </a:moveTo>
                  <a:lnTo>
                    <a:pt x="250" y="0"/>
                  </a:lnTo>
                  <a:lnTo>
                    <a:pt x="250" y="298"/>
                  </a:lnTo>
                  <a:lnTo>
                    <a:pt x="0" y="298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>
                <a:latin typeface="Century Gothic" charset="0"/>
              </a:endParaRPr>
            </a:p>
          </p:txBody>
        </p:sp>
        <p:sp>
          <p:nvSpPr>
            <p:cNvPr id="62496" name="Line 20"/>
            <p:cNvSpPr>
              <a:spLocks noChangeShapeType="1"/>
            </p:cNvSpPr>
            <p:nvPr/>
          </p:nvSpPr>
          <p:spPr bwMode="auto">
            <a:xfrm flipH="1">
              <a:off x="557" y="4195"/>
              <a:ext cx="9" cy="31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2475" name="Text Box 22"/>
          <p:cNvSpPr txBox="1">
            <a:spLocks noChangeArrowheads="1"/>
          </p:cNvSpPr>
          <p:nvPr/>
        </p:nvSpPr>
        <p:spPr bwMode="auto">
          <a:xfrm>
            <a:off x="3825875" y="1241425"/>
            <a:ext cx="10493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x-none" sz="2400">
                <a:latin typeface="Century Gothic" charset="0"/>
              </a:rPr>
              <a:t>20  60</a:t>
            </a:r>
          </a:p>
        </p:txBody>
      </p:sp>
      <p:sp>
        <p:nvSpPr>
          <p:cNvPr id="62476" name="Line 23"/>
          <p:cNvSpPr>
            <a:spLocks noChangeShapeType="1"/>
          </p:cNvSpPr>
          <p:nvPr/>
        </p:nvSpPr>
        <p:spPr bwMode="auto">
          <a:xfrm>
            <a:off x="3856038" y="125571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77" name="Line 24"/>
          <p:cNvSpPr>
            <a:spLocks noChangeShapeType="1"/>
          </p:cNvSpPr>
          <p:nvPr/>
        </p:nvSpPr>
        <p:spPr bwMode="auto">
          <a:xfrm>
            <a:off x="4794250" y="125571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78" name="Line 25"/>
          <p:cNvSpPr>
            <a:spLocks noChangeShapeType="1"/>
          </p:cNvSpPr>
          <p:nvPr/>
        </p:nvSpPr>
        <p:spPr bwMode="auto">
          <a:xfrm>
            <a:off x="4275138" y="125571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79" name="Line 26"/>
          <p:cNvSpPr>
            <a:spLocks noChangeShapeType="1"/>
          </p:cNvSpPr>
          <p:nvPr/>
        </p:nvSpPr>
        <p:spPr bwMode="auto">
          <a:xfrm>
            <a:off x="4414838" y="125571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80" name="Line 27"/>
          <p:cNvSpPr>
            <a:spLocks noChangeShapeType="1"/>
          </p:cNvSpPr>
          <p:nvPr/>
        </p:nvSpPr>
        <p:spPr bwMode="auto">
          <a:xfrm>
            <a:off x="5364163" y="124936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81" name="Line 28"/>
          <p:cNvSpPr>
            <a:spLocks noChangeShapeType="1"/>
          </p:cNvSpPr>
          <p:nvPr/>
        </p:nvSpPr>
        <p:spPr bwMode="auto">
          <a:xfrm>
            <a:off x="4945063" y="124936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82" name="Line 29"/>
          <p:cNvSpPr>
            <a:spLocks noChangeShapeType="1"/>
          </p:cNvSpPr>
          <p:nvPr/>
        </p:nvSpPr>
        <p:spPr bwMode="auto">
          <a:xfrm flipV="1">
            <a:off x="2058988" y="2251075"/>
            <a:ext cx="533400" cy="952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83" name="Line 30"/>
          <p:cNvSpPr>
            <a:spLocks noChangeShapeType="1"/>
          </p:cNvSpPr>
          <p:nvPr/>
        </p:nvSpPr>
        <p:spPr bwMode="auto">
          <a:xfrm flipH="1">
            <a:off x="1754188" y="1516063"/>
            <a:ext cx="2057400" cy="690562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84" name="Line 31"/>
          <p:cNvSpPr>
            <a:spLocks noChangeShapeType="1"/>
          </p:cNvSpPr>
          <p:nvPr/>
        </p:nvSpPr>
        <p:spPr bwMode="auto">
          <a:xfrm>
            <a:off x="4876800" y="1524000"/>
            <a:ext cx="2208213" cy="646113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85" name="Line 32"/>
          <p:cNvSpPr>
            <a:spLocks noChangeShapeType="1"/>
          </p:cNvSpPr>
          <p:nvPr/>
        </p:nvSpPr>
        <p:spPr bwMode="auto">
          <a:xfrm flipH="1">
            <a:off x="3614738" y="1550988"/>
            <a:ext cx="725487" cy="6477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86" name="Text Box 33"/>
          <p:cNvSpPr txBox="1">
            <a:spLocks noChangeArrowheads="1"/>
          </p:cNvSpPr>
          <p:nvPr/>
        </p:nvSpPr>
        <p:spPr bwMode="auto">
          <a:xfrm>
            <a:off x="6956425" y="2162175"/>
            <a:ext cx="517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400">
                <a:latin typeface="Century Gothic" charset="0"/>
              </a:rPr>
              <a:t>60</a:t>
            </a:r>
          </a:p>
        </p:txBody>
      </p:sp>
      <p:sp>
        <p:nvSpPr>
          <p:cNvPr id="62487" name="Text Box 34"/>
          <p:cNvSpPr txBox="1">
            <a:spLocks noChangeArrowheads="1"/>
          </p:cNvSpPr>
          <p:nvPr/>
        </p:nvSpPr>
        <p:spPr bwMode="auto">
          <a:xfrm>
            <a:off x="1524000" y="18288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000" i="1">
                <a:latin typeface="Times New Roman" charset="0"/>
              </a:rPr>
              <a:t>b</a:t>
            </a:r>
          </a:p>
        </p:txBody>
      </p:sp>
      <p:sp>
        <p:nvSpPr>
          <p:cNvPr id="62488" name="Text Box 35"/>
          <p:cNvSpPr txBox="1">
            <a:spLocks noChangeArrowheads="1"/>
          </p:cNvSpPr>
          <p:nvPr/>
        </p:nvSpPr>
        <p:spPr bwMode="auto">
          <a:xfrm>
            <a:off x="2590800" y="1828800"/>
            <a:ext cx="296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000" i="1">
                <a:latin typeface="Times New Roman" charset="0"/>
              </a:rPr>
              <a:t>c</a:t>
            </a:r>
          </a:p>
        </p:txBody>
      </p:sp>
      <p:sp>
        <p:nvSpPr>
          <p:cNvPr id="62489" name="Text Box 37"/>
          <p:cNvSpPr txBox="1">
            <a:spLocks noChangeArrowheads="1"/>
          </p:cNvSpPr>
          <p:nvPr/>
        </p:nvSpPr>
        <p:spPr bwMode="auto">
          <a:xfrm>
            <a:off x="3657600" y="9144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000" i="1">
                <a:latin typeface="Times New Roman" charset="0"/>
              </a:rPr>
              <a:t>a</a:t>
            </a:r>
          </a:p>
        </p:txBody>
      </p:sp>
      <p:sp>
        <p:nvSpPr>
          <p:cNvPr id="62490" name="Line 38"/>
          <p:cNvSpPr>
            <a:spLocks noChangeShapeType="1"/>
          </p:cNvSpPr>
          <p:nvPr/>
        </p:nvSpPr>
        <p:spPr bwMode="auto">
          <a:xfrm flipV="1">
            <a:off x="4267200" y="2286000"/>
            <a:ext cx="2590800" cy="952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91" name="Line 39"/>
          <p:cNvSpPr>
            <a:spLocks noChangeShapeType="1"/>
          </p:cNvSpPr>
          <p:nvPr/>
        </p:nvSpPr>
        <p:spPr bwMode="auto">
          <a:xfrm>
            <a:off x="6934200" y="2438400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92" name="Text Box 40"/>
          <p:cNvSpPr txBox="1">
            <a:spLocks noChangeArrowheads="1"/>
          </p:cNvSpPr>
          <p:nvPr/>
        </p:nvSpPr>
        <p:spPr bwMode="auto">
          <a:xfrm>
            <a:off x="4419600" y="1752600"/>
            <a:ext cx="1339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>
                <a:solidFill>
                  <a:srgbClr val="FF0000"/>
                </a:solidFill>
              </a:rPr>
              <a:t>Underflow?</a:t>
            </a:r>
          </a:p>
        </p:txBody>
      </p:sp>
      <p:sp>
        <p:nvSpPr>
          <p:cNvPr id="62493" name="Rectangle 41"/>
          <p:cNvSpPr>
            <a:spLocks noChangeArrowheads="1"/>
          </p:cNvSpPr>
          <p:nvPr/>
        </p:nvSpPr>
        <p:spPr bwMode="auto">
          <a:xfrm>
            <a:off x="3748088" y="1244600"/>
            <a:ext cx="1722437" cy="481013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x-none">
              <a:latin typeface="Century Gothic" charset="0"/>
            </a:endParaRPr>
          </a:p>
          <a:p>
            <a:pPr eaLnBrk="1" hangingPunct="1"/>
            <a:endParaRPr lang="en-US" altLang="x-none">
              <a:latin typeface="Century Gothic" charset="0"/>
            </a:endParaRPr>
          </a:p>
        </p:txBody>
      </p:sp>
      <p:sp>
        <p:nvSpPr>
          <p:cNvPr id="62494" name="Text Box 38"/>
          <p:cNvSpPr txBox="1">
            <a:spLocks noChangeArrowheads="1"/>
          </p:cNvSpPr>
          <p:nvPr/>
        </p:nvSpPr>
        <p:spPr bwMode="auto">
          <a:xfrm>
            <a:off x="7040563" y="1743075"/>
            <a:ext cx="2968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000" i="1">
                <a:latin typeface="Times New Roman" charset="0"/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231693894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0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6B908BC-31D6-D549-B09D-96EDCA763269}" type="slidenum">
              <a:rPr lang="ko-KR" altLang="en-US">
                <a:solidFill>
                  <a:srgbClr val="595959"/>
                </a:solidFill>
                <a:latin typeface="Century Gothic" charset="0"/>
              </a:rPr>
              <a:pPr eaLnBrk="1" hangingPunct="1"/>
              <a:t>57</a:t>
            </a:fld>
            <a:endParaRPr lang="en-US" altLang="ko-KR">
              <a:solidFill>
                <a:srgbClr val="595959"/>
              </a:solidFill>
              <a:latin typeface="Century Gothic" charset="0"/>
            </a:endParaRPr>
          </a:p>
        </p:txBody>
      </p:sp>
      <p:sp>
        <p:nvSpPr>
          <p:cNvPr id="6349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2157413"/>
            <a:ext cx="8915400" cy="877887"/>
          </a:xfrm>
        </p:spPr>
        <p:txBody>
          <a:bodyPr/>
          <a:lstStyle/>
          <a:p>
            <a:pPr eaLnBrk="1" hangingPunct="1"/>
            <a:r>
              <a:rPr lang="en-US" altLang="x-none"/>
              <a:t>(c) Leaf node, redistribute </a:t>
            </a:r>
            <a:br>
              <a:rPr lang="en-US" altLang="x-none"/>
            </a:br>
            <a:r>
              <a:rPr lang="en-US" altLang="x-none"/>
              <a:t>with neighbor</a:t>
            </a:r>
          </a:p>
        </p:txBody>
      </p:sp>
    </p:spTree>
    <p:extLst>
      <p:ext uri="{BB962C8B-B14F-4D97-AF65-F5344CB8AC3E}">
        <p14:creationId xmlns:p14="http://schemas.microsoft.com/office/powerpoint/2010/main" val="239310382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94DFEB5-7D7A-A141-B158-499BE9CEFC95}" type="slidenum">
              <a:rPr lang="ko-KR" altLang="en-US">
                <a:solidFill>
                  <a:srgbClr val="595959"/>
                </a:solidFill>
                <a:latin typeface="Century Gothic" charset="0"/>
              </a:rPr>
              <a:pPr eaLnBrk="1" hangingPunct="1"/>
              <a:t>58</a:t>
            </a:fld>
            <a:endParaRPr lang="en-US" altLang="ko-KR">
              <a:solidFill>
                <a:srgbClr val="595959"/>
              </a:solidFill>
              <a:latin typeface="Century Gothic" charset="0"/>
            </a:endParaRPr>
          </a:p>
        </p:txBody>
      </p:sp>
      <p:sp>
        <p:nvSpPr>
          <p:cNvPr id="64515" name="Rectangle 2"/>
          <p:cNvSpPr>
            <a:spLocks noGrp="1" noChangeArrowheads="1"/>
          </p:cNvSpPr>
          <p:nvPr>
            <p:ph type="title"/>
          </p:nvPr>
        </p:nvSpPr>
        <p:spPr>
          <a:xfrm>
            <a:off x="696913" y="330200"/>
            <a:ext cx="7772400" cy="639763"/>
          </a:xfrm>
        </p:spPr>
        <p:txBody>
          <a:bodyPr/>
          <a:lstStyle/>
          <a:p>
            <a:pPr eaLnBrk="1" hangingPunct="1"/>
            <a:r>
              <a:rPr lang="en-US" altLang="x-none" sz="3200"/>
              <a:t>(c) Redistribute (leaf)</a:t>
            </a:r>
          </a:p>
        </p:txBody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3297238"/>
            <a:ext cx="7772400" cy="2798762"/>
          </a:xfrm>
        </p:spPr>
        <p:txBody>
          <a:bodyPr/>
          <a:lstStyle/>
          <a:p>
            <a:pPr eaLnBrk="1" hangingPunct="1"/>
            <a:r>
              <a:rPr lang="en-US" altLang="x-none"/>
              <a:t>Delete 50</a:t>
            </a:r>
          </a:p>
          <a:p>
            <a:pPr lvl="1" eaLnBrk="1" hangingPunct="1"/>
            <a:endParaRPr lang="en-US" altLang="x-none" sz="1800"/>
          </a:p>
          <a:p>
            <a:pPr lvl="1" eaLnBrk="1" hangingPunct="1"/>
            <a:endParaRPr lang="en-US" altLang="x-none" sz="1800"/>
          </a:p>
          <a:p>
            <a:pPr lvl="1" eaLnBrk="1" hangingPunct="1"/>
            <a:endParaRPr lang="en-US" altLang="x-none" sz="1800"/>
          </a:p>
          <a:p>
            <a:pPr lvl="1" eaLnBrk="1" hangingPunct="1">
              <a:buFontTx/>
              <a:buNone/>
            </a:pPr>
            <a:r>
              <a:rPr lang="en-US" altLang="x-none" sz="1800"/>
              <a:t> </a:t>
            </a:r>
          </a:p>
        </p:txBody>
      </p:sp>
      <p:sp>
        <p:nvSpPr>
          <p:cNvPr id="64517" name="Line 4"/>
          <p:cNvSpPr>
            <a:spLocks noChangeShapeType="1"/>
          </p:cNvSpPr>
          <p:nvPr/>
        </p:nvSpPr>
        <p:spPr bwMode="auto">
          <a:xfrm>
            <a:off x="2460625" y="2451100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18" name="Line 5"/>
          <p:cNvSpPr>
            <a:spLocks noChangeShapeType="1"/>
          </p:cNvSpPr>
          <p:nvPr/>
        </p:nvSpPr>
        <p:spPr bwMode="auto">
          <a:xfrm>
            <a:off x="3043238" y="2439988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4519" name="Group 24"/>
          <p:cNvGrpSpPr>
            <a:grpSpLocks/>
          </p:cNvGrpSpPr>
          <p:nvPr/>
        </p:nvGrpSpPr>
        <p:grpSpPr bwMode="auto">
          <a:xfrm>
            <a:off x="1570038" y="2166938"/>
            <a:ext cx="396875" cy="503237"/>
            <a:chOff x="384" y="4195"/>
            <a:chExt cx="250" cy="317"/>
          </a:xfrm>
        </p:grpSpPr>
        <p:sp>
          <p:nvSpPr>
            <p:cNvPr id="64566" name="Freeform 25"/>
            <p:cNvSpPr>
              <a:spLocks/>
            </p:cNvSpPr>
            <p:nvPr/>
          </p:nvSpPr>
          <p:spPr bwMode="auto">
            <a:xfrm>
              <a:off x="384" y="4214"/>
              <a:ext cx="250" cy="298"/>
            </a:xfrm>
            <a:custGeom>
              <a:avLst/>
              <a:gdLst>
                <a:gd name="T0" fmla="*/ 0 w 250"/>
                <a:gd name="T1" fmla="*/ 0 h 298"/>
                <a:gd name="T2" fmla="*/ 250 w 250"/>
                <a:gd name="T3" fmla="*/ 0 h 298"/>
                <a:gd name="T4" fmla="*/ 250 w 250"/>
                <a:gd name="T5" fmla="*/ 298 h 298"/>
                <a:gd name="T6" fmla="*/ 0 w 250"/>
                <a:gd name="T7" fmla="*/ 298 h 29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50"/>
                <a:gd name="T13" fmla="*/ 0 h 298"/>
                <a:gd name="T14" fmla="*/ 250 w 250"/>
                <a:gd name="T15" fmla="*/ 298 h 29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50" h="298">
                  <a:moveTo>
                    <a:pt x="0" y="0"/>
                  </a:moveTo>
                  <a:lnTo>
                    <a:pt x="250" y="0"/>
                  </a:lnTo>
                  <a:lnTo>
                    <a:pt x="250" y="298"/>
                  </a:lnTo>
                  <a:lnTo>
                    <a:pt x="0" y="298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>
                <a:latin typeface="Century Gothic" charset="0"/>
              </a:endParaRPr>
            </a:p>
          </p:txBody>
        </p:sp>
        <p:sp>
          <p:nvSpPr>
            <p:cNvPr id="64567" name="Line 26"/>
            <p:cNvSpPr>
              <a:spLocks noChangeShapeType="1"/>
            </p:cNvSpPr>
            <p:nvPr/>
          </p:nvSpPr>
          <p:spPr bwMode="auto">
            <a:xfrm flipH="1">
              <a:off x="557" y="4195"/>
              <a:ext cx="9" cy="31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4520" name="Group 27"/>
          <p:cNvGrpSpPr>
            <a:grpSpLocks/>
          </p:cNvGrpSpPr>
          <p:nvPr/>
        </p:nvGrpSpPr>
        <p:grpSpPr bwMode="auto">
          <a:xfrm rot="10800000">
            <a:off x="6719888" y="2151063"/>
            <a:ext cx="396875" cy="503237"/>
            <a:chOff x="384" y="4195"/>
            <a:chExt cx="250" cy="317"/>
          </a:xfrm>
        </p:grpSpPr>
        <p:sp>
          <p:nvSpPr>
            <p:cNvPr id="64564" name="Freeform 28"/>
            <p:cNvSpPr>
              <a:spLocks/>
            </p:cNvSpPr>
            <p:nvPr/>
          </p:nvSpPr>
          <p:spPr bwMode="auto">
            <a:xfrm>
              <a:off x="384" y="4214"/>
              <a:ext cx="250" cy="298"/>
            </a:xfrm>
            <a:custGeom>
              <a:avLst/>
              <a:gdLst>
                <a:gd name="T0" fmla="*/ 0 w 250"/>
                <a:gd name="T1" fmla="*/ 0 h 298"/>
                <a:gd name="T2" fmla="*/ 250 w 250"/>
                <a:gd name="T3" fmla="*/ 0 h 298"/>
                <a:gd name="T4" fmla="*/ 250 w 250"/>
                <a:gd name="T5" fmla="*/ 298 h 298"/>
                <a:gd name="T6" fmla="*/ 0 w 250"/>
                <a:gd name="T7" fmla="*/ 298 h 29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50"/>
                <a:gd name="T13" fmla="*/ 0 h 298"/>
                <a:gd name="T14" fmla="*/ 250 w 250"/>
                <a:gd name="T15" fmla="*/ 298 h 29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50" h="298">
                  <a:moveTo>
                    <a:pt x="0" y="0"/>
                  </a:moveTo>
                  <a:lnTo>
                    <a:pt x="250" y="0"/>
                  </a:lnTo>
                  <a:lnTo>
                    <a:pt x="250" y="298"/>
                  </a:lnTo>
                  <a:lnTo>
                    <a:pt x="0" y="298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>
                <a:latin typeface="Century Gothic" charset="0"/>
              </a:endParaRPr>
            </a:p>
          </p:txBody>
        </p:sp>
        <p:sp>
          <p:nvSpPr>
            <p:cNvPr id="64565" name="Line 29"/>
            <p:cNvSpPr>
              <a:spLocks noChangeShapeType="1"/>
            </p:cNvSpPr>
            <p:nvPr/>
          </p:nvSpPr>
          <p:spPr bwMode="auto">
            <a:xfrm flipH="1">
              <a:off x="557" y="4195"/>
              <a:ext cx="9" cy="31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4521" name="Group 30"/>
          <p:cNvGrpSpPr>
            <a:grpSpLocks/>
          </p:cNvGrpSpPr>
          <p:nvPr/>
        </p:nvGrpSpPr>
        <p:grpSpPr bwMode="auto">
          <a:xfrm>
            <a:off x="3581400" y="1219200"/>
            <a:ext cx="1774825" cy="512763"/>
            <a:chOff x="749" y="2389"/>
            <a:chExt cx="1118" cy="323"/>
          </a:xfrm>
        </p:grpSpPr>
        <p:sp>
          <p:nvSpPr>
            <p:cNvPr id="64557" name="Text Box 31"/>
            <p:cNvSpPr txBox="1">
              <a:spLocks noChangeArrowheads="1"/>
            </p:cNvSpPr>
            <p:nvPr/>
          </p:nvSpPr>
          <p:spPr bwMode="auto">
            <a:xfrm>
              <a:off x="749" y="2404"/>
              <a:ext cx="1118" cy="3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x-none" sz="2400">
                  <a:latin typeface="Century Gothic" charset="0"/>
                </a:rPr>
                <a:t> 20  40  60 </a:t>
              </a:r>
            </a:p>
          </p:txBody>
        </p:sp>
        <p:sp>
          <p:nvSpPr>
            <p:cNvPr id="64558" name="Line 32"/>
            <p:cNvSpPr>
              <a:spLocks noChangeShapeType="1"/>
            </p:cNvSpPr>
            <p:nvPr/>
          </p:nvSpPr>
          <p:spPr bwMode="auto">
            <a:xfrm>
              <a:off x="832" y="2389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59" name="Line 33"/>
            <p:cNvSpPr>
              <a:spLocks noChangeShapeType="1"/>
            </p:cNvSpPr>
            <p:nvPr/>
          </p:nvSpPr>
          <p:spPr bwMode="auto">
            <a:xfrm>
              <a:off x="1423" y="2389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60" name="Line 34"/>
            <p:cNvSpPr>
              <a:spLocks noChangeShapeType="1"/>
            </p:cNvSpPr>
            <p:nvPr/>
          </p:nvSpPr>
          <p:spPr bwMode="auto">
            <a:xfrm>
              <a:off x="1096" y="2389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61" name="Line 35"/>
            <p:cNvSpPr>
              <a:spLocks noChangeShapeType="1"/>
            </p:cNvSpPr>
            <p:nvPr/>
          </p:nvSpPr>
          <p:spPr bwMode="auto">
            <a:xfrm>
              <a:off x="1184" y="2389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62" name="Line 36"/>
            <p:cNvSpPr>
              <a:spLocks noChangeShapeType="1"/>
            </p:cNvSpPr>
            <p:nvPr/>
          </p:nvSpPr>
          <p:spPr bwMode="auto">
            <a:xfrm>
              <a:off x="1776" y="2408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63" name="Line 37"/>
            <p:cNvSpPr>
              <a:spLocks noChangeShapeType="1"/>
            </p:cNvSpPr>
            <p:nvPr/>
          </p:nvSpPr>
          <p:spPr bwMode="auto">
            <a:xfrm>
              <a:off x="1512" y="2408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4522" name="Group 38"/>
          <p:cNvGrpSpPr>
            <a:grpSpLocks/>
          </p:cNvGrpSpPr>
          <p:nvPr/>
        </p:nvGrpSpPr>
        <p:grpSpPr bwMode="auto">
          <a:xfrm>
            <a:off x="1601788" y="1516063"/>
            <a:ext cx="5330825" cy="752475"/>
            <a:chOff x="433" y="2364"/>
            <a:chExt cx="3358" cy="839"/>
          </a:xfrm>
        </p:grpSpPr>
        <p:sp>
          <p:nvSpPr>
            <p:cNvPr id="64550" name="Line 39"/>
            <p:cNvSpPr>
              <a:spLocks noChangeShapeType="1"/>
            </p:cNvSpPr>
            <p:nvPr/>
          </p:nvSpPr>
          <p:spPr bwMode="auto">
            <a:xfrm>
              <a:off x="2009" y="3203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51" name="Line 40"/>
            <p:cNvSpPr>
              <a:spLocks noChangeShapeType="1"/>
            </p:cNvSpPr>
            <p:nvPr/>
          </p:nvSpPr>
          <p:spPr bwMode="auto">
            <a:xfrm>
              <a:off x="3333" y="3194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52" name="Line 41"/>
            <p:cNvSpPr>
              <a:spLocks noChangeShapeType="1"/>
            </p:cNvSpPr>
            <p:nvPr/>
          </p:nvSpPr>
          <p:spPr bwMode="auto">
            <a:xfrm flipV="1">
              <a:off x="625" y="3184"/>
              <a:ext cx="336" cy="1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53" name="Line 42"/>
            <p:cNvSpPr>
              <a:spLocks noChangeShapeType="1"/>
            </p:cNvSpPr>
            <p:nvPr/>
          </p:nvSpPr>
          <p:spPr bwMode="auto">
            <a:xfrm flipH="1">
              <a:off x="433" y="2364"/>
              <a:ext cx="1296" cy="77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54" name="Line 43"/>
            <p:cNvSpPr>
              <a:spLocks noChangeShapeType="1"/>
            </p:cNvSpPr>
            <p:nvPr/>
          </p:nvSpPr>
          <p:spPr bwMode="auto">
            <a:xfrm>
              <a:off x="2408" y="2406"/>
              <a:ext cx="388" cy="713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55" name="Line 44"/>
            <p:cNvSpPr>
              <a:spLocks noChangeShapeType="1"/>
            </p:cNvSpPr>
            <p:nvPr/>
          </p:nvSpPr>
          <p:spPr bwMode="auto">
            <a:xfrm>
              <a:off x="2743" y="2405"/>
              <a:ext cx="1048" cy="689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56" name="Line 45"/>
            <p:cNvSpPr>
              <a:spLocks noChangeShapeType="1"/>
            </p:cNvSpPr>
            <p:nvPr/>
          </p:nvSpPr>
          <p:spPr bwMode="auto">
            <a:xfrm flipH="1">
              <a:off x="1605" y="2403"/>
              <a:ext cx="457" cy="723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4523" name="Line 46"/>
          <p:cNvSpPr>
            <a:spLocks noChangeShapeType="1"/>
          </p:cNvSpPr>
          <p:nvPr/>
        </p:nvSpPr>
        <p:spPr bwMode="auto">
          <a:xfrm>
            <a:off x="3546475" y="2470150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24" name="Text Box 47"/>
          <p:cNvSpPr txBox="1">
            <a:spLocks noChangeArrowheads="1"/>
          </p:cNvSpPr>
          <p:nvPr/>
        </p:nvSpPr>
        <p:spPr bwMode="auto">
          <a:xfrm>
            <a:off x="6827838" y="2152650"/>
            <a:ext cx="517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400">
                <a:latin typeface="Century Gothic" charset="0"/>
              </a:rPr>
              <a:t>60</a:t>
            </a:r>
          </a:p>
        </p:txBody>
      </p:sp>
      <p:sp>
        <p:nvSpPr>
          <p:cNvPr id="64525" name="Text Box 48"/>
          <p:cNvSpPr txBox="1">
            <a:spLocks noChangeArrowheads="1"/>
          </p:cNvSpPr>
          <p:nvPr/>
        </p:nvSpPr>
        <p:spPr bwMode="auto">
          <a:xfrm>
            <a:off x="1371600" y="18288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000" i="1">
                <a:latin typeface="Times New Roman" charset="0"/>
              </a:rPr>
              <a:t>b</a:t>
            </a:r>
          </a:p>
        </p:txBody>
      </p:sp>
      <p:sp>
        <p:nvSpPr>
          <p:cNvPr id="64526" name="Text Box 49"/>
          <p:cNvSpPr txBox="1">
            <a:spLocks noChangeArrowheads="1"/>
          </p:cNvSpPr>
          <p:nvPr/>
        </p:nvSpPr>
        <p:spPr bwMode="auto">
          <a:xfrm>
            <a:off x="2438400" y="1828800"/>
            <a:ext cx="296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000" i="1">
                <a:latin typeface="Times New Roman" charset="0"/>
              </a:rPr>
              <a:t>c</a:t>
            </a:r>
          </a:p>
        </p:txBody>
      </p:sp>
      <p:sp>
        <p:nvSpPr>
          <p:cNvPr id="64527" name="Text Box 50"/>
          <p:cNvSpPr txBox="1">
            <a:spLocks noChangeArrowheads="1"/>
          </p:cNvSpPr>
          <p:nvPr/>
        </p:nvSpPr>
        <p:spPr bwMode="auto">
          <a:xfrm>
            <a:off x="4572000" y="18288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000" i="1">
                <a:latin typeface="Times New Roman" charset="0"/>
              </a:rPr>
              <a:t>d</a:t>
            </a:r>
          </a:p>
        </p:txBody>
      </p:sp>
      <p:sp>
        <p:nvSpPr>
          <p:cNvPr id="64528" name="Text Box 51"/>
          <p:cNvSpPr txBox="1">
            <a:spLocks noChangeArrowheads="1"/>
          </p:cNvSpPr>
          <p:nvPr/>
        </p:nvSpPr>
        <p:spPr bwMode="auto">
          <a:xfrm>
            <a:off x="6858000" y="1828800"/>
            <a:ext cx="296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000" i="1">
                <a:latin typeface="Times New Roman" charset="0"/>
              </a:rPr>
              <a:t>e</a:t>
            </a:r>
          </a:p>
        </p:txBody>
      </p:sp>
      <p:sp>
        <p:nvSpPr>
          <p:cNvPr id="64529" name="Text Box 52"/>
          <p:cNvSpPr txBox="1">
            <a:spLocks noChangeArrowheads="1"/>
          </p:cNvSpPr>
          <p:nvPr/>
        </p:nvSpPr>
        <p:spPr bwMode="auto">
          <a:xfrm>
            <a:off x="3505200" y="8382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000" i="1">
                <a:latin typeface="Times New Roman" charset="0"/>
              </a:rPr>
              <a:t>a</a:t>
            </a:r>
          </a:p>
        </p:txBody>
      </p:sp>
      <p:sp>
        <p:nvSpPr>
          <p:cNvPr id="64530" name="Line 53"/>
          <p:cNvSpPr>
            <a:spLocks noChangeShapeType="1"/>
          </p:cNvSpPr>
          <p:nvPr/>
        </p:nvSpPr>
        <p:spPr bwMode="auto">
          <a:xfrm>
            <a:off x="6781800" y="2438400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31" name="Line 14"/>
          <p:cNvSpPr>
            <a:spLocks noChangeShapeType="1"/>
          </p:cNvSpPr>
          <p:nvPr/>
        </p:nvSpPr>
        <p:spPr bwMode="auto">
          <a:xfrm>
            <a:off x="4597400" y="2419350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32" name="Line 15"/>
          <p:cNvSpPr>
            <a:spLocks noChangeShapeType="1"/>
          </p:cNvSpPr>
          <p:nvPr/>
        </p:nvSpPr>
        <p:spPr bwMode="auto">
          <a:xfrm>
            <a:off x="5180013" y="2408238"/>
            <a:ext cx="0" cy="50800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33" name="Text Box 17"/>
          <p:cNvSpPr txBox="1">
            <a:spLocks noChangeArrowheads="1"/>
          </p:cNvSpPr>
          <p:nvPr/>
        </p:nvSpPr>
        <p:spPr bwMode="auto">
          <a:xfrm>
            <a:off x="4648200" y="2144713"/>
            <a:ext cx="10493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x-none" sz="2400">
                <a:latin typeface="Century Gothic" charset="0"/>
              </a:rPr>
              <a:t>40  </a:t>
            </a:r>
            <a:r>
              <a:rPr lang="en-US" altLang="x-none" sz="2400">
                <a:solidFill>
                  <a:srgbClr val="FF0000"/>
                </a:solidFill>
                <a:latin typeface="Century Gothic" charset="0"/>
              </a:rPr>
              <a:t>50</a:t>
            </a:r>
            <a:endParaRPr lang="en-US" altLang="x-none" sz="2400">
              <a:latin typeface="Century Gothic" charset="0"/>
            </a:endParaRPr>
          </a:p>
        </p:txBody>
      </p:sp>
      <p:sp>
        <p:nvSpPr>
          <p:cNvPr id="64534" name="Line 18"/>
          <p:cNvSpPr>
            <a:spLocks noChangeShapeType="1"/>
          </p:cNvSpPr>
          <p:nvPr/>
        </p:nvSpPr>
        <p:spPr bwMode="auto">
          <a:xfrm>
            <a:off x="4672013" y="216693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35" name="Line 19"/>
          <p:cNvSpPr>
            <a:spLocks noChangeShapeType="1"/>
          </p:cNvSpPr>
          <p:nvPr/>
        </p:nvSpPr>
        <p:spPr bwMode="auto">
          <a:xfrm>
            <a:off x="5610225" y="216693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36" name="Line 20"/>
          <p:cNvSpPr>
            <a:spLocks noChangeShapeType="1"/>
          </p:cNvSpPr>
          <p:nvPr/>
        </p:nvSpPr>
        <p:spPr bwMode="auto">
          <a:xfrm>
            <a:off x="5091113" y="216693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37" name="Line 21"/>
          <p:cNvSpPr>
            <a:spLocks noChangeShapeType="1"/>
          </p:cNvSpPr>
          <p:nvPr/>
        </p:nvSpPr>
        <p:spPr bwMode="auto">
          <a:xfrm>
            <a:off x="5230813" y="216693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38" name="Line 22"/>
          <p:cNvSpPr>
            <a:spLocks noChangeShapeType="1"/>
          </p:cNvSpPr>
          <p:nvPr/>
        </p:nvSpPr>
        <p:spPr bwMode="auto">
          <a:xfrm>
            <a:off x="6162675" y="216217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39" name="Line 23"/>
          <p:cNvSpPr>
            <a:spLocks noChangeShapeType="1"/>
          </p:cNvSpPr>
          <p:nvPr/>
        </p:nvSpPr>
        <p:spPr bwMode="auto">
          <a:xfrm>
            <a:off x="5743575" y="216217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40" name="Rectangle 73"/>
          <p:cNvSpPr>
            <a:spLocks noChangeArrowheads="1"/>
          </p:cNvSpPr>
          <p:nvPr/>
        </p:nvSpPr>
        <p:spPr bwMode="auto">
          <a:xfrm>
            <a:off x="4564063" y="2170113"/>
            <a:ext cx="1722437" cy="481012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x-none">
              <a:latin typeface="Century Gothic" charset="0"/>
            </a:endParaRPr>
          </a:p>
          <a:p>
            <a:pPr eaLnBrk="1" hangingPunct="1"/>
            <a:endParaRPr lang="en-US" altLang="x-none">
              <a:latin typeface="Century Gothic" charset="0"/>
            </a:endParaRPr>
          </a:p>
        </p:txBody>
      </p:sp>
      <p:sp>
        <p:nvSpPr>
          <p:cNvPr id="64541" name="Text Box 7"/>
          <p:cNvSpPr txBox="1">
            <a:spLocks noChangeArrowheads="1"/>
          </p:cNvSpPr>
          <p:nvPr/>
        </p:nvSpPr>
        <p:spPr bwMode="auto">
          <a:xfrm>
            <a:off x="2505075" y="2168525"/>
            <a:ext cx="10493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x-none" sz="2400">
                <a:latin typeface="Century Gothic" charset="0"/>
              </a:rPr>
              <a:t>20  25</a:t>
            </a:r>
          </a:p>
        </p:txBody>
      </p:sp>
      <p:sp>
        <p:nvSpPr>
          <p:cNvPr id="64542" name="Line 8"/>
          <p:cNvSpPr>
            <a:spLocks noChangeShapeType="1"/>
          </p:cNvSpPr>
          <p:nvPr/>
        </p:nvSpPr>
        <p:spPr bwMode="auto">
          <a:xfrm>
            <a:off x="2527300" y="216376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43" name="Line 9"/>
          <p:cNvSpPr>
            <a:spLocks noChangeShapeType="1"/>
          </p:cNvSpPr>
          <p:nvPr/>
        </p:nvSpPr>
        <p:spPr bwMode="auto">
          <a:xfrm>
            <a:off x="3465513" y="216376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44" name="Line 10"/>
          <p:cNvSpPr>
            <a:spLocks noChangeShapeType="1"/>
          </p:cNvSpPr>
          <p:nvPr/>
        </p:nvSpPr>
        <p:spPr bwMode="auto">
          <a:xfrm>
            <a:off x="2946400" y="216376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45" name="Line 11"/>
          <p:cNvSpPr>
            <a:spLocks noChangeShapeType="1"/>
          </p:cNvSpPr>
          <p:nvPr/>
        </p:nvSpPr>
        <p:spPr bwMode="auto">
          <a:xfrm>
            <a:off x="3086100" y="216376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46" name="Line 12"/>
          <p:cNvSpPr>
            <a:spLocks noChangeShapeType="1"/>
          </p:cNvSpPr>
          <p:nvPr/>
        </p:nvSpPr>
        <p:spPr bwMode="auto">
          <a:xfrm>
            <a:off x="4025900" y="219392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47" name="Line 13"/>
          <p:cNvSpPr>
            <a:spLocks noChangeShapeType="1"/>
          </p:cNvSpPr>
          <p:nvPr/>
        </p:nvSpPr>
        <p:spPr bwMode="auto">
          <a:xfrm>
            <a:off x="3606800" y="219392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48" name="Text Box 53"/>
          <p:cNvSpPr txBox="1">
            <a:spLocks noChangeArrowheads="1"/>
          </p:cNvSpPr>
          <p:nvPr/>
        </p:nvSpPr>
        <p:spPr bwMode="auto">
          <a:xfrm>
            <a:off x="3543300" y="2189163"/>
            <a:ext cx="517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400">
                <a:latin typeface="Century Gothic" charset="0"/>
              </a:rPr>
              <a:t>30</a:t>
            </a:r>
          </a:p>
        </p:txBody>
      </p:sp>
      <p:sp>
        <p:nvSpPr>
          <p:cNvPr id="64549" name="Rectangle 66"/>
          <p:cNvSpPr>
            <a:spLocks noChangeArrowheads="1"/>
          </p:cNvSpPr>
          <p:nvPr/>
        </p:nvSpPr>
        <p:spPr bwMode="auto">
          <a:xfrm>
            <a:off x="2422525" y="2176463"/>
            <a:ext cx="1720850" cy="481012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x-none">
              <a:latin typeface="Century Gothic" charset="0"/>
            </a:endParaRPr>
          </a:p>
          <a:p>
            <a:pPr eaLnBrk="1" hangingPunct="1"/>
            <a:endParaRPr lang="en-US" altLang="x-none">
              <a:latin typeface="Century 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220181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E92A5DD-4011-EB4B-9A6E-70FCDBE5D80A}" type="slidenum">
              <a:rPr lang="ko-KR" altLang="en-US">
                <a:solidFill>
                  <a:srgbClr val="595959"/>
                </a:solidFill>
                <a:latin typeface="Century Gothic" charset="0"/>
              </a:rPr>
              <a:pPr eaLnBrk="1" hangingPunct="1"/>
              <a:t>59</a:t>
            </a:fld>
            <a:endParaRPr lang="en-US" altLang="ko-KR">
              <a:solidFill>
                <a:srgbClr val="595959"/>
              </a:solidFill>
              <a:latin typeface="Century Gothic" charset="0"/>
            </a:endParaRPr>
          </a:p>
        </p:txBody>
      </p:sp>
      <p:sp>
        <p:nvSpPr>
          <p:cNvPr id="65539" name="Rectangle 2"/>
          <p:cNvSpPr>
            <a:spLocks noGrp="1" noChangeArrowheads="1"/>
          </p:cNvSpPr>
          <p:nvPr>
            <p:ph type="title"/>
          </p:nvPr>
        </p:nvSpPr>
        <p:spPr>
          <a:xfrm>
            <a:off x="696913" y="330200"/>
            <a:ext cx="7772400" cy="639763"/>
          </a:xfrm>
        </p:spPr>
        <p:txBody>
          <a:bodyPr/>
          <a:lstStyle/>
          <a:p>
            <a:pPr eaLnBrk="1" hangingPunct="1"/>
            <a:r>
              <a:rPr lang="en-US" altLang="x-none" sz="3200"/>
              <a:t>(c) Redistribute (leaf)</a:t>
            </a:r>
          </a:p>
        </p:txBody>
      </p:sp>
      <p:sp>
        <p:nvSpPr>
          <p:cNvPr id="464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3297238"/>
            <a:ext cx="7772400" cy="2798762"/>
          </a:xfrm>
        </p:spPr>
        <p:txBody>
          <a:bodyPr/>
          <a:lstStyle/>
          <a:p>
            <a:pPr eaLnBrk="1" hangingPunct="1"/>
            <a:r>
              <a:rPr lang="en-US" altLang="x-none"/>
              <a:t>Delete 50</a:t>
            </a:r>
          </a:p>
          <a:p>
            <a:pPr lvl="1" eaLnBrk="1" hangingPunct="1"/>
            <a:r>
              <a:rPr lang="en-US" altLang="x-none" sz="1800"/>
              <a:t>Underflow? Min 3 ptrs, currently 2</a:t>
            </a:r>
          </a:p>
          <a:p>
            <a:pPr lvl="1" eaLnBrk="1" hangingPunct="1"/>
            <a:r>
              <a:rPr lang="en-US" altLang="x-none" sz="1800"/>
              <a:t>Check if </a:t>
            </a:r>
            <a:r>
              <a:rPr lang="en-US" altLang="x-none" sz="1800" i="1">
                <a:latin typeface="Times New Roman" charset="0"/>
              </a:rPr>
              <a:t>d</a:t>
            </a:r>
            <a:r>
              <a:rPr lang="en-US" altLang="x-none" sz="1800"/>
              <a:t> can be merged with its sibling </a:t>
            </a:r>
            <a:r>
              <a:rPr lang="en-US" altLang="x-none" sz="1800" i="1">
                <a:latin typeface="Times New Roman" charset="0"/>
              </a:rPr>
              <a:t>c</a:t>
            </a:r>
            <a:r>
              <a:rPr lang="en-US" altLang="x-none" sz="1800"/>
              <a:t> or </a:t>
            </a:r>
            <a:r>
              <a:rPr lang="en-US" altLang="x-none" sz="1800" i="1">
                <a:latin typeface="Times New Roman" charset="0"/>
              </a:rPr>
              <a:t>e</a:t>
            </a:r>
            <a:endParaRPr lang="en-US" altLang="x-none" sz="1800"/>
          </a:p>
          <a:p>
            <a:pPr lvl="1" eaLnBrk="1" hangingPunct="1"/>
            <a:r>
              <a:rPr lang="en-US" altLang="x-none" sz="1800"/>
              <a:t>If not, redistribute the keys in </a:t>
            </a:r>
            <a:r>
              <a:rPr lang="en-US" altLang="x-none" sz="1800" i="1">
                <a:latin typeface="Times New Roman" charset="0"/>
              </a:rPr>
              <a:t>d</a:t>
            </a:r>
            <a:r>
              <a:rPr lang="en-US" altLang="x-none" sz="1800"/>
              <a:t> with a sibling</a:t>
            </a:r>
          </a:p>
          <a:p>
            <a:pPr lvl="2" eaLnBrk="1" hangingPunct="1"/>
            <a:r>
              <a:rPr lang="en-US" altLang="x-none" sz="1800"/>
              <a:t>Say, with </a:t>
            </a:r>
            <a:r>
              <a:rPr lang="en-US" altLang="x-none" sz="1800" i="1">
                <a:latin typeface="Times New Roman" charset="0"/>
              </a:rPr>
              <a:t>c</a:t>
            </a:r>
          </a:p>
        </p:txBody>
      </p:sp>
      <p:sp>
        <p:nvSpPr>
          <p:cNvPr id="65541" name="Line 4"/>
          <p:cNvSpPr>
            <a:spLocks noChangeShapeType="1"/>
          </p:cNvSpPr>
          <p:nvPr/>
        </p:nvSpPr>
        <p:spPr bwMode="auto">
          <a:xfrm>
            <a:off x="2460625" y="2451100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542" name="Line 5"/>
          <p:cNvSpPr>
            <a:spLocks noChangeShapeType="1"/>
          </p:cNvSpPr>
          <p:nvPr/>
        </p:nvSpPr>
        <p:spPr bwMode="auto">
          <a:xfrm>
            <a:off x="3043238" y="2439988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5543" name="Group 23"/>
          <p:cNvGrpSpPr>
            <a:grpSpLocks/>
          </p:cNvGrpSpPr>
          <p:nvPr/>
        </p:nvGrpSpPr>
        <p:grpSpPr bwMode="auto">
          <a:xfrm>
            <a:off x="1570038" y="2166938"/>
            <a:ext cx="396875" cy="503237"/>
            <a:chOff x="384" y="4195"/>
            <a:chExt cx="250" cy="317"/>
          </a:xfrm>
        </p:grpSpPr>
        <p:sp>
          <p:nvSpPr>
            <p:cNvPr id="65594" name="Freeform 24"/>
            <p:cNvSpPr>
              <a:spLocks/>
            </p:cNvSpPr>
            <p:nvPr/>
          </p:nvSpPr>
          <p:spPr bwMode="auto">
            <a:xfrm>
              <a:off x="384" y="4214"/>
              <a:ext cx="250" cy="298"/>
            </a:xfrm>
            <a:custGeom>
              <a:avLst/>
              <a:gdLst>
                <a:gd name="T0" fmla="*/ 0 w 250"/>
                <a:gd name="T1" fmla="*/ 0 h 298"/>
                <a:gd name="T2" fmla="*/ 250 w 250"/>
                <a:gd name="T3" fmla="*/ 0 h 298"/>
                <a:gd name="T4" fmla="*/ 250 w 250"/>
                <a:gd name="T5" fmla="*/ 298 h 298"/>
                <a:gd name="T6" fmla="*/ 0 w 250"/>
                <a:gd name="T7" fmla="*/ 298 h 29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50"/>
                <a:gd name="T13" fmla="*/ 0 h 298"/>
                <a:gd name="T14" fmla="*/ 250 w 250"/>
                <a:gd name="T15" fmla="*/ 298 h 29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50" h="298">
                  <a:moveTo>
                    <a:pt x="0" y="0"/>
                  </a:moveTo>
                  <a:lnTo>
                    <a:pt x="250" y="0"/>
                  </a:lnTo>
                  <a:lnTo>
                    <a:pt x="250" y="298"/>
                  </a:lnTo>
                  <a:lnTo>
                    <a:pt x="0" y="298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>
                <a:latin typeface="Century Gothic" charset="0"/>
              </a:endParaRPr>
            </a:p>
          </p:txBody>
        </p:sp>
        <p:sp>
          <p:nvSpPr>
            <p:cNvPr id="65595" name="Line 25"/>
            <p:cNvSpPr>
              <a:spLocks noChangeShapeType="1"/>
            </p:cNvSpPr>
            <p:nvPr/>
          </p:nvSpPr>
          <p:spPr bwMode="auto">
            <a:xfrm flipH="1">
              <a:off x="557" y="4195"/>
              <a:ext cx="9" cy="31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5544" name="Group 26"/>
          <p:cNvGrpSpPr>
            <a:grpSpLocks/>
          </p:cNvGrpSpPr>
          <p:nvPr/>
        </p:nvGrpSpPr>
        <p:grpSpPr bwMode="auto">
          <a:xfrm rot="10800000">
            <a:off x="6719888" y="2151063"/>
            <a:ext cx="396875" cy="503237"/>
            <a:chOff x="384" y="4195"/>
            <a:chExt cx="250" cy="317"/>
          </a:xfrm>
        </p:grpSpPr>
        <p:sp>
          <p:nvSpPr>
            <p:cNvPr id="65592" name="Freeform 27"/>
            <p:cNvSpPr>
              <a:spLocks/>
            </p:cNvSpPr>
            <p:nvPr/>
          </p:nvSpPr>
          <p:spPr bwMode="auto">
            <a:xfrm>
              <a:off x="384" y="4214"/>
              <a:ext cx="250" cy="298"/>
            </a:xfrm>
            <a:custGeom>
              <a:avLst/>
              <a:gdLst>
                <a:gd name="T0" fmla="*/ 0 w 250"/>
                <a:gd name="T1" fmla="*/ 0 h 298"/>
                <a:gd name="T2" fmla="*/ 250 w 250"/>
                <a:gd name="T3" fmla="*/ 0 h 298"/>
                <a:gd name="T4" fmla="*/ 250 w 250"/>
                <a:gd name="T5" fmla="*/ 298 h 298"/>
                <a:gd name="T6" fmla="*/ 0 w 250"/>
                <a:gd name="T7" fmla="*/ 298 h 29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50"/>
                <a:gd name="T13" fmla="*/ 0 h 298"/>
                <a:gd name="T14" fmla="*/ 250 w 250"/>
                <a:gd name="T15" fmla="*/ 298 h 29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50" h="298">
                  <a:moveTo>
                    <a:pt x="0" y="0"/>
                  </a:moveTo>
                  <a:lnTo>
                    <a:pt x="250" y="0"/>
                  </a:lnTo>
                  <a:lnTo>
                    <a:pt x="250" y="298"/>
                  </a:lnTo>
                  <a:lnTo>
                    <a:pt x="0" y="298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>
                <a:latin typeface="Century Gothic" charset="0"/>
              </a:endParaRPr>
            </a:p>
          </p:txBody>
        </p:sp>
        <p:sp>
          <p:nvSpPr>
            <p:cNvPr id="65593" name="Line 28"/>
            <p:cNvSpPr>
              <a:spLocks noChangeShapeType="1"/>
            </p:cNvSpPr>
            <p:nvPr/>
          </p:nvSpPr>
          <p:spPr bwMode="auto">
            <a:xfrm flipH="1">
              <a:off x="557" y="4195"/>
              <a:ext cx="9" cy="31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5545" name="Group 29"/>
          <p:cNvGrpSpPr>
            <a:grpSpLocks/>
          </p:cNvGrpSpPr>
          <p:nvPr/>
        </p:nvGrpSpPr>
        <p:grpSpPr bwMode="auto">
          <a:xfrm>
            <a:off x="3581400" y="1219200"/>
            <a:ext cx="1774825" cy="512763"/>
            <a:chOff x="749" y="2389"/>
            <a:chExt cx="1118" cy="323"/>
          </a:xfrm>
        </p:grpSpPr>
        <p:sp>
          <p:nvSpPr>
            <p:cNvPr id="65585" name="Text Box 30"/>
            <p:cNvSpPr txBox="1">
              <a:spLocks noChangeArrowheads="1"/>
            </p:cNvSpPr>
            <p:nvPr/>
          </p:nvSpPr>
          <p:spPr bwMode="auto">
            <a:xfrm>
              <a:off x="749" y="2404"/>
              <a:ext cx="1118" cy="3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x-none" sz="2400">
                  <a:latin typeface="Century Gothic" charset="0"/>
                </a:rPr>
                <a:t> 20  40  60 </a:t>
              </a:r>
            </a:p>
          </p:txBody>
        </p:sp>
        <p:sp>
          <p:nvSpPr>
            <p:cNvPr id="65586" name="Line 31"/>
            <p:cNvSpPr>
              <a:spLocks noChangeShapeType="1"/>
            </p:cNvSpPr>
            <p:nvPr/>
          </p:nvSpPr>
          <p:spPr bwMode="auto">
            <a:xfrm>
              <a:off x="832" y="2389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87" name="Line 32"/>
            <p:cNvSpPr>
              <a:spLocks noChangeShapeType="1"/>
            </p:cNvSpPr>
            <p:nvPr/>
          </p:nvSpPr>
          <p:spPr bwMode="auto">
            <a:xfrm>
              <a:off x="1423" y="2389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88" name="Line 33"/>
            <p:cNvSpPr>
              <a:spLocks noChangeShapeType="1"/>
            </p:cNvSpPr>
            <p:nvPr/>
          </p:nvSpPr>
          <p:spPr bwMode="auto">
            <a:xfrm>
              <a:off x="1096" y="2389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89" name="Line 34"/>
            <p:cNvSpPr>
              <a:spLocks noChangeShapeType="1"/>
            </p:cNvSpPr>
            <p:nvPr/>
          </p:nvSpPr>
          <p:spPr bwMode="auto">
            <a:xfrm>
              <a:off x="1184" y="2389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90" name="Line 35"/>
            <p:cNvSpPr>
              <a:spLocks noChangeShapeType="1"/>
            </p:cNvSpPr>
            <p:nvPr/>
          </p:nvSpPr>
          <p:spPr bwMode="auto">
            <a:xfrm>
              <a:off x="1776" y="2408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91" name="Line 36"/>
            <p:cNvSpPr>
              <a:spLocks noChangeShapeType="1"/>
            </p:cNvSpPr>
            <p:nvPr/>
          </p:nvSpPr>
          <p:spPr bwMode="auto">
            <a:xfrm>
              <a:off x="1512" y="2408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5546" name="Group 37"/>
          <p:cNvGrpSpPr>
            <a:grpSpLocks/>
          </p:cNvGrpSpPr>
          <p:nvPr/>
        </p:nvGrpSpPr>
        <p:grpSpPr bwMode="auto">
          <a:xfrm>
            <a:off x="1601788" y="1516063"/>
            <a:ext cx="5330825" cy="752475"/>
            <a:chOff x="433" y="2364"/>
            <a:chExt cx="3358" cy="839"/>
          </a:xfrm>
        </p:grpSpPr>
        <p:sp>
          <p:nvSpPr>
            <p:cNvPr id="65578" name="Line 38"/>
            <p:cNvSpPr>
              <a:spLocks noChangeShapeType="1"/>
            </p:cNvSpPr>
            <p:nvPr/>
          </p:nvSpPr>
          <p:spPr bwMode="auto">
            <a:xfrm>
              <a:off x="2009" y="3203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79" name="Line 39"/>
            <p:cNvSpPr>
              <a:spLocks noChangeShapeType="1"/>
            </p:cNvSpPr>
            <p:nvPr/>
          </p:nvSpPr>
          <p:spPr bwMode="auto">
            <a:xfrm>
              <a:off x="3333" y="3194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80" name="Line 40"/>
            <p:cNvSpPr>
              <a:spLocks noChangeShapeType="1"/>
            </p:cNvSpPr>
            <p:nvPr/>
          </p:nvSpPr>
          <p:spPr bwMode="auto">
            <a:xfrm flipV="1">
              <a:off x="625" y="3184"/>
              <a:ext cx="336" cy="1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81" name="Line 41"/>
            <p:cNvSpPr>
              <a:spLocks noChangeShapeType="1"/>
            </p:cNvSpPr>
            <p:nvPr/>
          </p:nvSpPr>
          <p:spPr bwMode="auto">
            <a:xfrm flipH="1">
              <a:off x="433" y="2364"/>
              <a:ext cx="1296" cy="77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82" name="Line 42"/>
            <p:cNvSpPr>
              <a:spLocks noChangeShapeType="1"/>
            </p:cNvSpPr>
            <p:nvPr/>
          </p:nvSpPr>
          <p:spPr bwMode="auto">
            <a:xfrm>
              <a:off x="2408" y="2406"/>
              <a:ext cx="388" cy="713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83" name="Line 43"/>
            <p:cNvSpPr>
              <a:spLocks noChangeShapeType="1"/>
            </p:cNvSpPr>
            <p:nvPr/>
          </p:nvSpPr>
          <p:spPr bwMode="auto">
            <a:xfrm>
              <a:off x="2743" y="2405"/>
              <a:ext cx="1048" cy="689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84" name="Line 44"/>
            <p:cNvSpPr>
              <a:spLocks noChangeShapeType="1"/>
            </p:cNvSpPr>
            <p:nvPr/>
          </p:nvSpPr>
          <p:spPr bwMode="auto">
            <a:xfrm flipH="1">
              <a:off x="1605" y="2403"/>
              <a:ext cx="457" cy="723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5547" name="Line 45"/>
          <p:cNvSpPr>
            <a:spLocks noChangeShapeType="1"/>
          </p:cNvSpPr>
          <p:nvPr/>
        </p:nvSpPr>
        <p:spPr bwMode="auto">
          <a:xfrm>
            <a:off x="3546475" y="2470150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548" name="Text Box 46"/>
          <p:cNvSpPr txBox="1">
            <a:spLocks noChangeArrowheads="1"/>
          </p:cNvSpPr>
          <p:nvPr/>
        </p:nvSpPr>
        <p:spPr bwMode="auto">
          <a:xfrm>
            <a:off x="6827838" y="2152650"/>
            <a:ext cx="517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400">
                <a:latin typeface="Century Gothic" charset="0"/>
              </a:rPr>
              <a:t>60</a:t>
            </a:r>
          </a:p>
        </p:txBody>
      </p:sp>
      <p:sp>
        <p:nvSpPr>
          <p:cNvPr id="65549" name="Text Box 47"/>
          <p:cNvSpPr txBox="1">
            <a:spLocks noChangeArrowheads="1"/>
          </p:cNvSpPr>
          <p:nvPr/>
        </p:nvSpPr>
        <p:spPr bwMode="auto">
          <a:xfrm>
            <a:off x="1371600" y="18288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000" i="1">
                <a:latin typeface="Times New Roman" charset="0"/>
              </a:rPr>
              <a:t>b</a:t>
            </a:r>
          </a:p>
        </p:txBody>
      </p:sp>
      <p:sp>
        <p:nvSpPr>
          <p:cNvPr id="65550" name="Text Box 48"/>
          <p:cNvSpPr txBox="1">
            <a:spLocks noChangeArrowheads="1"/>
          </p:cNvSpPr>
          <p:nvPr/>
        </p:nvSpPr>
        <p:spPr bwMode="auto">
          <a:xfrm>
            <a:off x="2438400" y="1828800"/>
            <a:ext cx="296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000" i="1">
                <a:latin typeface="Times New Roman" charset="0"/>
              </a:rPr>
              <a:t>c</a:t>
            </a:r>
          </a:p>
        </p:txBody>
      </p:sp>
      <p:sp>
        <p:nvSpPr>
          <p:cNvPr id="65551" name="Text Box 49"/>
          <p:cNvSpPr txBox="1">
            <a:spLocks noChangeArrowheads="1"/>
          </p:cNvSpPr>
          <p:nvPr/>
        </p:nvSpPr>
        <p:spPr bwMode="auto">
          <a:xfrm>
            <a:off x="4572000" y="18288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000" i="1">
                <a:latin typeface="Times New Roman" charset="0"/>
              </a:rPr>
              <a:t>d</a:t>
            </a:r>
          </a:p>
        </p:txBody>
      </p:sp>
      <p:sp>
        <p:nvSpPr>
          <p:cNvPr id="65552" name="Text Box 50"/>
          <p:cNvSpPr txBox="1">
            <a:spLocks noChangeArrowheads="1"/>
          </p:cNvSpPr>
          <p:nvPr/>
        </p:nvSpPr>
        <p:spPr bwMode="auto">
          <a:xfrm>
            <a:off x="6858000" y="1828800"/>
            <a:ext cx="296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000" i="1">
                <a:latin typeface="Times New Roman" charset="0"/>
              </a:rPr>
              <a:t>e</a:t>
            </a:r>
          </a:p>
        </p:txBody>
      </p:sp>
      <p:sp>
        <p:nvSpPr>
          <p:cNvPr id="65553" name="Text Box 51"/>
          <p:cNvSpPr txBox="1">
            <a:spLocks noChangeArrowheads="1"/>
          </p:cNvSpPr>
          <p:nvPr/>
        </p:nvSpPr>
        <p:spPr bwMode="auto">
          <a:xfrm>
            <a:off x="3505200" y="8382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000" i="1">
                <a:latin typeface="Times New Roman" charset="0"/>
              </a:rPr>
              <a:t>a</a:t>
            </a:r>
          </a:p>
        </p:txBody>
      </p:sp>
      <p:sp>
        <p:nvSpPr>
          <p:cNvPr id="65554" name="Text Box 52"/>
          <p:cNvSpPr txBox="1">
            <a:spLocks noChangeArrowheads="1"/>
          </p:cNvSpPr>
          <p:nvPr/>
        </p:nvSpPr>
        <p:spPr bwMode="auto">
          <a:xfrm>
            <a:off x="4860925" y="2627313"/>
            <a:ext cx="1339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>
                <a:solidFill>
                  <a:srgbClr val="FF0000"/>
                </a:solidFill>
              </a:rPr>
              <a:t>Underflow?</a:t>
            </a:r>
          </a:p>
        </p:txBody>
      </p:sp>
      <p:grpSp>
        <p:nvGrpSpPr>
          <p:cNvPr id="6" name="Group 57"/>
          <p:cNvGrpSpPr>
            <a:grpSpLocks/>
          </p:cNvGrpSpPr>
          <p:nvPr/>
        </p:nvGrpSpPr>
        <p:grpSpPr bwMode="auto">
          <a:xfrm>
            <a:off x="3276600" y="2971800"/>
            <a:ext cx="4038600" cy="671513"/>
            <a:chOff x="2064" y="1872"/>
            <a:chExt cx="2544" cy="423"/>
          </a:xfrm>
        </p:grpSpPr>
        <p:sp>
          <p:nvSpPr>
            <p:cNvPr id="65575" name="Freeform 53"/>
            <p:cNvSpPr>
              <a:spLocks/>
            </p:cNvSpPr>
            <p:nvPr/>
          </p:nvSpPr>
          <p:spPr bwMode="auto">
            <a:xfrm>
              <a:off x="2064" y="1872"/>
              <a:ext cx="1296" cy="240"/>
            </a:xfrm>
            <a:custGeom>
              <a:avLst/>
              <a:gdLst>
                <a:gd name="T0" fmla="*/ 1296 w 1296"/>
                <a:gd name="T1" fmla="*/ 0 h 240"/>
                <a:gd name="T2" fmla="*/ 576 w 1296"/>
                <a:gd name="T3" fmla="*/ 240 h 240"/>
                <a:gd name="T4" fmla="*/ 0 w 1296"/>
                <a:gd name="T5" fmla="*/ 0 h 240"/>
                <a:gd name="T6" fmla="*/ 0 60000 65536"/>
                <a:gd name="T7" fmla="*/ 0 60000 65536"/>
                <a:gd name="T8" fmla="*/ 0 60000 65536"/>
                <a:gd name="T9" fmla="*/ 0 w 1296"/>
                <a:gd name="T10" fmla="*/ 0 h 240"/>
                <a:gd name="T11" fmla="*/ 1296 w 1296"/>
                <a:gd name="T12" fmla="*/ 240 h 2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96" h="240">
                  <a:moveTo>
                    <a:pt x="1296" y="0"/>
                  </a:moveTo>
                  <a:cubicBezTo>
                    <a:pt x="1044" y="120"/>
                    <a:pt x="792" y="240"/>
                    <a:pt x="576" y="240"/>
                  </a:cubicBezTo>
                  <a:cubicBezTo>
                    <a:pt x="360" y="240"/>
                    <a:pt x="180" y="120"/>
                    <a:pt x="0" y="0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>
                <a:latin typeface="Century Gothic" charset="0"/>
              </a:endParaRPr>
            </a:p>
          </p:txBody>
        </p:sp>
        <p:sp>
          <p:nvSpPr>
            <p:cNvPr id="65576" name="Freeform 54"/>
            <p:cNvSpPr>
              <a:spLocks/>
            </p:cNvSpPr>
            <p:nvPr/>
          </p:nvSpPr>
          <p:spPr bwMode="auto">
            <a:xfrm>
              <a:off x="3456" y="1872"/>
              <a:ext cx="1152" cy="230"/>
            </a:xfrm>
            <a:custGeom>
              <a:avLst/>
              <a:gdLst>
                <a:gd name="T0" fmla="*/ 1152 w 1152"/>
                <a:gd name="T1" fmla="*/ 0 h 230"/>
                <a:gd name="T2" fmla="*/ 586 w 1152"/>
                <a:gd name="T3" fmla="*/ 230 h 230"/>
                <a:gd name="T4" fmla="*/ 0 w 1152"/>
                <a:gd name="T5" fmla="*/ 0 h 230"/>
                <a:gd name="T6" fmla="*/ 0 60000 65536"/>
                <a:gd name="T7" fmla="*/ 0 60000 65536"/>
                <a:gd name="T8" fmla="*/ 0 60000 65536"/>
                <a:gd name="T9" fmla="*/ 0 w 1152"/>
                <a:gd name="T10" fmla="*/ 0 h 230"/>
                <a:gd name="T11" fmla="*/ 1152 w 1152"/>
                <a:gd name="T12" fmla="*/ 230 h 23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52" h="230">
                  <a:moveTo>
                    <a:pt x="1152" y="0"/>
                  </a:moveTo>
                  <a:cubicBezTo>
                    <a:pt x="1058" y="38"/>
                    <a:pt x="778" y="230"/>
                    <a:pt x="586" y="230"/>
                  </a:cubicBezTo>
                  <a:cubicBezTo>
                    <a:pt x="394" y="230"/>
                    <a:pt x="122" y="48"/>
                    <a:pt x="0" y="0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>
                <a:latin typeface="Century Gothic" charset="0"/>
              </a:endParaRPr>
            </a:p>
          </p:txBody>
        </p:sp>
        <p:sp>
          <p:nvSpPr>
            <p:cNvPr id="65577" name="Text Box 55"/>
            <p:cNvSpPr txBox="1">
              <a:spLocks noChangeArrowheads="1"/>
            </p:cNvSpPr>
            <p:nvPr/>
          </p:nvSpPr>
          <p:spPr bwMode="auto">
            <a:xfrm>
              <a:off x="2784" y="2064"/>
              <a:ext cx="1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x-none">
                  <a:solidFill>
                    <a:srgbClr val="FF0000"/>
                  </a:solidFill>
                </a:rPr>
                <a:t>Can be merged?</a:t>
              </a:r>
            </a:p>
          </p:txBody>
        </p:sp>
      </p:grpSp>
      <p:sp>
        <p:nvSpPr>
          <p:cNvPr id="65556" name="Line 56"/>
          <p:cNvSpPr>
            <a:spLocks noChangeShapeType="1"/>
          </p:cNvSpPr>
          <p:nvPr/>
        </p:nvSpPr>
        <p:spPr bwMode="auto">
          <a:xfrm>
            <a:off x="6781800" y="2438400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557" name="Line 14"/>
          <p:cNvSpPr>
            <a:spLocks noChangeShapeType="1"/>
          </p:cNvSpPr>
          <p:nvPr/>
        </p:nvSpPr>
        <p:spPr bwMode="auto">
          <a:xfrm>
            <a:off x="4597400" y="2419350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558" name="Text Box 17"/>
          <p:cNvSpPr txBox="1">
            <a:spLocks noChangeArrowheads="1"/>
          </p:cNvSpPr>
          <p:nvPr/>
        </p:nvSpPr>
        <p:spPr bwMode="auto">
          <a:xfrm>
            <a:off x="4649788" y="2144713"/>
            <a:ext cx="5207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x-none" sz="2400">
                <a:latin typeface="Century Gothic" charset="0"/>
              </a:rPr>
              <a:t>40</a:t>
            </a:r>
          </a:p>
        </p:txBody>
      </p:sp>
      <p:sp>
        <p:nvSpPr>
          <p:cNvPr id="65559" name="Line 18"/>
          <p:cNvSpPr>
            <a:spLocks noChangeShapeType="1"/>
          </p:cNvSpPr>
          <p:nvPr/>
        </p:nvSpPr>
        <p:spPr bwMode="auto">
          <a:xfrm>
            <a:off x="4672013" y="216693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560" name="Line 19"/>
          <p:cNvSpPr>
            <a:spLocks noChangeShapeType="1"/>
          </p:cNvSpPr>
          <p:nvPr/>
        </p:nvSpPr>
        <p:spPr bwMode="auto">
          <a:xfrm>
            <a:off x="5610225" y="216693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561" name="Line 20"/>
          <p:cNvSpPr>
            <a:spLocks noChangeShapeType="1"/>
          </p:cNvSpPr>
          <p:nvPr/>
        </p:nvSpPr>
        <p:spPr bwMode="auto">
          <a:xfrm>
            <a:off x="5091113" y="216693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562" name="Line 21"/>
          <p:cNvSpPr>
            <a:spLocks noChangeShapeType="1"/>
          </p:cNvSpPr>
          <p:nvPr/>
        </p:nvSpPr>
        <p:spPr bwMode="auto">
          <a:xfrm>
            <a:off x="5230813" y="216693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563" name="Line 22"/>
          <p:cNvSpPr>
            <a:spLocks noChangeShapeType="1"/>
          </p:cNvSpPr>
          <p:nvPr/>
        </p:nvSpPr>
        <p:spPr bwMode="auto">
          <a:xfrm>
            <a:off x="6162675" y="216217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564" name="Line 23"/>
          <p:cNvSpPr>
            <a:spLocks noChangeShapeType="1"/>
          </p:cNvSpPr>
          <p:nvPr/>
        </p:nvSpPr>
        <p:spPr bwMode="auto">
          <a:xfrm>
            <a:off x="5743575" y="216217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565" name="Rectangle 67"/>
          <p:cNvSpPr>
            <a:spLocks noChangeArrowheads="1"/>
          </p:cNvSpPr>
          <p:nvPr/>
        </p:nvSpPr>
        <p:spPr bwMode="auto">
          <a:xfrm>
            <a:off x="4564063" y="2170113"/>
            <a:ext cx="1722437" cy="481012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x-none">
              <a:latin typeface="Century Gothic" charset="0"/>
            </a:endParaRPr>
          </a:p>
          <a:p>
            <a:pPr eaLnBrk="1" hangingPunct="1"/>
            <a:endParaRPr lang="en-US" altLang="x-none">
              <a:latin typeface="Century Gothic" charset="0"/>
            </a:endParaRPr>
          </a:p>
        </p:txBody>
      </p:sp>
      <p:sp>
        <p:nvSpPr>
          <p:cNvPr id="65566" name="Text Box 7"/>
          <p:cNvSpPr txBox="1">
            <a:spLocks noChangeArrowheads="1"/>
          </p:cNvSpPr>
          <p:nvPr/>
        </p:nvSpPr>
        <p:spPr bwMode="auto">
          <a:xfrm>
            <a:off x="2505075" y="2168525"/>
            <a:ext cx="10493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x-none" sz="2400">
                <a:latin typeface="Century Gothic" charset="0"/>
              </a:rPr>
              <a:t>20  25</a:t>
            </a:r>
          </a:p>
        </p:txBody>
      </p:sp>
      <p:sp>
        <p:nvSpPr>
          <p:cNvPr id="65567" name="Line 8"/>
          <p:cNvSpPr>
            <a:spLocks noChangeShapeType="1"/>
          </p:cNvSpPr>
          <p:nvPr/>
        </p:nvSpPr>
        <p:spPr bwMode="auto">
          <a:xfrm>
            <a:off x="2527300" y="216376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568" name="Line 9"/>
          <p:cNvSpPr>
            <a:spLocks noChangeShapeType="1"/>
          </p:cNvSpPr>
          <p:nvPr/>
        </p:nvSpPr>
        <p:spPr bwMode="auto">
          <a:xfrm>
            <a:off x="3465513" y="216376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569" name="Line 10"/>
          <p:cNvSpPr>
            <a:spLocks noChangeShapeType="1"/>
          </p:cNvSpPr>
          <p:nvPr/>
        </p:nvSpPr>
        <p:spPr bwMode="auto">
          <a:xfrm>
            <a:off x="2946400" y="216376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570" name="Line 11"/>
          <p:cNvSpPr>
            <a:spLocks noChangeShapeType="1"/>
          </p:cNvSpPr>
          <p:nvPr/>
        </p:nvSpPr>
        <p:spPr bwMode="auto">
          <a:xfrm>
            <a:off x="3086100" y="216376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571" name="Line 12"/>
          <p:cNvSpPr>
            <a:spLocks noChangeShapeType="1"/>
          </p:cNvSpPr>
          <p:nvPr/>
        </p:nvSpPr>
        <p:spPr bwMode="auto">
          <a:xfrm>
            <a:off x="4025900" y="219392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572" name="Line 13"/>
          <p:cNvSpPr>
            <a:spLocks noChangeShapeType="1"/>
          </p:cNvSpPr>
          <p:nvPr/>
        </p:nvSpPr>
        <p:spPr bwMode="auto">
          <a:xfrm>
            <a:off x="3606800" y="219392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573" name="Text Box 53"/>
          <p:cNvSpPr txBox="1">
            <a:spLocks noChangeArrowheads="1"/>
          </p:cNvSpPr>
          <p:nvPr/>
        </p:nvSpPr>
        <p:spPr bwMode="auto">
          <a:xfrm>
            <a:off x="3543300" y="2189163"/>
            <a:ext cx="517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400">
                <a:latin typeface="Century Gothic" charset="0"/>
              </a:rPr>
              <a:t>30</a:t>
            </a:r>
          </a:p>
        </p:txBody>
      </p:sp>
      <p:sp>
        <p:nvSpPr>
          <p:cNvPr id="65574" name="Rectangle 66"/>
          <p:cNvSpPr>
            <a:spLocks noChangeArrowheads="1"/>
          </p:cNvSpPr>
          <p:nvPr/>
        </p:nvSpPr>
        <p:spPr bwMode="auto">
          <a:xfrm>
            <a:off x="2422525" y="2176463"/>
            <a:ext cx="1720850" cy="481012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x-none">
              <a:latin typeface="Century Gothic" charset="0"/>
            </a:endParaRPr>
          </a:p>
          <a:p>
            <a:pPr eaLnBrk="1" hangingPunct="1"/>
            <a:endParaRPr lang="en-US" altLang="x-none">
              <a:latin typeface="Century 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9476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53C3C-1FAD-EB4D-B8B2-9DB69502C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Access</a:t>
            </a:r>
            <a:r>
              <a:rPr lang="zh-CN" altLang="en-US" dirty="0"/>
              <a:t> </a:t>
            </a:r>
            <a:r>
              <a:rPr lang="en-US" altLang="zh-CN" dirty="0"/>
              <a:t>Time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3F296-B3DD-004C-AB94-4FD4F64947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Access time = </a:t>
            </a:r>
          </a:p>
          <a:p>
            <a:pPr marL="0" indent="0">
              <a:buNone/>
            </a:pPr>
            <a:r>
              <a:rPr lang="en-US" dirty="0"/>
              <a:t>	 (seek time) + (rotational delay) + (transfer time)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88659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8B6B366-6138-154C-AC8A-6BD87CE9B0AF}" type="slidenum">
              <a:rPr lang="ko-KR" altLang="en-US">
                <a:solidFill>
                  <a:srgbClr val="595959"/>
                </a:solidFill>
                <a:latin typeface="Century Gothic" charset="0"/>
              </a:rPr>
              <a:pPr eaLnBrk="1" hangingPunct="1"/>
              <a:t>60</a:t>
            </a:fld>
            <a:endParaRPr lang="en-US" altLang="ko-KR">
              <a:solidFill>
                <a:srgbClr val="595959"/>
              </a:solidFill>
              <a:latin typeface="Century Gothic" charset="0"/>
            </a:endParaRPr>
          </a:p>
        </p:txBody>
      </p:sp>
      <p:sp>
        <p:nvSpPr>
          <p:cNvPr id="66563" name="Rectangle 2"/>
          <p:cNvSpPr>
            <a:spLocks noGrp="1" noChangeArrowheads="1"/>
          </p:cNvSpPr>
          <p:nvPr>
            <p:ph type="title"/>
          </p:nvPr>
        </p:nvSpPr>
        <p:spPr>
          <a:xfrm>
            <a:off x="696913" y="330200"/>
            <a:ext cx="7772400" cy="639763"/>
          </a:xfrm>
        </p:spPr>
        <p:txBody>
          <a:bodyPr/>
          <a:lstStyle/>
          <a:p>
            <a:pPr eaLnBrk="1" hangingPunct="1"/>
            <a:r>
              <a:rPr lang="en-US" altLang="x-none" sz="3200"/>
              <a:t>(c) Redistribute (leaf)</a:t>
            </a:r>
          </a:p>
        </p:txBody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048000"/>
            <a:ext cx="8229600" cy="3505200"/>
          </a:xfrm>
        </p:spPr>
        <p:txBody>
          <a:bodyPr/>
          <a:lstStyle/>
          <a:p>
            <a:pPr eaLnBrk="1" hangingPunct="1"/>
            <a:r>
              <a:rPr lang="en-US" altLang="x-none"/>
              <a:t>Delete 50</a:t>
            </a:r>
          </a:p>
          <a:p>
            <a:pPr lvl="1" eaLnBrk="1" hangingPunct="1"/>
            <a:r>
              <a:rPr lang="en-US" altLang="x-none" sz="1800"/>
              <a:t>Redistribute </a:t>
            </a:r>
            <a:r>
              <a:rPr lang="en-US" altLang="x-none" sz="1800" i="1">
                <a:latin typeface="Times New Roman" charset="0"/>
              </a:rPr>
              <a:t>c</a:t>
            </a:r>
            <a:r>
              <a:rPr lang="en-US" altLang="x-none" sz="1800"/>
              <a:t> and </a:t>
            </a:r>
            <a:r>
              <a:rPr lang="en-US" altLang="x-none" sz="1800" i="1">
                <a:latin typeface="Times New Roman" charset="0"/>
              </a:rPr>
              <a:t>d, </a:t>
            </a:r>
            <a:r>
              <a:rPr lang="en-US" altLang="x-none" sz="1800"/>
              <a:t>so that nodes </a:t>
            </a:r>
            <a:r>
              <a:rPr lang="en-US" altLang="x-none" sz="1800" i="1">
                <a:latin typeface="Times New Roman" charset="0"/>
              </a:rPr>
              <a:t>c</a:t>
            </a:r>
            <a:r>
              <a:rPr lang="en-US" altLang="x-none" sz="1800"/>
              <a:t> and </a:t>
            </a:r>
            <a:r>
              <a:rPr lang="en-US" altLang="x-none" sz="1800" i="1">
                <a:latin typeface="Times New Roman" charset="0"/>
              </a:rPr>
              <a:t>d</a:t>
            </a:r>
            <a:r>
              <a:rPr lang="en-US" altLang="x-none" sz="1800"/>
              <a:t>  are roughly </a:t>
            </a:r>
            <a:r>
              <a:rPr lang="en-US" altLang="en-US" sz="1800"/>
              <a:t>“</a:t>
            </a:r>
            <a:r>
              <a:rPr lang="en-US" altLang="x-none" sz="1800"/>
              <a:t>half full</a:t>
            </a:r>
            <a:r>
              <a:rPr lang="en-US" altLang="en-US" sz="1800"/>
              <a:t>”</a:t>
            </a:r>
            <a:endParaRPr lang="en-US" altLang="x-none" sz="1800"/>
          </a:p>
          <a:p>
            <a:pPr lvl="2" eaLnBrk="1" hangingPunct="1"/>
            <a:r>
              <a:rPr lang="en-US" altLang="x-none" sz="1800"/>
              <a:t>Move the key 30 and its tuple pointer to the </a:t>
            </a:r>
            <a:r>
              <a:rPr lang="en-US" altLang="x-none" sz="1800" i="1">
                <a:latin typeface="Times New Roman" charset="0"/>
              </a:rPr>
              <a:t>d</a:t>
            </a:r>
            <a:endParaRPr lang="en-US" altLang="x-none" sz="1800"/>
          </a:p>
        </p:txBody>
      </p:sp>
      <p:sp>
        <p:nvSpPr>
          <p:cNvPr id="66565" name="Line 4"/>
          <p:cNvSpPr>
            <a:spLocks noChangeShapeType="1"/>
          </p:cNvSpPr>
          <p:nvPr/>
        </p:nvSpPr>
        <p:spPr bwMode="auto">
          <a:xfrm>
            <a:off x="2460625" y="2451100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66" name="Line 5"/>
          <p:cNvSpPr>
            <a:spLocks noChangeShapeType="1"/>
          </p:cNvSpPr>
          <p:nvPr/>
        </p:nvSpPr>
        <p:spPr bwMode="auto">
          <a:xfrm>
            <a:off x="3043238" y="2439988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6567" name="Group 23"/>
          <p:cNvGrpSpPr>
            <a:grpSpLocks/>
          </p:cNvGrpSpPr>
          <p:nvPr/>
        </p:nvGrpSpPr>
        <p:grpSpPr bwMode="auto">
          <a:xfrm>
            <a:off x="1570038" y="2166938"/>
            <a:ext cx="396875" cy="503237"/>
            <a:chOff x="384" y="4195"/>
            <a:chExt cx="250" cy="317"/>
          </a:xfrm>
        </p:grpSpPr>
        <p:sp>
          <p:nvSpPr>
            <p:cNvPr id="66617" name="Freeform 24"/>
            <p:cNvSpPr>
              <a:spLocks/>
            </p:cNvSpPr>
            <p:nvPr/>
          </p:nvSpPr>
          <p:spPr bwMode="auto">
            <a:xfrm>
              <a:off x="384" y="4214"/>
              <a:ext cx="250" cy="298"/>
            </a:xfrm>
            <a:custGeom>
              <a:avLst/>
              <a:gdLst>
                <a:gd name="T0" fmla="*/ 0 w 250"/>
                <a:gd name="T1" fmla="*/ 0 h 298"/>
                <a:gd name="T2" fmla="*/ 250 w 250"/>
                <a:gd name="T3" fmla="*/ 0 h 298"/>
                <a:gd name="T4" fmla="*/ 250 w 250"/>
                <a:gd name="T5" fmla="*/ 298 h 298"/>
                <a:gd name="T6" fmla="*/ 0 w 250"/>
                <a:gd name="T7" fmla="*/ 298 h 29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50"/>
                <a:gd name="T13" fmla="*/ 0 h 298"/>
                <a:gd name="T14" fmla="*/ 250 w 250"/>
                <a:gd name="T15" fmla="*/ 298 h 29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50" h="298">
                  <a:moveTo>
                    <a:pt x="0" y="0"/>
                  </a:moveTo>
                  <a:lnTo>
                    <a:pt x="250" y="0"/>
                  </a:lnTo>
                  <a:lnTo>
                    <a:pt x="250" y="298"/>
                  </a:lnTo>
                  <a:lnTo>
                    <a:pt x="0" y="298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>
                <a:latin typeface="Century Gothic" charset="0"/>
              </a:endParaRPr>
            </a:p>
          </p:txBody>
        </p:sp>
        <p:sp>
          <p:nvSpPr>
            <p:cNvPr id="66618" name="Line 25"/>
            <p:cNvSpPr>
              <a:spLocks noChangeShapeType="1"/>
            </p:cNvSpPr>
            <p:nvPr/>
          </p:nvSpPr>
          <p:spPr bwMode="auto">
            <a:xfrm flipH="1">
              <a:off x="557" y="4195"/>
              <a:ext cx="9" cy="31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6568" name="Group 26"/>
          <p:cNvGrpSpPr>
            <a:grpSpLocks/>
          </p:cNvGrpSpPr>
          <p:nvPr/>
        </p:nvGrpSpPr>
        <p:grpSpPr bwMode="auto">
          <a:xfrm rot="10800000">
            <a:off x="6719888" y="2151063"/>
            <a:ext cx="396875" cy="503237"/>
            <a:chOff x="384" y="4195"/>
            <a:chExt cx="250" cy="317"/>
          </a:xfrm>
        </p:grpSpPr>
        <p:sp>
          <p:nvSpPr>
            <p:cNvPr id="66615" name="Freeform 27"/>
            <p:cNvSpPr>
              <a:spLocks/>
            </p:cNvSpPr>
            <p:nvPr/>
          </p:nvSpPr>
          <p:spPr bwMode="auto">
            <a:xfrm>
              <a:off x="384" y="4214"/>
              <a:ext cx="250" cy="298"/>
            </a:xfrm>
            <a:custGeom>
              <a:avLst/>
              <a:gdLst>
                <a:gd name="T0" fmla="*/ 0 w 250"/>
                <a:gd name="T1" fmla="*/ 0 h 298"/>
                <a:gd name="T2" fmla="*/ 250 w 250"/>
                <a:gd name="T3" fmla="*/ 0 h 298"/>
                <a:gd name="T4" fmla="*/ 250 w 250"/>
                <a:gd name="T5" fmla="*/ 298 h 298"/>
                <a:gd name="T6" fmla="*/ 0 w 250"/>
                <a:gd name="T7" fmla="*/ 298 h 29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50"/>
                <a:gd name="T13" fmla="*/ 0 h 298"/>
                <a:gd name="T14" fmla="*/ 250 w 250"/>
                <a:gd name="T15" fmla="*/ 298 h 29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50" h="298">
                  <a:moveTo>
                    <a:pt x="0" y="0"/>
                  </a:moveTo>
                  <a:lnTo>
                    <a:pt x="250" y="0"/>
                  </a:lnTo>
                  <a:lnTo>
                    <a:pt x="250" y="298"/>
                  </a:lnTo>
                  <a:lnTo>
                    <a:pt x="0" y="298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>
                <a:latin typeface="Century Gothic" charset="0"/>
              </a:endParaRPr>
            </a:p>
          </p:txBody>
        </p:sp>
        <p:sp>
          <p:nvSpPr>
            <p:cNvPr id="66616" name="Line 28"/>
            <p:cNvSpPr>
              <a:spLocks noChangeShapeType="1"/>
            </p:cNvSpPr>
            <p:nvPr/>
          </p:nvSpPr>
          <p:spPr bwMode="auto">
            <a:xfrm flipH="1">
              <a:off x="557" y="4195"/>
              <a:ext cx="9" cy="31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6569" name="Group 29"/>
          <p:cNvGrpSpPr>
            <a:grpSpLocks/>
          </p:cNvGrpSpPr>
          <p:nvPr/>
        </p:nvGrpSpPr>
        <p:grpSpPr bwMode="auto">
          <a:xfrm>
            <a:off x="3581400" y="1219200"/>
            <a:ext cx="1774825" cy="512763"/>
            <a:chOff x="749" y="2389"/>
            <a:chExt cx="1118" cy="323"/>
          </a:xfrm>
        </p:grpSpPr>
        <p:sp>
          <p:nvSpPr>
            <p:cNvPr id="66608" name="Text Box 30"/>
            <p:cNvSpPr txBox="1">
              <a:spLocks noChangeArrowheads="1"/>
            </p:cNvSpPr>
            <p:nvPr/>
          </p:nvSpPr>
          <p:spPr bwMode="auto">
            <a:xfrm>
              <a:off x="749" y="2404"/>
              <a:ext cx="1118" cy="3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x-none" sz="2400">
                  <a:latin typeface="Century Gothic" charset="0"/>
                </a:rPr>
                <a:t> 20  40  60 </a:t>
              </a:r>
            </a:p>
          </p:txBody>
        </p:sp>
        <p:sp>
          <p:nvSpPr>
            <p:cNvPr id="66609" name="Line 31"/>
            <p:cNvSpPr>
              <a:spLocks noChangeShapeType="1"/>
            </p:cNvSpPr>
            <p:nvPr/>
          </p:nvSpPr>
          <p:spPr bwMode="auto">
            <a:xfrm>
              <a:off x="832" y="2389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10" name="Line 32"/>
            <p:cNvSpPr>
              <a:spLocks noChangeShapeType="1"/>
            </p:cNvSpPr>
            <p:nvPr/>
          </p:nvSpPr>
          <p:spPr bwMode="auto">
            <a:xfrm>
              <a:off x="1423" y="2389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11" name="Line 33"/>
            <p:cNvSpPr>
              <a:spLocks noChangeShapeType="1"/>
            </p:cNvSpPr>
            <p:nvPr/>
          </p:nvSpPr>
          <p:spPr bwMode="auto">
            <a:xfrm>
              <a:off x="1096" y="2389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12" name="Line 34"/>
            <p:cNvSpPr>
              <a:spLocks noChangeShapeType="1"/>
            </p:cNvSpPr>
            <p:nvPr/>
          </p:nvSpPr>
          <p:spPr bwMode="auto">
            <a:xfrm>
              <a:off x="1184" y="2389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13" name="Line 35"/>
            <p:cNvSpPr>
              <a:spLocks noChangeShapeType="1"/>
            </p:cNvSpPr>
            <p:nvPr/>
          </p:nvSpPr>
          <p:spPr bwMode="auto">
            <a:xfrm>
              <a:off x="1776" y="2408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14" name="Line 36"/>
            <p:cNvSpPr>
              <a:spLocks noChangeShapeType="1"/>
            </p:cNvSpPr>
            <p:nvPr/>
          </p:nvSpPr>
          <p:spPr bwMode="auto">
            <a:xfrm>
              <a:off x="1512" y="2408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6570" name="Group 37"/>
          <p:cNvGrpSpPr>
            <a:grpSpLocks/>
          </p:cNvGrpSpPr>
          <p:nvPr/>
        </p:nvGrpSpPr>
        <p:grpSpPr bwMode="auto">
          <a:xfrm>
            <a:off x="1601788" y="1516063"/>
            <a:ext cx="5330825" cy="752475"/>
            <a:chOff x="433" y="2364"/>
            <a:chExt cx="3358" cy="839"/>
          </a:xfrm>
        </p:grpSpPr>
        <p:sp>
          <p:nvSpPr>
            <p:cNvPr id="66601" name="Line 38"/>
            <p:cNvSpPr>
              <a:spLocks noChangeShapeType="1"/>
            </p:cNvSpPr>
            <p:nvPr/>
          </p:nvSpPr>
          <p:spPr bwMode="auto">
            <a:xfrm>
              <a:off x="2009" y="3203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02" name="Line 39"/>
            <p:cNvSpPr>
              <a:spLocks noChangeShapeType="1"/>
            </p:cNvSpPr>
            <p:nvPr/>
          </p:nvSpPr>
          <p:spPr bwMode="auto">
            <a:xfrm>
              <a:off x="3333" y="3194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03" name="Line 40"/>
            <p:cNvSpPr>
              <a:spLocks noChangeShapeType="1"/>
            </p:cNvSpPr>
            <p:nvPr/>
          </p:nvSpPr>
          <p:spPr bwMode="auto">
            <a:xfrm flipV="1">
              <a:off x="625" y="3184"/>
              <a:ext cx="336" cy="1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04" name="Line 41"/>
            <p:cNvSpPr>
              <a:spLocks noChangeShapeType="1"/>
            </p:cNvSpPr>
            <p:nvPr/>
          </p:nvSpPr>
          <p:spPr bwMode="auto">
            <a:xfrm flipH="1">
              <a:off x="433" y="2364"/>
              <a:ext cx="1296" cy="77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05" name="Line 42"/>
            <p:cNvSpPr>
              <a:spLocks noChangeShapeType="1"/>
            </p:cNvSpPr>
            <p:nvPr/>
          </p:nvSpPr>
          <p:spPr bwMode="auto">
            <a:xfrm>
              <a:off x="2408" y="2406"/>
              <a:ext cx="388" cy="713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06" name="Line 43"/>
            <p:cNvSpPr>
              <a:spLocks noChangeShapeType="1"/>
            </p:cNvSpPr>
            <p:nvPr/>
          </p:nvSpPr>
          <p:spPr bwMode="auto">
            <a:xfrm>
              <a:off x="2743" y="2405"/>
              <a:ext cx="1048" cy="689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07" name="Line 44"/>
            <p:cNvSpPr>
              <a:spLocks noChangeShapeType="1"/>
            </p:cNvSpPr>
            <p:nvPr/>
          </p:nvSpPr>
          <p:spPr bwMode="auto">
            <a:xfrm flipH="1">
              <a:off x="1605" y="2403"/>
              <a:ext cx="457" cy="723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6571" name="Line 45"/>
          <p:cNvSpPr>
            <a:spLocks noChangeShapeType="1"/>
          </p:cNvSpPr>
          <p:nvPr/>
        </p:nvSpPr>
        <p:spPr bwMode="auto">
          <a:xfrm>
            <a:off x="3546475" y="2470150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72" name="Text Box 46"/>
          <p:cNvSpPr txBox="1">
            <a:spLocks noChangeArrowheads="1"/>
          </p:cNvSpPr>
          <p:nvPr/>
        </p:nvSpPr>
        <p:spPr bwMode="auto">
          <a:xfrm>
            <a:off x="6827838" y="2152650"/>
            <a:ext cx="517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400">
                <a:latin typeface="Century Gothic" charset="0"/>
              </a:rPr>
              <a:t>60</a:t>
            </a:r>
          </a:p>
        </p:txBody>
      </p:sp>
      <p:sp>
        <p:nvSpPr>
          <p:cNvPr id="66573" name="Text Box 47"/>
          <p:cNvSpPr txBox="1">
            <a:spLocks noChangeArrowheads="1"/>
          </p:cNvSpPr>
          <p:nvPr/>
        </p:nvSpPr>
        <p:spPr bwMode="auto">
          <a:xfrm>
            <a:off x="1371600" y="18288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000" i="1">
                <a:latin typeface="Times New Roman" charset="0"/>
              </a:rPr>
              <a:t>b</a:t>
            </a:r>
          </a:p>
        </p:txBody>
      </p:sp>
      <p:sp>
        <p:nvSpPr>
          <p:cNvPr id="66574" name="Text Box 48"/>
          <p:cNvSpPr txBox="1">
            <a:spLocks noChangeArrowheads="1"/>
          </p:cNvSpPr>
          <p:nvPr/>
        </p:nvSpPr>
        <p:spPr bwMode="auto">
          <a:xfrm>
            <a:off x="2438400" y="1828800"/>
            <a:ext cx="296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000" i="1">
                <a:latin typeface="Times New Roman" charset="0"/>
              </a:rPr>
              <a:t>c</a:t>
            </a:r>
          </a:p>
        </p:txBody>
      </p:sp>
      <p:sp>
        <p:nvSpPr>
          <p:cNvPr id="66575" name="Text Box 49"/>
          <p:cNvSpPr txBox="1">
            <a:spLocks noChangeArrowheads="1"/>
          </p:cNvSpPr>
          <p:nvPr/>
        </p:nvSpPr>
        <p:spPr bwMode="auto">
          <a:xfrm>
            <a:off x="4572000" y="18288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000" i="1">
                <a:latin typeface="Times New Roman" charset="0"/>
              </a:rPr>
              <a:t>d</a:t>
            </a:r>
          </a:p>
        </p:txBody>
      </p:sp>
      <p:sp>
        <p:nvSpPr>
          <p:cNvPr id="66576" name="Text Box 50"/>
          <p:cNvSpPr txBox="1">
            <a:spLocks noChangeArrowheads="1"/>
          </p:cNvSpPr>
          <p:nvPr/>
        </p:nvSpPr>
        <p:spPr bwMode="auto">
          <a:xfrm>
            <a:off x="6858000" y="1828800"/>
            <a:ext cx="296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000" i="1">
                <a:latin typeface="Times New Roman" charset="0"/>
              </a:rPr>
              <a:t>e</a:t>
            </a:r>
          </a:p>
        </p:txBody>
      </p:sp>
      <p:sp>
        <p:nvSpPr>
          <p:cNvPr id="66577" name="Text Box 51"/>
          <p:cNvSpPr txBox="1">
            <a:spLocks noChangeArrowheads="1"/>
          </p:cNvSpPr>
          <p:nvPr/>
        </p:nvSpPr>
        <p:spPr bwMode="auto">
          <a:xfrm>
            <a:off x="3505200" y="8382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000" i="1">
                <a:latin typeface="Times New Roman" charset="0"/>
              </a:rPr>
              <a:t>a</a:t>
            </a:r>
          </a:p>
        </p:txBody>
      </p:sp>
      <p:sp>
        <p:nvSpPr>
          <p:cNvPr id="66578" name="AutoShape 52"/>
          <p:cNvSpPr>
            <a:spLocks noChangeArrowheads="1"/>
          </p:cNvSpPr>
          <p:nvPr/>
        </p:nvSpPr>
        <p:spPr bwMode="auto">
          <a:xfrm>
            <a:off x="2209800" y="1905000"/>
            <a:ext cx="4267200" cy="1143000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>
              <a:latin typeface="Century Gothic" charset="0"/>
            </a:endParaRPr>
          </a:p>
        </p:txBody>
      </p:sp>
      <p:sp>
        <p:nvSpPr>
          <p:cNvPr id="66579" name="AutoShape 53"/>
          <p:cNvSpPr>
            <a:spLocks noChangeArrowheads="1"/>
          </p:cNvSpPr>
          <p:nvPr/>
        </p:nvSpPr>
        <p:spPr bwMode="auto">
          <a:xfrm>
            <a:off x="3429000" y="2209800"/>
            <a:ext cx="685800" cy="838200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0000FF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>
              <a:latin typeface="Century Gothic" charset="0"/>
            </a:endParaRPr>
          </a:p>
        </p:txBody>
      </p:sp>
      <p:sp>
        <p:nvSpPr>
          <p:cNvPr id="66580" name="Freeform 54"/>
          <p:cNvSpPr>
            <a:spLocks/>
          </p:cNvSpPr>
          <p:nvPr/>
        </p:nvSpPr>
        <p:spPr bwMode="auto">
          <a:xfrm>
            <a:off x="3911600" y="2743200"/>
            <a:ext cx="1066800" cy="584200"/>
          </a:xfrm>
          <a:custGeom>
            <a:avLst/>
            <a:gdLst>
              <a:gd name="T0" fmla="*/ 0 w 672"/>
              <a:gd name="T1" fmla="*/ 2147483647 h 368"/>
              <a:gd name="T2" fmla="*/ 2147483647 w 672"/>
              <a:gd name="T3" fmla="*/ 2147483647 h 368"/>
              <a:gd name="T4" fmla="*/ 2147483647 w 672"/>
              <a:gd name="T5" fmla="*/ 0 h 368"/>
              <a:gd name="T6" fmla="*/ 0 60000 65536"/>
              <a:gd name="T7" fmla="*/ 0 60000 65536"/>
              <a:gd name="T8" fmla="*/ 0 60000 65536"/>
              <a:gd name="T9" fmla="*/ 0 w 672"/>
              <a:gd name="T10" fmla="*/ 0 h 368"/>
              <a:gd name="T11" fmla="*/ 672 w 672"/>
              <a:gd name="T12" fmla="*/ 368 h 3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72" h="368">
                <a:moveTo>
                  <a:pt x="0" y="192"/>
                </a:moveTo>
                <a:cubicBezTo>
                  <a:pt x="64" y="216"/>
                  <a:pt x="272" y="368"/>
                  <a:pt x="384" y="336"/>
                </a:cubicBezTo>
                <a:cubicBezTo>
                  <a:pt x="496" y="304"/>
                  <a:pt x="624" y="56"/>
                  <a:pt x="672" y="0"/>
                </a:cubicBezTo>
              </a:path>
            </a:pathLst>
          </a:custGeom>
          <a:noFill/>
          <a:ln w="19050">
            <a:solidFill>
              <a:srgbClr val="0000FF"/>
            </a:solidFill>
            <a:prstDash val="sysDot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>
              <a:latin typeface="Century Gothic" charset="0"/>
            </a:endParaRPr>
          </a:p>
        </p:txBody>
      </p:sp>
      <p:sp>
        <p:nvSpPr>
          <p:cNvPr id="66581" name="Text Box 55"/>
          <p:cNvSpPr txBox="1">
            <a:spLocks noChangeArrowheads="1"/>
          </p:cNvSpPr>
          <p:nvPr/>
        </p:nvSpPr>
        <p:spPr bwMode="auto">
          <a:xfrm>
            <a:off x="2209800" y="1524000"/>
            <a:ext cx="1403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>
                <a:solidFill>
                  <a:srgbClr val="FF0000"/>
                </a:solidFill>
              </a:rPr>
              <a:t>Redistribute</a:t>
            </a:r>
          </a:p>
        </p:txBody>
      </p:sp>
      <p:sp>
        <p:nvSpPr>
          <p:cNvPr id="66582" name="Line 56"/>
          <p:cNvSpPr>
            <a:spLocks noChangeShapeType="1"/>
          </p:cNvSpPr>
          <p:nvPr/>
        </p:nvSpPr>
        <p:spPr bwMode="auto">
          <a:xfrm>
            <a:off x="6781800" y="2438400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83" name="Line 14"/>
          <p:cNvSpPr>
            <a:spLocks noChangeShapeType="1"/>
          </p:cNvSpPr>
          <p:nvPr/>
        </p:nvSpPr>
        <p:spPr bwMode="auto">
          <a:xfrm>
            <a:off x="4597400" y="2419350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84" name="Text Box 17"/>
          <p:cNvSpPr txBox="1">
            <a:spLocks noChangeArrowheads="1"/>
          </p:cNvSpPr>
          <p:nvPr/>
        </p:nvSpPr>
        <p:spPr bwMode="auto">
          <a:xfrm>
            <a:off x="4649788" y="2144713"/>
            <a:ext cx="5207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x-none" sz="2400">
                <a:latin typeface="Century Gothic" charset="0"/>
              </a:rPr>
              <a:t>40</a:t>
            </a:r>
          </a:p>
        </p:txBody>
      </p:sp>
      <p:sp>
        <p:nvSpPr>
          <p:cNvPr id="66585" name="Line 18"/>
          <p:cNvSpPr>
            <a:spLocks noChangeShapeType="1"/>
          </p:cNvSpPr>
          <p:nvPr/>
        </p:nvSpPr>
        <p:spPr bwMode="auto">
          <a:xfrm>
            <a:off x="4672013" y="216693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86" name="Line 19"/>
          <p:cNvSpPr>
            <a:spLocks noChangeShapeType="1"/>
          </p:cNvSpPr>
          <p:nvPr/>
        </p:nvSpPr>
        <p:spPr bwMode="auto">
          <a:xfrm>
            <a:off x="5610225" y="216693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87" name="Line 20"/>
          <p:cNvSpPr>
            <a:spLocks noChangeShapeType="1"/>
          </p:cNvSpPr>
          <p:nvPr/>
        </p:nvSpPr>
        <p:spPr bwMode="auto">
          <a:xfrm>
            <a:off x="5091113" y="216693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88" name="Line 21"/>
          <p:cNvSpPr>
            <a:spLocks noChangeShapeType="1"/>
          </p:cNvSpPr>
          <p:nvPr/>
        </p:nvSpPr>
        <p:spPr bwMode="auto">
          <a:xfrm>
            <a:off x="5230813" y="216693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89" name="Line 22"/>
          <p:cNvSpPr>
            <a:spLocks noChangeShapeType="1"/>
          </p:cNvSpPr>
          <p:nvPr/>
        </p:nvSpPr>
        <p:spPr bwMode="auto">
          <a:xfrm>
            <a:off x="6162675" y="216217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90" name="Line 23"/>
          <p:cNvSpPr>
            <a:spLocks noChangeShapeType="1"/>
          </p:cNvSpPr>
          <p:nvPr/>
        </p:nvSpPr>
        <p:spPr bwMode="auto">
          <a:xfrm>
            <a:off x="5743575" y="216217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91" name="Rectangle 65"/>
          <p:cNvSpPr>
            <a:spLocks noChangeArrowheads="1"/>
          </p:cNvSpPr>
          <p:nvPr/>
        </p:nvSpPr>
        <p:spPr bwMode="auto">
          <a:xfrm>
            <a:off x="4564063" y="2170113"/>
            <a:ext cx="1722437" cy="481012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x-none">
              <a:latin typeface="Century Gothic" charset="0"/>
            </a:endParaRPr>
          </a:p>
          <a:p>
            <a:pPr eaLnBrk="1" hangingPunct="1"/>
            <a:endParaRPr lang="en-US" altLang="x-none">
              <a:latin typeface="Century Gothic" charset="0"/>
            </a:endParaRPr>
          </a:p>
        </p:txBody>
      </p:sp>
      <p:sp>
        <p:nvSpPr>
          <p:cNvPr id="66592" name="Text Box 7"/>
          <p:cNvSpPr txBox="1">
            <a:spLocks noChangeArrowheads="1"/>
          </p:cNvSpPr>
          <p:nvPr/>
        </p:nvSpPr>
        <p:spPr bwMode="auto">
          <a:xfrm>
            <a:off x="2505075" y="2168525"/>
            <a:ext cx="10493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x-none" sz="2400">
                <a:latin typeface="Century Gothic" charset="0"/>
              </a:rPr>
              <a:t>20  25</a:t>
            </a:r>
          </a:p>
        </p:txBody>
      </p:sp>
      <p:sp>
        <p:nvSpPr>
          <p:cNvPr id="66593" name="Line 8"/>
          <p:cNvSpPr>
            <a:spLocks noChangeShapeType="1"/>
          </p:cNvSpPr>
          <p:nvPr/>
        </p:nvSpPr>
        <p:spPr bwMode="auto">
          <a:xfrm>
            <a:off x="2527300" y="216376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94" name="Line 9"/>
          <p:cNvSpPr>
            <a:spLocks noChangeShapeType="1"/>
          </p:cNvSpPr>
          <p:nvPr/>
        </p:nvSpPr>
        <p:spPr bwMode="auto">
          <a:xfrm>
            <a:off x="3465513" y="216376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95" name="Line 10"/>
          <p:cNvSpPr>
            <a:spLocks noChangeShapeType="1"/>
          </p:cNvSpPr>
          <p:nvPr/>
        </p:nvSpPr>
        <p:spPr bwMode="auto">
          <a:xfrm>
            <a:off x="2946400" y="216376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96" name="Line 11"/>
          <p:cNvSpPr>
            <a:spLocks noChangeShapeType="1"/>
          </p:cNvSpPr>
          <p:nvPr/>
        </p:nvSpPr>
        <p:spPr bwMode="auto">
          <a:xfrm>
            <a:off x="3086100" y="216376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97" name="Line 12"/>
          <p:cNvSpPr>
            <a:spLocks noChangeShapeType="1"/>
          </p:cNvSpPr>
          <p:nvPr/>
        </p:nvSpPr>
        <p:spPr bwMode="auto">
          <a:xfrm>
            <a:off x="4025900" y="219392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98" name="Line 13"/>
          <p:cNvSpPr>
            <a:spLocks noChangeShapeType="1"/>
          </p:cNvSpPr>
          <p:nvPr/>
        </p:nvSpPr>
        <p:spPr bwMode="auto">
          <a:xfrm>
            <a:off x="3606800" y="219392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99" name="Text Box 53"/>
          <p:cNvSpPr txBox="1">
            <a:spLocks noChangeArrowheads="1"/>
          </p:cNvSpPr>
          <p:nvPr/>
        </p:nvSpPr>
        <p:spPr bwMode="auto">
          <a:xfrm>
            <a:off x="3543300" y="2189163"/>
            <a:ext cx="517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400">
                <a:latin typeface="Century Gothic" charset="0"/>
              </a:rPr>
              <a:t>30</a:t>
            </a:r>
          </a:p>
        </p:txBody>
      </p:sp>
      <p:sp>
        <p:nvSpPr>
          <p:cNvPr id="66600" name="Rectangle 66"/>
          <p:cNvSpPr>
            <a:spLocks noChangeArrowheads="1"/>
          </p:cNvSpPr>
          <p:nvPr/>
        </p:nvSpPr>
        <p:spPr bwMode="auto">
          <a:xfrm>
            <a:off x="2422525" y="2176463"/>
            <a:ext cx="1720850" cy="481012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x-none">
              <a:latin typeface="Century Gothic" charset="0"/>
            </a:endParaRPr>
          </a:p>
          <a:p>
            <a:pPr eaLnBrk="1" hangingPunct="1"/>
            <a:endParaRPr lang="en-US" altLang="x-none">
              <a:latin typeface="Century 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659107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B4E45C9-3816-884A-AC61-344225A0733B}" type="slidenum">
              <a:rPr lang="ko-KR" altLang="en-US">
                <a:solidFill>
                  <a:srgbClr val="595959"/>
                </a:solidFill>
                <a:latin typeface="Century Gothic" charset="0"/>
              </a:rPr>
              <a:pPr eaLnBrk="1" hangingPunct="1"/>
              <a:t>61</a:t>
            </a:fld>
            <a:endParaRPr lang="en-US" altLang="ko-KR">
              <a:solidFill>
                <a:srgbClr val="595959"/>
              </a:solidFill>
              <a:latin typeface="Century Gothic" charset="0"/>
            </a:endParaRPr>
          </a:p>
        </p:txBody>
      </p:sp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>
          <a:xfrm>
            <a:off x="696913" y="330200"/>
            <a:ext cx="7772400" cy="639763"/>
          </a:xfrm>
        </p:spPr>
        <p:txBody>
          <a:bodyPr/>
          <a:lstStyle/>
          <a:p>
            <a:pPr eaLnBrk="1" hangingPunct="1"/>
            <a:r>
              <a:rPr lang="en-US" altLang="x-none" sz="3200"/>
              <a:t>(c) Redistribute (leaf)</a:t>
            </a:r>
          </a:p>
        </p:txBody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3297238"/>
            <a:ext cx="7772400" cy="2798762"/>
          </a:xfrm>
        </p:spPr>
        <p:txBody>
          <a:bodyPr/>
          <a:lstStyle/>
          <a:p>
            <a:pPr eaLnBrk="1" hangingPunct="1"/>
            <a:r>
              <a:rPr lang="en-US" altLang="x-none"/>
              <a:t>Delete 50</a:t>
            </a:r>
          </a:p>
          <a:p>
            <a:pPr lvl="1" eaLnBrk="1" hangingPunct="1"/>
            <a:r>
              <a:rPr lang="en-US" altLang="x-none" sz="1800"/>
              <a:t>Update the key in the parent</a:t>
            </a:r>
          </a:p>
          <a:p>
            <a:pPr lvl="2" eaLnBrk="1" hangingPunct="1">
              <a:buFontTx/>
              <a:buNone/>
            </a:pPr>
            <a:r>
              <a:rPr lang="en-US" altLang="x-none" sz="1800"/>
              <a:t> </a:t>
            </a:r>
          </a:p>
        </p:txBody>
      </p:sp>
      <p:sp>
        <p:nvSpPr>
          <p:cNvPr id="67589" name="Line 4"/>
          <p:cNvSpPr>
            <a:spLocks noChangeShapeType="1"/>
          </p:cNvSpPr>
          <p:nvPr/>
        </p:nvSpPr>
        <p:spPr bwMode="auto">
          <a:xfrm>
            <a:off x="2460625" y="2451100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590" name="Line 5"/>
          <p:cNvSpPr>
            <a:spLocks noChangeShapeType="1"/>
          </p:cNvSpPr>
          <p:nvPr/>
        </p:nvSpPr>
        <p:spPr bwMode="auto">
          <a:xfrm>
            <a:off x="3043238" y="2439988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591" name="Text Box 7"/>
          <p:cNvSpPr txBox="1">
            <a:spLocks noChangeArrowheads="1"/>
          </p:cNvSpPr>
          <p:nvPr/>
        </p:nvSpPr>
        <p:spPr bwMode="auto">
          <a:xfrm>
            <a:off x="2505075" y="2168525"/>
            <a:ext cx="10493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x-none" sz="2400">
                <a:latin typeface="Century Gothic" charset="0"/>
              </a:rPr>
              <a:t>20  25</a:t>
            </a:r>
          </a:p>
        </p:txBody>
      </p:sp>
      <p:sp>
        <p:nvSpPr>
          <p:cNvPr id="67592" name="Line 8"/>
          <p:cNvSpPr>
            <a:spLocks noChangeShapeType="1"/>
          </p:cNvSpPr>
          <p:nvPr/>
        </p:nvSpPr>
        <p:spPr bwMode="auto">
          <a:xfrm>
            <a:off x="2527300" y="216376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593" name="Line 9"/>
          <p:cNvSpPr>
            <a:spLocks noChangeShapeType="1"/>
          </p:cNvSpPr>
          <p:nvPr/>
        </p:nvSpPr>
        <p:spPr bwMode="auto">
          <a:xfrm>
            <a:off x="3465513" y="216376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594" name="Line 10"/>
          <p:cNvSpPr>
            <a:spLocks noChangeShapeType="1"/>
          </p:cNvSpPr>
          <p:nvPr/>
        </p:nvSpPr>
        <p:spPr bwMode="auto">
          <a:xfrm>
            <a:off x="2946400" y="216376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595" name="Line 11"/>
          <p:cNvSpPr>
            <a:spLocks noChangeShapeType="1"/>
          </p:cNvSpPr>
          <p:nvPr/>
        </p:nvSpPr>
        <p:spPr bwMode="auto">
          <a:xfrm>
            <a:off x="3086100" y="216376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596" name="Line 12"/>
          <p:cNvSpPr>
            <a:spLocks noChangeShapeType="1"/>
          </p:cNvSpPr>
          <p:nvPr/>
        </p:nvSpPr>
        <p:spPr bwMode="auto">
          <a:xfrm>
            <a:off x="4025900" y="219392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597" name="Line 13"/>
          <p:cNvSpPr>
            <a:spLocks noChangeShapeType="1"/>
          </p:cNvSpPr>
          <p:nvPr/>
        </p:nvSpPr>
        <p:spPr bwMode="auto">
          <a:xfrm>
            <a:off x="3606800" y="219392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7598" name="Group 23"/>
          <p:cNvGrpSpPr>
            <a:grpSpLocks/>
          </p:cNvGrpSpPr>
          <p:nvPr/>
        </p:nvGrpSpPr>
        <p:grpSpPr bwMode="auto">
          <a:xfrm>
            <a:off x="1570038" y="2166938"/>
            <a:ext cx="396875" cy="503237"/>
            <a:chOff x="384" y="4195"/>
            <a:chExt cx="250" cy="317"/>
          </a:xfrm>
        </p:grpSpPr>
        <p:sp>
          <p:nvSpPr>
            <p:cNvPr id="67639" name="Freeform 24"/>
            <p:cNvSpPr>
              <a:spLocks/>
            </p:cNvSpPr>
            <p:nvPr/>
          </p:nvSpPr>
          <p:spPr bwMode="auto">
            <a:xfrm>
              <a:off x="384" y="4214"/>
              <a:ext cx="250" cy="298"/>
            </a:xfrm>
            <a:custGeom>
              <a:avLst/>
              <a:gdLst>
                <a:gd name="T0" fmla="*/ 0 w 250"/>
                <a:gd name="T1" fmla="*/ 0 h 298"/>
                <a:gd name="T2" fmla="*/ 250 w 250"/>
                <a:gd name="T3" fmla="*/ 0 h 298"/>
                <a:gd name="T4" fmla="*/ 250 w 250"/>
                <a:gd name="T5" fmla="*/ 298 h 298"/>
                <a:gd name="T6" fmla="*/ 0 w 250"/>
                <a:gd name="T7" fmla="*/ 298 h 29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50"/>
                <a:gd name="T13" fmla="*/ 0 h 298"/>
                <a:gd name="T14" fmla="*/ 250 w 250"/>
                <a:gd name="T15" fmla="*/ 298 h 29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50" h="298">
                  <a:moveTo>
                    <a:pt x="0" y="0"/>
                  </a:moveTo>
                  <a:lnTo>
                    <a:pt x="250" y="0"/>
                  </a:lnTo>
                  <a:lnTo>
                    <a:pt x="250" y="298"/>
                  </a:lnTo>
                  <a:lnTo>
                    <a:pt x="0" y="298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>
                <a:latin typeface="Century Gothic" charset="0"/>
              </a:endParaRPr>
            </a:p>
          </p:txBody>
        </p:sp>
        <p:sp>
          <p:nvSpPr>
            <p:cNvPr id="67640" name="Line 25"/>
            <p:cNvSpPr>
              <a:spLocks noChangeShapeType="1"/>
            </p:cNvSpPr>
            <p:nvPr/>
          </p:nvSpPr>
          <p:spPr bwMode="auto">
            <a:xfrm flipH="1">
              <a:off x="557" y="4195"/>
              <a:ext cx="9" cy="31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7599" name="Group 26"/>
          <p:cNvGrpSpPr>
            <a:grpSpLocks/>
          </p:cNvGrpSpPr>
          <p:nvPr/>
        </p:nvGrpSpPr>
        <p:grpSpPr bwMode="auto">
          <a:xfrm rot="10800000">
            <a:off x="6719888" y="2151063"/>
            <a:ext cx="396875" cy="503237"/>
            <a:chOff x="384" y="4195"/>
            <a:chExt cx="250" cy="317"/>
          </a:xfrm>
        </p:grpSpPr>
        <p:sp>
          <p:nvSpPr>
            <p:cNvPr id="67637" name="Freeform 27"/>
            <p:cNvSpPr>
              <a:spLocks/>
            </p:cNvSpPr>
            <p:nvPr/>
          </p:nvSpPr>
          <p:spPr bwMode="auto">
            <a:xfrm>
              <a:off x="384" y="4214"/>
              <a:ext cx="250" cy="298"/>
            </a:xfrm>
            <a:custGeom>
              <a:avLst/>
              <a:gdLst>
                <a:gd name="T0" fmla="*/ 0 w 250"/>
                <a:gd name="T1" fmla="*/ 0 h 298"/>
                <a:gd name="T2" fmla="*/ 250 w 250"/>
                <a:gd name="T3" fmla="*/ 0 h 298"/>
                <a:gd name="T4" fmla="*/ 250 w 250"/>
                <a:gd name="T5" fmla="*/ 298 h 298"/>
                <a:gd name="T6" fmla="*/ 0 w 250"/>
                <a:gd name="T7" fmla="*/ 298 h 29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50"/>
                <a:gd name="T13" fmla="*/ 0 h 298"/>
                <a:gd name="T14" fmla="*/ 250 w 250"/>
                <a:gd name="T15" fmla="*/ 298 h 29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50" h="298">
                  <a:moveTo>
                    <a:pt x="0" y="0"/>
                  </a:moveTo>
                  <a:lnTo>
                    <a:pt x="250" y="0"/>
                  </a:lnTo>
                  <a:lnTo>
                    <a:pt x="250" y="298"/>
                  </a:lnTo>
                  <a:lnTo>
                    <a:pt x="0" y="298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>
                <a:latin typeface="Century Gothic" charset="0"/>
              </a:endParaRPr>
            </a:p>
          </p:txBody>
        </p:sp>
        <p:sp>
          <p:nvSpPr>
            <p:cNvPr id="67638" name="Line 28"/>
            <p:cNvSpPr>
              <a:spLocks noChangeShapeType="1"/>
            </p:cNvSpPr>
            <p:nvPr/>
          </p:nvSpPr>
          <p:spPr bwMode="auto">
            <a:xfrm flipH="1">
              <a:off x="557" y="4195"/>
              <a:ext cx="9" cy="31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7600" name="Group 29"/>
          <p:cNvGrpSpPr>
            <a:grpSpLocks/>
          </p:cNvGrpSpPr>
          <p:nvPr/>
        </p:nvGrpSpPr>
        <p:grpSpPr bwMode="auto">
          <a:xfrm>
            <a:off x="3581400" y="1219200"/>
            <a:ext cx="1774825" cy="512763"/>
            <a:chOff x="749" y="2389"/>
            <a:chExt cx="1118" cy="323"/>
          </a:xfrm>
        </p:grpSpPr>
        <p:sp>
          <p:nvSpPr>
            <p:cNvPr id="67630" name="Text Box 30"/>
            <p:cNvSpPr txBox="1">
              <a:spLocks noChangeArrowheads="1"/>
            </p:cNvSpPr>
            <p:nvPr/>
          </p:nvSpPr>
          <p:spPr bwMode="auto">
            <a:xfrm>
              <a:off x="749" y="2404"/>
              <a:ext cx="1118" cy="3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x-none" sz="2400">
                  <a:latin typeface="Century Gothic" charset="0"/>
                </a:rPr>
                <a:t> 20  40  60 </a:t>
              </a:r>
            </a:p>
          </p:txBody>
        </p:sp>
        <p:sp>
          <p:nvSpPr>
            <p:cNvPr id="67631" name="Line 31"/>
            <p:cNvSpPr>
              <a:spLocks noChangeShapeType="1"/>
            </p:cNvSpPr>
            <p:nvPr/>
          </p:nvSpPr>
          <p:spPr bwMode="auto">
            <a:xfrm>
              <a:off x="832" y="2389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32" name="Line 32"/>
            <p:cNvSpPr>
              <a:spLocks noChangeShapeType="1"/>
            </p:cNvSpPr>
            <p:nvPr/>
          </p:nvSpPr>
          <p:spPr bwMode="auto">
            <a:xfrm>
              <a:off x="1423" y="2389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33" name="Line 33"/>
            <p:cNvSpPr>
              <a:spLocks noChangeShapeType="1"/>
            </p:cNvSpPr>
            <p:nvPr/>
          </p:nvSpPr>
          <p:spPr bwMode="auto">
            <a:xfrm>
              <a:off x="1096" y="2389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34" name="Line 34"/>
            <p:cNvSpPr>
              <a:spLocks noChangeShapeType="1"/>
            </p:cNvSpPr>
            <p:nvPr/>
          </p:nvSpPr>
          <p:spPr bwMode="auto">
            <a:xfrm>
              <a:off x="1184" y="2389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35" name="Line 35"/>
            <p:cNvSpPr>
              <a:spLocks noChangeShapeType="1"/>
            </p:cNvSpPr>
            <p:nvPr/>
          </p:nvSpPr>
          <p:spPr bwMode="auto">
            <a:xfrm>
              <a:off x="1776" y="2408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36" name="Line 36"/>
            <p:cNvSpPr>
              <a:spLocks noChangeShapeType="1"/>
            </p:cNvSpPr>
            <p:nvPr/>
          </p:nvSpPr>
          <p:spPr bwMode="auto">
            <a:xfrm>
              <a:off x="1512" y="2408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7601" name="Group 37"/>
          <p:cNvGrpSpPr>
            <a:grpSpLocks/>
          </p:cNvGrpSpPr>
          <p:nvPr/>
        </p:nvGrpSpPr>
        <p:grpSpPr bwMode="auto">
          <a:xfrm>
            <a:off x="1601788" y="1516063"/>
            <a:ext cx="5330825" cy="752475"/>
            <a:chOff x="433" y="2364"/>
            <a:chExt cx="3358" cy="839"/>
          </a:xfrm>
        </p:grpSpPr>
        <p:sp>
          <p:nvSpPr>
            <p:cNvPr id="67623" name="Line 38"/>
            <p:cNvSpPr>
              <a:spLocks noChangeShapeType="1"/>
            </p:cNvSpPr>
            <p:nvPr/>
          </p:nvSpPr>
          <p:spPr bwMode="auto">
            <a:xfrm>
              <a:off x="2009" y="3203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24" name="Line 39"/>
            <p:cNvSpPr>
              <a:spLocks noChangeShapeType="1"/>
            </p:cNvSpPr>
            <p:nvPr/>
          </p:nvSpPr>
          <p:spPr bwMode="auto">
            <a:xfrm>
              <a:off x="3333" y="3194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25" name="Line 40"/>
            <p:cNvSpPr>
              <a:spLocks noChangeShapeType="1"/>
            </p:cNvSpPr>
            <p:nvPr/>
          </p:nvSpPr>
          <p:spPr bwMode="auto">
            <a:xfrm flipV="1">
              <a:off x="625" y="3184"/>
              <a:ext cx="336" cy="1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26" name="Line 41"/>
            <p:cNvSpPr>
              <a:spLocks noChangeShapeType="1"/>
            </p:cNvSpPr>
            <p:nvPr/>
          </p:nvSpPr>
          <p:spPr bwMode="auto">
            <a:xfrm flipH="1">
              <a:off x="433" y="2364"/>
              <a:ext cx="1296" cy="77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27" name="Line 42"/>
            <p:cNvSpPr>
              <a:spLocks noChangeShapeType="1"/>
            </p:cNvSpPr>
            <p:nvPr/>
          </p:nvSpPr>
          <p:spPr bwMode="auto">
            <a:xfrm>
              <a:off x="2408" y="2406"/>
              <a:ext cx="388" cy="713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28" name="Line 43"/>
            <p:cNvSpPr>
              <a:spLocks noChangeShapeType="1"/>
            </p:cNvSpPr>
            <p:nvPr/>
          </p:nvSpPr>
          <p:spPr bwMode="auto">
            <a:xfrm>
              <a:off x="2743" y="2405"/>
              <a:ext cx="1048" cy="689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29" name="Line 44"/>
            <p:cNvSpPr>
              <a:spLocks noChangeShapeType="1"/>
            </p:cNvSpPr>
            <p:nvPr/>
          </p:nvSpPr>
          <p:spPr bwMode="auto">
            <a:xfrm flipH="1">
              <a:off x="1605" y="2403"/>
              <a:ext cx="457" cy="723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7602" name="Text Box 46"/>
          <p:cNvSpPr txBox="1">
            <a:spLocks noChangeArrowheads="1"/>
          </p:cNvSpPr>
          <p:nvPr/>
        </p:nvSpPr>
        <p:spPr bwMode="auto">
          <a:xfrm>
            <a:off x="6827838" y="2152650"/>
            <a:ext cx="517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400">
                <a:latin typeface="Century Gothic" charset="0"/>
              </a:rPr>
              <a:t>60</a:t>
            </a:r>
          </a:p>
        </p:txBody>
      </p:sp>
      <p:sp>
        <p:nvSpPr>
          <p:cNvPr id="67603" name="Text Box 47"/>
          <p:cNvSpPr txBox="1">
            <a:spLocks noChangeArrowheads="1"/>
          </p:cNvSpPr>
          <p:nvPr/>
        </p:nvSpPr>
        <p:spPr bwMode="auto">
          <a:xfrm>
            <a:off x="1371600" y="18288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000" i="1">
                <a:latin typeface="Times New Roman" charset="0"/>
              </a:rPr>
              <a:t>b</a:t>
            </a:r>
          </a:p>
        </p:txBody>
      </p:sp>
      <p:sp>
        <p:nvSpPr>
          <p:cNvPr id="67604" name="Text Box 48"/>
          <p:cNvSpPr txBox="1">
            <a:spLocks noChangeArrowheads="1"/>
          </p:cNvSpPr>
          <p:nvPr/>
        </p:nvSpPr>
        <p:spPr bwMode="auto">
          <a:xfrm>
            <a:off x="2438400" y="1828800"/>
            <a:ext cx="296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000" i="1">
                <a:latin typeface="Times New Roman" charset="0"/>
              </a:rPr>
              <a:t>c</a:t>
            </a:r>
          </a:p>
        </p:txBody>
      </p:sp>
      <p:sp>
        <p:nvSpPr>
          <p:cNvPr id="67605" name="Text Box 49"/>
          <p:cNvSpPr txBox="1">
            <a:spLocks noChangeArrowheads="1"/>
          </p:cNvSpPr>
          <p:nvPr/>
        </p:nvSpPr>
        <p:spPr bwMode="auto">
          <a:xfrm>
            <a:off x="4572000" y="18288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000" i="1">
                <a:latin typeface="Times New Roman" charset="0"/>
              </a:rPr>
              <a:t>d</a:t>
            </a:r>
          </a:p>
        </p:txBody>
      </p:sp>
      <p:sp>
        <p:nvSpPr>
          <p:cNvPr id="67606" name="Text Box 50"/>
          <p:cNvSpPr txBox="1">
            <a:spLocks noChangeArrowheads="1"/>
          </p:cNvSpPr>
          <p:nvPr/>
        </p:nvSpPr>
        <p:spPr bwMode="auto">
          <a:xfrm>
            <a:off x="6858000" y="1828800"/>
            <a:ext cx="296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000" i="1">
                <a:latin typeface="Times New Roman" charset="0"/>
              </a:rPr>
              <a:t>e</a:t>
            </a:r>
          </a:p>
        </p:txBody>
      </p:sp>
      <p:sp>
        <p:nvSpPr>
          <p:cNvPr id="67607" name="Text Box 51"/>
          <p:cNvSpPr txBox="1">
            <a:spLocks noChangeArrowheads="1"/>
          </p:cNvSpPr>
          <p:nvPr/>
        </p:nvSpPr>
        <p:spPr bwMode="auto">
          <a:xfrm>
            <a:off x="3505200" y="8382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000" i="1">
                <a:latin typeface="Times New Roman" charset="0"/>
              </a:rPr>
              <a:t>a</a:t>
            </a:r>
          </a:p>
        </p:txBody>
      </p:sp>
      <p:sp>
        <p:nvSpPr>
          <p:cNvPr id="67608" name="Line 52"/>
          <p:cNvSpPr>
            <a:spLocks noChangeShapeType="1"/>
          </p:cNvSpPr>
          <p:nvPr/>
        </p:nvSpPr>
        <p:spPr bwMode="auto">
          <a:xfrm>
            <a:off x="6781800" y="2438400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" name="Group 55"/>
          <p:cNvGrpSpPr>
            <a:grpSpLocks/>
          </p:cNvGrpSpPr>
          <p:nvPr/>
        </p:nvGrpSpPr>
        <p:grpSpPr bwMode="auto">
          <a:xfrm>
            <a:off x="3529013" y="2189163"/>
            <a:ext cx="531812" cy="749300"/>
            <a:chOff x="2874" y="1383"/>
            <a:chExt cx="335" cy="472"/>
          </a:xfrm>
        </p:grpSpPr>
        <p:sp>
          <p:nvSpPr>
            <p:cNvPr id="67621" name="Line 14"/>
            <p:cNvSpPr>
              <a:spLocks noChangeShapeType="1"/>
            </p:cNvSpPr>
            <p:nvPr/>
          </p:nvSpPr>
          <p:spPr bwMode="auto">
            <a:xfrm>
              <a:off x="2874" y="1535"/>
              <a:ext cx="0" cy="32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22" name="Text Box 53"/>
            <p:cNvSpPr txBox="1">
              <a:spLocks noChangeArrowheads="1"/>
            </p:cNvSpPr>
            <p:nvPr/>
          </p:nvSpPr>
          <p:spPr bwMode="auto">
            <a:xfrm>
              <a:off x="2883" y="1383"/>
              <a:ext cx="32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x-none" sz="2400">
                  <a:latin typeface="Century Gothic" charset="0"/>
                </a:rPr>
                <a:t>30</a:t>
              </a:r>
            </a:p>
          </p:txBody>
        </p:sp>
      </p:grpSp>
      <p:grpSp>
        <p:nvGrpSpPr>
          <p:cNvPr id="7" name="Group 1"/>
          <p:cNvGrpSpPr>
            <a:grpSpLocks/>
          </p:cNvGrpSpPr>
          <p:nvPr/>
        </p:nvGrpSpPr>
        <p:grpSpPr bwMode="auto">
          <a:xfrm>
            <a:off x="4597400" y="2144713"/>
            <a:ext cx="573088" cy="782637"/>
            <a:chOff x="4596947" y="2144294"/>
            <a:chExt cx="573086" cy="782376"/>
          </a:xfrm>
        </p:grpSpPr>
        <p:sp>
          <p:nvSpPr>
            <p:cNvPr id="67619" name="Line 14"/>
            <p:cNvSpPr>
              <a:spLocks noChangeShapeType="1"/>
            </p:cNvSpPr>
            <p:nvPr/>
          </p:nvSpPr>
          <p:spPr bwMode="auto">
            <a:xfrm>
              <a:off x="4596947" y="2418670"/>
              <a:ext cx="0" cy="5080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20" name="Text Box 17"/>
            <p:cNvSpPr txBox="1">
              <a:spLocks noChangeArrowheads="1"/>
            </p:cNvSpPr>
            <p:nvPr/>
          </p:nvSpPr>
          <p:spPr bwMode="auto">
            <a:xfrm>
              <a:off x="4649338" y="2144294"/>
              <a:ext cx="52069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x-none" sz="2400">
                  <a:latin typeface="Century Gothic" charset="0"/>
                </a:rPr>
                <a:t>40</a:t>
              </a:r>
            </a:p>
          </p:txBody>
        </p:sp>
      </p:grpSp>
      <p:sp>
        <p:nvSpPr>
          <p:cNvPr id="67611" name="Line 18"/>
          <p:cNvSpPr>
            <a:spLocks noChangeShapeType="1"/>
          </p:cNvSpPr>
          <p:nvPr/>
        </p:nvSpPr>
        <p:spPr bwMode="auto">
          <a:xfrm>
            <a:off x="4672013" y="216693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12" name="Line 19"/>
          <p:cNvSpPr>
            <a:spLocks noChangeShapeType="1"/>
          </p:cNvSpPr>
          <p:nvPr/>
        </p:nvSpPr>
        <p:spPr bwMode="auto">
          <a:xfrm>
            <a:off x="5610225" y="216693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13" name="Line 20"/>
          <p:cNvSpPr>
            <a:spLocks noChangeShapeType="1"/>
          </p:cNvSpPr>
          <p:nvPr/>
        </p:nvSpPr>
        <p:spPr bwMode="auto">
          <a:xfrm>
            <a:off x="5091113" y="216693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14" name="Line 21"/>
          <p:cNvSpPr>
            <a:spLocks noChangeShapeType="1"/>
          </p:cNvSpPr>
          <p:nvPr/>
        </p:nvSpPr>
        <p:spPr bwMode="auto">
          <a:xfrm>
            <a:off x="5230813" y="216693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15" name="Line 22"/>
          <p:cNvSpPr>
            <a:spLocks noChangeShapeType="1"/>
          </p:cNvSpPr>
          <p:nvPr/>
        </p:nvSpPr>
        <p:spPr bwMode="auto">
          <a:xfrm>
            <a:off x="6162675" y="216217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16" name="Line 23"/>
          <p:cNvSpPr>
            <a:spLocks noChangeShapeType="1"/>
          </p:cNvSpPr>
          <p:nvPr/>
        </p:nvSpPr>
        <p:spPr bwMode="auto">
          <a:xfrm>
            <a:off x="5743575" y="216217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17" name="Rectangle 65"/>
          <p:cNvSpPr>
            <a:spLocks noChangeArrowheads="1"/>
          </p:cNvSpPr>
          <p:nvPr/>
        </p:nvSpPr>
        <p:spPr bwMode="auto">
          <a:xfrm>
            <a:off x="4564063" y="2170113"/>
            <a:ext cx="1722437" cy="481012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x-none">
              <a:latin typeface="Century Gothic" charset="0"/>
            </a:endParaRPr>
          </a:p>
          <a:p>
            <a:pPr eaLnBrk="1" hangingPunct="1"/>
            <a:endParaRPr lang="en-US" altLang="x-none">
              <a:latin typeface="Century Gothic" charset="0"/>
            </a:endParaRPr>
          </a:p>
        </p:txBody>
      </p:sp>
      <p:sp>
        <p:nvSpPr>
          <p:cNvPr id="67618" name="Rectangle 66"/>
          <p:cNvSpPr>
            <a:spLocks noChangeArrowheads="1"/>
          </p:cNvSpPr>
          <p:nvPr/>
        </p:nvSpPr>
        <p:spPr bwMode="auto">
          <a:xfrm>
            <a:off x="2422525" y="2176463"/>
            <a:ext cx="1720850" cy="481012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x-none">
              <a:latin typeface="Century Gothic" charset="0"/>
            </a:endParaRPr>
          </a:p>
          <a:p>
            <a:pPr eaLnBrk="1" hangingPunct="1"/>
            <a:endParaRPr lang="en-US" altLang="x-none">
              <a:latin typeface="Century 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0684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-0.00417 L 0.1191 -0.0041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55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3.33333E-6 L 0.05955 -0.00139 " pathEditMode="relative" ptsTypes="AA"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4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5700481-A285-9C47-B11E-84CAE804F95E}" type="slidenum">
              <a:rPr lang="ko-KR" altLang="en-US">
                <a:solidFill>
                  <a:srgbClr val="595959"/>
                </a:solidFill>
                <a:latin typeface="Century Gothic" charset="0"/>
              </a:rPr>
              <a:pPr eaLnBrk="1" hangingPunct="1"/>
              <a:t>62</a:t>
            </a:fld>
            <a:endParaRPr lang="en-US" altLang="ko-KR">
              <a:solidFill>
                <a:srgbClr val="595959"/>
              </a:solidFill>
              <a:latin typeface="Century Gothic" charset="0"/>
            </a:endParaRPr>
          </a:p>
        </p:txBody>
      </p:sp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>
          <a:xfrm>
            <a:off x="696913" y="330200"/>
            <a:ext cx="7772400" cy="639763"/>
          </a:xfrm>
        </p:spPr>
        <p:txBody>
          <a:bodyPr/>
          <a:lstStyle/>
          <a:p>
            <a:pPr eaLnBrk="1" hangingPunct="1"/>
            <a:r>
              <a:rPr lang="en-US" altLang="x-none" sz="3200"/>
              <a:t>(c) Redistribute (leaf)</a:t>
            </a:r>
          </a:p>
        </p:txBody>
      </p:sp>
      <p:sp>
        <p:nvSpPr>
          <p:cNvPr id="471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3297238"/>
            <a:ext cx="7772400" cy="2798762"/>
          </a:xfrm>
        </p:spPr>
        <p:txBody>
          <a:bodyPr/>
          <a:lstStyle/>
          <a:p>
            <a:pPr eaLnBrk="1" hangingPunct="1"/>
            <a:r>
              <a:rPr lang="en-US" altLang="x-none"/>
              <a:t>Delete 50</a:t>
            </a:r>
          </a:p>
          <a:p>
            <a:pPr lvl="1" eaLnBrk="1" hangingPunct="1"/>
            <a:r>
              <a:rPr lang="en-US" altLang="x-none" sz="1800"/>
              <a:t>No underflow at </a:t>
            </a:r>
            <a:r>
              <a:rPr lang="en-US" altLang="x-none" sz="1800" i="1">
                <a:latin typeface="Times New Roman" charset="0"/>
              </a:rPr>
              <a:t>a</a:t>
            </a:r>
            <a:r>
              <a:rPr lang="en-US" altLang="x-none" sz="1800"/>
              <a:t>. Done.</a:t>
            </a:r>
          </a:p>
          <a:p>
            <a:pPr lvl="1" eaLnBrk="1" hangingPunct="1"/>
            <a:endParaRPr lang="en-US" altLang="x-none" sz="1800"/>
          </a:p>
          <a:p>
            <a:pPr lvl="2" eaLnBrk="1" hangingPunct="1">
              <a:buFontTx/>
              <a:buNone/>
            </a:pPr>
            <a:r>
              <a:rPr lang="en-US" altLang="x-none" sz="1800"/>
              <a:t> </a:t>
            </a:r>
          </a:p>
        </p:txBody>
      </p:sp>
      <p:sp>
        <p:nvSpPr>
          <p:cNvPr id="68613" name="Line 4"/>
          <p:cNvSpPr>
            <a:spLocks noChangeShapeType="1"/>
          </p:cNvSpPr>
          <p:nvPr/>
        </p:nvSpPr>
        <p:spPr bwMode="auto">
          <a:xfrm>
            <a:off x="2460625" y="2451100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14" name="Line 5"/>
          <p:cNvSpPr>
            <a:spLocks noChangeShapeType="1"/>
          </p:cNvSpPr>
          <p:nvPr/>
        </p:nvSpPr>
        <p:spPr bwMode="auto">
          <a:xfrm>
            <a:off x="3043238" y="2439988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15" name="Line 8"/>
          <p:cNvSpPr>
            <a:spLocks noChangeShapeType="1"/>
          </p:cNvSpPr>
          <p:nvPr/>
        </p:nvSpPr>
        <p:spPr bwMode="auto">
          <a:xfrm>
            <a:off x="2527300" y="216376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16" name="Line 9"/>
          <p:cNvSpPr>
            <a:spLocks noChangeShapeType="1"/>
          </p:cNvSpPr>
          <p:nvPr/>
        </p:nvSpPr>
        <p:spPr bwMode="auto">
          <a:xfrm>
            <a:off x="3465513" y="216376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17" name="Line 10"/>
          <p:cNvSpPr>
            <a:spLocks noChangeShapeType="1"/>
          </p:cNvSpPr>
          <p:nvPr/>
        </p:nvSpPr>
        <p:spPr bwMode="auto">
          <a:xfrm>
            <a:off x="2946400" y="216376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18" name="Line 11"/>
          <p:cNvSpPr>
            <a:spLocks noChangeShapeType="1"/>
          </p:cNvSpPr>
          <p:nvPr/>
        </p:nvSpPr>
        <p:spPr bwMode="auto">
          <a:xfrm>
            <a:off x="3086100" y="216376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19" name="Line 12"/>
          <p:cNvSpPr>
            <a:spLocks noChangeShapeType="1"/>
          </p:cNvSpPr>
          <p:nvPr/>
        </p:nvSpPr>
        <p:spPr bwMode="auto">
          <a:xfrm>
            <a:off x="4025900" y="219392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20" name="Line 13"/>
          <p:cNvSpPr>
            <a:spLocks noChangeShapeType="1"/>
          </p:cNvSpPr>
          <p:nvPr/>
        </p:nvSpPr>
        <p:spPr bwMode="auto">
          <a:xfrm>
            <a:off x="3606800" y="219392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8621" name="Group 23"/>
          <p:cNvGrpSpPr>
            <a:grpSpLocks/>
          </p:cNvGrpSpPr>
          <p:nvPr/>
        </p:nvGrpSpPr>
        <p:grpSpPr bwMode="auto">
          <a:xfrm>
            <a:off x="1570038" y="2166938"/>
            <a:ext cx="396875" cy="503237"/>
            <a:chOff x="384" y="4195"/>
            <a:chExt cx="250" cy="317"/>
          </a:xfrm>
        </p:grpSpPr>
        <p:sp>
          <p:nvSpPr>
            <p:cNvPr id="68665" name="Freeform 24"/>
            <p:cNvSpPr>
              <a:spLocks/>
            </p:cNvSpPr>
            <p:nvPr/>
          </p:nvSpPr>
          <p:spPr bwMode="auto">
            <a:xfrm>
              <a:off x="384" y="4214"/>
              <a:ext cx="250" cy="298"/>
            </a:xfrm>
            <a:custGeom>
              <a:avLst/>
              <a:gdLst>
                <a:gd name="T0" fmla="*/ 0 w 250"/>
                <a:gd name="T1" fmla="*/ 0 h 298"/>
                <a:gd name="T2" fmla="*/ 250 w 250"/>
                <a:gd name="T3" fmla="*/ 0 h 298"/>
                <a:gd name="T4" fmla="*/ 250 w 250"/>
                <a:gd name="T5" fmla="*/ 298 h 298"/>
                <a:gd name="T6" fmla="*/ 0 w 250"/>
                <a:gd name="T7" fmla="*/ 298 h 29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50"/>
                <a:gd name="T13" fmla="*/ 0 h 298"/>
                <a:gd name="T14" fmla="*/ 250 w 250"/>
                <a:gd name="T15" fmla="*/ 298 h 29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50" h="298">
                  <a:moveTo>
                    <a:pt x="0" y="0"/>
                  </a:moveTo>
                  <a:lnTo>
                    <a:pt x="250" y="0"/>
                  </a:lnTo>
                  <a:lnTo>
                    <a:pt x="250" y="298"/>
                  </a:lnTo>
                  <a:lnTo>
                    <a:pt x="0" y="298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>
                <a:latin typeface="Century Gothic" charset="0"/>
              </a:endParaRPr>
            </a:p>
          </p:txBody>
        </p:sp>
        <p:sp>
          <p:nvSpPr>
            <p:cNvPr id="68666" name="Line 25"/>
            <p:cNvSpPr>
              <a:spLocks noChangeShapeType="1"/>
            </p:cNvSpPr>
            <p:nvPr/>
          </p:nvSpPr>
          <p:spPr bwMode="auto">
            <a:xfrm flipH="1">
              <a:off x="557" y="4195"/>
              <a:ext cx="9" cy="31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8622" name="Group 26"/>
          <p:cNvGrpSpPr>
            <a:grpSpLocks/>
          </p:cNvGrpSpPr>
          <p:nvPr/>
        </p:nvGrpSpPr>
        <p:grpSpPr bwMode="auto">
          <a:xfrm rot="10800000">
            <a:off x="6719888" y="2151063"/>
            <a:ext cx="396875" cy="503237"/>
            <a:chOff x="384" y="4195"/>
            <a:chExt cx="250" cy="317"/>
          </a:xfrm>
        </p:grpSpPr>
        <p:sp>
          <p:nvSpPr>
            <p:cNvPr id="68663" name="Freeform 27"/>
            <p:cNvSpPr>
              <a:spLocks/>
            </p:cNvSpPr>
            <p:nvPr/>
          </p:nvSpPr>
          <p:spPr bwMode="auto">
            <a:xfrm>
              <a:off x="384" y="4214"/>
              <a:ext cx="250" cy="298"/>
            </a:xfrm>
            <a:custGeom>
              <a:avLst/>
              <a:gdLst>
                <a:gd name="T0" fmla="*/ 0 w 250"/>
                <a:gd name="T1" fmla="*/ 0 h 298"/>
                <a:gd name="T2" fmla="*/ 250 w 250"/>
                <a:gd name="T3" fmla="*/ 0 h 298"/>
                <a:gd name="T4" fmla="*/ 250 w 250"/>
                <a:gd name="T5" fmla="*/ 298 h 298"/>
                <a:gd name="T6" fmla="*/ 0 w 250"/>
                <a:gd name="T7" fmla="*/ 298 h 29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50"/>
                <a:gd name="T13" fmla="*/ 0 h 298"/>
                <a:gd name="T14" fmla="*/ 250 w 250"/>
                <a:gd name="T15" fmla="*/ 298 h 29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50" h="298">
                  <a:moveTo>
                    <a:pt x="0" y="0"/>
                  </a:moveTo>
                  <a:lnTo>
                    <a:pt x="250" y="0"/>
                  </a:lnTo>
                  <a:lnTo>
                    <a:pt x="250" y="298"/>
                  </a:lnTo>
                  <a:lnTo>
                    <a:pt x="0" y="298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>
                <a:latin typeface="Century Gothic" charset="0"/>
              </a:endParaRPr>
            </a:p>
          </p:txBody>
        </p:sp>
        <p:sp>
          <p:nvSpPr>
            <p:cNvPr id="68664" name="Line 28"/>
            <p:cNvSpPr>
              <a:spLocks noChangeShapeType="1"/>
            </p:cNvSpPr>
            <p:nvPr/>
          </p:nvSpPr>
          <p:spPr bwMode="auto">
            <a:xfrm flipH="1">
              <a:off x="557" y="4195"/>
              <a:ext cx="9" cy="31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8623" name="Group 29"/>
          <p:cNvGrpSpPr>
            <a:grpSpLocks/>
          </p:cNvGrpSpPr>
          <p:nvPr/>
        </p:nvGrpSpPr>
        <p:grpSpPr bwMode="auto">
          <a:xfrm>
            <a:off x="3581400" y="1219200"/>
            <a:ext cx="1774825" cy="512763"/>
            <a:chOff x="749" y="2389"/>
            <a:chExt cx="1118" cy="323"/>
          </a:xfrm>
        </p:grpSpPr>
        <p:sp>
          <p:nvSpPr>
            <p:cNvPr id="68656" name="Text Box 30"/>
            <p:cNvSpPr txBox="1">
              <a:spLocks noChangeArrowheads="1"/>
            </p:cNvSpPr>
            <p:nvPr/>
          </p:nvSpPr>
          <p:spPr bwMode="auto">
            <a:xfrm>
              <a:off x="749" y="2404"/>
              <a:ext cx="1118" cy="3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x-none" sz="2400">
                  <a:latin typeface="Century Gothic" charset="0"/>
                </a:rPr>
                <a:t> 20  40  60 </a:t>
              </a:r>
            </a:p>
          </p:txBody>
        </p:sp>
        <p:sp>
          <p:nvSpPr>
            <p:cNvPr id="68657" name="Line 31"/>
            <p:cNvSpPr>
              <a:spLocks noChangeShapeType="1"/>
            </p:cNvSpPr>
            <p:nvPr/>
          </p:nvSpPr>
          <p:spPr bwMode="auto">
            <a:xfrm>
              <a:off x="832" y="2389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58" name="Line 32"/>
            <p:cNvSpPr>
              <a:spLocks noChangeShapeType="1"/>
            </p:cNvSpPr>
            <p:nvPr/>
          </p:nvSpPr>
          <p:spPr bwMode="auto">
            <a:xfrm>
              <a:off x="1423" y="2389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59" name="Line 33"/>
            <p:cNvSpPr>
              <a:spLocks noChangeShapeType="1"/>
            </p:cNvSpPr>
            <p:nvPr/>
          </p:nvSpPr>
          <p:spPr bwMode="auto">
            <a:xfrm>
              <a:off x="1096" y="2389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60" name="Line 34"/>
            <p:cNvSpPr>
              <a:spLocks noChangeShapeType="1"/>
            </p:cNvSpPr>
            <p:nvPr/>
          </p:nvSpPr>
          <p:spPr bwMode="auto">
            <a:xfrm>
              <a:off x="1184" y="2389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61" name="Line 35"/>
            <p:cNvSpPr>
              <a:spLocks noChangeShapeType="1"/>
            </p:cNvSpPr>
            <p:nvPr/>
          </p:nvSpPr>
          <p:spPr bwMode="auto">
            <a:xfrm>
              <a:off x="1776" y="2408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62" name="Line 36"/>
            <p:cNvSpPr>
              <a:spLocks noChangeShapeType="1"/>
            </p:cNvSpPr>
            <p:nvPr/>
          </p:nvSpPr>
          <p:spPr bwMode="auto">
            <a:xfrm>
              <a:off x="1512" y="2408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8624" name="Group 37"/>
          <p:cNvGrpSpPr>
            <a:grpSpLocks/>
          </p:cNvGrpSpPr>
          <p:nvPr/>
        </p:nvGrpSpPr>
        <p:grpSpPr bwMode="auto">
          <a:xfrm>
            <a:off x="1601788" y="1516063"/>
            <a:ext cx="5330825" cy="752475"/>
            <a:chOff x="433" y="2364"/>
            <a:chExt cx="3358" cy="839"/>
          </a:xfrm>
        </p:grpSpPr>
        <p:sp>
          <p:nvSpPr>
            <p:cNvPr id="68649" name="Line 38"/>
            <p:cNvSpPr>
              <a:spLocks noChangeShapeType="1"/>
            </p:cNvSpPr>
            <p:nvPr/>
          </p:nvSpPr>
          <p:spPr bwMode="auto">
            <a:xfrm>
              <a:off x="2009" y="3203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50" name="Line 39"/>
            <p:cNvSpPr>
              <a:spLocks noChangeShapeType="1"/>
            </p:cNvSpPr>
            <p:nvPr/>
          </p:nvSpPr>
          <p:spPr bwMode="auto">
            <a:xfrm>
              <a:off x="3333" y="3194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51" name="Line 40"/>
            <p:cNvSpPr>
              <a:spLocks noChangeShapeType="1"/>
            </p:cNvSpPr>
            <p:nvPr/>
          </p:nvSpPr>
          <p:spPr bwMode="auto">
            <a:xfrm flipV="1">
              <a:off x="625" y="3184"/>
              <a:ext cx="336" cy="1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52" name="Line 41"/>
            <p:cNvSpPr>
              <a:spLocks noChangeShapeType="1"/>
            </p:cNvSpPr>
            <p:nvPr/>
          </p:nvSpPr>
          <p:spPr bwMode="auto">
            <a:xfrm flipH="1">
              <a:off x="433" y="2364"/>
              <a:ext cx="1296" cy="77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53" name="Line 42"/>
            <p:cNvSpPr>
              <a:spLocks noChangeShapeType="1"/>
            </p:cNvSpPr>
            <p:nvPr/>
          </p:nvSpPr>
          <p:spPr bwMode="auto">
            <a:xfrm>
              <a:off x="2408" y="2406"/>
              <a:ext cx="388" cy="713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54" name="Line 43"/>
            <p:cNvSpPr>
              <a:spLocks noChangeShapeType="1"/>
            </p:cNvSpPr>
            <p:nvPr/>
          </p:nvSpPr>
          <p:spPr bwMode="auto">
            <a:xfrm>
              <a:off x="2743" y="2405"/>
              <a:ext cx="1048" cy="689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55" name="Line 44"/>
            <p:cNvSpPr>
              <a:spLocks noChangeShapeType="1"/>
            </p:cNvSpPr>
            <p:nvPr/>
          </p:nvSpPr>
          <p:spPr bwMode="auto">
            <a:xfrm flipH="1">
              <a:off x="1605" y="2403"/>
              <a:ext cx="457" cy="723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8625" name="Line 45"/>
          <p:cNvSpPr>
            <a:spLocks noChangeShapeType="1"/>
          </p:cNvSpPr>
          <p:nvPr/>
        </p:nvSpPr>
        <p:spPr bwMode="auto">
          <a:xfrm>
            <a:off x="5151438" y="2428875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26" name="Text Box 46"/>
          <p:cNvSpPr txBox="1">
            <a:spLocks noChangeArrowheads="1"/>
          </p:cNvSpPr>
          <p:nvPr/>
        </p:nvSpPr>
        <p:spPr bwMode="auto">
          <a:xfrm>
            <a:off x="6827838" y="2152650"/>
            <a:ext cx="517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400">
                <a:latin typeface="Century Gothic" charset="0"/>
              </a:rPr>
              <a:t>60</a:t>
            </a:r>
          </a:p>
        </p:txBody>
      </p:sp>
      <p:sp>
        <p:nvSpPr>
          <p:cNvPr id="68627" name="Text Box 47"/>
          <p:cNvSpPr txBox="1">
            <a:spLocks noChangeArrowheads="1"/>
          </p:cNvSpPr>
          <p:nvPr/>
        </p:nvSpPr>
        <p:spPr bwMode="auto">
          <a:xfrm>
            <a:off x="1371600" y="18288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000" i="1">
                <a:latin typeface="Times New Roman" charset="0"/>
              </a:rPr>
              <a:t>b</a:t>
            </a:r>
          </a:p>
        </p:txBody>
      </p:sp>
      <p:sp>
        <p:nvSpPr>
          <p:cNvPr id="68628" name="Text Box 48"/>
          <p:cNvSpPr txBox="1">
            <a:spLocks noChangeArrowheads="1"/>
          </p:cNvSpPr>
          <p:nvPr/>
        </p:nvSpPr>
        <p:spPr bwMode="auto">
          <a:xfrm>
            <a:off x="2438400" y="1828800"/>
            <a:ext cx="296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000" i="1">
                <a:latin typeface="Times New Roman" charset="0"/>
              </a:rPr>
              <a:t>c</a:t>
            </a:r>
          </a:p>
        </p:txBody>
      </p:sp>
      <p:sp>
        <p:nvSpPr>
          <p:cNvPr id="68629" name="Text Box 49"/>
          <p:cNvSpPr txBox="1">
            <a:spLocks noChangeArrowheads="1"/>
          </p:cNvSpPr>
          <p:nvPr/>
        </p:nvSpPr>
        <p:spPr bwMode="auto">
          <a:xfrm>
            <a:off x="4572000" y="18288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000" i="1">
                <a:latin typeface="Times New Roman" charset="0"/>
              </a:rPr>
              <a:t>d</a:t>
            </a:r>
          </a:p>
        </p:txBody>
      </p:sp>
      <p:sp>
        <p:nvSpPr>
          <p:cNvPr id="68630" name="Text Box 50"/>
          <p:cNvSpPr txBox="1">
            <a:spLocks noChangeArrowheads="1"/>
          </p:cNvSpPr>
          <p:nvPr/>
        </p:nvSpPr>
        <p:spPr bwMode="auto">
          <a:xfrm>
            <a:off x="6858000" y="1828800"/>
            <a:ext cx="296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000" i="1">
                <a:latin typeface="Times New Roman" charset="0"/>
              </a:rPr>
              <a:t>e</a:t>
            </a:r>
          </a:p>
        </p:txBody>
      </p:sp>
      <p:sp>
        <p:nvSpPr>
          <p:cNvPr id="68631" name="Text Box 51"/>
          <p:cNvSpPr txBox="1">
            <a:spLocks noChangeArrowheads="1"/>
          </p:cNvSpPr>
          <p:nvPr/>
        </p:nvSpPr>
        <p:spPr bwMode="auto">
          <a:xfrm>
            <a:off x="3505200" y="8382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000" i="1">
                <a:latin typeface="Times New Roman" charset="0"/>
              </a:rPr>
              <a:t>a</a:t>
            </a:r>
          </a:p>
        </p:txBody>
      </p:sp>
      <p:grpSp>
        <p:nvGrpSpPr>
          <p:cNvPr id="68632" name="Group 52"/>
          <p:cNvGrpSpPr>
            <a:grpSpLocks/>
          </p:cNvGrpSpPr>
          <p:nvPr/>
        </p:nvGrpSpPr>
        <p:grpSpPr bwMode="auto">
          <a:xfrm>
            <a:off x="4267200" y="765175"/>
            <a:ext cx="523875" cy="1063625"/>
            <a:chOff x="2688" y="482"/>
            <a:chExt cx="330" cy="670"/>
          </a:xfrm>
        </p:grpSpPr>
        <p:sp>
          <p:nvSpPr>
            <p:cNvPr id="68647" name="Text Box 53"/>
            <p:cNvSpPr txBox="1">
              <a:spLocks noChangeArrowheads="1"/>
            </p:cNvSpPr>
            <p:nvPr/>
          </p:nvSpPr>
          <p:spPr bwMode="auto">
            <a:xfrm>
              <a:off x="2688" y="482"/>
              <a:ext cx="33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x-none" sz="2400">
                  <a:solidFill>
                    <a:srgbClr val="FF0000"/>
                  </a:solidFill>
                </a:rPr>
                <a:t>30</a:t>
              </a:r>
            </a:p>
          </p:txBody>
        </p:sp>
        <p:sp>
          <p:nvSpPr>
            <p:cNvPr id="68648" name="Line 54"/>
            <p:cNvSpPr>
              <a:spLocks noChangeShapeType="1"/>
            </p:cNvSpPr>
            <p:nvPr/>
          </p:nvSpPr>
          <p:spPr bwMode="auto">
            <a:xfrm flipV="1">
              <a:off x="2688" y="720"/>
              <a:ext cx="240" cy="43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8633" name="Line 55"/>
          <p:cNvSpPr>
            <a:spLocks noChangeShapeType="1"/>
          </p:cNvSpPr>
          <p:nvPr/>
        </p:nvSpPr>
        <p:spPr bwMode="auto">
          <a:xfrm>
            <a:off x="6781800" y="2438400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34" name="Text Box 56"/>
          <p:cNvSpPr txBox="1">
            <a:spLocks noChangeArrowheads="1"/>
          </p:cNvSpPr>
          <p:nvPr/>
        </p:nvSpPr>
        <p:spPr bwMode="auto">
          <a:xfrm>
            <a:off x="4538663" y="2925763"/>
            <a:ext cx="1841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>
              <a:latin typeface="Century Gothic" charset="0"/>
            </a:endParaRPr>
          </a:p>
        </p:txBody>
      </p:sp>
      <p:sp>
        <p:nvSpPr>
          <p:cNvPr id="68635" name="Text Box 57"/>
          <p:cNvSpPr txBox="1">
            <a:spLocks noChangeArrowheads="1"/>
          </p:cNvSpPr>
          <p:nvPr/>
        </p:nvSpPr>
        <p:spPr bwMode="auto">
          <a:xfrm>
            <a:off x="4867275" y="760413"/>
            <a:ext cx="16954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400">
                <a:solidFill>
                  <a:srgbClr val="FF0000"/>
                </a:solidFill>
                <a:latin typeface="Century Gothic" charset="0"/>
              </a:rPr>
              <a:t>Underflow?</a:t>
            </a:r>
          </a:p>
        </p:txBody>
      </p:sp>
      <p:sp>
        <p:nvSpPr>
          <p:cNvPr id="68636" name="Text Box 7"/>
          <p:cNvSpPr txBox="1">
            <a:spLocks noChangeArrowheads="1"/>
          </p:cNvSpPr>
          <p:nvPr/>
        </p:nvSpPr>
        <p:spPr bwMode="auto">
          <a:xfrm>
            <a:off x="2505075" y="2168525"/>
            <a:ext cx="10493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x-none" sz="2400">
                <a:latin typeface="Century Gothic" charset="0"/>
              </a:rPr>
              <a:t>20  25</a:t>
            </a:r>
          </a:p>
        </p:txBody>
      </p:sp>
      <p:sp>
        <p:nvSpPr>
          <p:cNvPr id="68637" name="Rectangle 59"/>
          <p:cNvSpPr>
            <a:spLocks noChangeArrowheads="1"/>
          </p:cNvSpPr>
          <p:nvPr/>
        </p:nvSpPr>
        <p:spPr bwMode="auto">
          <a:xfrm>
            <a:off x="2422525" y="2176463"/>
            <a:ext cx="1720850" cy="481012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x-none">
              <a:latin typeface="Century Gothic" charset="0"/>
            </a:endParaRPr>
          </a:p>
          <a:p>
            <a:pPr eaLnBrk="1" hangingPunct="1"/>
            <a:endParaRPr lang="en-US" altLang="x-none">
              <a:latin typeface="Century Gothic" charset="0"/>
            </a:endParaRPr>
          </a:p>
        </p:txBody>
      </p:sp>
      <p:sp>
        <p:nvSpPr>
          <p:cNvPr id="68638" name="Line 14"/>
          <p:cNvSpPr>
            <a:spLocks noChangeShapeType="1"/>
          </p:cNvSpPr>
          <p:nvPr/>
        </p:nvSpPr>
        <p:spPr bwMode="auto">
          <a:xfrm>
            <a:off x="4597400" y="2419350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39" name="Text Box 17"/>
          <p:cNvSpPr txBox="1">
            <a:spLocks noChangeArrowheads="1"/>
          </p:cNvSpPr>
          <p:nvPr/>
        </p:nvSpPr>
        <p:spPr bwMode="auto">
          <a:xfrm>
            <a:off x="4638675" y="2171700"/>
            <a:ext cx="10493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x-none" sz="2400">
                <a:latin typeface="Century Gothic" charset="0"/>
              </a:rPr>
              <a:t>30  40</a:t>
            </a:r>
          </a:p>
        </p:txBody>
      </p:sp>
      <p:sp>
        <p:nvSpPr>
          <p:cNvPr id="68640" name="Line 18"/>
          <p:cNvSpPr>
            <a:spLocks noChangeShapeType="1"/>
          </p:cNvSpPr>
          <p:nvPr/>
        </p:nvSpPr>
        <p:spPr bwMode="auto">
          <a:xfrm>
            <a:off x="4672013" y="216693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41" name="Line 19"/>
          <p:cNvSpPr>
            <a:spLocks noChangeShapeType="1"/>
          </p:cNvSpPr>
          <p:nvPr/>
        </p:nvSpPr>
        <p:spPr bwMode="auto">
          <a:xfrm>
            <a:off x="5610225" y="216693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42" name="Line 20"/>
          <p:cNvSpPr>
            <a:spLocks noChangeShapeType="1"/>
          </p:cNvSpPr>
          <p:nvPr/>
        </p:nvSpPr>
        <p:spPr bwMode="auto">
          <a:xfrm>
            <a:off x="5091113" y="216693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43" name="Line 21"/>
          <p:cNvSpPr>
            <a:spLocks noChangeShapeType="1"/>
          </p:cNvSpPr>
          <p:nvPr/>
        </p:nvSpPr>
        <p:spPr bwMode="auto">
          <a:xfrm>
            <a:off x="5230813" y="216693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44" name="Line 22"/>
          <p:cNvSpPr>
            <a:spLocks noChangeShapeType="1"/>
          </p:cNvSpPr>
          <p:nvPr/>
        </p:nvSpPr>
        <p:spPr bwMode="auto">
          <a:xfrm>
            <a:off x="6162675" y="216217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45" name="Line 23"/>
          <p:cNvSpPr>
            <a:spLocks noChangeShapeType="1"/>
          </p:cNvSpPr>
          <p:nvPr/>
        </p:nvSpPr>
        <p:spPr bwMode="auto">
          <a:xfrm>
            <a:off x="5743575" y="216217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46" name="Rectangle 70"/>
          <p:cNvSpPr>
            <a:spLocks noChangeArrowheads="1"/>
          </p:cNvSpPr>
          <p:nvPr/>
        </p:nvSpPr>
        <p:spPr bwMode="auto">
          <a:xfrm>
            <a:off x="4564063" y="2170113"/>
            <a:ext cx="1722437" cy="481012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x-none">
              <a:latin typeface="Century Gothic" charset="0"/>
            </a:endParaRPr>
          </a:p>
          <a:p>
            <a:pPr eaLnBrk="1" hangingPunct="1"/>
            <a:endParaRPr lang="en-US" altLang="x-none">
              <a:latin typeface="Century 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5636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AC3CB55-36A6-F948-8F87-8A76B0E35E42}" type="slidenum">
              <a:rPr lang="ko-KR" altLang="en-US">
                <a:solidFill>
                  <a:srgbClr val="595959"/>
                </a:solidFill>
                <a:latin typeface="Century Gothic" charset="0"/>
              </a:rPr>
              <a:pPr eaLnBrk="1" hangingPunct="1"/>
              <a:t>63</a:t>
            </a:fld>
            <a:endParaRPr lang="en-US" altLang="ko-KR">
              <a:solidFill>
                <a:srgbClr val="595959"/>
              </a:solidFill>
              <a:latin typeface="Century Gothic" charset="0"/>
            </a:endParaRPr>
          </a:p>
        </p:txBody>
      </p:sp>
      <p:sp>
        <p:nvSpPr>
          <p:cNvPr id="6963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2157413"/>
            <a:ext cx="8915400" cy="877887"/>
          </a:xfrm>
        </p:spPr>
        <p:txBody>
          <a:bodyPr/>
          <a:lstStyle/>
          <a:p>
            <a:pPr eaLnBrk="1" hangingPunct="1"/>
            <a:r>
              <a:rPr lang="en-US" altLang="x-none" dirty="0"/>
              <a:t>(d) Non-leaf node, coalesce </a:t>
            </a:r>
            <a:br>
              <a:rPr lang="en-US" altLang="x-none" dirty="0"/>
            </a:br>
            <a:r>
              <a:rPr lang="en-US" altLang="x-none" dirty="0"/>
              <a:t>with neighbor</a:t>
            </a:r>
          </a:p>
        </p:txBody>
      </p:sp>
    </p:spTree>
    <p:extLst>
      <p:ext uri="{BB962C8B-B14F-4D97-AF65-F5344CB8AC3E}">
        <p14:creationId xmlns:p14="http://schemas.microsoft.com/office/powerpoint/2010/main" val="253305795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6AE240F-3C8F-EF4E-ADA2-EAD402F04C52}" type="slidenum">
              <a:rPr lang="ko-KR" altLang="en-US">
                <a:solidFill>
                  <a:srgbClr val="595959"/>
                </a:solidFill>
                <a:latin typeface="Century Gothic" charset="0"/>
              </a:rPr>
              <a:pPr eaLnBrk="1" hangingPunct="1"/>
              <a:t>64</a:t>
            </a:fld>
            <a:endParaRPr lang="en-US" altLang="ko-KR">
              <a:solidFill>
                <a:srgbClr val="595959"/>
              </a:solidFill>
              <a:latin typeface="Century Gothic" charset="0"/>
            </a:endParaRPr>
          </a:p>
        </p:txBody>
      </p:sp>
      <p:sp>
        <p:nvSpPr>
          <p:cNvPr id="70659" name="Rectangle 2"/>
          <p:cNvSpPr>
            <a:spLocks noGrp="1" noChangeArrowheads="1"/>
          </p:cNvSpPr>
          <p:nvPr>
            <p:ph type="title"/>
          </p:nvPr>
        </p:nvSpPr>
        <p:spPr>
          <a:xfrm>
            <a:off x="696913" y="330200"/>
            <a:ext cx="7772400" cy="639763"/>
          </a:xfrm>
        </p:spPr>
        <p:txBody>
          <a:bodyPr/>
          <a:lstStyle/>
          <a:p>
            <a:pPr eaLnBrk="1" hangingPunct="1"/>
            <a:r>
              <a:rPr lang="en-US" altLang="x-none" sz="3200" dirty="0"/>
              <a:t>(d) Coalesce (non-leaf)</a:t>
            </a:r>
          </a:p>
        </p:txBody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3990975"/>
            <a:ext cx="7772400" cy="2105025"/>
          </a:xfrm>
        </p:spPr>
        <p:txBody>
          <a:bodyPr/>
          <a:lstStyle/>
          <a:p>
            <a:pPr eaLnBrk="1" hangingPunct="1"/>
            <a:r>
              <a:rPr lang="en-US" altLang="x-none" sz="2400"/>
              <a:t>Delete 20</a:t>
            </a:r>
          </a:p>
          <a:p>
            <a:pPr lvl="1" eaLnBrk="1" hangingPunct="1"/>
            <a:r>
              <a:rPr lang="en-US" altLang="x-none" sz="2000"/>
              <a:t>Underflow! Merge </a:t>
            </a:r>
            <a:r>
              <a:rPr lang="en-US" altLang="x-none" sz="2000" i="1">
                <a:latin typeface="Times New Roman" charset="0"/>
              </a:rPr>
              <a:t>d</a:t>
            </a:r>
            <a:r>
              <a:rPr lang="en-US" altLang="x-none" sz="2000"/>
              <a:t> with </a:t>
            </a:r>
            <a:r>
              <a:rPr lang="en-US" altLang="x-none" sz="2000" i="1">
                <a:latin typeface="Times New Roman" charset="0"/>
              </a:rPr>
              <a:t>e.</a:t>
            </a:r>
          </a:p>
          <a:p>
            <a:pPr lvl="2" eaLnBrk="1" hangingPunct="1"/>
            <a:r>
              <a:rPr lang="en-US" altLang="x-none" sz="1800"/>
              <a:t>Move everything in the right to the left</a:t>
            </a:r>
          </a:p>
        </p:txBody>
      </p:sp>
      <p:sp>
        <p:nvSpPr>
          <p:cNvPr id="70661" name="Line 28"/>
          <p:cNvSpPr>
            <a:spLocks noChangeShapeType="1"/>
          </p:cNvSpPr>
          <p:nvPr/>
        </p:nvSpPr>
        <p:spPr bwMode="auto">
          <a:xfrm>
            <a:off x="2454275" y="3122613"/>
            <a:ext cx="2286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62" name="Line 29"/>
          <p:cNvSpPr>
            <a:spLocks noChangeShapeType="1"/>
          </p:cNvSpPr>
          <p:nvPr/>
        </p:nvSpPr>
        <p:spPr bwMode="auto">
          <a:xfrm>
            <a:off x="4283075" y="3128963"/>
            <a:ext cx="288925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63" name="Line 30"/>
          <p:cNvSpPr>
            <a:spLocks noChangeShapeType="1"/>
          </p:cNvSpPr>
          <p:nvPr/>
        </p:nvSpPr>
        <p:spPr bwMode="auto">
          <a:xfrm flipH="1">
            <a:off x="1201738" y="2263775"/>
            <a:ext cx="777875" cy="766763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64" name="Line 31"/>
          <p:cNvSpPr>
            <a:spLocks noChangeShapeType="1"/>
          </p:cNvSpPr>
          <p:nvPr/>
        </p:nvSpPr>
        <p:spPr bwMode="auto">
          <a:xfrm flipH="1">
            <a:off x="4953000" y="2271713"/>
            <a:ext cx="130175" cy="74612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65" name="Line 32"/>
          <p:cNvSpPr>
            <a:spLocks noChangeShapeType="1"/>
          </p:cNvSpPr>
          <p:nvPr/>
        </p:nvSpPr>
        <p:spPr bwMode="auto">
          <a:xfrm>
            <a:off x="5614988" y="2270125"/>
            <a:ext cx="917575" cy="7239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66" name="Line 33"/>
          <p:cNvSpPr>
            <a:spLocks noChangeShapeType="1"/>
          </p:cNvSpPr>
          <p:nvPr/>
        </p:nvSpPr>
        <p:spPr bwMode="auto">
          <a:xfrm>
            <a:off x="2568575" y="2238375"/>
            <a:ext cx="493713" cy="78422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67" name="Line 42"/>
          <p:cNvSpPr>
            <a:spLocks noChangeShapeType="1"/>
          </p:cNvSpPr>
          <p:nvPr/>
        </p:nvSpPr>
        <p:spPr bwMode="auto">
          <a:xfrm>
            <a:off x="6234113" y="3114675"/>
            <a:ext cx="2286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0668" name="Group 43"/>
          <p:cNvGrpSpPr>
            <a:grpSpLocks/>
          </p:cNvGrpSpPr>
          <p:nvPr/>
        </p:nvGrpSpPr>
        <p:grpSpPr bwMode="auto">
          <a:xfrm rot="10800000">
            <a:off x="6440488" y="3021013"/>
            <a:ext cx="396875" cy="503237"/>
            <a:chOff x="384" y="4195"/>
            <a:chExt cx="250" cy="317"/>
          </a:xfrm>
        </p:grpSpPr>
        <p:sp>
          <p:nvSpPr>
            <p:cNvPr id="70735" name="Freeform 44"/>
            <p:cNvSpPr>
              <a:spLocks/>
            </p:cNvSpPr>
            <p:nvPr/>
          </p:nvSpPr>
          <p:spPr bwMode="auto">
            <a:xfrm>
              <a:off x="384" y="4214"/>
              <a:ext cx="250" cy="298"/>
            </a:xfrm>
            <a:custGeom>
              <a:avLst/>
              <a:gdLst>
                <a:gd name="T0" fmla="*/ 0 w 250"/>
                <a:gd name="T1" fmla="*/ 0 h 298"/>
                <a:gd name="T2" fmla="*/ 250 w 250"/>
                <a:gd name="T3" fmla="*/ 0 h 298"/>
                <a:gd name="T4" fmla="*/ 250 w 250"/>
                <a:gd name="T5" fmla="*/ 298 h 298"/>
                <a:gd name="T6" fmla="*/ 0 w 250"/>
                <a:gd name="T7" fmla="*/ 298 h 29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50"/>
                <a:gd name="T13" fmla="*/ 0 h 298"/>
                <a:gd name="T14" fmla="*/ 250 w 250"/>
                <a:gd name="T15" fmla="*/ 298 h 29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50" h="298">
                  <a:moveTo>
                    <a:pt x="0" y="0"/>
                  </a:moveTo>
                  <a:lnTo>
                    <a:pt x="250" y="0"/>
                  </a:lnTo>
                  <a:lnTo>
                    <a:pt x="250" y="298"/>
                  </a:lnTo>
                  <a:lnTo>
                    <a:pt x="0" y="298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>
                <a:latin typeface="Century Gothic" charset="0"/>
              </a:endParaRPr>
            </a:p>
          </p:txBody>
        </p:sp>
        <p:sp>
          <p:nvSpPr>
            <p:cNvPr id="70736" name="Line 45"/>
            <p:cNvSpPr>
              <a:spLocks noChangeShapeType="1"/>
            </p:cNvSpPr>
            <p:nvPr/>
          </p:nvSpPr>
          <p:spPr bwMode="auto">
            <a:xfrm flipH="1">
              <a:off x="557" y="4195"/>
              <a:ext cx="9" cy="31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0669" name="Text Box 46"/>
          <p:cNvSpPr txBox="1">
            <a:spLocks noChangeArrowheads="1"/>
          </p:cNvSpPr>
          <p:nvPr/>
        </p:nvSpPr>
        <p:spPr bwMode="auto">
          <a:xfrm>
            <a:off x="6503988" y="3024188"/>
            <a:ext cx="517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400">
                <a:latin typeface="Century Gothic" charset="0"/>
              </a:rPr>
              <a:t>70</a:t>
            </a:r>
          </a:p>
        </p:txBody>
      </p:sp>
      <p:sp>
        <p:nvSpPr>
          <p:cNvPr id="70670" name="Line 63"/>
          <p:cNvSpPr>
            <a:spLocks noChangeShapeType="1"/>
          </p:cNvSpPr>
          <p:nvPr/>
        </p:nvSpPr>
        <p:spPr bwMode="auto">
          <a:xfrm flipH="1">
            <a:off x="2743200" y="1295400"/>
            <a:ext cx="1700213" cy="687388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71" name="Line 64"/>
          <p:cNvSpPr>
            <a:spLocks noChangeShapeType="1"/>
          </p:cNvSpPr>
          <p:nvPr/>
        </p:nvSpPr>
        <p:spPr bwMode="auto">
          <a:xfrm>
            <a:off x="5021263" y="1279525"/>
            <a:ext cx="139700" cy="693738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72" name="Line 65"/>
          <p:cNvSpPr>
            <a:spLocks noChangeShapeType="1"/>
          </p:cNvSpPr>
          <p:nvPr/>
        </p:nvSpPr>
        <p:spPr bwMode="auto">
          <a:xfrm>
            <a:off x="5554663" y="1339850"/>
            <a:ext cx="1679575" cy="588963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73" name="Line 66"/>
          <p:cNvSpPr>
            <a:spLocks noChangeShapeType="1"/>
          </p:cNvSpPr>
          <p:nvPr/>
        </p:nvSpPr>
        <p:spPr bwMode="auto">
          <a:xfrm>
            <a:off x="825500" y="3228975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74" name="Line 67"/>
          <p:cNvSpPr>
            <a:spLocks noChangeShapeType="1"/>
          </p:cNvSpPr>
          <p:nvPr/>
        </p:nvSpPr>
        <p:spPr bwMode="auto">
          <a:xfrm>
            <a:off x="1408113" y="3217863"/>
            <a:ext cx="0" cy="50800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75" name="Line 68"/>
          <p:cNvSpPr>
            <a:spLocks noChangeShapeType="1"/>
          </p:cNvSpPr>
          <p:nvPr/>
        </p:nvSpPr>
        <p:spPr bwMode="auto">
          <a:xfrm>
            <a:off x="2698750" y="3289300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76" name="Line 69"/>
          <p:cNvSpPr>
            <a:spLocks noChangeShapeType="1"/>
          </p:cNvSpPr>
          <p:nvPr/>
        </p:nvSpPr>
        <p:spPr bwMode="auto">
          <a:xfrm>
            <a:off x="3281363" y="3278188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77" name="Text Box 70"/>
          <p:cNvSpPr txBox="1">
            <a:spLocks noChangeArrowheads="1"/>
          </p:cNvSpPr>
          <p:nvPr/>
        </p:nvSpPr>
        <p:spPr bwMode="auto">
          <a:xfrm>
            <a:off x="4114800" y="8382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000" i="1">
                <a:latin typeface="Times New Roman" charset="0"/>
              </a:rPr>
              <a:t>a</a:t>
            </a:r>
          </a:p>
        </p:txBody>
      </p:sp>
      <p:sp>
        <p:nvSpPr>
          <p:cNvPr id="70678" name="Text Box 71"/>
          <p:cNvSpPr txBox="1">
            <a:spLocks noChangeArrowheads="1"/>
          </p:cNvSpPr>
          <p:nvPr/>
        </p:nvSpPr>
        <p:spPr bwMode="auto">
          <a:xfrm>
            <a:off x="1676400" y="17526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000" i="1">
                <a:latin typeface="Times New Roman" charset="0"/>
              </a:rPr>
              <a:t>b</a:t>
            </a:r>
          </a:p>
        </p:txBody>
      </p:sp>
      <p:sp>
        <p:nvSpPr>
          <p:cNvPr id="70679" name="Text Box 72"/>
          <p:cNvSpPr txBox="1">
            <a:spLocks noChangeArrowheads="1"/>
          </p:cNvSpPr>
          <p:nvPr/>
        </p:nvSpPr>
        <p:spPr bwMode="auto">
          <a:xfrm>
            <a:off x="4724400" y="1752600"/>
            <a:ext cx="296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000" i="1">
                <a:latin typeface="Times New Roman" charset="0"/>
              </a:rPr>
              <a:t>c</a:t>
            </a:r>
          </a:p>
        </p:txBody>
      </p:sp>
      <p:sp>
        <p:nvSpPr>
          <p:cNvPr id="70680" name="Text Box 73"/>
          <p:cNvSpPr txBox="1">
            <a:spLocks noChangeArrowheads="1"/>
          </p:cNvSpPr>
          <p:nvPr/>
        </p:nvSpPr>
        <p:spPr bwMode="auto">
          <a:xfrm>
            <a:off x="685800" y="26670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000" i="1">
                <a:latin typeface="Times New Roman" charset="0"/>
              </a:rPr>
              <a:t>d</a:t>
            </a:r>
          </a:p>
        </p:txBody>
      </p:sp>
      <p:sp>
        <p:nvSpPr>
          <p:cNvPr id="70681" name="Text Box 74"/>
          <p:cNvSpPr txBox="1">
            <a:spLocks noChangeArrowheads="1"/>
          </p:cNvSpPr>
          <p:nvPr/>
        </p:nvSpPr>
        <p:spPr bwMode="auto">
          <a:xfrm>
            <a:off x="2590800" y="2667000"/>
            <a:ext cx="296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000" i="1">
                <a:latin typeface="Times New Roman" charset="0"/>
              </a:rPr>
              <a:t>e</a:t>
            </a:r>
          </a:p>
        </p:txBody>
      </p:sp>
      <p:sp>
        <p:nvSpPr>
          <p:cNvPr id="70682" name="Text Box 75"/>
          <p:cNvSpPr txBox="1">
            <a:spLocks noChangeArrowheads="1"/>
          </p:cNvSpPr>
          <p:nvPr/>
        </p:nvSpPr>
        <p:spPr bwMode="auto">
          <a:xfrm>
            <a:off x="4572000" y="2667000"/>
            <a:ext cx="254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000" i="1">
                <a:latin typeface="Times New Roman" charset="0"/>
              </a:rPr>
              <a:t>f</a:t>
            </a:r>
          </a:p>
        </p:txBody>
      </p:sp>
      <p:sp>
        <p:nvSpPr>
          <p:cNvPr id="70683" name="Text Box 76"/>
          <p:cNvSpPr txBox="1">
            <a:spLocks noChangeArrowheads="1"/>
          </p:cNvSpPr>
          <p:nvPr/>
        </p:nvSpPr>
        <p:spPr bwMode="auto">
          <a:xfrm>
            <a:off x="6553200" y="26670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000" i="1">
                <a:latin typeface="Times New Roman" charset="0"/>
              </a:rPr>
              <a:t>g</a:t>
            </a:r>
          </a:p>
        </p:txBody>
      </p:sp>
      <p:sp>
        <p:nvSpPr>
          <p:cNvPr id="70684" name="Line 77"/>
          <p:cNvSpPr>
            <a:spLocks noChangeShapeType="1"/>
          </p:cNvSpPr>
          <p:nvPr/>
        </p:nvSpPr>
        <p:spPr bwMode="auto">
          <a:xfrm>
            <a:off x="4572000" y="3276600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85" name="Line 78"/>
          <p:cNvSpPr>
            <a:spLocks noChangeShapeType="1"/>
          </p:cNvSpPr>
          <p:nvPr/>
        </p:nvSpPr>
        <p:spPr bwMode="auto">
          <a:xfrm>
            <a:off x="5105400" y="3276600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86" name="Line 79"/>
          <p:cNvSpPr>
            <a:spLocks noChangeShapeType="1"/>
          </p:cNvSpPr>
          <p:nvPr/>
        </p:nvSpPr>
        <p:spPr bwMode="auto">
          <a:xfrm>
            <a:off x="6477000" y="3276600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87" name="Text Box 17"/>
          <p:cNvSpPr txBox="1">
            <a:spLocks noChangeArrowheads="1"/>
          </p:cNvSpPr>
          <p:nvPr/>
        </p:nvSpPr>
        <p:spPr bwMode="auto">
          <a:xfrm>
            <a:off x="4475163" y="1092200"/>
            <a:ext cx="10493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x-none" sz="2400">
                <a:latin typeface="Century Gothic" charset="0"/>
              </a:rPr>
              <a:t>50  90</a:t>
            </a:r>
          </a:p>
        </p:txBody>
      </p:sp>
      <p:sp>
        <p:nvSpPr>
          <p:cNvPr id="70688" name="Line 18"/>
          <p:cNvSpPr>
            <a:spLocks noChangeShapeType="1"/>
          </p:cNvSpPr>
          <p:nvPr/>
        </p:nvSpPr>
        <p:spPr bwMode="auto">
          <a:xfrm>
            <a:off x="4510088" y="108743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89" name="Line 19"/>
          <p:cNvSpPr>
            <a:spLocks noChangeShapeType="1"/>
          </p:cNvSpPr>
          <p:nvPr/>
        </p:nvSpPr>
        <p:spPr bwMode="auto">
          <a:xfrm>
            <a:off x="5448300" y="108743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90" name="Line 20"/>
          <p:cNvSpPr>
            <a:spLocks noChangeShapeType="1"/>
          </p:cNvSpPr>
          <p:nvPr/>
        </p:nvSpPr>
        <p:spPr bwMode="auto">
          <a:xfrm>
            <a:off x="4929188" y="108743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91" name="Line 21"/>
          <p:cNvSpPr>
            <a:spLocks noChangeShapeType="1"/>
          </p:cNvSpPr>
          <p:nvPr/>
        </p:nvSpPr>
        <p:spPr bwMode="auto">
          <a:xfrm>
            <a:off x="5068888" y="108743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92" name="Line 22"/>
          <p:cNvSpPr>
            <a:spLocks noChangeShapeType="1"/>
          </p:cNvSpPr>
          <p:nvPr/>
        </p:nvSpPr>
        <p:spPr bwMode="auto">
          <a:xfrm>
            <a:off x="5999163" y="108267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93" name="Line 23"/>
          <p:cNvSpPr>
            <a:spLocks noChangeShapeType="1"/>
          </p:cNvSpPr>
          <p:nvPr/>
        </p:nvSpPr>
        <p:spPr bwMode="auto">
          <a:xfrm>
            <a:off x="5580063" y="108267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94" name="Rectangle 87"/>
          <p:cNvSpPr>
            <a:spLocks noChangeArrowheads="1"/>
          </p:cNvSpPr>
          <p:nvPr/>
        </p:nvSpPr>
        <p:spPr bwMode="auto">
          <a:xfrm>
            <a:off x="4402138" y="1090613"/>
            <a:ext cx="1720850" cy="481012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x-none">
              <a:latin typeface="Century Gothic" charset="0"/>
            </a:endParaRPr>
          </a:p>
          <a:p>
            <a:pPr eaLnBrk="1" hangingPunct="1"/>
            <a:endParaRPr lang="en-US" altLang="x-none">
              <a:latin typeface="Century Gothic" charset="0"/>
            </a:endParaRPr>
          </a:p>
        </p:txBody>
      </p:sp>
      <p:sp>
        <p:nvSpPr>
          <p:cNvPr id="70695" name="Text Box 17"/>
          <p:cNvSpPr txBox="1">
            <a:spLocks noChangeArrowheads="1"/>
          </p:cNvSpPr>
          <p:nvPr/>
        </p:nvSpPr>
        <p:spPr bwMode="auto">
          <a:xfrm>
            <a:off x="4621213" y="3014663"/>
            <a:ext cx="10493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x-none" sz="2400">
                <a:latin typeface="Century Gothic" charset="0"/>
              </a:rPr>
              <a:t>50  60</a:t>
            </a:r>
          </a:p>
        </p:txBody>
      </p:sp>
      <p:sp>
        <p:nvSpPr>
          <p:cNvPr id="70696" name="Line 18"/>
          <p:cNvSpPr>
            <a:spLocks noChangeShapeType="1"/>
          </p:cNvSpPr>
          <p:nvPr/>
        </p:nvSpPr>
        <p:spPr bwMode="auto">
          <a:xfrm>
            <a:off x="4654550" y="301148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97" name="Line 19"/>
          <p:cNvSpPr>
            <a:spLocks noChangeShapeType="1"/>
          </p:cNvSpPr>
          <p:nvPr/>
        </p:nvSpPr>
        <p:spPr bwMode="auto">
          <a:xfrm>
            <a:off x="5592763" y="301148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98" name="Line 20"/>
          <p:cNvSpPr>
            <a:spLocks noChangeShapeType="1"/>
          </p:cNvSpPr>
          <p:nvPr/>
        </p:nvSpPr>
        <p:spPr bwMode="auto">
          <a:xfrm>
            <a:off x="5073650" y="301148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99" name="Line 21"/>
          <p:cNvSpPr>
            <a:spLocks noChangeShapeType="1"/>
          </p:cNvSpPr>
          <p:nvPr/>
        </p:nvSpPr>
        <p:spPr bwMode="auto">
          <a:xfrm>
            <a:off x="5213350" y="301148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700" name="Line 22"/>
          <p:cNvSpPr>
            <a:spLocks noChangeShapeType="1"/>
          </p:cNvSpPr>
          <p:nvPr/>
        </p:nvSpPr>
        <p:spPr bwMode="auto">
          <a:xfrm>
            <a:off x="6143625" y="300513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701" name="Line 23"/>
          <p:cNvSpPr>
            <a:spLocks noChangeShapeType="1"/>
          </p:cNvSpPr>
          <p:nvPr/>
        </p:nvSpPr>
        <p:spPr bwMode="auto">
          <a:xfrm>
            <a:off x="5724525" y="300513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702" name="Rectangle 104"/>
          <p:cNvSpPr>
            <a:spLocks noChangeArrowheads="1"/>
          </p:cNvSpPr>
          <p:nvPr/>
        </p:nvSpPr>
        <p:spPr bwMode="auto">
          <a:xfrm>
            <a:off x="4546600" y="3013075"/>
            <a:ext cx="1722438" cy="481013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x-none">
              <a:latin typeface="Century Gothic" charset="0"/>
            </a:endParaRPr>
          </a:p>
          <a:p>
            <a:pPr eaLnBrk="1" hangingPunct="1"/>
            <a:endParaRPr lang="en-US" altLang="x-none">
              <a:latin typeface="Century Gothic" charset="0"/>
            </a:endParaRPr>
          </a:p>
        </p:txBody>
      </p:sp>
      <p:sp>
        <p:nvSpPr>
          <p:cNvPr id="70703" name="Text Box 17"/>
          <p:cNvSpPr txBox="1">
            <a:spLocks noChangeArrowheads="1"/>
          </p:cNvSpPr>
          <p:nvPr/>
        </p:nvSpPr>
        <p:spPr bwMode="auto">
          <a:xfrm>
            <a:off x="5121275" y="1944688"/>
            <a:ext cx="5207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x-none" sz="2400">
                <a:latin typeface="Century Gothic" charset="0"/>
              </a:rPr>
              <a:t>70</a:t>
            </a:r>
          </a:p>
        </p:txBody>
      </p:sp>
      <p:sp>
        <p:nvSpPr>
          <p:cNvPr id="70704" name="Line 18"/>
          <p:cNvSpPr>
            <a:spLocks noChangeShapeType="1"/>
          </p:cNvSpPr>
          <p:nvPr/>
        </p:nvSpPr>
        <p:spPr bwMode="auto">
          <a:xfrm>
            <a:off x="5145088" y="196850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705" name="Line 19"/>
          <p:cNvSpPr>
            <a:spLocks noChangeShapeType="1"/>
          </p:cNvSpPr>
          <p:nvPr/>
        </p:nvSpPr>
        <p:spPr bwMode="auto">
          <a:xfrm>
            <a:off x="6083300" y="196850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706" name="Line 20"/>
          <p:cNvSpPr>
            <a:spLocks noChangeShapeType="1"/>
          </p:cNvSpPr>
          <p:nvPr/>
        </p:nvSpPr>
        <p:spPr bwMode="auto">
          <a:xfrm>
            <a:off x="5564188" y="196850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707" name="Line 21"/>
          <p:cNvSpPr>
            <a:spLocks noChangeShapeType="1"/>
          </p:cNvSpPr>
          <p:nvPr/>
        </p:nvSpPr>
        <p:spPr bwMode="auto">
          <a:xfrm>
            <a:off x="5703888" y="196850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708" name="Line 22"/>
          <p:cNvSpPr>
            <a:spLocks noChangeShapeType="1"/>
          </p:cNvSpPr>
          <p:nvPr/>
        </p:nvSpPr>
        <p:spPr bwMode="auto">
          <a:xfrm>
            <a:off x="6634163" y="196215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709" name="Line 23"/>
          <p:cNvSpPr>
            <a:spLocks noChangeShapeType="1"/>
          </p:cNvSpPr>
          <p:nvPr/>
        </p:nvSpPr>
        <p:spPr bwMode="auto">
          <a:xfrm>
            <a:off x="6215063" y="196215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710" name="Rectangle 112"/>
          <p:cNvSpPr>
            <a:spLocks noChangeArrowheads="1"/>
          </p:cNvSpPr>
          <p:nvPr/>
        </p:nvSpPr>
        <p:spPr bwMode="auto">
          <a:xfrm>
            <a:off x="5037138" y="1970088"/>
            <a:ext cx="1720850" cy="481012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x-none">
              <a:latin typeface="Century Gothic" charset="0"/>
            </a:endParaRPr>
          </a:p>
          <a:p>
            <a:pPr eaLnBrk="1" hangingPunct="1"/>
            <a:endParaRPr lang="en-US" altLang="x-none">
              <a:latin typeface="Century Gothic" charset="0"/>
            </a:endParaRPr>
          </a:p>
        </p:txBody>
      </p:sp>
      <p:sp>
        <p:nvSpPr>
          <p:cNvPr id="70711" name="Text Box 17"/>
          <p:cNvSpPr txBox="1">
            <a:spLocks noChangeArrowheads="1"/>
          </p:cNvSpPr>
          <p:nvPr/>
        </p:nvSpPr>
        <p:spPr bwMode="auto">
          <a:xfrm>
            <a:off x="2025650" y="1997075"/>
            <a:ext cx="5207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x-none" sz="2400">
                <a:latin typeface="Century Gothic" charset="0"/>
              </a:rPr>
              <a:t>30</a:t>
            </a:r>
          </a:p>
        </p:txBody>
      </p:sp>
      <p:sp>
        <p:nvSpPr>
          <p:cNvPr id="70712" name="Line 18"/>
          <p:cNvSpPr>
            <a:spLocks noChangeShapeType="1"/>
          </p:cNvSpPr>
          <p:nvPr/>
        </p:nvSpPr>
        <p:spPr bwMode="auto">
          <a:xfrm>
            <a:off x="2049463" y="202088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713" name="Line 19"/>
          <p:cNvSpPr>
            <a:spLocks noChangeShapeType="1"/>
          </p:cNvSpPr>
          <p:nvPr/>
        </p:nvSpPr>
        <p:spPr bwMode="auto">
          <a:xfrm>
            <a:off x="2987675" y="202088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714" name="Line 20"/>
          <p:cNvSpPr>
            <a:spLocks noChangeShapeType="1"/>
          </p:cNvSpPr>
          <p:nvPr/>
        </p:nvSpPr>
        <p:spPr bwMode="auto">
          <a:xfrm>
            <a:off x="2468563" y="202088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715" name="Line 21"/>
          <p:cNvSpPr>
            <a:spLocks noChangeShapeType="1"/>
          </p:cNvSpPr>
          <p:nvPr/>
        </p:nvSpPr>
        <p:spPr bwMode="auto">
          <a:xfrm>
            <a:off x="2608263" y="202088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716" name="Line 22"/>
          <p:cNvSpPr>
            <a:spLocks noChangeShapeType="1"/>
          </p:cNvSpPr>
          <p:nvPr/>
        </p:nvSpPr>
        <p:spPr bwMode="auto">
          <a:xfrm>
            <a:off x="3538538" y="201453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717" name="Line 23"/>
          <p:cNvSpPr>
            <a:spLocks noChangeShapeType="1"/>
          </p:cNvSpPr>
          <p:nvPr/>
        </p:nvSpPr>
        <p:spPr bwMode="auto">
          <a:xfrm>
            <a:off x="3119438" y="201453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718" name="Rectangle 120"/>
          <p:cNvSpPr>
            <a:spLocks noChangeArrowheads="1"/>
          </p:cNvSpPr>
          <p:nvPr/>
        </p:nvSpPr>
        <p:spPr bwMode="auto">
          <a:xfrm>
            <a:off x="1941513" y="2022475"/>
            <a:ext cx="1720850" cy="481013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x-none">
              <a:latin typeface="Century Gothic" charset="0"/>
            </a:endParaRPr>
          </a:p>
          <a:p>
            <a:pPr eaLnBrk="1" hangingPunct="1"/>
            <a:endParaRPr lang="en-US" altLang="x-none">
              <a:latin typeface="Century Gothic" charset="0"/>
            </a:endParaRPr>
          </a:p>
        </p:txBody>
      </p:sp>
      <p:sp>
        <p:nvSpPr>
          <p:cNvPr id="70719" name="Text Box 17"/>
          <p:cNvSpPr txBox="1">
            <a:spLocks noChangeArrowheads="1"/>
          </p:cNvSpPr>
          <p:nvPr/>
        </p:nvSpPr>
        <p:spPr bwMode="auto">
          <a:xfrm>
            <a:off x="2722563" y="3022600"/>
            <a:ext cx="10493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x-none" sz="2400">
                <a:latin typeface="Century Gothic" charset="0"/>
              </a:rPr>
              <a:t>30  40</a:t>
            </a:r>
          </a:p>
        </p:txBody>
      </p:sp>
      <p:sp>
        <p:nvSpPr>
          <p:cNvPr id="70720" name="Line 18"/>
          <p:cNvSpPr>
            <a:spLocks noChangeShapeType="1"/>
          </p:cNvSpPr>
          <p:nvPr/>
        </p:nvSpPr>
        <p:spPr bwMode="auto">
          <a:xfrm>
            <a:off x="2757488" y="301783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721" name="Line 19"/>
          <p:cNvSpPr>
            <a:spLocks noChangeShapeType="1"/>
          </p:cNvSpPr>
          <p:nvPr/>
        </p:nvSpPr>
        <p:spPr bwMode="auto">
          <a:xfrm>
            <a:off x="3695700" y="301783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722" name="Line 20"/>
          <p:cNvSpPr>
            <a:spLocks noChangeShapeType="1"/>
          </p:cNvSpPr>
          <p:nvPr/>
        </p:nvSpPr>
        <p:spPr bwMode="auto">
          <a:xfrm>
            <a:off x="3176588" y="301783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723" name="Line 21"/>
          <p:cNvSpPr>
            <a:spLocks noChangeShapeType="1"/>
          </p:cNvSpPr>
          <p:nvPr/>
        </p:nvSpPr>
        <p:spPr bwMode="auto">
          <a:xfrm>
            <a:off x="3316288" y="301783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724" name="Line 22"/>
          <p:cNvSpPr>
            <a:spLocks noChangeShapeType="1"/>
          </p:cNvSpPr>
          <p:nvPr/>
        </p:nvSpPr>
        <p:spPr bwMode="auto">
          <a:xfrm>
            <a:off x="4246563" y="301307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725" name="Line 23"/>
          <p:cNvSpPr>
            <a:spLocks noChangeShapeType="1"/>
          </p:cNvSpPr>
          <p:nvPr/>
        </p:nvSpPr>
        <p:spPr bwMode="auto">
          <a:xfrm>
            <a:off x="3827463" y="301307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726" name="Rectangle 128"/>
          <p:cNvSpPr>
            <a:spLocks noChangeArrowheads="1"/>
          </p:cNvSpPr>
          <p:nvPr/>
        </p:nvSpPr>
        <p:spPr bwMode="auto">
          <a:xfrm>
            <a:off x="2649538" y="3021013"/>
            <a:ext cx="1720850" cy="481012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x-none">
              <a:latin typeface="Century Gothic" charset="0"/>
            </a:endParaRPr>
          </a:p>
          <a:p>
            <a:pPr eaLnBrk="1" hangingPunct="1"/>
            <a:endParaRPr lang="en-US" altLang="x-none">
              <a:latin typeface="Century Gothic" charset="0"/>
            </a:endParaRPr>
          </a:p>
        </p:txBody>
      </p:sp>
      <p:sp>
        <p:nvSpPr>
          <p:cNvPr id="70727" name="Text Box 17"/>
          <p:cNvSpPr txBox="1">
            <a:spLocks noChangeArrowheads="1"/>
          </p:cNvSpPr>
          <p:nvPr/>
        </p:nvSpPr>
        <p:spPr bwMode="auto">
          <a:xfrm>
            <a:off x="863600" y="3032125"/>
            <a:ext cx="104933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x-none" sz="2400">
                <a:latin typeface="Century Gothic" charset="0"/>
              </a:rPr>
              <a:t>10  </a:t>
            </a:r>
            <a:r>
              <a:rPr lang="en-US" altLang="x-none" sz="2400">
                <a:solidFill>
                  <a:srgbClr val="FF0000"/>
                </a:solidFill>
                <a:latin typeface="Century Gothic" charset="0"/>
              </a:rPr>
              <a:t>20</a:t>
            </a:r>
          </a:p>
        </p:txBody>
      </p:sp>
      <p:sp>
        <p:nvSpPr>
          <p:cNvPr id="70728" name="Line 18"/>
          <p:cNvSpPr>
            <a:spLocks noChangeShapeType="1"/>
          </p:cNvSpPr>
          <p:nvPr/>
        </p:nvSpPr>
        <p:spPr bwMode="auto">
          <a:xfrm>
            <a:off x="896938" y="302736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729" name="Line 19"/>
          <p:cNvSpPr>
            <a:spLocks noChangeShapeType="1"/>
          </p:cNvSpPr>
          <p:nvPr/>
        </p:nvSpPr>
        <p:spPr bwMode="auto">
          <a:xfrm>
            <a:off x="1835150" y="302736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730" name="Line 20"/>
          <p:cNvSpPr>
            <a:spLocks noChangeShapeType="1"/>
          </p:cNvSpPr>
          <p:nvPr/>
        </p:nvSpPr>
        <p:spPr bwMode="auto">
          <a:xfrm>
            <a:off x="1316038" y="302736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731" name="Line 21"/>
          <p:cNvSpPr>
            <a:spLocks noChangeShapeType="1"/>
          </p:cNvSpPr>
          <p:nvPr/>
        </p:nvSpPr>
        <p:spPr bwMode="auto">
          <a:xfrm>
            <a:off x="1455738" y="302736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732" name="Line 22"/>
          <p:cNvSpPr>
            <a:spLocks noChangeShapeType="1"/>
          </p:cNvSpPr>
          <p:nvPr/>
        </p:nvSpPr>
        <p:spPr bwMode="auto">
          <a:xfrm>
            <a:off x="2386013" y="302101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733" name="Line 23"/>
          <p:cNvSpPr>
            <a:spLocks noChangeShapeType="1"/>
          </p:cNvSpPr>
          <p:nvPr/>
        </p:nvSpPr>
        <p:spPr bwMode="auto">
          <a:xfrm>
            <a:off x="1966913" y="302101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734" name="Rectangle 136"/>
          <p:cNvSpPr>
            <a:spLocks noChangeArrowheads="1"/>
          </p:cNvSpPr>
          <p:nvPr/>
        </p:nvSpPr>
        <p:spPr bwMode="auto">
          <a:xfrm>
            <a:off x="788988" y="3030538"/>
            <a:ext cx="1722437" cy="479425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x-none">
              <a:latin typeface="Century Gothic" charset="0"/>
            </a:endParaRPr>
          </a:p>
          <a:p>
            <a:pPr eaLnBrk="1" hangingPunct="1"/>
            <a:endParaRPr lang="en-US" altLang="x-none">
              <a:latin typeface="Century 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558344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1F4F5AB-C1BC-1C48-94E4-D721D5F3952D}" type="slidenum">
              <a:rPr lang="ko-KR" altLang="en-US">
                <a:solidFill>
                  <a:srgbClr val="595959"/>
                </a:solidFill>
                <a:latin typeface="Century Gothic" charset="0"/>
              </a:rPr>
              <a:pPr eaLnBrk="1" hangingPunct="1"/>
              <a:t>65</a:t>
            </a:fld>
            <a:endParaRPr lang="en-US" altLang="ko-KR">
              <a:solidFill>
                <a:srgbClr val="595959"/>
              </a:solidFill>
              <a:latin typeface="Century Gothic" charset="0"/>
            </a:endParaRPr>
          </a:p>
        </p:txBody>
      </p:sp>
      <p:sp>
        <p:nvSpPr>
          <p:cNvPr id="71683" name="Rectangle 2"/>
          <p:cNvSpPr>
            <a:spLocks noGrp="1" noChangeArrowheads="1"/>
          </p:cNvSpPr>
          <p:nvPr>
            <p:ph type="title"/>
          </p:nvPr>
        </p:nvSpPr>
        <p:spPr>
          <a:xfrm>
            <a:off x="696913" y="330200"/>
            <a:ext cx="7772400" cy="639763"/>
          </a:xfrm>
        </p:spPr>
        <p:txBody>
          <a:bodyPr/>
          <a:lstStyle/>
          <a:p>
            <a:pPr eaLnBrk="1" hangingPunct="1"/>
            <a:r>
              <a:rPr lang="en-US" altLang="x-none" sz="3200" dirty="0"/>
              <a:t>(d) Coalesce (non-leaf)</a:t>
            </a:r>
          </a:p>
        </p:txBody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3990975"/>
            <a:ext cx="7772400" cy="2105025"/>
          </a:xfrm>
        </p:spPr>
        <p:txBody>
          <a:bodyPr/>
          <a:lstStyle/>
          <a:p>
            <a:pPr eaLnBrk="1" hangingPunct="1"/>
            <a:r>
              <a:rPr lang="en-US" altLang="x-none" sz="2400"/>
              <a:t>Delete 20</a:t>
            </a:r>
          </a:p>
          <a:p>
            <a:pPr lvl="1" eaLnBrk="1" hangingPunct="1"/>
            <a:r>
              <a:rPr lang="en-US" altLang="x-none" sz="2000"/>
              <a:t>From the parent node, delete pointer and key to the deleted node </a:t>
            </a:r>
          </a:p>
        </p:txBody>
      </p:sp>
      <p:sp>
        <p:nvSpPr>
          <p:cNvPr id="71685" name="Line 20"/>
          <p:cNvSpPr>
            <a:spLocks noChangeShapeType="1"/>
          </p:cNvSpPr>
          <p:nvPr/>
        </p:nvSpPr>
        <p:spPr bwMode="auto">
          <a:xfrm>
            <a:off x="2454275" y="3122613"/>
            <a:ext cx="2041525" cy="1587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686" name="Line 21"/>
          <p:cNvSpPr>
            <a:spLocks noChangeShapeType="1"/>
          </p:cNvSpPr>
          <p:nvPr/>
        </p:nvSpPr>
        <p:spPr bwMode="auto">
          <a:xfrm flipH="1">
            <a:off x="1201738" y="2263775"/>
            <a:ext cx="777875" cy="766763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687" name="Line 22"/>
          <p:cNvSpPr>
            <a:spLocks noChangeShapeType="1"/>
          </p:cNvSpPr>
          <p:nvPr/>
        </p:nvSpPr>
        <p:spPr bwMode="auto">
          <a:xfrm flipH="1">
            <a:off x="4953000" y="2271713"/>
            <a:ext cx="130175" cy="74612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688" name="Line 23"/>
          <p:cNvSpPr>
            <a:spLocks noChangeShapeType="1"/>
          </p:cNvSpPr>
          <p:nvPr/>
        </p:nvSpPr>
        <p:spPr bwMode="auto">
          <a:xfrm>
            <a:off x="5614988" y="2270125"/>
            <a:ext cx="917575" cy="7239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689" name="Line 24"/>
          <p:cNvSpPr>
            <a:spLocks noChangeShapeType="1"/>
          </p:cNvSpPr>
          <p:nvPr/>
        </p:nvSpPr>
        <p:spPr bwMode="auto">
          <a:xfrm>
            <a:off x="2568575" y="2238375"/>
            <a:ext cx="493713" cy="784225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690" name="Line 33"/>
          <p:cNvSpPr>
            <a:spLocks noChangeShapeType="1"/>
          </p:cNvSpPr>
          <p:nvPr/>
        </p:nvSpPr>
        <p:spPr bwMode="auto">
          <a:xfrm>
            <a:off x="6234113" y="3114675"/>
            <a:ext cx="2286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1691" name="Group 34"/>
          <p:cNvGrpSpPr>
            <a:grpSpLocks/>
          </p:cNvGrpSpPr>
          <p:nvPr/>
        </p:nvGrpSpPr>
        <p:grpSpPr bwMode="auto">
          <a:xfrm rot="10800000">
            <a:off x="6440488" y="3021013"/>
            <a:ext cx="396875" cy="503237"/>
            <a:chOff x="384" y="4195"/>
            <a:chExt cx="250" cy="317"/>
          </a:xfrm>
        </p:grpSpPr>
        <p:sp>
          <p:nvSpPr>
            <p:cNvPr id="71749" name="Freeform 35"/>
            <p:cNvSpPr>
              <a:spLocks/>
            </p:cNvSpPr>
            <p:nvPr/>
          </p:nvSpPr>
          <p:spPr bwMode="auto">
            <a:xfrm>
              <a:off x="384" y="4214"/>
              <a:ext cx="250" cy="298"/>
            </a:xfrm>
            <a:custGeom>
              <a:avLst/>
              <a:gdLst>
                <a:gd name="T0" fmla="*/ 0 w 250"/>
                <a:gd name="T1" fmla="*/ 0 h 298"/>
                <a:gd name="T2" fmla="*/ 250 w 250"/>
                <a:gd name="T3" fmla="*/ 0 h 298"/>
                <a:gd name="T4" fmla="*/ 250 w 250"/>
                <a:gd name="T5" fmla="*/ 298 h 298"/>
                <a:gd name="T6" fmla="*/ 0 w 250"/>
                <a:gd name="T7" fmla="*/ 298 h 29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50"/>
                <a:gd name="T13" fmla="*/ 0 h 298"/>
                <a:gd name="T14" fmla="*/ 250 w 250"/>
                <a:gd name="T15" fmla="*/ 298 h 29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50" h="298">
                  <a:moveTo>
                    <a:pt x="0" y="0"/>
                  </a:moveTo>
                  <a:lnTo>
                    <a:pt x="250" y="0"/>
                  </a:lnTo>
                  <a:lnTo>
                    <a:pt x="250" y="298"/>
                  </a:lnTo>
                  <a:lnTo>
                    <a:pt x="0" y="298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>
                <a:latin typeface="Century Gothic" charset="0"/>
              </a:endParaRPr>
            </a:p>
          </p:txBody>
        </p:sp>
        <p:sp>
          <p:nvSpPr>
            <p:cNvPr id="71750" name="Line 36"/>
            <p:cNvSpPr>
              <a:spLocks noChangeShapeType="1"/>
            </p:cNvSpPr>
            <p:nvPr/>
          </p:nvSpPr>
          <p:spPr bwMode="auto">
            <a:xfrm flipH="1">
              <a:off x="557" y="4195"/>
              <a:ext cx="9" cy="31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1692" name="Text Box 37"/>
          <p:cNvSpPr txBox="1">
            <a:spLocks noChangeArrowheads="1"/>
          </p:cNvSpPr>
          <p:nvPr/>
        </p:nvSpPr>
        <p:spPr bwMode="auto">
          <a:xfrm>
            <a:off x="6503988" y="3024188"/>
            <a:ext cx="517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400">
                <a:latin typeface="Century Gothic" charset="0"/>
              </a:rPr>
              <a:t>70</a:t>
            </a:r>
          </a:p>
        </p:txBody>
      </p:sp>
      <p:sp>
        <p:nvSpPr>
          <p:cNvPr id="71693" name="Line 54"/>
          <p:cNvSpPr>
            <a:spLocks noChangeShapeType="1"/>
          </p:cNvSpPr>
          <p:nvPr/>
        </p:nvSpPr>
        <p:spPr bwMode="auto">
          <a:xfrm flipH="1">
            <a:off x="2743200" y="1295400"/>
            <a:ext cx="1700213" cy="687388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694" name="Line 55"/>
          <p:cNvSpPr>
            <a:spLocks noChangeShapeType="1"/>
          </p:cNvSpPr>
          <p:nvPr/>
        </p:nvSpPr>
        <p:spPr bwMode="auto">
          <a:xfrm>
            <a:off x="5021263" y="1279525"/>
            <a:ext cx="139700" cy="693738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695" name="Line 56"/>
          <p:cNvSpPr>
            <a:spLocks noChangeShapeType="1"/>
          </p:cNvSpPr>
          <p:nvPr/>
        </p:nvSpPr>
        <p:spPr bwMode="auto">
          <a:xfrm>
            <a:off x="5554663" y="1339850"/>
            <a:ext cx="1679575" cy="588963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696" name="Line 57"/>
          <p:cNvSpPr>
            <a:spLocks noChangeShapeType="1"/>
          </p:cNvSpPr>
          <p:nvPr/>
        </p:nvSpPr>
        <p:spPr bwMode="auto">
          <a:xfrm>
            <a:off x="825500" y="3228975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697" name="Line 58"/>
          <p:cNvSpPr>
            <a:spLocks noChangeShapeType="1"/>
          </p:cNvSpPr>
          <p:nvPr/>
        </p:nvSpPr>
        <p:spPr bwMode="auto">
          <a:xfrm>
            <a:off x="1408113" y="3217863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698" name="Text Box 59"/>
          <p:cNvSpPr txBox="1">
            <a:spLocks noChangeArrowheads="1"/>
          </p:cNvSpPr>
          <p:nvPr/>
        </p:nvSpPr>
        <p:spPr bwMode="auto">
          <a:xfrm>
            <a:off x="4114800" y="8382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000" i="1">
                <a:latin typeface="Times New Roman" charset="0"/>
              </a:rPr>
              <a:t>a</a:t>
            </a:r>
          </a:p>
        </p:txBody>
      </p:sp>
      <p:sp>
        <p:nvSpPr>
          <p:cNvPr id="71699" name="Text Box 60"/>
          <p:cNvSpPr txBox="1">
            <a:spLocks noChangeArrowheads="1"/>
          </p:cNvSpPr>
          <p:nvPr/>
        </p:nvSpPr>
        <p:spPr bwMode="auto">
          <a:xfrm>
            <a:off x="1676400" y="17526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000" i="1">
                <a:latin typeface="Times New Roman" charset="0"/>
              </a:rPr>
              <a:t>b</a:t>
            </a:r>
          </a:p>
        </p:txBody>
      </p:sp>
      <p:sp>
        <p:nvSpPr>
          <p:cNvPr id="71700" name="Text Box 61"/>
          <p:cNvSpPr txBox="1">
            <a:spLocks noChangeArrowheads="1"/>
          </p:cNvSpPr>
          <p:nvPr/>
        </p:nvSpPr>
        <p:spPr bwMode="auto">
          <a:xfrm>
            <a:off x="4724400" y="1752600"/>
            <a:ext cx="296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000" i="1">
                <a:latin typeface="Times New Roman" charset="0"/>
              </a:rPr>
              <a:t>c</a:t>
            </a:r>
          </a:p>
        </p:txBody>
      </p:sp>
      <p:sp>
        <p:nvSpPr>
          <p:cNvPr id="71701" name="Text Box 62"/>
          <p:cNvSpPr txBox="1">
            <a:spLocks noChangeArrowheads="1"/>
          </p:cNvSpPr>
          <p:nvPr/>
        </p:nvSpPr>
        <p:spPr bwMode="auto">
          <a:xfrm>
            <a:off x="685800" y="26670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000" i="1">
                <a:latin typeface="Times New Roman" charset="0"/>
              </a:rPr>
              <a:t>d</a:t>
            </a:r>
          </a:p>
        </p:txBody>
      </p:sp>
      <p:sp>
        <p:nvSpPr>
          <p:cNvPr id="71702" name="Text Box 63"/>
          <p:cNvSpPr txBox="1">
            <a:spLocks noChangeArrowheads="1"/>
          </p:cNvSpPr>
          <p:nvPr/>
        </p:nvSpPr>
        <p:spPr bwMode="auto">
          <a:xfrm>
            <a:off x="2590800" y="2667000"/>
            <a:ext cx="296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000" i="1">
                <a:latin typeface="Times New Roman" charset="0"/>
              </a:rPr>
              <a:t>e</a:t>
            </a:r>
          </a:p>
        </p:txBody>
      </p:sp>
      <p:sp>
        <p:nvSpPr>
          <p:cNvPr id="71703" name="Text Box 64"/>
          <p:cNvSpPr txBox="1">
            <a:spLocks noChangeArrowheads="1"/>
          </p:cNvSpPr>
          <p:nvPr/>
        </p:nvSpPr>
        <p:spPr bwMode="auto">
          <a:xfrm>
            <a:off x="4572000" y="2667000"/>
            <a:ext cx="254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000" i="1">
                <a:latin typeface="Times New Roman" charset="0"/>
              </a:rPr>
              <a:t>f</a:t>
            </a:r>
          </a:p>
        </p:txBody>
      </p:sp>
      <p:sp>
        <p:nvSpPr>
          <p:cNvPr id="71704" name="Text Box 65"/>
          <p:cNvSpPr txBox="1">
            <a:spLocks noChangeArrowheads="1"/>
          </p:cNvSpPr>
          <p:nvPr/>
        </p:nvSpPr>
        <p:spPr bwMode="auto">
          <a:xfrm>
            <a:off x="6553200" y="26670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000" i="1">
                <a:latin typeface="Times New Roman" charset="0"/>
              </a:rPr>
              <a:t>g</a:t>
            </a:r>
          </a:p>
        </p:txBody>
      </p:sp>
      <p:sp>
        <p:nvSpPr>
          <p:cNvPr id="71705" name="Line 66"/>
          <p:cNvSpPr>
            <a:spLocks noChangeShapeType="1"/>
          </p:cNvSpPr>
          <p:nvPr/>
        </p:nvSpPr>
        <p:spPr bwMode="auto">
          <a:xfrm>
            <a:off x="1905000" y="3200400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06" name="Line 67"/>
          <p:cNvSpPr>
            <a:spLocks noChangeShapeType="1"/>
          </p:cNvSpPr>
          <p:nvPr/>
        </p:nvSpPr>
        <p:spPr bwMode="auto">
          <a:xfrm>
            <a:off x="4572000" y="3276600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07" name="Line 68"/>
          <p:cNvSpPr>
            <a:spLocks noChangeShapeType="1"/>
          </p:cNvSpPr>
          <p:nvPr/>
        </p:nvSpPr>
        <p:spPr bwMode="auto">
          <a:xfrm>
            <a:off x="5105400" y="3276600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08" name="Line 69"/>
          <p:cNvSpPr>
            <a:spLocks noChangeShapeType="1"/>
          </p:cNvSpPr>
          <p:nvPr/>
        </p:nvSpPr>
        <p:spPr bwMode="auto">
          <a:xfrm>
            <a:off x="6477000" y="3276600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09" name="Text Box 17"/>
          <p:cNvSpPr txBox="1">
            <a:spLocks noChangeArrowheads="1"/>
          </p:cNvSpPr>
          <p:nvPr/>
        </p:nvSpPr>
        <p:spPr bwMode="auto">
          <a:xfrm>
            <a:off x="4475163" y="1092200"/>
            <a:ext cx="10493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x-none" sz="2400">
                <a:latin typeface="Century Gothic" charset="0"/>
              </a:rPr>
              <a:t>50  90</a:t>
            </a:r>
          </a:p>
        </p:txBody>
      </p:sp>
      <p:sp>
        <p:nvSpPr>
          <p:cNvPr id="71710" name="Line 18"/>
          <p:cNvSpPr>
            <a:spLocks noChangeShapeType="1"/>
          </p:cNvSpPr>
          <p:nvPr/>
        </p:nvSpPr>
        <p:spPr bwMode="auto">
          <a:xfrm>
            <a:off x="4510088" y="108743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11" name="Line 19"/>
          <p:cNvSpPr>
            <a:spLocks noChangeShapeType="1"/>
          </p:cNvSpPr>
          <p:nvPr/>
        </p:nvSpPr>
        <p:spPr bwMode="auto">
          <a:xfrm>
            <a:off x="5448300" y="108743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12" name="Line 20"/>
          <p:cNvSpPr>
            <a:spLocks noChangeShapeType="1"/>
          </p:cNvSpPr>
          <p:nvPr/>
        </p:nvSpPr>
        <p:spPr bwMode="auto">
          <a:xfrm>
            <a:off x="4929188" y="108743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13" name="Line 21"/>
          <p:cNvSpPr>
            <a:spLocks noChangeShapeType="1"/>
          </p:cNvSpPr>
          <p:nvPr/>
        </p:nvSpPr>
        <p:spPr bwMode="auto">
          <a:xfrm>
            <a:off x="5068888" y="108743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14" name="Line 22"/>
          <p:cNvSpPr>
            <a:spLocks noChangeShapeType="1"/>
          </p:cNvSpPr>
          <p:nvPr/>
        </p:nvSpPr>
        <p:spPr bwMode="auto">
          <a:xfrm>
            <a:off x="5999163" y="108267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15" name="Line 23"/>
          <p:cNvSpPr>
            <a:spLocks noChangeShapeType="1"/>
          </p:cNvSpPr>
          <p:nvPr/>
        </p:nvSpPr>
        <p:spPr bwMode="auto">
          <a:xfrm>
            <a:off x="5580063" y="108267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16" name="Rectangle 77"/>
          <p:cNvSpPr>
            <a:spLocks noChangeArrowheads="1"/>
          </p:cNvSpPr>
          <p:nvPr/>
        </p:nvSpPr>
        <p:spPr bwMode="auto">
          <a:xfrm>
            <a:off x="4402138" y="1090613"/>
            <a:ext cx="1720850" cy="481012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x-none">
              <a:latin typeface="Century Gothic" charset="0"/>
            </a:endParaRPr>
          </a:p>
          <a:p>
            <a:pPr eaLnBrk="1" hangingPunct="1"/>
            <a:endParaRPr lang="en-US" altLang="x-none">
              <a:latin typeface="Century Gothic" charset="0"/>
            </a:endParaRPr>
          </a:p>
        </p:txBody>
      </p:sp>
      <p:sp>
        <p:nvSpPr>
          <p:cNvPr id="71717" name="Text Box 17"/>
          <p:cNvSpPr txBox="1">
            <a:spLocks noChangeArrowheads="1"/>
          </p:cNvSpPr>
          <p:nvPr/>
        </p:nvSpPr>
        <p:spPr bwMode="auto">
          <a:xfrm>
            <a:off x="4621213" y="3014663"/>
            <a:ext cx="10493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x-none" sz="2400">
                <a:latin typeface="Century Gothic" charset="0"/>
              </a:rPr>
              <a:t>50  60</a:t>
            </a:r>
          </a:p>
        </p:txBody>
      </p:sp>
      <p:sp>
        <p:nvSpPr>
          <p:cNvPr id="71718" name="Line 18"/>
          <p:cNvSpPr>
            <a:spLocks noChangeShapeType="1"/>
          </p:cNvSpPr>
          <p:nvPr/>
        </p:nvSpPr>
        <p:spPr bwMode="auto">
          <a:xfrm>
            <a:off x="4654550" y="301148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19" name="Line 19"/>
          <p:cNvSpPr>
            <a:spLocks noChangeShapeType="1"/>
          </p:cNvSpPr>
          <p:nvPr/>
        </p:nvSpPr>
        <p:spPr bwMode="auto">
          <a:xfrm>
            <a:off x="5592763" y="301148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20" name="Line 20"/>
          <p:cNvSpPr>
            <a:spLocks noChangeShapeType="1"/>
          </p:cNvSpPr>
          <p:nvPr/>
        </p:nvSpPr>
        <p:spPr bwMode="auto">
          <a:xfrm>
            <a:off x="5073650" y="301148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21" name="Line 21"/>
          <p:cNvSpPr>
            <a:spLocks noChangeShapeType="1"/>
          </p:cNvSpPr>
          <p:nvPr/>
        </p:nvSpPr>
        <p:spPr bwMode="auto">
          <a:xfrm>
            <a:off x="5213350" y="301148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22" name="Line 22"/>
          <p:cNvSpPr>
            <a:spLocks noChangeShapeType="1"/>
          </p:cNvSpPr>
          <p:nvPr/>
        </p:nvSpPr>
        <p:spPr bwMode="auto">
          <a:xfrm>
            <a:off x="6143625" y="300513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23" name="Line 23"/>
          <p:cNvSpPr>
            <a:spLocks noChangeShapeType="1"/>
          </p:cNvSpPr>
          <p:nvPr/>
        </p:nvSpPr>
        <p:spPr bwMode="auto">
          <a:xfrm>
            <a:off x="5724525" y="300513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24" name="Rectangle 85"/>
          <p:cNvSpPr>
            <a:spLocks noChangeArrowheads="1"/>
          </p:cNvSpPr>
          <p:nvPr/>
        </p:nvSpPr>
        <p:spPr bwMode="auto">
          <a:xfrm>
            <a:off x="4546600" y="3013075"/>
            <a:ext cx="1722438" cy="481013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x-none">
              <a:latin typeface="Century Gothic" charset="0"/>
            </a:endParaRPr>
          </a:p>
          <a:p>
            <a:pPr eaLnBrk="1" hangingPunct="1"/>
            <a:endParaRPr lang="en-US" altLang="x-none">
              <a:latin typeface="Century Gothic" charset="0"/>
            </a:endParaRPr>
          </a:p>
        </p:txBody>
      </p:sp>
      <p:sp>
        <p:nvSpPr>
          <p:cNvPr id="71725" name="Text Box 17"/>
          <p:cNvSpPr txBox="1">
            <a:spLocks noChangeArrowheads="1"/>
          </p:cNvSpPr>
          <p:nvPr/>
        </p:nvSpPr>
        <p:spPr bwMode="auto">
          <a:xfrm>
            <a:off x="5121275" y="1944688"/>
            <a:ext cx="5207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x-none" sz="2400">
                <a:latin typeface="Century Gothic" charset="0"/>
              </a:rPr>
              <a:t>70</a:t>
            </a:r>
          </a:p>
        </p:txBody>
      </p:sp>
      <p:sp>
        <p:nvSpPr>
          <p:cNvPr id="71726" name="Line 18"/>
          <p:cNvSpPr>
            <a:spLocks noChangeShapeType="1"/>
          </p:cNvSpPr>
          <p:nvPr/>
        </p:nvSpPr>
        <p:spPr bwMode="auto">
          <a:xfrm>
            <a:off x="5145088" y="196850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27" name="Line 19"/>
          <p:cNvSpPr>
            <a:spLocks noChangeShapeType="1"/>
          </p:cNvSpPr>
          <p:nvPr/>
        </p:nvSpPr>
        <p:spPr bwMode="auto">
          <a:xfrm>
            <a:off x="6083300" y="196850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28" name="Line 20"/>
          <p:cNvSpPr>
            <a:spLocks noChangeShapeType="1"/>
          </p:cNvSpPr>
          <p:nvPr/>
        </p:nvSpPr>
        <p:spPr bwMode="auto">
          <a:xfrm>
            <a:off x="5564188" y="196850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29" name="Line 21"/>
          <p:cNvSpPr>
            <a:spLocks noChangeShapeType="1"/>
          </p:cNvSpPr>
          <p:nvPr/>
        </p:nvSpPr>
        <p:spPr bwMode="auto">
          <a:xfrm>
            <a:off x="5703888" y="196850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30" name="Line 22"/>
          <p:cNvSpPr>
            <a:spLocks noChangeShapeType="1"/>
          </p:cNvSpPr>
          <p:nvPr/>
        </p:nvSpPr>
        <p:spPr bwMode="auto">
          <a:xfrm>
            <a:off x="6634163" y="196215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31" name="Line 23"/>
          <p:cNvSpPr>
            <a:spLocks noChangeShapeType="1"/>
          </p:cNvSpPr>
          <p:nvPr/>
        </p:nvSpPr>
        <p:spPr bwMode="auto">
          <a:xfrm>
            <a:off x="6215063" y="196215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32" name="Rectangle 93"/>
          <p:cNvSpPr>
            <a:spLocks noChangeArrowheads="1"/>
          </p:cNvSpPr>
          <p:nvPr/>
        </p:nvSpPr>
        <p:spPr bwMode="auto">
          <a:xfrm>
            <a:off x="5037138" y="1970088"/>
            <a:ext cx="1720850" cy="481012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x-none">
              <a:latin typeface="Century Gothic" charset="0"/>
            </a:endParaRPr>
          </a:p>
          <a:p>
            <a:pPr eaLnBrk="1" hangingPunct="1"/>
            <a:endParaRPr lang="en-US" altLang="x-none">
              <a:latin typeface="Century Gothic" charset="0"/>
            </a:endParaRPr>
          </a:p>
        </p:txBody>
      </p:sp>
      <p:sp>
        <p:nvSpPr>
          <p:cNvPr id="71733" name="Text Box 17"/>
          <p:cNvSpPr txBox="1">
            <a:spLocks noChangeArrowheads="1"/>
          </p:cNvSpPr>
          <p:nvPr/>
        </p:nvSpPr>
        <p:spPr bwMode="auto">
          <a:xfrm>
            <a:off x="2025650" y="1997075"/>
            <a:ext cx="5207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x-none" sz="2400">
                <a:solidFill>
                  <a:srgbClr val="FF0000"/>
                </a:solidFill>
                <a:latin typeface="Century Gothic" charset="0"/>
              </a:rPr>
              <a:t>30</a:t>
            </a:r>
          </a:p>
        </p:txBody>
      </p:sp>
      <p:sp>
        <p:nvSpPr>
          <p:cNvPr id="71734" name="Line 18"/>
          <p:cNvSpPr>
            <a:spLocks noChangeShapeType="1"/>
          </p:cNvSpPr>
          <p:nvPr/>
        </p:nvSpPr>
        <p:spPr bwMode="auto">
          <a:xfrm>
            <a:off x="2049463" y="202088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35" name="Line 19"/>
          <p:cNvSpPr>
            <a:spLocks noChangeShapeType="1"/>
          </p:cNvSpPr>
          <p:nvPr/>
        </p:nvSpPr>
        <p:spPr bwMode="auto">
          <a:xfrm>
            <a:off x="2987675" y="202088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36" name="Line 20"/>
          <p:cNvSpPr>
            <a:spLocks noChangeShapeType="1"/>
          </p:cNvSpPr>
          <p:nvPr/>
        </p:nvSpPr>
        <p:spPr bwMode="auto">
          <a:xfrm>
            <a:off x="2468563" y="202088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37" name="Line 21"/>
          <p:cNvSpPr>
            <a:spLocks noChangeShapeType="1"/>
          </p:cNvSpPr>
          <p:nvPr/>
        </p:nvSpPr>
        <p:spPr bwMode="auto">
          <a:xfrm>
            <a:off x="2608263" y="202088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38" name="Line 22"/>
          <p:cNvSpPr>
            <a:spLocks noChangeShapeType="1"/>
          </p:cNvSpPr>
          <p:nvPr/>
        </p:nvSpPr>
        <p:spPr bwMode="auto">
          <a:xfrm>
            <a:off x="3538538" y="201453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39" name="Line 23"/>
          <p:cNvSpPr>
            <a:spLocks noChangeShapeType="1"/>
          </p:cNvSpPr>
          <p:nvPr/>
        </p:nvSpPr>
        <p:spPr bwMode="auto">
          <a:xfrm>
            <a:off x="3119438" y="201453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40" name="Rectangle 101"/>
          <p:cNvSpPr>
            <a:spLocks noChangeArrowheads="1"/>
          </p:cNvSpPr>
          <p:nvPr/>
        </p:nvSpPr>
        <p:spPr bwMode="auto">
          <a:xfrm>
            <a:off x="1941513" y="2022475"/>
            <a:ext cx="1720850" cy="481013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x-none">
              <a:latin typeface="Century Gothic" charset="0"/>
            </a:endParaRPr>
          </a:p>
          <a:p>
            <a:pPr eaLnBrk="1" hangingPunct="1"/>
            <a:endParaRPr lang="en-US" altLang="x-none">
              <a:latin typeface="Century Gothic" charset="0"/>
            </a:endParaRPr>
          </a:p>
        </p:txBody>
      </p:sp>
      <p:sp>
        <p:nvSpPr>
          <p:cNvPr id="71741" name="Text Box 17"/>
          <p:cNvSpPr txBox="1">
            <a:spLocks noChangeArrowheads="1"/>
          </p:cNvSpPr>
          <p:nvPr/>
        </p:nvSpPr>
        <p:spPr bwMode="auto">
          <a:xfrm>
            <a:off x="835025" y="3049588"/>
            <a:ext cx="15763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x-none" sz="2400">
                <a:latin typeface="Century Gothic" charset="0"/>
              </a:rPr>
              <a:t>10  30  40</a:t>
            </a:r>
          </a:p>
        </p:txBody>
      </p:sp>
      <p:sp>
        <p:nvSpPr>
          <p:cNvPr id="71742" name="Line 18"/>
          <p:cNvSpPr>
            <a:spLocks noChangeShapeType="1"/>
          </p:cNvSpPr>
          <p:nvPr/>
        </p:nvSpPr>
        <p:spPr bwMode="auto">
          <a:xfrm>
            <a:off x="879475" y="304641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43" name="Line 19"/>
          <p:cNvSpPr>
            <a:spLocks noChangeShapeType="1"/>
          </p:cNvSpPr>
          <p:nvPr/>
        </p:nvSpPr>
        <p:spPr bwMode="auto">
          <a:xfrm>
            <a:off x="1817688" y="304641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44" name="Line 20"/>
          <p:cNvSpPr>
            <a:spLocks noChangeShapeType="1"/>
          </p:cNvSpPr>
          <p:nvPr/>
        </p:nvSpPr>
        <p:spPr bwMode="auto">
          <a:xfrm>
            <a:off x="1298575" y="304641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45" name="Line 21"/>
          <p:cNvSpPr>
            <a:spLocks noChangeShapeType="1"/>
          </p:cNvSpPr>
          <p:nvPr/>
        </p:nvSpPr>
        <p:spPr bwMode="auto">
          <a:xfrm>
            <a:off x="1438275" y="304641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46" name="Line 22"/>
          <p:cNvSpPr>
            <a:spLocks noChangeShapeType="1"/>
          </p:cNvSpPr>
          <p:nvPr/>
        </p:nvSpPr>
        <p:spPr bwMode="auto">
          <a:xfrm>
            <a:off x="2368550" y="304006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47" name="Line 23"/>
          <p:cNvSpPr>
            <a:spLocks noChangeShapeType="1"/>
          </p:cNvSpPr>
          <p:nvPr/>
        </p:nvSpPr>
        <p:spPr bwMode="auto">
          <a:xfrm>
            <a:off x="1949450" y="304006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48" name="Rectangle 86"/>
          <p:cNvSpPr>
            <a:spLocks noChangeArrowheads="1"/>
          </p:cNvSpPr>
          <p:nvPr/>
        </p:nvSpPr>
        <p:spPr bwMode="auto">
          <a:xfrm>
            <a:off x="771525" y="3048000"/>
            <a:ext cx="1722438" cy="481013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x-none">
              <a:latin typeface="Century Gothic" charset="0"/>
            </a:endParaRPr>
          </a:p>
          <a:p>
            <a:pPr eaLnBrk="1" hangingPunct="1"/>
            <a:endParaRPr lang="en-US" altLang="x-none">
              <a:latin typeface="Century 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241829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58E404C-10EC-9E4F-AAEE-A8CD98DC9A39}" type="slidenum">
              <a:rPr lang="ko-KR" altLang="en-US">
                <a:solidFill>
                  <a:srgbClr val="595959"/>
                </a:solidFill>
                <a:latin typeface="Century Gothic" charset="0"/>
              </a:rPr>
              <a:pPr eaLnBrk="1" hangingPunct="1"/>
              <a:t>66</a:t>
            </a:fld>
            <a:endParaRPr lang="en-US" altLang="ko-KR">
              <a:solidFill>
                <a:srgbClr val="595959"/>
              </a:solidFill>
              <a:latin typeface="Century Gothic" charset="0"/>
            </a:endParaRPr>
          </a:p>
        </p:txBody>
      </p:sp>
      <p:sp>
        <p:nvSpPr>
          <p:cNvPr id="72707" name="Rectangle 2"/>
          <p:cNvSpPr>
            <a:spLocks noGrp="1" noChangeArrowheads="1"/>
          </p:cNvSpPr>
          <p:nvPr>
            <p:ph type="title"/>
          </p:nvPr>
        </p:nvSpPr>
        <p:spPr>
          <a:xfrm>
            <a:off x="696913" y="330200"/>
            <a:ext cx="7772400" cy="639763"/>
          </a:xfrm>
        </p:spPr>
        <p:txBody>
          <a:bodyPr/>
          <a:lstStyle/>
          <a:p>
            <a:pPr eaLnBrk="1" hangingPunct="1"/>
            <a:r>
              <a:rPr lang="en-US" altLang="x-none" sz="3200" dirty="0"/>
              <a:t>(d) Coalesce (non-leaf)</a:t>
            </a:r>
          </a:p>
        </p:txBody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810000"/>
            <a:ext cx="8229600" cy="2667000"/>
          </a:xfrm>
        </p:spPr>
        <p:txBody>
          <a:bodyPr/>
          <a:lstStyle/>
          <a:p>
            <a:pPr eaLnBrk="1" hangingPunct="1"/>
            <a:r>
              <a:rPr lang="en-US" altLang="x-none"/>
              <a:t>Delete 20</a:t>
            </a:r>
          </a:p>
          <a:p>
            <a:pPr lvl="1" eaLnBrk="1" hangingPunct="1"/>
            <a:r>
              <a:rPr lang="en-US" altLang="x-none" sz="1800"/>
              <a:t>Underflow at </a:t>
            </a:r>
            <a:r>
              <a:rPr lang="en-US" altLang="x-none" sz="1800" i="1">
                <a:latin typeface="Times New Roman" charset="0"/>
              </a:rPr>
              <a:t>b</a:t>
            </a:r>
            <a:r>
              <a:rPr lang="en-US" altLang="x-none" sz="1800"/>
              <a:t>? Min 2 ptrs, currently 1.</a:t>
            </a:r>
          </a:p>
          <a:p>
            <a:pPr lvl="1" eaLnBrk="1" hangingPunct="1"/>
            <a:r>
              <a:rPr lang="en-US" altLang="x-none" sz="1800"/>
              <a:t>Try to merge with its sibling.</a:t>
            </a:r>
          </a:p>
          <a:p>
            <a:pPr lvl="2" eaLnBrk="1" hangingPunct="1"/>
            <a:r>
              <a:rPr lang="en-US" altLang="x-none" sz="1800"/>
              <a:t>Nodes </a:t>
            </a:r>
            <a:r>
              <a:rPr lang="en-US" altLang="x-none" sz="1800" i="1">
                <a:latin typeface="Times New Roman" charset="0"/>
              </a:rPr>
              <a:t>b</a:t>
            </a:r>
            <a:r>
              <a:rPr lang="en-US" altLang="x-none" sz="1800"/>
              <a:t> and </a:t>
            </a:r>
            <a:r>
              <a:rPr lang="en-US" altLang="x-none" sz="1800" i="1">
                <a:latin typeface="Times New Roman" charset="0"/>
              </a:rPr>
              <a:t>c</a:t>
            </a:r>
            <a:r>
              <a:rPr lang="en-US" altLang="x-none" sz="1800"/>
              <a:t>: 3 ptrs in total. Max 4 ptrs.</a:t>
            </a:r>
          </a:p>
          <a:p>
            <a:pPr lvl="2" eaLnBrk="1" hangingPunct="1"/>
            <a:r>
              <a:rPr lang="en-US" altLang="x-none" sz="1800"/>
              <a:t>Merge </a:t>
            </a:r>
            <a:r>
              <a:rPr lang="en-US" altLang="x-none" sz="1800" i="1">
                <a:latin typeface="Times New Roman" charset="0"/>
              </a:rPr>
              <a:t>b</a:t>
            </a:r>
            <a:r>
              <a:rPr lang="en-US" altLang="x-none" sz="1800"/>
              <a:t> and </a:t>
            </a:r>
            <a:r>
              <a:rPr lang="en-US" altLang="x-none" sz="1800" i="1">
                <a:latin typeface="Times New Roman" charset="0"/>
              </a:rPr>
              <a:t>c</a:t>
            </a:r>
            <a:r>
              <a:rPr lang="en-US" altLang="x-none" sz="1800"/>
              <a:t>.</a:t>
            </a:r>
          </a:p>
          <a:p>
            <a:pPr lvl="1" eaLnBrk="1" hangingPunct="1"/>
            <a:endParaRPr lang="en-US" altLang="x-none" sz="1800"/>
          </a:p>
        </p:txBody>
      </p:sp>
      <p:sp>
        <p:nvSpPr>
          <p:cNvPr id="72709" name="Line 20"/>
          <p:cNvSpPr>
            <a:spLocks noChangeShapeType="1"/>
          </p:cNvSpPr>
          <p:nvPr/>
        </p:nvSpPr>
        <p:spPr bwMode="auto">
          <a:xfrm>
            <a:off x="2454275" y="3122613"/>
            <a:ext cx="2041525" cy="1587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10" name="Line 21"/>
          <p:cNvSpPr>
            <a:spLocks noChangeShapeType="1"/>
          </p:cNvSpPr>
          <p:nvPr/>
        </p:nvSpPr>
        <p:spPr bwMode="auto">
          <a:xfrm flipH="1">
            <a:off x="1201738" y="2263775"/>
            <a:ext cx="777875" cy="766763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11" name="Line 22"/>
          <p:cNvSpPr>
            <a:spLocks noChangeShapeType="1"/>
          </p:cNvSpPr>
          <p:nvPr/>
        </p:nvSpPr>
        <p:spPr bwMode="auto">
          <a:xfrm flipH="1">
            <a:off x="4953000" y="2271713"/>
            <a:ext cx="130175" cy="74612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12" name="Line 23"/>
          <p:cNvSpPr>
            <a:spLocks noChangeShapeType="1"/>
          </p:cNvSpPr>
          <p:nvPr/>
        </p:nvSpPr>
        <p:spPr bwMode="auto">
          <a:xfrm>
            <a:off x="5614988" y="2270125"/>
            <a:ext cx="917575" cy="7239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13" name="Line 32"/>
          <p:cNvSpPr>
            <a:spLocks noChangeShapeType="1"/>
          </p:cNvSpPr>
          <p:nvPr/>
        </p:nvSpPr>
        <p:spPr bwMode="auto">
          <a:xfrm>
            <a:off x="6234113" y="3114675"/>
            <a:ext cx="2286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2714" name="Group 33"/>
          <p:cNvGrpSpPr>
            <a:grpSpLocks/>
          </p:cNvGrpSpPr>
          <p:nvPr/>
        </p:nvGrpSpPr>
        <p:grpSpPr bwMode="auto">
          <a:xfrm rot="10800000">
            <a:off x="6440488" y="3021013"/>
            <a:ext cx="396875" cy="503237"/>
            <a:chOff x="384" y="4195"/>
            <a:chExt cx="250" cy="317"/>
          </a:xfrm>
        </p:grpSpPr>
        <p:sp>
          <p:nvSpPr>
            <p:cNvPr id="72774" name="Freeform 34"/>
            <p:cNvSpPr>
              <a:spLocks/>
            </p:cNvSpPr>
            <p:nvPr/>
          </p:nvSpPr>
          <p:spPr bwMode="auto">
            <a:xfrm>
              <a:off x="384" y="4214"/>
              <a:ext cx="250" cy="298"/>
            </a:xfrm>
            <a:custGeom>
              <a:avLst/>
              <a:gdLst>
                <a:gd name="T0" fmla="*/ 0 w 250"/>
                <a:gd name="T1" fmla="*/ 0 h 298"/>
                <a:gd name="T2" fmla="*/ 250 w 250"/>
                <a:gd name="T3" fmla="*/ 0 h 298"/>
                <a:gd name="T4" fmla="*/ 250 w 250"/>
                <a:gd name="T5" fmla="*/ 298 h 298"/>
                <a:gd name="T6" fmla="*/ 0 w 250"/>
                <a:gd name="T7" fmla="*/ 298 h 29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50"/>
                <a:gd name="T13" fmla="*/ 0 h 298"/>
                <a:gd name="T14" fmla="*/ 250 w 250"/>
                <a:gd name="T15" fmla="*/ 298 h 29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50" h="298">
                  <a:moveTo>
                    <a:pt x="0" y="0"/>
                  </a:moveTo>
                  <a:lnTo>
                    <a:pt x="250" y="0"/>
                  </a:lnTo>
                  <a:lnTo>
                    <a:pt x="250" y="298"/>
                  </a:lnTo>
                  <a:lnTo>
                    <a:pt x="0" y="298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>
                <a:latin typeface="Century Gothic" charset="0"/>
              </a:endParaRPr>
            </a:p>
          </p:txBody>
        </p:sp>
        <p:sp>
          <p:nvSpPr>
            <p:cNvPr id="72775" name="Line 35"/>
            <p:cNvSpPr>
              <a:spLocks noChangeShapeType="1"/>
            </p:cNvSpPr>
            <p:nvPr/>
          </p:nvSpPr>
          <p:spPr bwMode="auto">
            <a:xfrm flipH="1">
              <a:off x="557" y="4195"/>
              <a:ext cx="9" cy="31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2715" name="Text Box 36"/>
          <p:cNvSpPr txBox="1">
            <a:spLocks noChangeArrowheads="1"/>
          </p:cNvSpPr>
          <p:nvPr/>
        </p:nvSpPr>
        <p:spPr bwMode="auto">
          <a:xfrm>
            <a:off x="6503988" y="3024188"/>
            <a:ext cx="517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400">
                <a:latin typeface="Century Gothic" charset="0"/>
              </a:rPr>
              <a:t>70</a:t>
            </a:r>
          </a:p>
        </p:txBody>
      </p:sp>
      <p:grpSp>
        <p:nvGrpSpPr>
          <p:cNvPr id="72716" name="Group 37"/>
          <p:cNvGrpSpPr>
            <a:grpSpLocks/>
          </p:cNvGrpSpPr>
          <p:nvPr/>
        </p:nvGrpSpPr>
        <p:grpSpPr bwMode="auto">
          <a:xfrm>
            <a:off x="1919288" y="1982788"/>
            <a:ext cx="1822450" cy="512762"/>
            <a:chOff x="732" y="2389"/>
            <a:chExt cx="1148" cy="323"/>
          </a:xfrm>
        </p:grpSpPr>
        <p:sp>
          <p:nvSpPr>
            <p:cNvPr id="72767" name="Text Box 38"/>
            <p:cNvSpPr txBox="1">
              <a:spLocks noChangeArrowheads="1"/>
            </p:cNvSpPr>
            <p:nvPr/>
          </p:nvSpPr>
          <p:spPr bwMode="auto">
            <a:xfrm>
              <a:off x="732" y="2404"/>
              <a:ext cx="1148" cy="3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x-none" sz="2400">
                  <a:latin typeface="Century Gothic" charset="0"/>
                </a:rPr>
                <a:t>                 </a:t>
              </a:r>
            </a:p>
          </p:txBody>
        </p:sp>
        <p:sp>
          <p:nvSpPr>
            <p:cNvPr id="72768" name="Line 39"/>
            <p:cNvSpPr>
              <a:spLocks noChangeShapeType="1"/>
            </p:cNvSpPr>
            <p:nvPr/>
          </p:nvSpPr>
          <p:spPr bwMode="auto">
            <a:xfrm>
              <a:off x="832" y="2389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769" name="Line 40"/>
            <p:cNvSpPr>
              <a:spLocks noChangeShapeType="1"/>
            </p:cNvSpPr>
            <p:nvPr/>
          </p:nvSpPr>
          <p:spPr bwMode="auto">
            <a:xfrm>
              <a:off x="1423" y="2389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770" name="Line 41"/>
            <p:cNvSpPr>
              <a:spLocks noChangeShapeType="1"/>
            </p:cNvSpPr>
            <p:nvPr/>
          </p:nvSpPr>
          <p:spPr bwMode="auto">
            <a:xfrm>
              <a:off x="1096" y="2389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771" name="Line 42"/>
            <p:cNvSpPr>
              <a:spLocks noChangeShapeType="1"/>
            </p:cNvSpPr>
            <p:nvPr/>
          </p:nvSpPr>
          <p:spPr bwMode="auto">
            <a:xfrm>
              <a:off x="1184" y="2389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772" name="Line 43"/>
            <p:cNvSpPr>
              <a:spLocks noChangeShapeType="1"/>
            </p:cNvSpPr>
            <p:nvPr/>
          </p:nvSpPr>
          <p:spPr bwMode="auto">
            <a:xfrm>
              <a:off x="1776" y="2408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773" name="Line 44"/>
            <p:cNvSpPr>
              <a:spLocks noChangeShapeType="1"/>
            </p:cNvSpPr>
            <p:nvPr/>
          </p:nvSpPr>
          <p:spPr bwMode="auto">
            <a:xfrm>
              <a:off x="1512" y="2408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2717" name="Line 53"/>
          <p:cNvSpPr>
            <a:spLocks noChangeShapeType="1"/>
          </p:cNvSpPr>
          <p:nvPr/>
        </p:nvSpPr>
        <p:spPr bwMode="auto">
          <a:xfrm flipH="1">
            <a:off x="2743200" y="1295400"/>
            <a:ext cx="1700213" cy="687388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18" name="Line 54"/>
          <p:cNvSpPr>
            <a:spLocks noChangeShapeType="1"/>
          </p:cNvSpPr>
          <p:nvPr/>
        </p:nvSpPr>
        <p:spPr bwMode="auto">
          <a:xfrm>
            <a:off x="5021263" y="1279525"/>
            <a:ext cx="139700" cy="693738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19" name="Line 55"/>
          <p:cNvSpPr>
            <a:spLocks noChangeShapeType="1"/>
          </p:cNvSpPr>
          <p:nvPr/>
        </p:nvSpPr>
        <p:spPr bwMode="auto">
          <a:xfrm>
            <a:off x="5554663" y="1339850"/>
            <a:ext cx="1679575" cy="588963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20" name="Line 56"/>
          <p:cNvSpPr>
            <a:spLocks noChangeShapeType="1"/>
          </p:cNvSpPr>
          <p:nvPr/>
        </p:nvSpPr>
        <p:spPr bwMode="auto">
          <a:xfrm>
            <a:off x="825500" y="3228975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21" name="Line 57"/>
          <p:cNvSpPr>
            <a:spLocks noChangeShapeType="1"/>
          </p:cNvSpPr>
          <p:nvPr/>
        </p:nvSpPr>
        <p:spPr bwMode="auto">
          <a:xfrm>
            <a:off x="1408113" y="3217863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22" name="Text Box 58"/>
          <p:cNvSpPr txBox="1">
            <a:spLocks noChangeArrowheads="1"/>
          </p:cNvSpPr>
          <p:nvPr/>
        </p:nvSpPr>
        <p:spPr bwMode="auto">
          <a:xfrm>
            <a:off x="4114800" y="8382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000" i="1">
                <a:latin typeface="Times New Roman" charset="0"/>
              </a:rPr>
              <a:t>a</a:t>
            </a:r>
          </a:p>
        </p:txBody>
      </p:sp>
      <p:sp>
        <p:nvSpPr>
          <p:cNvPr id="72723" name="Text Box 59"/>
          <p:cNvSpPr txBox="1">
            <a:spLocks noChangeArrowheads="1"/>
          </p:cNvSpPr>
          <p:nvPr/>
        </p:nvSpPr>
        <p:spPr bwMode="auto">
          <a:xfrm>
            <a:off x="1676400" y="17526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000" i="1">
                <a:latin typeface="Times New Roman" charset="0"/>
              </a:rPr>
              <a:t>b</a:t>
            </a:r>
          </a:p>
        </p:txBody>
      </p:sp>
      <p:sp>
        <p:nvSpPr>
          <p:cNvPr id="72724" name="Text Box 60"/>
          <p:cNvSpPr txBox="1">
            <a:spLocks noChangeArrowheads="1"/>
          </p:cNvSpPr>
          <p:nvPr/>
        </p:nvSpPr>
        <p:spPr bwMode="auto">
          <a:xfrm>
            <a:off x="4724400" y="1752600"/>
            <a:ext cx="296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000" i="1">
                <a:latin typeface="Times New Roman" charset="0"/>
              </a:rPr>
              <a:t>c</a:t>
            </a:r>
          </a:p>
        </p:txBody>
      </p:sp>
      <p:sp>
        <p:nvSpPr>
          <p:cNvPr id="72725" name="Text Box 61"/>
          <p:cNvSpPr txBox="1">
            <a:spLocks noChangeArrowheads="1"/>
          </p:cNvSpPr>
          <p:nvPr/>
        </p:nvSpPr>
        <p:spPr bwMode="auto">
          <a:xfrm>
            <a:off x="685800" y="26670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000" i="1">
                <a:latin typeface="Times New Roman" charset="0"/>
              </a:rPr>
              <a:t>d</a:t>
            </a:r>
          </a:p>
        </p:txBody>
      </p:sp>
      <p:sp>
        <p:nvSpPr>
          <p:cNvPr id="72726" name="Text Box 62"/>
          <p:cNvSpPr txBox="1">
            <a:spLocks noChangeArrowheads="1"/>
          </p:cNvSpPr>
          <p:nvPr/>
        </p:nvSpPr>
        <p:spPr bwMode="auto">
          <a:xfrm>
            <a:off x="4572000" y="2667000"/>
            <a:ext cx="254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000" i="1">
                <a:latin typeface="Times New Roman" charset="0"/>
              </a:rPr>
              <a:t>f</a:t>
            </a:r>
          </a:p>
        </p:txBody>
      </p:sp>
      <p:sp>
        <p:nvSpPr>
          <p:cNvPr id="72727" name="Text Box 63"/>
          <p:cNvSpPr txBox="1">
            <a:spLocks noChangeArrowheads="1"/>
          </p:cNvSpPr>
          <p:nvPr/>
        </p:nvSpPr>
        <p:spPr bwMode="auto">
          <a:xfrm>
            <a:off x="6553200" y="26670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000" i="1">
                <a:latin typeface="Times New Roman" charset="0"/>
              </a:rPr>
              <a:t>g</a:t>
            </a:r>
          </a:p>
        </p:txBody>
      </p:sp>
      <p:sp>
        <p:nvSpPr>
          <p:cNvPr id="72728" name="Line 64"/>
          <p:cNvSpPr>
            <a:spLocks noChangeShapeType="1"/>
          </p:cNvSpPr>
          <p:nvPr/>
        </p:nvSpPr>
        <p:spPr bwMode="auto">
          <a:xfrm>
            <a:off x="1905000" y="3200400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29" name="Text Box 65"/>
          <p:cNvSpPr txBox="1">
            <a:spLocks noChangeArrowheads="1"/>
          </p:cNvSpPr>
          <p:nvPr/>
        </p:nvSpPr>
        <p:spPr bwMode="auto">
          <a:xfrm>
            <a:off x="1828800" y="1676400"/>
            <a:ext cx="1238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>
                <a:solidFill>
                  <a:srgbClr val="FF0000"/>
                </a:solidFill>
              </a:rPr>
              <a:t>underflow!</a:t>
            </a:r>
          </a:p>
        </p:txBody>
      </p:sp>
      <p:sp>
        <p:nvSpPr>
          <p:cNvPr id="72730" name="Freeform 66"/>
          <p:cNvSpPr>
            <a:spLocks/>
          </p:cNvSpPr>
          <p:nvPr/>
        </p:nvSpPr>
        <p:spPr bwMode="auto">
          <a:xfrm>
            <a:off x="3590925" y="2590800"/>
            <a:ext cx="1362075" cy="409575"/>
          </a:xfrm>
          <a:custGeom>
            <a:avLst/>
            <a:gdLst>
              <a:gd name="T0" fmla="*/ 2147483647 w 858"/>
              <a:gd name="T1" fmla="*/ 0 h 258"/>
              <a:gd name="T2" fmla="*/ 2147483647 w 858"/>
              <a:gd name="T3" fmla="*/ 2147483647 h 258"/>
              <a:gd name="T4" fmla="*/ 0 w 858"/>
              <a:gd name="T5" fmla="*/ 2147483647 h 258"/>
              <a:gd name="T6" fmla="*/ 0 60000 65536"/>
              <a:gd name="T7" fmla="*/ 0 60000 65536"/>
              <a:gd name="T8" fmla="*/ 0 60000 65536"/>
              <a:gd name="T9" fmla="*/ 0 w 858"/>
              <a:gd name="T10" fmla="*/ 0 h 258"/>
              <a:gd name="T11" fmla="*/ 858 w 858"/>
              <a:gd name="T12" fmla="*/ 258 h 25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58" h="258">
                <a:moveTo>
                  <a:pt x="858" y="0"/>
                </a:moveTo>
                <a:cubicBezTo>
                  <a:pt x="764" y="38"/>
                  <a:pt x="435" y="202"/>
                  <a:pt x="292" y="230"/>
                </a:cubicBezTo>
                <a:cubicBezTo>
                  <a:pt x="149" y="258"/>
                  <a:pt x="61" y="181"/>
                  <a:pt x="0" y="168"/>
                </a:cubicBezTo>
              </a:path>
            </a:pathLst>
          </a:custGeom>
          <a:noFill/>
          <a:ln w="19050">
            <a:solidFill>
              <a:srgbClr val="FF0000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>
              <a:latin typeface="Century Gothic" charset="0"/>
            </a:endParaRPr>
          </a:p>
        </p:txBody>
      </p:sp>
      <p:sp>
        <p:nvSpPr>
          <p:cNvPr id="72731" name="Text Box 67"/>
          <p:cNvSpPr txBox="1">
            <a:spLocks noChangeArrowheads="1"/>
          </p:cNvSpPr>
          <p:nvPr/>
        </p:nvSpPr>
        <p:spPr bwMode="auto">
          <a:xfrm>
            <a:off x="1905000" y="2514600"/>
            <a:ext cx="1885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>
                <a:solidFill>
                  <a:srgbClr val="FF0000"/>
                </a:solidFill>
              </a:rPr>
              <a:t>Can be merged?</a:t>
            </a:r>
          </a:p>
        </p:txBody>
      </p:sp>
      <p:sp>
        <p:nvSpPr>
          <p:cNvPr id="72732" name="Line 68"/>
          <p:cNvSpPr>
            <a:spLocks noChangeShapeType="1"/>
          </p:cNvSpPr>
          <p:nvPr/>
        </p:nvSpPr>
        <p:spPr bwMode="auto">
          <a:xfrm>
            <a:off x="4572000" y="3276600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33" name="Line 69"/>
          <p:cNvSpPr>
            <a:spLocks noChangeShapeType="1"/>
          </p:cNvSpPr>
          <p:nvPr/>
        </p:nvSpPr>
        <p:spPr bwMode="auto">
          <a:xfrm>
            <a:off x="5105400" y="3276600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34" name="Line 70"/>
          <p:cNvSpPr>
            <a:spLocks noChangeShapeType="1"/>
          </p:cNvSpPr>
          <p:nvPr/>
        </p:nvSpPr>
        <p:spPr bwMode="auto">
          <a:xfrm>
            <a:off x="6477000" y="3276600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35" name="Text Box 17"/>
          <p:cNvSpPr txBox="1">
            <a:spLocks noChangeArrowheads="1"/>
          </p:cNvSpPr>
          <p:nvPr/>
        </p:nvSpPr>
        <p:spPr bwMode="auto">
          <a:xfrm>
            <a:off x="4475163" y="1092200"/>
            <a:ext cx="10493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x-none" sz="2400">
                <a:latin typeface="Century Gothic" charset="0"/>
              </a:rPr>
              <a:t>50  90</a:t>
            </a:r>
          </a:p>
        </p:txBody>
      </p:sp>
      <p:sp>
        <p:nvSpPr>
          <p:cNvPr id="72736" name="Line 18"/>
          <p:cNvSpPr>
            <a:spLocks noChangeShapeType="1"/>
          </p:cNvSpPr>
          <p:nvPr/>
        </p:nvSpPr>
        <p:spPr bwMode="auto">
          <a:xfrm>
            <a:off x="4510088" y="108743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37" name="Line 19"/>
          <p:cNvSpPr>
            <a:spLocks noChangeShapeType="1"/>
          </p:cNvSpPr>
          <p:nvPr/>
        </p:nvSpPr>
        <p:spPr bwMode="auto">
          <a:xfrm>
            <a:off x="5448300" y="108743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38" name="Line 20"/>
          <p:cNvSpPr>
            <a:spLocks noChangeShapeType="1"/>
          </p:cNvSpPr>
          <p:nvPr/>
        </p:nvSpPr>
        <p:spPr bwMode="auto">
          <a:xfrm>
            <a:off x="4929188" y="108743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39" name="Line 21"/>
          <p:cNvSpPr>
            <a:spLocks noChangeShapeType="1"/>
          </p:cNvSpPr>
          <p:nvPr/>
        </p:nvSpPr>
        <p:spPr bwMode="auto">
          <a:xfrm>
            <a:off x="5068888" y="108743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40" name="Line 22"/>
          <p:cNvSpPr>
            <a:spLocks noChangeShapeType="1"/>
          </p:cNvSpPr>
          <p:nvPr/>
        </p:nvSpPr>
        <p:spPr bwMode="auto">
          <a:xfrm>
            <a:off x="5999163" y="108267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41" name="Line 23"/>
          <p:cNvSpPr>
            <a:spLocks noChangeShapeType="1"/>
          </p:cNvSpPr>
          <p:nvPr/>
        </p:nvSpPr>
        <p:spPr bwMode="auto">
          <a:xfrm>
            <a:off x="5580063" y="108267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42" name="Rectangle 78"/>
          <p:cNvSpPr>
            <a:spLocks noChangeArrowheads="1"/>
          </p:cNvSpPr>
          <p:nvPr/>
        </p:nvSpPr>
        <p:spPr bwMode="auto">
          <a:xfrm>
            <a:off x="4402138" y="1090613"/>
            <a:ext cx="1720850" cy="481012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x-none">
              <a:latin typeface="Century Gothic" charset="0"/>
            </a:endParaRPr>
          </a:p>
          <a:p>
            <a:pPr eaLnBrk="1" hangingPunct="1"/>
            <a:endParaRPr lang="en-US" altLang="x-none">
              <a:latin typeface="Century Gothic" charset="0"/>
            </a:endParaRPr>
          </a:p>
        </p:txBody>
      </p:sp>
      <p:sp>
        <p:nvSpPr>
          <p:cNvPr id="72743" name="Text Box 17"/>
          <p:cNvSpPr txBox="1">
            <a:spLocks noChangeArrowheads="1"/>
          </p:cNvSpPr>
          <p:nvPr/>
        </p:nvSpPr>
        <p:spPr bwMode="auto">
          <a:xfrm>
            <a:off x="4621213" y="3014663"/>
            <a:ext cx="10493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x-none" sz="2400">
                <a:latin typeface="Century Gothic" charset="0"/>
              </a:rPr>
              <a:t>50  60</a:t>
            </a:r>
          </a:p>
        </p:txBody>
      </p:sp>
      <p:sp>
        <p:nvSpPr>
          <p:cNvPr id="72744" name="Line 18"/>
          <p:cNvSpPr>
            <a:spLocks noChangeShapeType="1"/>
          </p:cNvSpPr>
          <p:nvPr/>
        </p:nvSpPr>
        <p:spPr bwMode="auto">
          <a:xfrm>
            <a:off x="4654550" y="301148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45" name="Line 19"/>
          <p:cNvSpPr>
            <a:spLocks noChangeShapeType="1"/>
          </p:cNvSpPr>
          <p:nvPr/>
        </p:nvSpPr>
        <p:spPr bwMode="auto">
          <a:xfrm>
            <a:off x="5592763" y="301148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46" name="Line 20"/>
          <p:cNvSpPr>
            <a:spLocks noChangeShapeType="1"/>
          </p:cNvSpPr>
          <p:nvPr/>
        </p:nvSpPr>
        <p:spPr bwMode="auto">
          <a:xfrm>
            <a:off x="5073650" y="301148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47" name="Line 21"/>
          <p:cNvSpPr>
            <a:spLocks noChangeShapeType="1"/>
          </p:cNvSpPr>
          <p:nvPr/>
        </p:nvSpPr>
        <p:spPr bwMode="auto">
          <a:xfrm>
            <a:off x="5213350" y="301148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48" name="Line 22"/>
          <p:cNvSpPr>
            <a:spLocks noChangeShapeType="1"/>
          </p:cNvSpPr>
          <p:nvPr/>
        </p:nvSpPr>
        <p:spPr bwMode="auto">
          <a:xfrm>
            <a:off x="6143625" y="300513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49" name="Line 23"/>
          <p:cNvSpPr>
            <a:spLocks noChangeShapeType="1"/>
          </p:cNvSpPr>
          <p:nvPr/>
        </p:nvSpPr>
        <p:spPr bwMode="auto">
          <a:xfrm>
            <a:off x="5724525" y="300513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50" name="Rectangle 86"/>
          <p:cNvSpPr>
            <a:spLocks noChangeArrowheads="1"/>
          </p:cNvSpPr>
          <p:nvPr/>
        </p:nvSpPr>
        <p:spPr bwMode="auto">
          <a:xfrm>
            <a:off x="4546600" y="3013075"/>
            <a:ext cx="1722438" cy="481013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x-none">
              <a:latin typeface="Century Gothic" charset="0"/>
            </a:endParaRPr>
          </a:p>
          <a:p>
            <a:pPr eaLnBrk="1" hangingPunct="1"/>
            <a:endParaRPr lang="en-US" altLang="x-none">
              <a:latin typeface="Century Gothic" charset="0"/>
            </a:endParaRPr>
          </a:p>
        </p:txBody>
      </p:sp>
      <p:sp>
        <p:nvSpPr>
          <p:cNvPr id="72751" name="Text Box 17"/>
          <p:cNvSpPr txBox="1">
            <a:spLocks noChangeArrowheads="1"/>
          </p:cNvSpPr>
          <p:nvPr/>
        </p:nvSpPr>
        <p:spPr bwMode="auto">
          <a:xfrm>
            <a:off x="5121275" y="1944688"/>
            <a:ext cx="5207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x-none" sz="2400">
                <a:latin typeface="Century Gothic" charset="0"/>
              </a:rPr>
              <a:t>70</a:t>
            </a:r>
          </a:p>
        </p:txBody>
      </p:sp>
      <p:sp>
        <p:nvSpPr>
          <p:cNvPr id="72752" name="Line 18"/>
          <p:cNvSpPr>
            <a:spLocks noChangeShapeType="1"/>
          </p:cNvSpPr>
          <p:nvPr/>
        </p:nvSpPr>
        <p:spPr bwMode="auto">
          <a:xfrm>
            <a:off x="5145088" y="196850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53" name="Line 19"/>
          <p:cNvSpPr>
            <a:spLocks noChangeShapeType="1"/>
          </p:cNvSpPr>
          <p:nvPr/>
        </p:nvSpPr>
        <p:spPr bwMode="auto">
          <a:xfrm>
            <a:off x="6083300" y="196850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54" name="Line 20"/>
          <p:cNvSpPr>
            <a:spLocks noChangeShapeType="1"/>
          </p:cNvSpPr>
          <p:nvPr/>
        </p:nvSpPr>
        <p:spPr bwMode="auto">
          <a:xfrm>
            <a:off x="5564188" y="196850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55" name="Line 21"/>
          <p:cNvSpPr>
            <a:spLocks noChangeShapeType="1"/>
          </p:cNvSpPr>
          <p:nvPr/>
        </p:nvSpPr>
        <p:spPr bwMode="auto">
          <a:xfrm>
            <a:off x="5703888" y="196850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56" name="Line 22"/>
          <p:cNvSpPr>
            <a:spLocks noChangeShapeType="1"/>
          </p:cNvSpPr>
          <p:nvPr/>
        </p:nvSpPr>
        <p:spPr bwMode="auto">
          <a:xfrm>
            <a:off x="6634163" y="196215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57" name="Line 23"/>
          <p:cNvSpPr>
            <a:spLocks noChangeShapeType="1"/>
          </p:cNvSpPr>
          <p:nvPr/>
        </p:nvSpPr>
        <p:spPr bwMode="auto">
          <a:xfrm>
            <a:off x="6215063" y="196215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58" name="Rectangle 94"/>
          <p:cNvSpPr>
            <a:spLocks noChangeArrowheads="1"/>
          </p:cNvSpPr>
          <p:nvPr/>
        </p:nvSpPr>
        <p:spPr bwMode="auto">
          <a:xfrm>
            <a:off x="5037138" y="1970088"/>
            <a:ext cx="1720850" cy="481012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x-none">
              <a:latin typeface="Century Gothic" charset="0"/>
            </a:endParaRPr>
          </a:p>
          <a:p>
            <a:pPr eaLnBrk="1" hangingPunct="1"/>
            <a:endParaRPr lang="en-US" altLang="x-none">
              <a:latin typeface="Century Gothic" charset="0"/>
            </a:endParaRPr>
          </a:p>
        </p:txBody>
      </p:sp>
      <p:sp>
        <p:nvSpPr>
          <p:cNvPr id="72759" name="Text Box 17"/>
          <p:cNvSpPr txBox="1">
            <a:spLocks noChangeArrowheads="1"/>
          </p:cNvSpPr>
          <p:nvPr/>
        </p:nvSpPr>
        <p:spPr bwMode="auto">
          <a:xfrm>
            <a:off x="835025" y="3049588"/>
            <a:ext cx="15763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x-none" sz="2400">
                <a:latin typeface="Century Gothic" charset="0"/>
              </a:rPr>
              <a:t>10  30  40</a:t>
            </a:r>
          </a:p>
        </p:txBody>
      </p:sp>
      <p:sp>
        <p:nvSpPr>
          <p:cNvPr id="72760" name="Line 18"/>
          <p:cNvSpPr>
            <a:spLocks noChangeShapeType="1"/>
          </p:cNvSpPr>
          <p:nvPr/>
        </p:nvSpPr>
        <p:spPr bwMode="auto">
          <a:xfrm>
            <a:off x="879475" y="304641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61" name="Line 19"/>
          <p:cNvSpPr>
            <a:spLocks noChangeShapeType="1"/>
          </p:cNvSpPr>
          <p:nvPr/>
        </p:nvSpPr>
        <p:spPr bwMode="auto">
          <a:xfrm>
            <a:off x="1817688" y="304641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62" name="Line 20"/>
          <p:cNvSpPr>
            <a:spLocks noChangeShapeType="1"/>
          </p:cNvSpPr>
          <p:nvPr/>
        </p:nvSpPr>
        <p:spPr bwMode="auto">
          <a:xfrm>
            <a:off x="1298575" y="304641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63" name="Line 21"/>
          <p:cNvSpPr>
            <a:spLocks noChangeShapeType="1"/>
          </p:cNvSpPr>
          <p:nvPr/>
        </p:nvSpPr>
        <p:spPr bwMode="auto">
          <a:xfrm>
            <a:off x="1438275" y="304641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64" name="Line 22"/>
          <p:cNvSpPr>
            <a:spLocks noChangeShapeType="1"/>
          </p:cNvSpPr>
          <p:nvPr/>
        </p:nvSpPr>
        <p:spPr bwMode="auto">
          <a:xfrm>
            <a:off x="2368550" y="304006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65" name="Line 23"/>
          <p:cNvSpPr>
            <a:spLocks noChangeShapeType="1"/>
          </p:cNvSpPr>
          <p:nvPr/>
        </p:nvSpPr>
        <p:spPr bwMode="auto">
          <a:xfrm>
            <a:off x="1949450" y="304006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66" name="Rectangle 86"/>
          <p:cNvSpPr>
            <a:spLocks noChangeArrowheads="1"/>
          </p:cNvSpPr>
          <p:nvPr/>
        </p:nvSpPr>
        <p:spPr bwMode="auto">
          <a:xfrm>
            <a:off x="771525" y="3048000"/>
            <a:ext cx="1722438" cy="481013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x-none">
              <a:latin typeface="Century Gothic" charset="0"/>
            </a:endParaRPr>
          </a:p>
          <a:p>
            <a:pPr eaLnBrk="1" hangingPunct="1"/>
            <a:endParaRPr lang="en-US" altLang="x-none">
              <a:latin typeface="Century 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035657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8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532AD03-109C-454A-8F83-DF1951C47108}" type="slidenum">
              <a:rPr lang="ko-KR" altLang="en-US">
                <a:solidFill>
                  <a:srgbClr val="595959"/>
                </a:solidFill>
                <a:latin typeface="Century Gothic" charset="0"/>
              </a:rPr>
              <a:pPr eaLnBrk="1" hangingPunct="1"/>
              <a:t>67</a:t>
            </a:fld>
            <a:endParaRPr lang="en-US" altLang="ko-KR">
              <a:solidFill>
                <a:srgbClr val="595959"/>
              </a:solidFill>
              <a:latin typeface="Century Gothic" charset="0"/>
            </a:endParaRPr>
          </a:p>
        </p:txBody>
      </p:sp>
      <p:sp>
        <p:nvSpPr>
          <p:cNvPr id="73731" name="Rectangle 2"/>
          <p:cNvSpPr>
            <a:spLocks noGrp="1" noChangeArrowheads="1"/>
          </p:cNvSpPr>
          <p:nvPr>
            <p:ph type="title"/>
          </p:nvPr>
        </p:nvSpPr>
        <p:spPr>
          <a:xfrm>
            <a:off x="696913" y="330200"/>
            <a:ext cx="7772400" cy="639763"/>
          </a:xfrm>
        </p:spPr>
        <p:txBody>
          <a:bodyPr/>
          <a:lstStyle/>
          <a:p>
            <a:pPr eaLnBrk="1" hangingPunct="1"/>
            <a:r>
              <a:rPr lang="en-US" altLang="x-none" sz="3200" dirty="0"/>
              <a:t>(d) Coalesce (non-leaf)</a:t>
            </a:r>
          </a:p>
        </p:txBody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810000"/>
            <a:ext cx="8382000" cy="2819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x-none" sz="2800"/>
              <a:t>Delete 20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x-none" sz="2400"/>
              <a:t>Merge </a:t>
            </a:r>
            <a:r>
              <a:rPr lang="en-US" altLang="x-none" sz="2400" i="1">
                <a:latin typeface="Times New Roman" charset="0"/>
              </a:rPr>
              <a:t>b</a:t>
            </a:r>
            <a:r>
              <a:rPr lang="en-US" altLang="x-none" sz="2400"/>
              <a:t> and </a:t>
            </a:r>
            <a:r>
              <a:rPr lang="en-US" altLang="x-none" sz="2400" i="1">
                <a:latin typeface="Times New Roman" charset="0"/>
              </a:rPr>
              <a:t>c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x-none" sz="2000"/>
              <a:t>Pull down the mid-key 50 in the parent node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x-none" sz="2000"/>
              <a:t>Move everything in the right node to the left.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x-none" sz="2800">
                <a:solidFill>
                  <a:srgbClr val="FF0000"/>
                </a:solidFill>
              </a:rPr>
              <a:t>Very important: when we merge </a:t>
            </a:r>
            <a:r>
              <a:rPr lang="en-US" altLang="x-none" sz="2800" i="1" u="sng">
                <a:solidFill>
                  <a:srgbClr val="FF0000"/>
                </a:solidFill>
              </a:rPr>
              <a:t>non-leaf nodes</a:t>
            </a:r>
            <a:r>
              <a:rPr lang="en-US" altLang="x-none" sz="2800">
                <a:solidFill>
                  <a:srgbClr val="FF0000"/>
                </a:solidFill>
              </a:rPr>
              <a:t>, we always pull down the mid-key in the parent and place it in the merged node.</a:t>
            </a:r>
          </a:p>
        </p:txBody>
      </p:sp>
      <p:sp>
        <p:nvSpPr>
          <p:cNvPr id="73733" name="Line 20"/>
          <p:cNvSpPr>
            <a:spLocks noChangeShapeType="1"/>
          </p:cNvSpPr>
          <p:nvPr/>
        </p:nvSpPr>
        <p:spPr bwMode="auto">
          <a:xfrm>
            <a:off x="2454275" y="3122613"/>
            <a:ext cx="2041525" cy="1587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34" name="Line 21"/>
          <p:cNvSpPr>
            <a:spLocks noChangeShapeType="1"/>
          </p:cNvSpPr>
          <p:nvPr/>
        </p:nvSpPr>
        <p:spPr bwMode="auto">
          <a:xfrm flipH="1">
            <a:off x="1201738" y="2263775"/>
            <a:ext cx="777875" cy="766763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35" name="Line 22"/>
          <p:cNvSpPr>
            <a:spLocks noChangeShapeType="1"/>
          </p:cNvSpPr>
          <p:nvPr/>
        </p:nvSpPr>
        <p:spPr bwMode="auto">
          <a:xfrm flipH="1">
            <a:off x="4953000" y="2271713"/>
            <a:ext cx="130175" cy="74612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36" name="Line 23"/>
          <p:cNvSpPr>
            <a:spLocks noChangeShapeType="1"/>
          </p:cNvSpPr>
          <p:nvPr/>
        </p:nvSpPr>
        <p:spPr bwMode="auto">
          <a:xfrm>
            <a:off x="5614988" y="2270125"/>
            <a:ext cx="917575" cy="7239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37" name="Line 32"/>
          <p:cNvSpPr>
            <a:spLocks noChangeShapeType="1"/>
          </p:cNvSpPr>
          <p:nvPr/>
        </p:nvSpPr>
        <p:spPr bwMode="auto">
          <a:xfrm>
            <a:off x="6234113" y="3114675"/>
            <a:ext cx="2286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3738" name="Group 33"/>
          <p:cNvGrpSpPr>
            <a:grpSpLocks/>
          </p:cNvGrpSpPr>
          <p:nvPr/>
        </p:nvGrpSpPr>
        <p:grpSpPr bwMode="auto">
          <a:xfrm rot="10800000">
            <a:off x="6440488" y="3021013"/>
            <a:ext cx="396875" cy="503237"/>
            <a:chOff x="384" y="4195"/>
            <a:chExt cx="250" cy="317"/>
          </a:xfrm>
        </p:grpSpPr>
        <p:sp>
          <p:nvSpPr>
            <p:cNvPr id="73801" name="Freeform 34"/>
            <p:cNvSpPr>
              <a:spLocks/>
            </p:cNvSpPr>
            <p:nvPr/>
          </p:nvSpPr>
          <p:spPr bwMode="auto">
            <a:xfrm>
              <a:off x="384" y="4214"/>
              <a:ext cx="250" cy="298"/>
            </a:xfrm>
            <a:custGeom>
              <a:avLst/>
              <a:gdLst>
                <a:gd name="T0" fmla="*/ 0 w 250"/>
                <a:gd name="T1" fmla="*/ 0 h 298"/>
                <a:gd name="T2" fmla="*/ 250 w 250"/>
                <a:gd name="T3" fmla="*/ 0 h 298"/>
                <a:gd name="T4" fmla="*/ 250 w 250"/>
                <a:gd name="T5" fmla="*/ 298 h 298"/>
                <a:gd name="T6" fmla="*/ 0 w 250"/>
                <a:gd name="T7" fmla="*/ 298 h 29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50"/>
                <a:gd name="T13" fmla="*/ 0 h 298"/>
                <a:gd name="T14" fmla="*/ 250 w 250"/>
                <a:gd name="T15" fmla="*/ 298 h 29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50" h="298">
                  <a:moveTo>
                    <a:pt x="0" y="0"/>
                  </a:moveTo>
                  <a:lnTo>
                    <a:pt x="250" y="0"/>
                  </a:lnTo>
                  <a:lnTo>
                    <a:pt x="250" y="298"/>
                  </a:lnTo>
                  <a:lnTo>
                    <a:pt x="0" y="298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>
                <a:latin typeface="Century Gothic" charset="0"/>
              </a:endParaRPr>
            </a:p>
          </p:txBody>
        </p:sp>
        <p:sp>
          <p:nvSpPr>
            <p:cNvPr id="73802" name="Line 35"/>
            <p:cNvSpPr>
              <a:spLocks noChangeShapeType="1"/>
            </p:cNvSpPr>
            <p:nvPr/>
          </p:nvSpPr>
          <p:spPr bwMode="auto">
            <a:xfrm flipH="1">
              <a:off x="557" y="4195"/>
              <a:ext cx="9" cy="31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3739" name="Text Box 36"/>
          <p:cNvSpPr txBox="1">
            <a:spLocks noChangeArrowheads="1"/>
          </p:cNvSpPr>
          <p:nvPr/>
        </p:nvSpPr>
        <p:spPr bwMode="auto">
          <a:xfrm>
            <a:off x="6503988" y="3024188"/>
            <a:ext cx="517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400">
                <a:latin typeface="Century Gothic" charset="0"/>
              </a:rPr>
              <a:t>70</a:t>
            </a:r>
          </a:p>
        </p:txBody>
      </p:sp>
      <p:grpSp>
        <p:nvGrpSpPr>
          <p:cNvPr id="73740" name="Group 37"/>
          <p:cNvGrpSpPr>
            <a:grpSpLocks/>
          </p:cNvGrpSpPr>
          <p:nvPr/>
        </p:nvGrpSpPr>
        <p:grpSpPr bwMode="auto">
          <a:xfrm>
            <a:off x="1919288" y="1982788"/>
            <a:ext cx="1822450" cy="512762"/>
            <a:chOff x="732" y="2389"/>
            <a:chExt cx="1148" cy="323"/>
          </a:xfrm>
        </p:grpSpPr>
        <p:sp>
          <p:nvSpPr>
            <p:cNvPr id="73794" name="Text Box 38"/>
            <p:cNvSpPr txBox="1">
              <a:spLocks noChangeArrowheads="1"/>
            </p:cNvSpPr>
            <p:nvPr/>
          </p:nvSpPr>
          <p:spPr bwMode="auto">
            <a:xfrm>
              <a:off x="732" y="2404"/>
              <a:ext cx="1148" cy="3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x-none" sz="2400">
                  <a:latin typeface="Century Gothic" charset="0"/>
                </a:rPr>
                <a:t>                 </a:t>
              </a:r>
            </a:p>
          </p:txBody>
        </p:sp>
        <p:sp>
          <p:nvSpPr>
            <p:cNvPr id="73795" name="Line 39"/>
            <p:cNvSpPr>
              <a:spLocks noChangeShapeType="1"/>
            </p:cNvSpPr>
            <p:nvPr/>
          </p:nvSpPr>
          <p:spPr bwMode="auto">
            <a:xfrm>
              <a:off x="832" y="2389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96" name="Line 40"/>
            <p:cNvSpPr>
              <a:spLocks noChangeShapeType="1"/>
            </p:cNvSpPr>
            <p:nvPr/>
          </p:nvSpPr>
          <p:spPr bwMode="auto">
            <a:xfrm>
              <a:off x="1423" y="2389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97" name="Line 41"/>
            <p:cNvSpPr>
              <a:spLocks noChangeShapeType="1"/>
            </p:cNvSpPr>
            <p:nvPr/>
          </p:nvSpPr>
          <p:spPr bwMode="auto">
            <a:xfrm>
              <a:off x="1096" y="2389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98" name="Line 42"/>
            <p:cNvSpPr>
              <a:spLocks noChangeShapeType="1"/>
            </p:cNvSpPr>
            <p:nvPr/>
          </p:nvSpPr>
          <p:spPr bwMode="auto">
            <a:xfrm>
              <a:off x="1184" y="2389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99" name="Line 43"/>
            <p:cNvSpPr>
              <a:spLocks noChangeShapeType="1"/>
            </p:cNvSpPr>
            <p:nvPr/>
          </p:nvSpPr>
          <p:spPr bwMode="auto">
            <a:xfrm>
              <a:off x="1776" y="2408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800" name="Line 44"/>
            <p:cNvSpPr>
              <a:spLocks noChangeShapeType="1"/>
            </p:cNvSpPr>
            <p:nvPr/>
          </p:nvSpPr>
          <p:spPr bwMode="auto">
            <a:xfrm>
              <a:off x="1512" y="2408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3741" name="Line 53"/>
          <p:cNvSpPr>
            <a:spLocks noChangeShapeType="1"/>
          </p:cNvSpPr>
          <p:nvPr/>
        </p:nvSpPr>
        <p:spPr bwMode="auto">
          <a:xfrm flipH="1">
            <a:off x="2743200" y="1295400"/>
            <a:ext cx="1700213" cy="687388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42" name="Line 54"/>
          <p:cNvSpPr>
            <a:spLocks noChangeShapeType="1"/>
          </p:cNvSpPr>
          <p:nvPr/>
        </p:nvSpPr>
        <p:spPr bwMode="auto">
          <a:xfrm>
            <a:off x="5021263" y="1279525"/>
            <a:ext cx="139700" cy="693738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43" name="Line 55"/>
          <p:cNvSpPr>
            <a:spLocks noChangeShapeType="1"/>
          </p:cNvSpPr>
          <p:nvPr/>
        </p:nvSpPr>
        <p:spPr bwMode="auto">
          <a:xfrm>
            <a:off x="5554663" y="1339850"/>
            <a:ext cx="1679575" cy="588963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44" name="Line 56"/>
          <p:cNvSpPr>
            <a:spLocks noChangeShapeType="1"/>
          </p:cNvSpPr>
          <p:nvPr/>
        </p:nvSpPr>
        <p:spPr bwMode="auto">
          <a:xfrm>
            <a:off x="825500" y="3228975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45" name="Line 57"/>
          <p:cNvSpPr>
            <a:spLocks noChangeShapeType="1"/>
          </p:cNvSpPr>
          <p:nvPr/>
        </p:nvSpPr>
        <p:spPr bwMode="auto">
          <a:xfrm>
            <a:off x="1408113" y="3217863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46" name="Text Box 58"/>
          <p:cNvSpPr txBox="1">
            <a:spLocks noChangeArrowheads="1"/>
          </p:cNvSpPr>
          <p:nvPr/>
        </p:nvSpPr>
        <p:spPr bwMode="auto">
          <a:xfrm>
            <a:off x="4114800" y="8382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000" i="1">
                <a:latin typeface="Times New Roman" charset="0"/>
              </a:rPr>
              <a:t>a</a:t>
            </a:r>
          </a:p>
        </p:txBody>
      </p:sp>
      <p:sp>
        <p:nvSpPr>
          <p:cNvPr id="73747" name="Text Box 59"/>
          <p:cNvSpPr txBox="1">
            <a:spLocks noChangeArrowheads="1"/>
          </p:cNvSpPr>
          <p:nvPr/>
        </p:nvSpPr>
        <p:spPr bwMode="auto">
          <a:xfrm>
            <a:off x="1676400" y="17526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000" i="1">
                <a:latin typeface="Times New Roman" charset="0"/>
              </a:rPr>
              <a:t>b</a:t>
            </a:r>
          </a:p>
        </p:txBody>
      </p:sp>
      <p:sp>
        <p:nvSpPr>
          <p:cNvPr id="73748" name="Text Box 60"/>
          <p:cNvSpPr txBox="1">
            <a:spLocks noChangeArrowheads="1"/>
          </p:cNvSpPr>
          <p:nvPr/>
        </p:nvSpPr>
        <p:spPr bwMode="auto">
          <a:xfrm>
            <a:off x="4724400" y="1752600"/>
            <a:ext cx="296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000" i="1">
                <a:latin typeface="Times New Roman" charset="0"/>
              </a:rPr>
              <a:t>c</a:t>
            </a:r>
          </a:p>
        </p:txBody>
      </p:sp>
      <p:sp>
        <p:nvSpPr>
          <p:cNvPr id="73749" name="Text Box 61"/>
          <p:cNvSpPr txBox="1">
            <a:spLocks noChangeArrowheads="1"/>
          </p:cNvSpPr>
          <p:nvPr/>
        </p:nvSpPr>
        <p:spPr bwMode="auto">
          <a:xfrm>
            <a:off x="685800" y="26670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000" i="1">
                <a:latin typeface="Times New Roman" charset="0"/>
              </a:rPr>
              <a:t>d</a:t>
            </a:r>
          </a:p>
        </p:txBody>
      </p:sp>
      <p:sp>
        <p:nvSpPr>
          <p:cNvPr id="73750" name="Text Box 62"/>
          <p:cNvSpPr txBox="1">
            <a:spLocks noChangeArrowheads="1"/>
          </p:cNvSpPr>
          <p:nvPr/>
        </p:nvSpPr>
        <p:spPr bwMode="auto">
          <a:xfrm>
            <a:off x="4572000" y="2667000"/>
            <a:ext cx="254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000" i="1">
                <a:latin typeface="Times New Roman" charset="0"/>
              </a:rPr>
              <a:t>f</a:t>
            </a:r>
          </a:p>
        </p:txBody>
      </p:sp>
      <p:sp>
        <p:nvSpPr>
          <p:cNvPr id="73751" name="Text Box 63"/>
          <p:cNvSpPr txBox="1">
            <a:spLocks noChangeArrowheads="1"/>
          </p:cNvSpPr>
          <p:nvPr/>
        </p:nvSpPr>
        <p:spPr bwMode="auto">
          <a:xfrm>
            <a:off x="6553200" y="26670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000" i="1">
                <a:latin typeface="Times New Roman" charset="0"/>
              </a:rPr>
              <a:t>g</a:t>
            </a:r>
          </a:p>
        </p:txBody>
      </p:sp>
      <p:sp>
        <p:nvSpPr>
          <p:cNvPr id="73752" name="Line 64"/>
          <p:cNvSpPr>
            <a:spLocks noChangeShapeType="1"/>
          </p:cNvSpPr>
          <p:nvPr/>
        </p:nvSpPr>
        <p:spPr bwMode="auto">
          <a:xfrm>
            <a:off x="1905000" y="3200400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53" name="Text Box 65"/>
          <p:cNvSpPr txBox="1">
            <a:spLocks noChangeArrowheads="1"/>
          </p:cNvSpPr>
          <p:nvPr/>
        </p:nvSpPr>
        <p:spPr bwMode="auto">
          <a:xfrm>
            <a:off x="1676400" y="1371600"/>
            <a:ext cx="831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>
                <a:solidFill>
                  <a:srgbClr val="FF0000"/>
                </a:solidFill>
              </a:rPr>
              <a:t>merge</a:t>
            </a:r>
          </a:p>
        </p:txBody>
      </p:sp>
      <p:sp>
        <p:nvSpPr>
          <p:cNvPr id="73754" name="AutoShape 66"/>
          <p:cNvSpPr>
            <a:spLocks noChangeArrowheads="1"/>
          </p:cNvSpPr>
          <p:nvPr/>
        </p:nvSpPr>
        <p:spPr bwMode="auto">
          <a:xfrm>
            <a:off x="1600200" y="1752600"/>
            <a:ext cx="5334000" cy="990600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>
              <a:latin typeface="Century Gothic" charset="0"/>
            </a:endParaRPr>
          </a:p>
        </p:txBody>
      </p:sp>
      <p:sp>
        <p:nvSpPr>
          <p:cNvPr id="73755" name="AutoShape 67"/>
          <p:cNvSpPr>
            <a:spLocks noChangeArrowheads="1"/>
          </p:cNvSpPr>
          <p:nvPr/>
        </p:nvSpPr>
        <p:spPr bwMode="auto">
          <a:xfrm>
            <a:off x="4876800" y="2057400"/>
            <a:ext cx="1066800" cy="609600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0000FF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>
              <a:latin typeface="Century Gothic" charset="0"/>
            </a:endParaRPr>
          </a:p>
        </p:txBody>
      </p:sp>
      <p:sp>
        <p:nvSpPr>
          <p:cNvPr id="73756" name="AutoShape 68"/>
          <p:cNvSpPr>
            <a:spLocks noChangeArrowheads="1"/>
          </p:cNvSpPr>
          <p:nvPr/>
        </p:nvSpPr>
        <p:spPr bwMode="auto">
          <a:xfrm>
            <a:off x="4572000" y="1143000"/>
            <a:ext cx="381000" cy="304800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0000FF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>
              <a:latin typeface="Century Gothic" charset="0"/>
            </a:endParaRPr>
          </a:p>
        </p:txBody>
      </p:sp>
      <p:sp>
        <p:nvSpPr>
          <p:cNvPr id="73757" name="Freeform 69"/>
          <p:cNvSpPr>
            <a:spLocks/>
          </p:cNvSpPr>
          <p:nvPr/>
        </p:nvSpPr>
        <p:spPr bwMode="auto">
          <a:xfrm>
            <a:off x="2286000" y="1371600"/>
            <a:ext cx="2286000" cy="838200"/>
          </a:xfrm>
          <a:custGeom>
            <a:avLst/>
            <a:gdLst>
              <a:gd name="T0" fmla="*/ 2147483647 w 1440"/>
              <a:gd name="T1" fmla="*/ 0 h 528"/>
              <a:gd name="T2" fmla="*/ 2147483647 w 1440"/>
              <a:gd name="T3" fmla="*/ 2147483647 h 528"/>
              <a:gd name="T4" fmla="*/ 2147483647 w 1440"/>
              <a:gd name="T5" fmla="*/ 2147483647 h 528"/>
              <a:gd name="T6" fmla="*/ 0 w 1440"/>
              <a:gd name="T7" fmla="*/ 2147483647 h 528"/>
              <a:gd name="T8" fmla="*/ 0 60000 65536"/>
              <a:gd name="T9" fmla="*/ 0 60000 65536"/>
              <a:gd name="T10" fmla="*/ 0 60000 65536"/>
              <a:gd name="T11" fmla="*/ 0 60000 65536"/>
              <a:gd name="T12" fmla="*/ 0 w 1440"/>
              <a:gd name="T13" fmla="*/ 0 h 528"/>
              <a:gd name="T14" fmla="*/ 1440 w 1440"/>
              <a:gd name="T15" fmla="*/ 528 h 5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40" h="528">
                <a:moveTo>
                  <a:pt x="1440" y="0"/>
                </a:moveTo>
                <a:cubicBezTo>
                  <a:pt x="1359" y="55"/>
                  <a:pt x="1123" y="248"/>
                  <a:pt x="954" y="330"/>
                </a:cubicBezTo>
                <a:cubicBezTo>
                  <a:pt x="785" y="412"/>
                  <a:pt x="585" y="459"/>
                  <a:pt x="426" y="492"/>
                </a:cubicBezTo>
                <a:cubicBezTo>
                  <a:pt x="267" y="525"/>
                  <a:pt x="89" y="521"/>
                  <a:pt x="0" y="528"/>
                </a:cubicBezTo>
              </a:path>
            </a:pathLst>
          </a:custGeom>
          <a:noFill/>
          <a:ln w="19050">
            <a:solidFill>
              <a:srgbClr val="0000FF"/>
            </a:solidFill>
            <a:prstDash val="sysDot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>
              <a:latin typeface="Century Gothic" charset="0"/>
            </a:endParaRPr>
          </a:p>
        </p:txBody>
      </p:sp>
      <p:sp>
        <p:nvSpPr>
          <p:cNvPr id="73758" name="Freeform 70"/>
          <p:cNvSpPr>
            <a:spLocks/>
          </p:cNvSpPr>
          <p:nvPr/>
        </p:nvSpPr>
        <p:spPr bwMode="auto">
          <a:xfrm>
            <a:off x="2895600" y="2362200"/>
            <a:ext cx="1981200" cy="571500"/>
          </a:xfrm>
          <a:custGeom>
            <a:avLst/>
            <a:gdLst>
              <a:gd name="T0" fmla="*/ 2147483647 w 1296"/>
              <a:gd name="T1" fmla="*/ 2147483647 h 360"/>
              <a:gd name="T2" fmla="*/ 2147483647 w 1296"/>
              <a:gd name="T3" fmla="*/ 2147483647 h 360"/>
              <a:gd name="T4" fmla="*/ 0 w 1296"/>
              <a:gd name="T5" fmla="*/ 0 h 360"/>
              <a:gd name="T6" fmla="*/ 0 60000 65536"/>
              <a:gd name="T7" fmla="*/ 0 60000 65536"/>
              <a:gd name="T8" fmla="*/ 0 60000 65536"/>
              <a:gd name="T9" fmla="*/ 0 w 1296"/>
              <a:gd name="T10" fmla="*/ 0 h 360"/>
              <a:gd name="T11" fmla="*/ 1296 w 1296"/>
              <a:gd name="T12" fmla="*/ 360 h 36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96" h="360">
                <a:moveTo>
                  <a:pt x="1296" y="144"/>
                </a:moveTo>
                <a:cubicBezTo>
                  <a:pt x="924" y="252"/>
                  <a:pt x="552" y="360"/>
                  <a:pt x="336" y="336"/>
                </a:cubicBezTo>
                <a:cubicBezTo>
                  <a:pt x="120" y="312"/>
                  <a:pt x="60" y="156"/>
                  <a:pt x="0" y="0"/>
                </a:cubicBezTo>
              </a:path>
            </a:pathLst>
          </a:custGeom>
          <a:noFill/>
          <a:ln w="19050">
            <a:solidFill>
              <a:srgbClr val="0000FF"/>
            </a:solidFill>
            <a:prstDash val="sysDot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>
              <a:latin typeface="Century Gothic" charset="0"/>
            </a:endParaRPr>
          </a:p>
        </p:txBody>
      </p:sp>
      <p:sp>
        <p:nvSpPr>
          <p:cNvPr id="73759" name="Line 71"/>
          <p:cNvSpPr>
            <a:spLocks noChangeShapeType="1"/>
          </p:cNvSpPr>
          <p:nvPr/>
        </p:nvSpPr>
        <p:spPr bwMode="auto">
          <a:xfrm>
            <a:off x="4572000" y="3276600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60" name="Line 72"/>
          <p:cNvSpPr>
            <a:spLocks noChangeShapeType="1"/>
          </p:cNvSpPr>
          <p:nvPr/>
        </p:nvSpPr>
        <p:spPr bwMode="auto">
          <a:xfrm>
            <a:off x="5105400" y="3276600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61" name="Line 73"/>
          <p:cNvSpPr>
            <a:spLocks noChangeShapeType="1"/>
          </p:cNvSpPr>
          <p:nvPr/>
        </p:nvSpPr>
        <p:spPr bwMode="auto">
          <a:xfrm>
            <a:off x="6477000" y="3276600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62" name="Text Box 17"/>
          <p:cNvSpPr txBox="1">
            <a:spLocks noChangeArrowheads="1"/>
          </p:cNvSpPr>
          <p:nvPr/>
        </p:nvSpPr>
        <p:spPr bwMode="auto">
          <a:xfrm>
            <a:off x="4475163" y="1092200"/>
            <a:ext cx="10493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x-none" sz="2400">
                <a:latin typeface="Century Gothic" charset="0"/>
              </a:rPr>
              <a:t>50  90</a:t>
            </a:r>
          </a:p>
        </p:txBody>
      </p:sp>
      <p:sp>
        <p:nvSpPr>
          <p:cNvPr id="73763" name="Line 18"/>
          <p:cNvSpPr>
            <a:spLocks noChangeShapeType="1"/>
          </p:cNvSpPr>
          <p:nvPr/>
        </p:nvSpPr>
        <p:spPr bwMode="auto">
          <a:xfrm>
            <a:off x="4510088" y="108743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64" name="Line 19"/>
          <p:cNvSpPr>
            <a:spLocks noChangeShapeType="1"/>
          </p:cNvSpPr>
          <p:nvPr/>
        </p:nvSpPr>
        <p:spPr bwMode="auto">
          <a:xfrm>
            <a:off x="5448300" y="108743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65" name="Line 20"/>
          <p:cNvSpPr>
            <a:spLocks noChangeShapeType="1"/>
          </p:cNvSpPr>
          <p:nvPr/>
        </p:nvSpPr>
        <p:spPr bwMode="auto">
          <a:xfrm>
            <a:off x="4929188" y="108743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66" name="Line 21"/>
          <p:cNvSpPr>
            <a:spLocks noChangeShapeType="1"/>
          </p:cNvSpPr>
          <p:nvPr/>
        </p:nvSpPr>
        <p:spPr bwMode="auto">
          <a:xfrm>
            <a:off x="5068888" y="108743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67" name="Line 22"/>
          <p:cNvSpPr>
            <a:spLocks noChangeShapeType="1"/>
          </p:cNvSpPr>
          <p:nvPr/>
        </p:nvSpPr>
        <p:spPr bwMode="auto">
          <a:xfrm>
            <a:off x="5999163" y="108267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68" name="Line 23"/>
          <p:cNvSpPr>
            <a:spLocks noChangeShapeType="1"/>
          </p:cNvSpPr>
          <p:nvPr/>
        </p:nvSpPr>
        <p:spPr bwMode="auto">
          <a:xfrm>
            <a:off x="5580063" y="108267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69" name="Rectangle 81"/>
          <p:cNvSpPr>
            <a:spLocks noChangeArrowheads="1"/>
          </p:cNvSpPr>
          <p:nvPr/>
        </p:nvSpPr>
        <p:spPr bwMode="auto">
          <a:xfrm>
            <a:off x="4402138" y="1090613"/>
            <a:ext cx="1720850" cy="481012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x-none">
              <a:latin typeface="Century Gothic" charset="0"/>
            </a:endParaRPr>
          </a:p>
          <a:p>
            <a:pPr eaLnBrk="1" hangingPunct="1"/>
            <a:endParaRPr lang="en-US" altLang="x-none">
              <a:latin typeface="Century Gothic" charset="0"/>
            </a:endParaRPr>
          </a:p>
        </p:txBody>
      </p:sp>
      <p:sp>
        <p:nvSpPr>
          <p:cNvPr id="73770" name="Text Box 17"/>
          <p:cNvSpPr txBox="1">
            <a:spLocks noChangeArrowheads="1"/>
          </p:cNvSpPr>
          <p:nvPr/>
        </p:nvSpPr>
        <p:spPr bwMode="auto">
          <a:xfrm>
            <a:off x="4621213" y="3014663"/>
            <a:ext cx="10493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x-none" sz="2400">
                <a:latin typeface="Century Gothic" charset="0"/>
              </a:rPr>
              <a:t>50  60</a:t>
            </a:r>
          </a:p>
        </p:txBody>
      </p:sp>
      <p:sp>
        <p:nvSpPr>
          <p:cNvPr id="73771" name="Line 18"/>
          <p:cNvSpPr>
            <a:spLocks noChangeShapeType="1"/>
          </p:cNvSpPr>
          <p:nvPr/>
        </p:nvSpPr>
        <p:spPr bwMode="auto">
          <a:xfrm>
            <a:off x="4654550" y="301148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72" name="Line 19"/>
          <p:cNvSpPr>
            <a:spLocks noChangeShapeType="1"/>
          </p:cNvSpPr>
          <p:nvPr/>
        </p:nvSpPr>
        <p:spPr bwMode="auto">
          <a:xfrm>
            <a:off x="5592763" y="301148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73" name="Line 20"/>
          <p:cNvSpPr>
            <a:spLocks noChangeShapeType="1"/>
          </p:cNvSpPr>
          <p:nvPr/>
        </p:nvSpPr>
        <p:spPr bwMode="auto">
          <a:xfrm>
            <a:off x="5073650" y="301148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74" name="Line 21"/>
          <p:cNvSpPr>
            <a:spLocks noChangeShapeType="1"/>
          </p:cNvSpPr>
          <p:nvPr/>
        </p:nvSpPr>
        <p:spPr bwMode="auto">
          <a:xfrm>
            <a:off x="5213350" y="301148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75" name="Line 22"/>
          <p:cNvSpPr>
            <a:spLocks noChangeShapeType="1"/>
          </p:cNvSpPr>
          <p:nvPr/>
        </p:nvSpPr>
        <p:spPr bwMode="auto">
          <a:xfrm>
            <a:off x="6143625" y="300513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76" name="Line 23"/>
          <p:cNvSpPr>
            <a:spLocks noChangeShapeType="1"/>
          </p:cNvSpPr>
          <p:nvPr/>
        </p:nvSpPr>
        <p:spPr bwMode="auto">
          <a:xfrm>
            <a:off x="5724525" y="300513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77" name="Rectangle 89"/>
          <p:cNvSpPr>
            <a:spLocks noChangeArrowheads="1"/>
          </p:cNvSpPr>
          <p:nvPr/>
        </p:nvSpPr>
        <p:spPr bwMode="auto">
          <a:xfrm>
            <a:off x="4546600" y="3013075"/>
            <a:ext cx="1722438" cy="481013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x-none">
              <a:latin typeface="Century Gothic" charset="0"/>
            </a:endParaRPr>
          </a:p>
          <a:p>
            <a:pPr eaLnBrk="1" hangingPunct="1"/>
            <a:endParaRPr lang="en-US" altLang="x-none">
              <a:latin typeface="Century Gothic" charset="0"/>
            </a:endParaRPr>
          </a:p>
        </p:txBody>
      </p:sp>
      <p:sp>
        <p:nvSpPr>
          <p:cNvPr id="73778" name="Text Box 17"/>
          <p:cNvSpPr txBox="1">
            <a:spLocks noChangeArrowheads="1"/>
          </p:cNvSpPr>
          <p:nvPr/>
        </p:nvSpPr>
        <p:spPr bwMode="auto">
          <a:xfrm>
            <a:off x="5121275" y="1944688"/>
            <a:ext cx="5207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x-none" sz="2400">
                <a:latin typeface="Century Gothic" charset="0"/>
              </a:rPr>
              <a:t>70</a:t>
            </a:r>
          </a:p>
        </p:txBody>
      </p:sp>
      <p:sp>
        <p:nvSpPr>
          <p:cNvPr id="73779" name="Line 18"/>
          <p:cNvSpPr>
            <a:spLocks noChangeShapeType="1"/>
          </p:cNvSpPr>
          <p:nvPr/>
        </p:nvSpPr>
        <p:spPr bwMode="auto">
          <a:xfrm>
            <a:off x="5145088" y="196850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80" name="Line 19"/>
          <p:cNvSpPr>
            <a:spLocks noChangeShapeType="1"/>
          </p:cNvSpPr>
          <p:nvPr/>
        </p:nvSpPr>
        <p:spPr bwMode="auto">
          <a:xfrm>
            <a:off x="6083300" y="196850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81" name="Line 20"/>
          <p:cNvSpPr>
            <a:spLocks noChangeShapeType="1"/>
          </p:cNvSpPr>
          <p:nvPr/>
        </p:nvSpPr>
        <p:spPr bwMode="auto">
          <a:xfrm>
            <a:off x="5564188" y="196850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82" name="Line 21"/>
          <p:cNvSpPr>
            <a:spLocks noChangeShapeType="1"/>
          </p:cNvSpPr>
          <p:nvPr/>
        </p:nvSpPr>
        <p:spPr bwMode="auto">
          <a:xfrm>
            <a:off x="5703888" y="196850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83" name="Line 22"/>
          <p:cNvSpPr>
            <a:spLocks noChangeShapeType="1"/>
          </p:cNvSpPr>
          <p:nvPr/>
        </p:nvSpPr>
        <p:spPr bwMode="auto">
          <a:xfrm>
            <a:off x="6634163" y="196215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84" name="Line 23"/>
          <p:cNvSpPr>
            <a:spLocks noChangeShapeType="1"/>
          </p:cNvSpPr>
          <p:nvPr/>
        </p:nvSpPr>
        <p:spPr bwMode="auto">
          <a:xfrm>
            <a:off x="6215063" y="196215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85" name="Rectangle 97"/>
          <p:cNvSpPr>
            <a:spLocks noChangeArrowheads="1"/>
          </p:cNvSpPr>
          <p:nvPr/>
        </p:nvSpPr>
        <p:spPr bwMode="auto">
          <a:xfrm>
            <a:off x="5037138" y="1970088"/>
            <a:ext cx="1720850" cy="481012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x-none">
              <a:latin typeface="Century Gothic" charset="0"/>
            </a:endParaRPr>
          </a:p>
          <a:p>
            <a:pPr eaLnBrk="1" hangingPunct="1"/>
            <a:endParaRPr lang="en-US" altLang="x-none">
              <a:latin typeface="Century Gothic" charset="0"/>
            </a:endParaRPr>
          </a:p>
        </p:txBody>
      </p:sp>
      <p:sp>
        <p:nvSpPr>
          <p:cNvPr id="73786" name="Text Box 17"/>
          <p:cNvSpPr txBox="1">
            <a:spLocks noChangeArrowheads="1"/>
          </p:cNvSpPr>
          <p:nvPr/>
        </p:nvSpPr>
        <p:spPr bwMode="auto">
          <a:xfrm>
            <a:off x="835025" y="3049588"/>
            <a:ext cx="15763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x-none" sz="2400">
                <a:latin typeface="Century Gothic" charset="0"/>
              </a:rPr>
              <a:t>10  30  40</a:t>
            </a:r>
          </a:p>
        </p:txBody>
      </p:sp>
      <p:sp>
        <p:nvSpPr>
          <p:cNvPr id="73787" name="Line 18"/>
          <p:cNvSpPr>
            <a:spLocks noChangeShapeType="1"/>
          </p:cNvSpPr>
          <p:nvPr/>
        </p:nvSpPr>
        <p:spPr bwMode="auto">
          <a:xfrm>
            <a:off x="879475" y="304641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88" name="Line 19"/>
          <p:cNvSpPr>
            <a:spLocks noChangeShapeType="1"/>
          </p:cNvSpPr>
          <p:nvPr/>
        </p:nvSpPr>
        <p:spPr bwMode="auto">
          <a:xfrm>
            <a:off x="1817688" y="304641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89" name="Line 20"/>
          <p:cNvSpPr>
            <a:spLocks noChangeShapeType="1"/>
          </p:cNvSpPr>
          <p:nvPr/>
        </p:nvSpPr>
        <p:spPr bwMode="auto">
          <a:xfrm>
            <a:off x="1298575" y="304641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90" name="Line 21"/>
          <p:cNvSpPr>
            <a:spLocks noChangeShapeType="1"/>
          </p:cNvSpPr>
          <p:nvPr/>
        </p:nvSpPr>
        <p:spPr bwMode="auto">
          <a:xfrm>
            <a:off x="1438275" y="304641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91" name="Line 22"/>
          <p:cNvSpPr>
            <a:spLocks noChangeShapeType="1"/>
          </p:cNvSpPr>
          <p:nvPr/>
        </p:nvSpPr>
        <p:spPr bwMode="auto">
          <a:xfrm>
            <a:off x="2368550" y="304006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92" name="Line 23"/>
          <p:cNvSpPr>
            <a:spLocks noChangeShapeType="1"/>
          </p:cNvSpPr>
          <p:nvPr/>
        </p:nvSpPr>
        <p:spPr bwMode="auto">
          <a:xfrm>
            <a:off x="1949450" y="304006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93" name="Rectangle 86"/>
          <p:cNvSpPr>
            <a:spLocks noChangeArrowheads="1"/>
          </p:cNvSpPr>
          <p:nvPr/>
        </p:nvSpPr>
        <p:spPr bwMode="auto">
          <a:xfrm>
            <a:off x="771525" y="3048000"/>
            <a:ext cx="1722438" cy="481013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x-none">
              <a:latin typeface="Century Gothic" charset="0"/>
            </a:endParaRPr>
          </a:p>
          <a:p>
            <a:pPr eaLnBrk="1" hangingPunct="1"/>
            <a:endParaRPr lang="en-US" altLang="x-none">
              <a:latin typeface="Century 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93265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B6FA7AE-035A-DD41-A1F3-E4F270F2D289}" type="slidenum">
              <a:rPr lang="ko-KR" altLang="en-US">
                <a:solidFill>
                  <a:srgbClr val="595959"/>
                </a:solidFill>
                <a:latin typeface="Century Gothic" charset="0"/>
              </a:rPr>
              <a:pPr eaLnBrk="1" hangingPunct="1"/>
              <a:t>68</a:t>
            </a:fld>
            <a:endParaRPr lang="en-US" altLang="ko-KR">
              <a:solidFill>
                <a:srgbClr val="595959"/>
              </a:solidFill>
              <a:latin typeface="Century Gothic" charset="0"/>
            </a:endParaRPr>
          </a:p>
        </p:txBody>
      </p:sp>
      <p:sp>
        <p:nvSpPr>
          <p:cNvPr id="74755" name="Rectangle 2"/>
          <p:cNvSpPr>
            <a:spLocks noGrp="1" noChangeArrowheads="1"/>
          </p:cNvSpPr>
          <p:nvPr>
            <p:ph type="title"/>
          </p:nvPr>
        </p:nvSpPr>
        <p:spPr>
          <a:xfrm>
            <a:off x="696913" y="330200"/>
            <a:ext cx="7772400" cy="639763"/>
          </a:xfrm>
        </p:spPr>
        <p:txBody>
          <a:bodyPr/>
          <a:lstStyle/>
          <a:p>
            <a:pPr eaLnBrk="1" hangingPunct="1"/>
            <a:r>
              <a:rPr lang="en-US" altLang="x-none" sz="3200" dirty="0"/>
              <a:t>(d) Coalesce (non-leaf)</a:t>
            </a:r>
          </a:p>
        </p:txBody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810000"/>
            <a:ext cx="8382000" cy="2819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x-none" sz="2800"/>
              <a:t>Delete 20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x-none" sz="2400"/>
              <a:t>Merge </a:t>
            </a:r>
            <a:r>
              <a:rPr lang="en-US" altLang="x-none" sz="2400" i="1">
                <a:latin typeface="Times New Roman" charset="0"/>
              </a:rPr>
              <a:t>b</a:t>
            </a:r>
            <a:r>
              <a:rPr lang="en-US" altLang="x-none" sz="2400"/>
              <a:t> and </a:t>
            </a:r>
            <a:r>
              <a:rPr lang="en-US" altLang="x-none" sz="2400" i="1">
                <a:latin typeface="Times New Roman" charset="0"/>
              </a:rPr>
              <a:t>c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x-none" sz="2000"/>
              <a:t>Pull down the mid-key 50 in the parent node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x-none" sz="2000"/>
              <a:t>Move everything in the right node to the left.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x-none" sz="2800">
                <a:solidFill>
                  <a:srgbClr val="FF0000"/>
                </a:solidFill>
              </a:rPr>
              <a:t>Very important: when we merge </a:t>
            </a:r>
            <a:r>
              <a:rPr lang="en-US" altLang="x-none" sz="2800" i="1" u="sng">
                <a:solidFill>
                  <a:srgbClr val="FF0000"/>
                </a:solidFill>
              </a:rPr>
              <a:t>non-leaf nodes</a:t>
            </a:r>
            <a:r>
              <a:rPr lang="en-US" altLang="x-none" sz="2800">
                <a:solidFill>
                  <a:srgbClr val="FF0000"/>
                </a:solidFill>
              </a:rPr>
              <a:t>, we always pull down the mid-key in the parent and place it in the merged node.</a:t>
            </a:r>
          </a:p>
        </p:txBody>
      </p:sp>
      <p:sp>
        <p:nvSpPr>
          <p:cNvPr id="74757" name="Line 20"/>
          <p:cNvSpPr>
            <a:spLocks noChangeShapeType="1"/>
          </p:cNvSpPr>
          <p:nvPr/>
        </p:nvSpPr>
        <p:spPr bwMode="auto">
          <a:xfrm>
            <a:off x="2454275" y="3122613"/>
            <a:ext cx="2041525" cy="1587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58" name="Line 21"/>
          <p:cNvSpPr>
            <a:spLocks noChangeShapeType="1"/>
          </p:cNvSpPr>
          <p:nvPr/>
        </p:nvSpPr>
        <p:spPr bwMode="auto">
          <a:xfrm flipH="1">
            <a:off x="1201738" y="2263775"/>
            <a:ext cx="777875" cy="766763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" name="Line 22"/>
          <p:cNvSpPr>
            <a:spLocks noChangeShapeType="1"/>
          </p:cNvSpPr>
          <p:nvPr/>
        </p:nvSpPr>
        <p:spPr bwMode="auto">
          <a:xfrm flipH="1">
            <a:off x="4953000" y="2271713"/>
            <a:ext cx="130175" cy="746125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" name="Line 23"/>
          <p:cNvSpPr>
            <a:spLocks noChangeShapeType="1"/>
          </p:cNvSpPr>
          <p:nvPr/>
        </p:nvSpPr>
        <p:spPr bwMode="auto">
          <a:xfrm>
            <a:off x="5614988" y="2270125"/>
            <a:ext cx="917575" cy="72390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61" name="Line 32"/>
          <p:cNvSpPr>
            <a:spLocks noChangeShapeType="1"/>
          </p:cNvSpPr>
          <p:nvPr/>
        </p:nvSpPr>
        <p:spPr bwMode="auto">
          <a:xfrm>
            <a:off x="6234113" y="3114675"/>
            <a:ext cx="2286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4762" name="Group 33"/>
          <p:cNvGrpSpPr>
            <a:grpSpLocks/>
          </p:cNvGrpSpPr>
          <p:nvPr/>
        </p:nvGrpSpPr>
        <p:grpSpPr bwMode="auto">
          <a:xfrm rot="10800000">
            <a:off x="6440488" y="3021013"/>
            <a:ext cx="396875" cy="503237"/>
            <a:chOff x="384" y="4195"/>
            <a:chExt cx="250" cy="317"/>
          </a:xfrm>
        </p:grpSpPr>
        <p:sp>
          <p:nvSpPr>
            <p:cNvPr id="74822" name="Freeform 34"/>
            <p:cNvSpPr>
              <a:spLocks/>
            </p:cNvSpPr>
            <p:nvPr/>
          </p:nvSpPr>
          <p:spPr bwMode="auto">
            <a:xfrm>
              <a:off x="384" y="4214"/>
              <a:ext cx="250" cy="298"/>
            </a:xfrm>
            <a:custGeom>
              <a:avLst/>
              <a:gdLst>
                <a:gd name="T0" fmla="*/ 0 w 250"/>
                <a:gd name="T1" fmla="*/ 0 h 298"/>
                <a:gd name="T2" fmla="*/ 250 w 250"/>
                <a:gd name="T3" fmla="*/ 0 h 298"/>
                <a:gd name="T4" fmla="*/ 250 w 250"/>
                <a:gd name="T5" fmla="*/ 298 h 298"/>
                <a:gd name="T6" fmla="*/ 0 w 250"/>
                <a:gd name="T7" fmla="*/ 298 h 29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50"/>
                <a:gd name="T13" fmla="*/ 0 h 298"/>
                <a:gd name="T14" fmla="*/ 250 w 250"/>
                <a:gd name="T15" fmla="*/ 298 h 29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50" h="298">
                  <a:moveTo>
                    <a:pt x="0" y="0"/>
                  </a:moveTo>
                  <a:lnTo>
                    <a:pt x="250" y="0"/>
                  </a:lnTo>
                  <a:lnTo>
                    <a:pt x="250" y="298"/>
                  </a:lnTo>
                  <a:lnTo>
                    <a:pt x="0" y="298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>
                <a:latin typeface="Century Gothic" charset="0"/>
              </a:endParaRPr>
            </a:p>
          </p:txBody>
        </p:sp>
        <p:sp>
          <p:nvSpPr>
            <p:cNvPr id="74823" name="Line 35"/>
            <p:cNvSpPr>
              <a:spLocks noChangeShapeType="1"/>
            </p:cNvSpPr>
            <p:nvPr/>
          </p:nvSpPr>
          <p:spPr bwMode="auto">
            <a:xfrm flipH="1">
              <a:off x="557" y="4195"/>
              <a:ext cx="9" cy="31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4763" name="Text Box 36"/>
          <p:cNvSpPr txBox="1">
            <a:spLocks noChangeArrowheads="1"/>
          </p:cNvSpPr>
          <p:nvPr/>
        </p:nvSpPr>
        <p:spPr bwMode="auto">
          <a:xfrm>
            <a:off x="6503988" y="3024188"/>
            <a:ext cx="517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400">
                <a:latin typeface="Century Gothic" charset="0"/>
              </a:rPr>
              <a:t>70</a:t>
            </a:r>
          </a:p>
        </p:txBody>
      </p:sp>
      <p:grpSp>
        <p:nvGrpSpPr>
          <p:cNvPr id="74764" name="Group 37"/>
          <p:cNvGrpSpPr>
            <a:grpSpLocks/>
          </p:cNvGrpSpPr>
          <p:nvPr/>
        </p:nvGrpSpPr>
        <p:grpSpPr bwMode="auto">
          <a:xfrm>
            <a:off x="1919288" y="1982788"/>
            <a:ext cx="1822450" cy="512762"/>
            <a:chOff x="732" y="2389"/>
            <a:chExt cx="1148" cy="323"/>
          </a:xfrm>
        </p:grpSpPr>
        <p:sp>
          <p:nvSpPr>
            <p:cNvPr id="74815" name="Text Box 38"/>
            <p:cNvSpPr txBox="1">
              <a:spLocks noChangeArrowheads="1"/>
            </p:cNvSpPr>
            <p:nvPr/>
          </p:nvSpPr>
          <p:spPr bwMode="auto">
            <a:xfrm>
              <a:off x="732" y="2404"/>
              <a:ext cx="1148" cy="3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x-none" sz="2400">
                  <a:latin typeface="Century Gothic" charset="0"/>
                </a:rPr>
                <a:t>                 </a:t>
              </a:r>
            </a:p>
          </p:txBody>
        </p:sp>
        <p:sp>
          <p:nvSpPr>
            <p:cNvPr id="74816" name="Line 39"/>
            <p:cNvSpPr>
              <a:spLocks noChangeShapeType="1"/>
            </p:cNvSpPr>
            <p:nvPr/>
          </p:nvSpPr>
          <p:spPr bwMode="auto">
            <a:xfrm>
              <a:off x="832" y="2389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817" name="Line 40"/>
            <p:cNvSpPr>
              <a:spLocks noChangeShapeType="1"/>
            </p:cNvSpPr>
            <p:nvPr/>
          </p:nvSpPr>
          <p:spPr bwMode="auto">
            <a:xfrm>
              <a:off x="1423" y="2389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818" name="Line 41"/>
            <p:cNvSpPr>
              <a:spLocks noChangeShapeType="1"/>
            </p:cNvSpPr>
            <p:nvPr/>
          </p:nvSpPr>
          <p:spPr bwMode="auto">
            <a:xfrm>
              <a:off x="1096" y="2389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819" name="Line 42"/>
            <p:cNvSpPr>
              <a:spLocks noChangeShapeType="1"/>
            </p:cNvSpPr>
            <p:nvPr/>
          </p:nvSpPr>
          <p:spPr bwMode="auto">
            <a:xfrm>
              <a:off x="1184" y="2389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820" name="Line 43"/>
            <p:cNvSpPr>
              <a:spLocks noChangeShapeType="1"/>
            </p:cNvSpPr>
            <p:nvPr/>
          </p:nvSpPr>
          <p:spPr bwMode="auto">
            <a:xfrm>
              <a:off x="1776" y="2408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821" name="Line 44"/>
            <p:cNvSpPr>
              <a:spLocks noChangeShapeType="1"/>
            </p:cNvSpPr>
            <p:nvPr/>
          </p:nvSpPr>
          <p:spPr bwMode="auto">
            <a:xfrm>
              <a:off x="1512" y="2408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4765" name="Line 53"/>
          <p:cNvSpPr>
            <a:spLocks noChangeShapeType="1"/>
          </p:cNvSpPr>
          <p:nvPr/>
        </p:nvSpPr>
        <p:spPr bwMode="auto">
          <a:xfrm flipH="1">
            <a:off x="2743200" y="1295400"/>
            <a:ext cx="1700213" cy="687388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66" name="Line 54"/>
          <p:cNvSpPr>
            <a:spLocks noChangeShapeType="1"/>
          </p:cNvSpPr>
          <p:nvPr/>
        </p:nvSpPr>
        <p:spPr bwMode="auto">
          <a:xfrm>
            <a:off x="5021263" y="1279525"/>
            <a:ext cx="139700" cy="693738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67" name="Line 55"/>
          <p:cNvSpPr>
            <a:spLocks noChangeShapeType="1"/>
          </p:cNvSpPr>
          <p:nvPr/>
        </p:nvSpPr>
        <p:spPr bwMode="auto">
          <a:xfrm>
            <a:off x="5554663" y="1339850"/>
            <a:ext cx="1679575" cy="588963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68" name="Line 56"/>
          <p:cNvSpPr>
            <a:spLocks noChangeShapeType="1"/>
          </p:cNvSpPr>
          <p:nvPr/>
        </p:nvSpPr>
        <p:spPr bwMode="auto">
          <a:xfrm>
            <a:off x="825500" y="3228975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69" name="Line 57"/>
          <p:cNvSpPr>
            <a:spLocks noChangeShapeType="1"/>
          </p:cNvSpPr>
          <p:nvPr/>
        </p:nvSpPr>
        <p:spPr bwMode="auto">
          <a:xfrm>
            <a:off x="1408113" y="3217863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70" name="Text Box 59"/>
          <p:cNvSpPr txBox="1">
            <a:spLocks noChangeArrowheads="1"/>
          </p:cNvSpPr>
          <p:nvPr/>
        </p:nvSpPr>
        <p:spPr bwMode="auto">
          <a:xfrm>
            <a:off x="1676400" y="17526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000" i="1">
                <a:latin typeface="Times New Roman" charset="0"/>
              </a:rPr>
              <a:t>b</a:t>
            </a:r>
          </a:p>
        </p:txBody>
      </p:sp>
      <p:sp>
        <p:nvSpPr>
          <p:cNvPr id="74771" name="Text Box 60"/>
          <p:cNvSpPr txBox="1">
            <a:spLocks noChangeArrowheads="1"/>
          </p:cNvSpPr>
          <p:nvPr/>
        </p:nvSpPr>
        <p:spPr bwMode="auto">
          <a:xfrm>
            <a:off x="4724400" y="1752600"/>
            <a:ext cx="296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000" i="1">
                <a:latin typeface="Times New Roman" charset="0"/>
              </a:rPr>
              <a:t>c</a:t>
            </a:r>
          </a:p>
        </p:txBody>
      </p:sp>
      <p:sp>
        <p:nvSpPr>
          <p:cNvPr id="74772" name="Text Box 61"/>
          <p:cNvSpPr txBox="1">
            <a:spLocks noChangeArrowheads="1"/>
          </p:cNvSpPr>
          <p:nvPr/>
        </p:nvSpPr>
        <p:spPr bwMode="auto">
          <a:xfrm>
            <a:off x="685800" y="26670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000" i="1">
                <a:latin typeface="Times New Roman" charset="0"/>
              </a:rPr>
              <a:t>d</a:t>
            </a:r>
          </a:p>
        </p:txBody>
      </p:sp>
      <p:sp>
        <p:nvSpPr>
          <p:cNvPr id="74773" name="Text Box 62"/>
          <p:cNvSpPr txBox="1">
            <a:spLocks noChangeArrowheads="1"/>
          </p:cNvSpPr>
          <p:nvPr/>
        </p:nvSpPr>
        <p:spPr bwMode="auto">
          <a:xfrm>
            <a:off x="4572000" y="2667000"/>
            <a:ext cx="254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000" i="1">
                <a:latin typeface="Times New Roman" charset="0"/>
              </a:rPr>
              <a:t>f</a:t>
            </a:r>
          </a:p>
        </p:txBody>
      </p:sp>
      <p:sp>
        <p:nvSpPr>
          <p:cNvPr id="74774" name="Text Box 63"/>
          <p:cNvSpPr txBox="1">
            <a:spLocks noChangeArrowheads="1"/>
          </p:cNvSpPr>
          <p:nvPr/>
        </p:nvSpPr>
        <p:spPr bwMode="auto">
          <a:xfrm>
            <a:off x="6553200" y="26670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000" i="1">
                <a:latin typeface="Times New Roman" charset="0"/>
              </a:rPr>
              <a:t>g</a:t>
            </a:r>
          </a:p>
        </p:txBody>
      </p:sp>
      <p:sp>
        <p:nvSpPr>
          <p:cNvPr id="74775" name="Line 64"/>
          <p:cNvSpPr>
            <a:spLocks noChangeShapeType="1"/>
          </p:cNvSpPr>
          <p:nvPr/>
        </p:nvSpPr>
        <p:spPr bwMode="auto">
          <a:xfrm>
            <a:off x="1905000" y="3200400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76" name="Line 68"/>
          <p:cNvSpPr>
            <a:spLocks noChangeShapeType="1"/>
          </p:cNvSpPr>
          <p:nvPr/>
        </p:nvSpPr>
        <p:spPr bwMode="auto">
          <a:xfrm>
            <a:off x="4572000" y="3276600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77" name="Line 69"/>
          <p:cNvSpPr>
            <a:spLocks noChangeShapeType="1"/>
          </p:cNvSpPr>
          <p:nvPr/>
        </p:nvSpPr>
        <p:spPr bwMode="auto">
          <a:xfrm>
            <a:off x="5105400" y="3276600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78" name="Line 70"/>
          <p:cNvSpPr>
            <a:spLocks noChangeShapeType="1"/>
          </p:cNvSpPr>
          <p:nvPr/>
        </p:nvSpPr>
        <p:spPr bwMode="auto">
          <a:xfrm>
            <a:off x="6477000" y="3276600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79" name="Line 18"/>
          <p:cNvSpPr>
            <a:spLocks noChangeShapeType="1"/>
          </p:cNvSpPr>
          <p:nvPr/>
        </p:nvSpPr>
        <p:spPr bwMode="auto">
          <a:xfrm>
            <a:off x="4510088" y="108743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80" name="Line 19"/>
          <p:cNvSpPr>
            <a:spLocks noChangeShapeType="1"/>
          </p:cNvSpPr>
          <p:nvPr/>
        </p:nvSpPr>
        <p:spPr bwMode="auto">
          <a:xfrm>
            <a:off x="5448300" y="108743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81" name="Line 20"/>
          <p:cNvSpPr>
            <a:spLocks noChangeShapeType="1"/>
          </p:cNvSpPr>
          <p:nvPr/>
        </p:nvSpPr>
        <p:spPr bwMode="auto">
          <a:xfrm>
            <a:off x="4929188" y="108743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82" name="Line 21"/>
          <p:cNvSpPr>
            <a:spLocks noChangeShapeType="1"/>
          </p:cNvSpPr>
          <p:nvPr/>
        </p:nvSpPr>
        <p:spPr bwMode="auto">
          <a:xfrm>
            <a:off x="5068888" y="108743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83" name="Line 22"/>
          <p:cNvSpPr>
            <a:spLocks noChangeShapeType="1"/>
          </p:cNvSpPr>
          <p:nvPr/>
        </p:nvSpPr>
        <p:spPr bwMode="auto">
          <a:xfrm>
            <a:off x="5999163" y="108267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84" name="Line 23"/>
          <p:cNvSpPr>
            <a:spLocks noChangeShapeType="1"/>
          </p:cNvSpPr>
          <p:nvPr/>
        </p:nvSpPr>
        <p:spPr bwMode="auto">
          <a:xfrm>
            <a:off x="5580063" y="108267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85" name="Rectangle 78"/>
          <p:cNvSpPr>
            <a:spLocks noChangeArrowheads="1"/>
          </p:cNvSpPr>
          <p:nvPr/>
        </p:nvSpPr>
        <p:spPr bwMode="auto">
          <a:xfrm>
            <a:off x="4402138" y="1090613"/>
            <a:ext cx="1720850" cy="481012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x-none">
              <a:latin typeface="Century Gothic" charset="0"/>
            </a:endParaRPr>
          </a:p>
          <a:p>
            <a:pPr eaLnBrk="1" hangingPunct="1"/>
            <a:endParaRPr lang="en-US" altLang="x-none">
              <a:latin typeface="Century Gothic" charset="0"/>
            </a:endParaRPr>
          </a:p>
        </p:txBody>
      </p:sp>
      <p:sp>
        <p:nvSpPr>
          <p:cNvPr id="74786" name="Text Box 17"/>
          <p:cNvSpPr txBox="1">
            <a:spLocks noChangeArrowheads="1"/>
          </p:cNvSpPr>
          <p:nvPr/>
        </p:nvSpPr>
        <p:spPr bwMode="auto">
          <a:xfrm>
            <a:off x="4621213" y="3014663"/>
            <a:ext cx="10493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x-none" sz="2400">
                <a:latin typeface="Century Gothic" charset="0"/>
              </a:rPr>
              <a:t>50  60</a:t>
            </a:r>
          </a:p>
        </p:txBody>
      </p:sp>
      <p:sp>
        <p:nvSpPr>
          <p:cNvPr id="74787" name="Line 18"/>
          <p:cNvSpPr>
            <a:spLocks noChangeShapeType="1"/>
          </p:cNvSpPr>
          <p:nvPr/>
        </p:nvSpPr>
        <p:spPr bwMode="auto">
          <a:xfrm>
            <a:off x="4654550" y="301148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88" name="Line 19"/>
          <p:cNvSpPr>
            <a:spLocks noChangeShapeType="1"/>
          </p:cNvSpPr>
          <p:nvPr/>
        </p:nvSpPr>
        <p:spPr bwMode="auto">
          <a:xfrm>
            <a:off x="5592763" y="301148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89" name="Line 20"/>
          <p:cNvSpPr>
            <a:spLocks noChangeShapeType="1"/>
          </p:cNvSpPr>
          <p:nvPr/>
        </p:nvSpPr>
        <p:spPr bwMode="auto">
          <a:xfrm>
            <a:off x="5073650" y="301148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90" name="Line 21"/>
          <p:cNvSpPr>
            <a:spLocks noChangeShapeType="1"/>
          </p:cNvSpPr>
          <p:nvPr/>
        </p:nvSpPr>
        <p:spPr bwMode="auto">
          <a:xfrm>
            <a:off x="5213350" y="301148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91" name="Line 22"/>
          <p:cNvSpPr>
            <a:spLocks noChangeShapeType="1"/>
          </p:cNvSpPr>
          <p:nvPr/>
        </p:nvSpPr>
        <p:spPr bwMode="auto">
          <a:xfrm>
            <a:off x="6143625" y="300513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92" name="Line 23"/>
          <p:cNvSpPr>
            <a:spLocks noChangeShapeType="1"/>
          </p:cNvSpPr>
          <p:nvPr/>
        </p:nvSpPr>
        <p:spPr bwMode="auto">
          <a:xfrm>
            <a:off x="5724525" y="300513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93" name="Rectangle 86"/>
          <p:cNvSpPr>
            <a:spLocks noChangeArrowheads="1"/>
          </p:cNvSpPr>
          <p:nvPr/>
        </p:nvSpPr>
        <p:spPr bwMode="auto">
          <a:xfrm>
            <a:off x="4546600" y="3013075"/>
            <a:ext cx="1722438" cy="481013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x-none">
              <a:latin typeface="Century Gothic" charset="0"/>
            </a:endParaRPr>
          </a:p>
          <a:p>
            <a:pPr eaLnBrk="1" hangingPunct="1"/>
            <a:endParaRPr lang="en-US" altLang="x-none">
              <a:latin typeface="Century Gothic" charset="0"/>
            </a:endParaRPr>
          </a:p>
        </p:txBody>
      </p:sp>
      <p:sp>
        <p:nvSpPr>
          <p:cNvPr id="133" name="Text Box 17"/>
          <p:cNvSpPr txBox="1">
            <a:spLocks noChangeArrowheads="1"/>
          </p:cNvSpPr>
          <p:nvPr/>
        </p:nvSpPr>
        <p:spPr bwMode="auto">
          <a:xfrm>
            <a:off x="5121275" y="1944688"/>
            <a:ext cx="5207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x-none" sz="2400">
                <a:latin typeface="Century Gothic" charset="0"/>
              </a:rPr>
              <a:t>70</a:t>
            </a:r>
          </a:p>
        </p:txBody>
      </p:sp>
      <p:sp>
        <p:nvSpPr>
          <p:cNvPr id="74795" name="Line 18"/>
          <p:cNvSpPr>
            <a:spLocks noChangeShapeType="1"/>
          </p:cNvSpPr>
          <p:nvPr/>
        </p:nvSpPr>
        <p:spPr bwMode="auto">
          <a:xfrm>
            <a:off x="5145088" y="196850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96" name="Line 19"/>
          <p:cNvSpPr>
            <a:spLocks noChangeShapeType="1"/>
          </p:cNvSpPr>
          <p:nvPr/>
        </p:nvSpPr>
        <p:spPr bwMode="auto">
          <a:xfrm>
            <a:off x="6083300" y="196850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97" name="Line 20"/>
          <p:cNvSpPr>
            <a:spLocks noChangeShapeType="1"/>
          </p:cNvSpPr>
          <p:nvPr/>
        </p:nvSpPr>
        <p:spPr bwMode="auto">
          <a:xfrm>
            <a:off x="5564188" y="196850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98" name="Line 21"/>
          <p:cNvSpPr>
            <a:spLocks noChangeShapeType="1"/>
          </p:cNvSpPr>
          <p:nvPr/>
        </p:nvSpPr>
        <p:spPr bwMode="auto">
          <a:xfrm>
            <a:off x="5703888" y="196850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99" name="Line 22"/>
          <p:cNvSpPr>
            <a:spLocks noChangeShapeType="1"/>
          </p:cNvSpPr>
          <p:nvPr/>
        </p:nvSpPr>
        <p:spPr bwMode="auto">
          <a:xfrm>
            <a:off x="6634163" y="196215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800" name="Line 23"/>
          <p:cNvSpPr>
            <a:spLocks noChangeShapeType="1"/>
          </p:cNvSpPr>
          <p:nvPr/>
        </p:nvSpPr>
        <p:spPr bwMode="auto">
          <a:xfrm>
            <a:off x="6215063" y="196215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801" name="Rectangle 94"/>
          <p:cNvSpPr>
            <a:spLocks noChangeArrowheads="1"/>
          </p:cNvSpPr>
          <p:nvPr/>
        </p:nvSpPr>
        <p:spPr bwMode="auto">
          <a:xfrm>
            <a:off x="5037138" y="1970088"/>
            <a:ext cx="1720850" cy="481012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x-none">
              <a:latin typeface="Century Gothic" charset="0"/>
            </a:endParaRPr>
          </a:p>
          <a:p>
            <a:pPr eaLnBrk="1" hangingPunct="1"/>
            <a:endParaRPr lang="en-US" altLang="x-none">
              <a:latin typeface="Century Gothic" charset="0"/>
            </a:endParaRPr>
          </a:p>
        </p:txBody>
      </p:sp>
      <p:sp>
        <p:nvSpPr>
          <p:cNvPr id="74802" name="Text Box 17"/>
          <p:cNvSpPr txBox="1">
            <a:spLocks noChangeArrowheads="1"/>
          </p:cNvSpPr>
          <p:nvPr/>
        </p:nvSpPr>
        <p:spPr bwMode="auto">
          <a:xfrm>
            <a:off x="5003800" y="1092200"/>
            <a:ext cx="5207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x-none" sz="2400">
                <a:latin typeface="Century Gothic" charset="0"/>
              </a:rPr>
              <a:t>90</a:t>
            </a:r>
          </a:p>
        </p:txBody>
      </p:sp>
      <p:sp>
        <p:nvSpPr>
          <p:cNvPr id="142" name="Text Box 17"/>
          <p:cNvSpPr txBox="1">
            <a:spLocks noChangeArrowheads="1"/>
          </p:cNvSpPr>
          <p:nvPr/>
        </p:nvSpPr>
        <p:spPr bwMode="auto">
          <a:xfrm>
            <a:off x="4476750" y="1092200"/>
            <a:ext cx="5207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x-none" sz="2400">
                <a:latin typeface="Century Gothic" charset="0"/>
              </a:rPr>
              <a:t>50</a:t>
            </a:r>
          </a:p>
        </p:txBody>
      </p:sp>
      <p:sp>
        <p:nvSpPr>
          <p:cNvPr id="69" name="Line 22"/>
          <p:cNvSpPr>
            <a:spLocks noChangeShapeType="1"/>
          </p:cNvSpPr>
          <p:nvPr/>
        </p:nvSpPr>
        <p:spPr bwMode="auto">
          <a:xfrm>
            <a:off x="2578100" y="2251075"/>
            <a:ext cx="2392363" cy="750888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" name="Line 22"/>
          <p:cNvSpPr>
            <a:spLocks noChangeShapeType="1"/>
          </p:cNvSpPr>
          <p:nvPr/>
        </p:nvSpPr>
        <p:spPr bwMode="auto">
          <a:xfrm>
            <a:off x="3122613" y="2251075"/>
            <a:ext cx="3417887" cy="733425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806" name="Text Box 59"/>
          <p:cNvSpPr txBox="1">
            <a:spLocks noChangeArrowheads="1"/>
          </p:cNvSpPr>
          <p:nvPr/>
        </p:nvSpPr>
        <p:spPr bwMode="auto">
          <a:xfrm>
            <a:off x="4114800" y="8382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000" i="1">
                <a:latin typeface="Times New Roman" charset="0"/>
              </a:rPr>
              <a:t>a</a:t>
            </a:r>
          </a:p>
        </p:txBody>
      </p:sp>
      <p:sp>
        <p:nvSpPr>
          <p:cNvPr id="74807" name="Text Box 17"/>
          <p:cNvSpPr txBox="1">
            <a:spLocks noChangeArrowheads="1"/>
          </p:cNvSpPr>
          <p:nvPr/>
        </p:nvSpPr>
        <p:spPr bwMode="auto">
          <a:xfrm>
            <a:off x="835025" y="3049588"/>
            <a:ext cx="15763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x-none" sz="2400">
                <a:latin typeface="Century Gothic" charset="0"/>
              </a:rPr>
              <a:t>10  30  40</a:t>
            </a:r>
          </a:p>
        </p:txBody>
      </p:sp>
      <p:sp>
        <p:nvSpPr>
          <p:cNvPr id="74808" name="Line 18"/>
          <p:cNvSpPr>
            <a:spLocks noChangeShapeType="1"/>
          </p:cNvSpPr>
          <p:nvPr/>
        </p:nvSpPr>
        <p:spPr bwMode="auto">
          <a:xfrm>
            <a:off x="879475" y="304641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809" name="Line 19"/>
          <p:cNvSpPr>
            <a:spLocks noChangeShapeType="1"/>
          </p:cNvSpPr>
          <p:nvPr/>
        </p:nvSpPr>
        <p:spPr bwMode="auto">
          <a:xfrm>
            <a:off x="1817688" y="304641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810" name="Line 20"/>
          <p:cNvSpPr>
            <a:spLocks noChangeShapeType="1"/>
          </p:cNvSpPr>
          <p:nvPr/>
        </p:nvSpPr>
        <p:spPr bwMode="auto">
          <a:xfrm>
            <a:off x="1298575" y="304641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811" name="Line 21"/>
          <p:cNvSpPr>
            <a:spLocks noChangeShapeType="1"/>
          </p:cNvSpPr>
          <p:nvPr/>
        </p:nvSpPr>
        <p:spPr bwMode="auto">
          <a:xfrm>
            <a:off x="1438275" y="304641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812" name="Line 22"/>
          <p:cNvSpPr>
            <a:spLocks noChangeShapeType="1"/>
          </p:cNvSpPr>
          <p:nvPr/>
        </p:nvSpPr>
        <p:spPr bwMode="auto">
          <a:xfrm>
            <a:off x="2368550" y="304006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813" name="Line 23"/>
          <p:cNvSpPr>
            <a:spLocks noChangeShapeType="1"/>
          </p:cNvSpPr>
          <p:nvPr/>
        </p:nvSpPr>
        <p:spPr bwMode="auto">
          <a:xfrm>
            <a:off x="1949450" y="304006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814" name="Rectangle 86"/>
          <p:cNvSpPr>
            <a:spLocks noChangeArrowheads="1"/>
          </p:cNvSpPr>
          <p:nvPr/>
        </p:nvSpPr>
        <p:spPr bwMode="auto">
          <a:xfrm>
            <a:off x="771525" y="3048000"/>
            <a:ext cx="1722438" cy="481013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x-none">
              <a:latin typeface="Century Gothic" charset="0"/>
            </a:endParaRPr>
          </a:p>
          <a:p>
            <a:pPr eaLnBrk="1" hangingPunct="1"/>
            <a:endParaRPr lang="en-US" altLang="x-none">
              <a:latin typeface="Century 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144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7.40741E-7 L -0.2658 0.13079 " pathEditMode="relative" ptsTypes="AA">
                                      <p:cBhvr>
                                        <p:cTn id="6" dur="2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4.44444E-6 L -0.27864 0.00277 " pathEditMode="relative" ptsTypes="AA">
                                      <p:cBhvr>
                                        <p:cTn id="8" dur="2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" dur="2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" dur="2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2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2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 animBg="1"/>
      <p:bldP spid="86" grpId="0" animBg="1"/>
      <p:bldP spid="133" grpId="0"/>
      <p:bldP spid="142" grpId="0"/>
      <p:bldP spid="69" grpId="0" animBg="1"/>
      <p:bldP spid="70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 Box 38"/>
          <p:cNvSpPr txBox="1">
            <a:spLocks noChangeArrowheads="1"/>
          </p:cNvSpPr>
          <p:nvPr/>
        </p:nvSpPr>
        <p:spPr bwMode="auto">
          <a:xfrm>
            <a:off x="1919288" y="2006600"/>
            <a:ext cx="1822450" cy="4762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x-none" sz="2400">
                <a:latin typeface="Century Gothic" charset="0"/>
              </a:rPr>
              <a:t>                 </a:t>
            </a:r>
          </a:p>
        </p:txBody>
      </p:sp>
      <p:sp>
        <p:nvSpPr>
          <p:cNvPr id="16998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BC04358-BFD1-3B4F-BA2F-FF82632BD12C}" type="slidenum">
              <a:rPr lang="ko-KR" altLang="en-US">
                <a:solidFill>
                  <a:srgbClr val="595959"/>
                </a:solidFill>
                <a:latin typeface="Century Gothic" charset="0"/>
              </a:rPr>
              <a:pPr eaLnBrk="1" hangingPunct="1"/>
              <a:t>69</a:t>
            </a:fld>
            <a:endParaRPr lang="en-US" altLang="ko-KR">
              <a:solidFill>
                <a:srgbClr val="595959"/>
              </a:solidFill>
              <a:latin typeface="Century Gothic" charset="0"/>
            </a:endParaRPr>
          </a:p>
        </p:txBody>
      </p:sp>
      <p:sp>
        <p:nvSpPr>
          <p:cNvPr id="75780" name="Rectangle 2"/>
          <p:cNvSpPr>
            <a:spLocks noGrp="1" noChangeArrowheads="1"/>
          </p:cNvSpPr>
          <p:nvPr>
            <p:ph type="title"/>
          </p:nvPr>
        </p:nvSpPr>
        <p:spPr>
          <a:xfrm>
            <a:off x="696913" y="330200"/>
            <a:ext cx="7772400" cy="639763"/>
          </a:xfrm>
        </p:spPr>
        <p:txBody>
          <a:bodyPr/>
          <a:lstStyle/>
          <a:p>
            <a:pPr eaLnBrk="1" hangingPunct="1"/>
            <a:r>
              <a:rPr lang="en-US" altLang="x-none" sz="3200" dirty="0"/>
              <a:t>(d) Coalesce (non-leaf)</a:t>
            </a:r>
          </a:p>
        </p:txBody>
      </p:sp>
      <p:sp>
        <p:nvSpPr>
          <p:cNvPr id="75781" name="Line 20"/>
          <p:cNvSpPr>
            <a:spLocks noChangeShapeType="1"/>
          </p:cNvSpPr>
          <p:nvPr/>
        </p:nvSpPr>
        <p:spPr bwMode="auto">
          <a:xfrm>
            <a:off x="2454275" y="3122613"/>
            <a:ext cx="2041525" cy="1587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782" name="Line 21"/>
          <p:cNvSpPr>
            <a:spLocks noChangeShapeType="1"/>
          </p:cNvSpPr>
          <p:nvPr/>
        </p:nvSpPr>
        <p:spPr bwMode="auto">
          <a:xfrm flipH="1">
            <a:off x="1201738" y="2263775"/>
            <a:ext cx="777875" cy="766763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783" name="Line 32"/>
          <p:cNvSpPr>
            <a:spLocks noChangeShapeType="1"/>
          </p:cNvSpPr>
          <p:nvPr/>
        </p:nvSpPr>
        <p:spPr bwMode="auto">
          <a:xfrm>
            <a:off x="6234113" y="3114675"/>
            <a:ext cx="2286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5784" name="Group 33"/>
          <p:cNvGrpSpPr>
            <a:grpSpLocks/>
          </p:cNvGrpSpPr>
          <p:nvPr/>
        </p:nvGrpSpPr>
        <p:grpSpPr bwMode="auto">
          <a:xfrm rot="10800000">
            <a:off x="6440488" y="3021013"/>
            <a:ext cx="396875" cy="503237"/>
            <a:chOff x="384" y="4195"/>
            <a:chExt cx="250" cy="317"/>
          </a:xfrm>
        </p:grpSpPr>
        <p:sp>
          <p:nvSpPr>
            <p:cNvPr id="75843" name="Freeform 34"/>
            <p:cNvSpPr>
              <a:spLocks/>
            </p:cNvSpPr>
            <p:nvPr/>
          </p:nvSpPr>
          <p:spPr bwMode="auto">
            <a:xfrm>
              <a:off x="384" y="4214"/>
              <a:ext cx="250" cy="298"/>
            </a:xfrm>
            <a:custGeom>
              <a:avLst/>
              <a:gdLst>
                <a:gd name="T0" fmla="*/ 0 w 250"/>
                <a:gd name="T1" fmla="*/ 0 h 298"/>
                <a:gd name="T2" fmla="*/ 250 w 250"/>
                <a:gd name="T3" fmla="*/ 0 h 298"/>
                <a:gd name="T4" fmla="*/ 250 w 250"/>
                <a:gd name="T5" fmla="*/ 298 h 298"/>
                <a:gd name="T6" fmla="*/ 0 w 250"/>
                <a:gd name="T7" fmla="*/ 298 h 29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50"/>
                <a:gd name="T13" fmla="*/ 0 h 298"/>
                <a:gd name="T14" fmla="*/ 250 w 250"/>
                <a:gd name="T15" fmla="*/ 298 h 29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50" h="298">
                  <a:moveTo>
                    <a:pt x="0" y="0"/>
                  </a:moveTo>
                  <a:lnTo>
                    <a:pt x="250" y="0"/>
                  </a:lnTo>
                  <a:lnTo>
                    <a:pt x="250" y="298"/>
                  </a:lnTo>
                  <a:lnTo>
                    <a:pt x="0" y="298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>
                <a:latin typeface="Century Gothic" charset="0"/>
              </a:endParaRPr>
            </a:p>
          </p:txBody>
        </p:sp>
        <p:sp>
          <p:nvSpPr>
            <p:cNvPr id="75844" name="Line 35"/>
            <p:cNvSpPr>
              <a:spLocks noChangeShapeType="1"/>
            </p:cNvSpPr>
            <p:nvPr/>
          </p:nvSpPr>
          <p:spPr bwMode="auto">
            <a:xfrm flipH="1">
              <a:off x="557" y="4195"/>
              <a:ext cx="9" cy="31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5785" name="Text Box 36"/>
          <p:cNvSpPr txBox="1">
            <a:spLocks noChangeArrowheads="1"/>
          </p:cNvSpPr>
          <p:nvPr/>
        </p:nvSpPr>
        <p:spPr bwMode="auto">
          <a:xfrm>
            <a:off x="6503988" y="3024188"/>
            <a:ext cx="517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400">
                <a:latin typeface="Century Gothic" charset="0"/>
              </a:rPr>
              <a:t>70</a:t>
            </a:r>
          </a:p>
        </p:txBody>
      </p:sp>
      <p:grpSp>
        <p:nvGrpSpPr>
          <p:cNvPr id="3" name="Group 45"/>
          <p:cNvGrpSpPr>
            <a:grpSpLocks/>
          </p:cNvGrpSpPr>
          <p:nvPr/>
        </p:nvGrpSpPr>
        <p:grpSpPr bwMode="auto">
          <a:xfrm>
            <a:off x="5045075" y="1982788"/>
            <a:ext cx="1727200" cy="512762"/>
            <a:chOff x="762" y="2389"/>
            <a:chExt cx="1088" cy="323"/>
          </a:xfrm>
        </p:grpSpPr>
        <p:sp>
          <p:nvSpPr>
            <p:cNvPr id="75836" name="Text Box 46"/>
            <p:cNvSpPr txBox="1">
              <a:spLocks noChangeArrowheads="1"/>
            </p:cNvSpPr>
            <p:nvPr/>
          </p:nvSpPr>
          <p:spPr bwMode="auto">
            <a:xfrm>
              <a:off x="762" y="2404"/>
              <a:ext cx="1088" cy="3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x-none" sz="2400">
                  <a:latin typeface="Century Gothic" charset="0"/>
                </a:rPr>
                <a:t>                </a:t>
              </a:r>
            </a:p>
          </p:txBody>
        </p:sp>
        <p:sp>
          <p:nvSpPr>
            <p:cNvPr id="75837" name="Line 47"/>
            <p:cNvSpPr>
              <a:spLocks noChangeShapeType="1"/>
            </p:cNvSpPr>
            <p:nvPr/>
          </p:nvSpPr>
          <p:spPr bwMode="auto">
            <a:xfrm>
              <a:off x="832" y="2389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838" name="Line 48"/>
            <p:cNvSpPr>
              <a:spLocks noChangeShapeType="1"/>
            </p:cNvSpPr>
            <p:nvPr/>
          </p:nvSpPr>
          <p:spPr bwMode="auto">
            <a:xfrm>
              <a:off x="1423" y="2389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839" name="Line 49"/>
            <p:cNvSpPr>
              <a:spLocks noChangeShapeType="1"/>
            </p:cNvSpPr>
            <p:nvPr/>
          </p:nvSpPr>
          <p:spPr bwMode="auto">
            <a:xfrm>
              <a:off x="1096" y="2389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840" name="Line 50"/>
            <p:cNvSpPr>
              <a:spLocks noChangeShapeType="1"/>
            </p:cNvSpPr>
            <p:nvPr/>
          </p:nvSpPr>
          <p:spPr bwMode="auto">
            <a:xfrm>
              <a:off x="1184" y="2389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841" name="Line 51"/>
            <p:cNvSpPr>
              <a:spLocks noChangeShapeType="1"/>
            </p:cNvSpPr>
            <p:nvPr/>
          </p:nvSpPr>
          <p:spPr bwMode="auto">
            <a:xfrm>
              <a:off x="1776" y="2408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842" name="Line 52"/>
            <p:cNvSpPr>
              <a:spLocks noChangeShapeType="1"/>
            </p:cNvSpPr>
            <p:nvPr/>
          </p:nvSpPr>
          <p:spPr bwMode="auto">
            <a:xfrm>
              <a:off x="1512" y="2408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5787" name="Line 53"/>
          <p:cNvSpPr>
            <a:spLocks noChangeShapeType="1"/>
          </p:cNvSpPr>
          <p:nvPr/>
        </p:nvSpPr>
        <p:spPr bwMode="auto">
          <a:xfrm flipH="1">
            <a:off x="2743200" y="1295400"/>
            <a:ext cx="1700213" cy="687388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7950" name="Line 54"/>
          <p:cNvSpPr>
            <a:spLocks noChangeShapeType="1"/>
          </p:cNvSpPr>
          <p:nvPr/>
        </p:nvSpPr>
        <p:spPr bwMode="auto">
          <a:xfrm>
            <a:off x="5021263" y="1279525"/>
            <a:ext cx="139700" cy="693738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7951" name="Line 55"/>
          <p:cNvSpPr>
            <a:spLocks noChangeShapeType="1"/>
          </p:cNvSpPr>
          <p:nvPr/>
        </p:nvSpPr>
        <p:spPr bwMode="auto">
          <a:xfrm>
            <a:off x="5554663" y="1339850"/>
            <a:ext cx="1679575" cy="588963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790" name="Line 56"/>
          <p:cNvSpPr>
            <a:spLocks noChangeShapeType="1"/>
          </p:cNvSpPr>
          <p:nvPr/>
        </p:nvSpPr>
        <p:spPr bwMode="auto">
          <a:xfrm>
            <a:off x="825500" y="3228975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791" name="Line 57"/>
          <p:cNvSpPr>
            <a:spLocks noChangeShapeType="1"/>
          </p:cNvSpPr>
          <p:nvPr/>
        </p:nvSpPr>
        <p:spPr bwMode="auto">
          <a:xfrm>
            <a:off x="1408113" y="3217863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792" name="Text Box 58"/>
          <p:cNvSpPr txBox="1">
            <a:spLocks noChangeArrowheads="1"/>
          </p:cNvSpPr>
          <p:nvPr/>
        </p:nvSpPr>
        <p:spPr bwMode="auto">
          <a:xfrm>
            <a:off x="4114800" y="8382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000" i="1">
                <a:latin typeface="Times New Roman" charset="0"/>
              </a:rPr>
              <a:t>a</a:t>
            </a:r>
          </a:p>
        </p:txBody>
      </p:sp>
      <p:sp>
        <p:nvSpPr>
          <p:cNvPr id="75793" name="Text Box 59"/>
          <p:cNvSpPr txBox="1">
            <a:spLocks noChangeArrowheads="1"/>
          </p:cNvSpPr>
          <p:nvPr/>
        </p:nvSpPr>
        <p:spPr bwMode="auto">
          <a:xfrm>
            <a:off x="1676400" y="17526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000" i="1">
                <a:latin typeface="Times New Roman" charset="0"/>
              </a:rPr>
              <a:t>b</a:t>
            </a:r>
          </a:p>
        </p:txBody>
      </p:sp>
      <p:sp>
        <p:nvSpPr>
          <p:cNvPr id="167956" name="Text Box 60"/>
          <p:cNvSpPr txBox="1">
            <a:spLocks noChangeArrowheads="1"/>
          </p:cNvSpPr>
          <p:nvPr/>
        </p:nvSpPr>
        <p:spPr bwMode="auto">
          <a:xfrm>
            <a:off x="4724400" y="1752600"/>
            <a:ext cx="296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000" i="1">
                <a:latin typeface="Times New Roman" charset="0"/>
              </a:rPr>
              <a:t>c</a:t>
            </a:r>
          </a:p>
        </p:txBody>
      </p:sp>
      <p:sp>
        <p:nvSpPr>
          <p:cNvPr id="75795" name="Text Box 61"/>
          <p:cNvSpPr txBox="1">
            <a:spLocks noChangeArrowheads="1"/>
          </p:cNvSpPr>
          <p:nvPr/>
        </p:nvSpPr>
        <p:spPr bwMode="auto">
          <a:xfrm>
            <a:off x="685800" y="26670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000" i="1">
                <a:latin typeface="Times New Roman" charset="0"/>
              </a:rPr>
              <a:t>d</a:t>
            </a:r>
          </a:p>
        </p:txBody>
      </p:sp>
      <p:sp>
        <p:nvSpPr>
          <p:cNvPr id="75796" name="Text Box 62"/>
          <p:cNvSpPr txBox="1">
            <a:spLocks noChangeArrowheads="1"/>
          </p:cNvSpPr>
          <p:nvPr/>
        </p:nvSpPr>
        <p:spPr bwMode="auto">
          <a:xfrm>
            <a:off x="4572000" y="2667000"/>
            <a:ext cx="254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000" i="1">
                <a:latin typeface="Times New Roman" charset="0"/>
              </a:rPr>
              <a:t>f</a:t>
            </a:r>
          </a:p>
        </p:txBody>
      </p:sp>
      <p:sp>
        <p:nvSpPr>
          <p:cNvPr id="75797" name="Text Box 63"/>
          <p:cNvSpPr txBox="1">
            <a:spLocks noChangeArrowheads="1"/>
          </p:cNvSpPr>
          <p:nvPr/>
        </p:nvSpPr>
        <p:spPr bwMode="auto">
          <a:xfrm>
            <a:off x="6553200" y="26670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000" i="1">
                <a:latin typeface="Times New Roman" charset="0"/>
              </a:rPr>
              <a:t>g</a:t>
            </a:r>
          </a:p>
        </p:txBody>
      </p:sp>
      <p:sp>
        <p:nvSpPr>
          <p:cNvPr id="75798" name="Line 64"/>
          <p:cNvSpPr>
            <a:spLocks noChangeShapeType="1"/>
          </p:cNvSpPr>
          <p:nvPr/>
        </p:nvSpPr>
        <p:spPr bwMode="auto">
          <a:xfrm>
            <a:off x="1905000" y="3200400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799" name="Line 65"/>
          <p:cNvSpPr>
            <a:spLocks noChangeShapeType="1"/>
          </p:cNvSpPr>
          <p:nvPr/>
        </p:nvSpPr>
        <p:spPr bwMode="auto">
          <a:xfrm>
            <a:off x="4572000" y="3276600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800" name="Line 66"/>
          <p:cNvSpPr>
            <a:spLocks noChangeShapeType="1"/>
          </p:cNvSpPr>
          <p:nvPr/>
        </p:nvSpPr>
        <p:spPr bwMode="auto">
          <a:xfrm>
            <a:off x="5105400" y="3276600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801" name="Line 67"/>
          <p:cNvSpPr>
            <a:spLocks noChangeShapeType="1"/>
          </p:cNvSpPr>
          <p:nvPr/>
        </p:nvSpPr>
        <p:spPr bwMode="auto">
          <a:xfrm>
            <a:off x="6477000" y="3276600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7964" name="Text Box 17"/>
          <p:cNvSpPr txBox="1">
            <a:spLocks noChangeArrowheads="1"/>
          </p:cNvSpPr>
          <p:nvPr/>
        </p:nvSpPr>
        <p:spPr bwMode="auto">
          <a:xfrm>
            <a:off x="5003800" y="1092200"/>
            <a:ext cx="5207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x-none" sz="2400">
                <a:latin typeface="Century Gothic" charset="0"/>
              </a:rPr>
              <a:t>90</a:t>
            </a:r>
          </a:p>
        </p:txBody>
      </p:sp>
      <p:sp>
        <p:nvSpPr>
          <p:cNvPr id="75803" name="Line 18"/>
          <p:cNvSpPr>
            <a:spLocks noChangeShapeType="1"/>
          </p:cNvSpPr>
          <p:nvPr/>
        </p:nvSpPr>
        <p:spPr bwMode="auto">
          <a:xfrm>
            <a:off x="4510088" y="108743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804" name="Line 19"/>
          <p:cNvSpPr>
            <a:spLocks noChangeShapeType="1"/>
          </p:cNvSpPr>
          <p:nvPr/>
        </p:nvSpPr>
        <p:spPr bwMode="auto">
          <a:xfrm>
            <a:off x="5448300" y="108743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805" name="Line 20"/>
          <p:cNvSpPr>
            <a:spLocks noChangeShapeType="1"/>
          </p:cNvSpPr>
          <p:nvPr/>
        </p:nvSpPr>
        <p:spPr bwMode="auto">
          <a:xfrm>
            <a:off x="4929188" y="108743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806" name="Line 21"/>
          <p:cNvSpPr>
            <a:spLocks noChangeShapeType="1"/>
          </p:cNvSpPr>
          <p:nvPr/>
        </p:nvSpPr>
        <p:spPr bwMode="auto">
          <a:xfrm>
            <a:off x="5068888" y="108743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807" name="Line 22"/>
          <p:cNvSpPr>
            <a:spLocks noChangeShapeType="1"/>
          </p:cNvSpPr>
          <p:nvPr/>
        </p:nvSpPr>
        <p:spPr bwMode="auto">
          <a:xfrm>
            <a:off x="5999163" y="108267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808" name="Line 23"/>
          <p:cNvSpPr>
            <a:spLocks noChangeShapeType="1"/>
          </p:cNvSpPr>
          <p:nvPr/>
        </p:nvSpPr>
        <p:spPr bwMode="auto">
          <a:xfrm>
            <a:off x="5580063" y="108267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809" name="Rectangle 75"/>
          <p:cNvSpPr>
            <a:spLocks noChangeArrowheads="1"/>
          </p:cNvSpPr>
          <p:nvPr/>
        </p:nvSpPr>
        <p:spPr bwMode="auto">
          <a:xfrm>
            <a:off x="4402138" y="1090613"/>
            <a:ext cx="1720850" cy="481012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x-none">
              <a:latin typeface="Century Gothic" charset="0"/>
            </a:endParaRPr>
          </a:p>
          <a:p>
            <a:pPr eaLnBrk="1" hangingPunct="1"/>
            <a:endParaRPr lang="en-US" altLang="x-none">
              <a:latin typeface="Century Gothic" charset="0"/>
            </a:endParaRPr>
          </a:p>
        </p:txBody>
      </p:sp>
      <p:sp>
        <p:nvSpPr>
          <p:cNvPr id="75810" name="Text Box 17"/>
          <p:cNvSpPr txBox="1">
            <a:spLocks noChangeArrowheads="1"/>
          </p:cNvSpPr>
          <p:nvPr/>
        </p:nvSpPr>
        <p:spPr bwMode="auto">
          <a:xfrm>
            <a:off x="4621213" y="3014663"/>
            <a:ext cx="10493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x-none" sz="2400">
                <a:latin typeface="Century Gothic" charset="0"/>
              </a:rPr>
              <a:t>50  60</a:t>
            </a:r>
          </a:p>
        </p:txBody>
      </p:sp>
      <p:sp>
        <p:nvSpPr>
          <p:cNvPr id="75811" name="Line 18"/>
          <p:cNvSpPr>
            <a:spLocks noChangeShapeType="1"/>
          </p:cNvSpPr>
          <p:nvPr/>
        </p:nvSpPr>
        <p:spPr bwMode="auto">
          <a:xfrm>
            <a:off x="4654550" y="301148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812" name="Line 19"/>
          <p:cNvSpPr>
            <a:spLocks noChangeShapeType="1"/>
          </p:cNvSpPr>
          <p:nvPr/>
        </p:nvSpPr>
        <p:spPr bwMode="auto">
          <a:xfrm>
            <a:off x="5592763" y="301148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813" name="Line 20"/>
          <p:cNvSpPr>
            <a:spLocks noChangeShapeType="1"/>
          </p:cNvSpPr>
          <p:nvPr/>
        </p:nvSpPr>
        <p:spPr bwMode="auto">
          <a:xfrm>
            <a:off x="5073650" y="301148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814" name="Line 21"/>
          <p:cNvSpPr>
            <a:spLocks noChangeShapeType="1"/>
          </p:cNvSpPr>
          <p:nvPr/>
        </p:nvSpPr>
        <p:spPr bwMode="auto">
          <a:xfrm>
            <a:off x="5213350" y="301148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815" name="Line 22"/>
          <p:cNvSpPr>
            <a:spLocks noChangeShapeType="1"/>
          </p:cNvSpPr>
          <p:nvPr/>
        </p:nvSpPr>
        <p:spPr bwMode="auto">
          <a:xfrm>
            <a:off x="6143625" y="300513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816" name="Line 23"/>
          <p:cNvSpPr>
            <a:spLocks noChangeShapeType="1"/>
          </p:cNvSpPr>
          <p:nvPr/>
        </p:nvSpPr>
        <p:spPr bwMode="auto">
          <a:xfrm>
            <a:off x="5724525" y="300513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817" name="Rectangle 83"/>
          <p:cNvSpPr>
            <a:spLocks noChangeArrowheads="1"/>
          </p:cNvSpPr>
          <p:nvPr/>
        </p:nvSpPr>
        <p:spPr bwMode="auto">
          <a:xfrm>
            <a:off x="4546600" y="3013075"/>
            <a:ext cx="1722438" cy="481013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x-none">
              <a:latin typeface="Century Gothic" charset="0"/>
            </a:endParaRPr>
          </a:p>
          <a:p>
            <a:pPr eaLnBrk="1" hangingPunct="1"/>
            <a:endParaRPr lang="en-US" altLang="x-none">
              <a:latin typeface="Century Gothic" charset="0"/>
            </a:endParaRPr>
          </a:p>
        </p:txBody>
      </p:sp>
      <p:sp>
        <p:nvSpPr>
          <p:cNvPr id="75818" name="Text Box 17"/>
          <p:cNvSpPr txBox="1">
            <a:spLocks noChangeArrowheads="1"/>
          </p:cNvSpPr>
          <p:nvPr/>
        </p:nvSpPr>
        <p:spPr bwMode="auto">
          <a:xfrm>
            <a:off x="2051050" y="1989138"/>
            <a:ext cx="10493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x-none" sz="2400">
                <a:latin typeface="Century Gothic" charset="0"/>
              </a:rPr>
              <a:t>50  70</a:t>
            </a:r>
          </a:p>
        </p:txBody>
      </p:sp>
      <p:sp>
        <p:nvSpPr>
          <p:cNvPr id="75819" name="Line 22"/>
          <p:cNvSpPr>
            <a:spLocks noChangeShapeType="1"/>
          </p:cNvSpPr>
          <p:nvPr/>
        </p:nvSpPr>
        <p:spPr bwMode="auto">
          <a:xfrm>
            <a:off x="2578100" y="2251075"/>
            <a:ext cx="2392363" cy="750888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820" name="Line 22"/>
          <p:cNvSpPr>
            <a:spLocks noChangeShapeType="1"/>
          </p:cNvSpPr>
          <p:nvPr/>
        </p:nvSpPr>
        <p:spPr bwMode="auto">
          <a:xfrm>
            <a:off x="3122613" y="2251075"/>
            <a:ext cx="3417887" cy="73342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821" name="Line 39"/>
          <p:cNvSpPr>
            <a:spLocks noChangeShapeType="1"/>
          </p:cNvSpPr>
          <p:nvPr/>
        </p:nvSpPr>
        <p:spPr bwMode="auto">
          <a:xfrm>
            <a:off x="2078038" y="198278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822" name="Line 40"/>
          <p:cNvSpPr>
            <a:spLocks noChangeShapeType="1"/>
          </p:cNvSpPr>
          <p:nvPr/>
        </p:nvSpPr>
        <p:spPr bwMode="auto">
          <a:xfrm>
            <a:off x="3016250" y="198278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823" name="Line 41"/>
          <p:cNvSpPr>
            <a:spLocks noChangeShapeType="1"/>
          </p:cNvSpPr>
          <p:nvPr/>
        </p:nvSpPr>
        <p:spPr bwMode="auto">
          <a:xfrm>
            <a:off x="2497138" y="198278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824" name="Line 42"/>
          <p:cNvSpPr>
            <a:spLocks noChangeShapeType="1"/>
          </p:cNvSpPr>
          <p:nvPr/>
        </p:nvSpPr>
        <p:spPr bwMode="auto">
          <a:xfrm>
            <a:off x="2636838" y="198278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825" name="Line 43"/>
          <p:cNvSpPr>
            <a:spLocks noChangeShapeType="1"/>
          </p:cNvSpPr>
          <p:nvPr/>
        </p:nvSpPr>
        <p:spPr bwMode="auto">
          <a:xfrm>
            <a:off x="3576638" y="201295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826" name="Line 44"/>
          <p:cNvSpPr>
            <a:spLocks noChangeShapeType="1"/>
          </p:cNvSpPr>
          <p:nvPr/>
        </p:nvSpPr>
        <p:spPr bwMode="auto">
          <a:xfrm>
            <a:off x="3157538" y="201295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827" name="Rectangle 3"/>
          <p:cNvSpPr txBox="1">
            <a:spLocks noChangeArrowheads="1"/>
          </p:cNvSpPr>
          <p:nvPr/>
        </p:nvSpPr>
        <p:spPr bwMode="auto">
          <a:xfrm>
            <a:off x="457200" y="3810000"/>
            <a:ext cx="8229600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x-none" sz="2400">
                <a:latin typeface="Century Gothic" charset="0"/>
              </a:rPr>
              <a:t>Delete 20</a:t>
            </a: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en-US" altLang="x-none" sz="2000">
                <a:latin typeface="Century Gothic" charset="0"/>
              </a:rPr>
              <a:t>Delete pointer to the merged node.</a:t>
            </a:r>
          </a:p>
        </p:txBody>
      </p:sp>
      <p:sp>
        <p:nvSpPr>
          <p:cNvPr id="75828" name="Text Box 17"/>
          <p:cNvSpPr txBox="1">
            <a:spLocks noChangeArrowheads="1"/>
          </p:cNvSpPr>
          <p:nvPr/>
        </p:nvSpPr>
        <p:spPr bwMode="auto">
          <a:xfrm>
            <a:off x="835025" y="3049588"/>
            <a:ext cx="15763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x-none" sz="2400">
                <a:latin typeface="Century Gothic" charset="0"/>
              </a:rPr>
              <a:t>10  30  40</a:t>
            </a:r>
          </a:p>
        </p:txBody>
      </p:sp>
      <p:sp>
        <p:nvSpPr>
          <p:cNvPr id="75829" name="Line 18"/>
          <p:cNvSpPr>
            <a:spLocks noChangeShapeType="1"/>
          </p:cNvSpPr>
          <p:nvPr/>
        </p:nvSpPr>
        <p:spPr bwMode="auto">
          <a:xfrm>
            <a:off x="879475" y="304641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830" name="Line 19"/>
          <p:cNvSpPr>
            <a:spLocks noChangeShapeType="1"/>
          </p:cNvSpPr>
          <p:nvPr/>
        </p:nvSpPr>
        <p:spPr bwMode="auto">
          <a:xfrm>
            <a:off x="1817688" y="304641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831" name="Line 20"/>
          <p:cNvSpPr>
            <a:spLocks noChangeShapeType="1"/>
          </p:cNvSpPr>
          <p:nvPr/>
        </p:nvSpPr>
        <p:spPr bwMode="auto">
          <a:xfrm>
            <a:off x="1298575" y="304641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832" name="Line 21"/>
          <p:cNvSpPr>
            <a:spLocks noChangeShapeType="1"/>
          </p:cNvSpPr>
          <p:nvPr/>
        </p:nvSpPr>
        <p:spPr bwMode="auto">
          <a:xfrm>
            <a:off x="1438275" y="304641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833" name="Line 22"/>
          <p:cNvSpPr>
            <a:spLocks noChangeShapeType="1"/>
          </p:cNvSpPr>
          <p:nvPr/>
        </p:nvSpPr>
        <p:spPr bwMode="auto">
          <a:xfrm>
            <a:off x="2368550" y="304006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834" name="Line 23"/>
          <p:cNvSpPr>
            <a:spLocks noChangeShapeType="1"/>
          </p:cNvSpPr>
          <p:nvPr/>
        </p:nvSpPr>
        <p:spPr bwMode="auto">
          <a:xfrm>
            <a:off x="1949450" y="304006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835" name="Rectangle 86"/>
          <p:cNvSpPr>
            <a:spLocks noChangeArrowheads="1"/>
          </p:cNvSpPr>
          <p:nvPr/>
        </p:nvSpPr>
        <p:spPr bwMode="auto">
          <a:xfrm>
            <a:off x="771525" y="3048000"/>
            <a:ext cx="1722438" cy="481013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x-none">
              <a:latin typeface="Century Gothic" charset="0"/>
            </a:endParaRPr>
          </a:p>
          <a:p>
            <a:pPr eaLnBrk="1" hangingPunct="1"/>
            <a:endParaRPr lang="en-US" altLang="x-none">
              <a:latin typeface="Century 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2310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4126E-6 4.58082E-6 L -0.05713 0.00139 " pathEditMode="relative" ptsTypes="AA">
                                      <p:cBhvr>
                                        <p:cTn id="12" dur="1000" fill="hold"/>
                                        <p:tgtEl>
                                          <p:spTgt spid="1679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1615E-6 -4.77073E-6 L -0.05904 0.00394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1679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52" y="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950" grpId="0" animBg="1"/>
      <p:bldP spid="167951" grpId="0" animBg="1"/>
      <p:bldP spid="167956" grpId="0"/>
      <p:bldP spid="16796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C617F-6B6F-8349-B630-8B5D91D06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Seek</a:t>
            </a:r>
            <a:r>
              <a:rPr lang="zh-CN" altLang="en-US" dirty="0"/>
              <a:t> </a:t>
            </a:r>
            <a:r>
              <a:rPr lang="en-US" altLang="zh-CN" dirty="0"/>
              <a:t>Time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C79CD-938D-C343-948B-8B56EA14EF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Seek</a:t>
            </a:r>
            <a:r>
              <a:rPr lang="zh-CN" altLang="en-US" dirty="0"/>
              <a:t> </a:t>
            </a:r>
            <a:r>
              <a:rPr lang="en-US" altLang="zh-CN" dirty="0"/>
              <a:t>time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dirty="0"/>
              <a:t>time to find the target track</a:t>
            </a:r>
          </a:p>
          <a:p>
            <a:r>
              <a:rPr lang="en-US" dirty="0"/>
              <a:t>Typical average seek time: 10 </a:t>
            </a:r>
            <a:r>
              <a:rPr lang="en-US" dirty="0" err="1"/>
              <a:t>ms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57737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ext Box 38"/>
          <p:cNvSpPr txBox="1">
            <a:spLocks noChangeArrowheads="1"/>
          </p:cNvSpPr>
          <p:nvPr/>
        </p:nvSpPr>
        <p:spPr bwMode="auto">
          <a:xfrm>
            <a:off x="1919288" y="2006600"/>
            <a:ext cx="1822450" cy="4762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x-none" sz="2400">
                <a:latin typeface="Century Gothic" charset="0"/>
              </a:rPr>
              <a:t>                 </a:t>
            </a:r>
          </a:p>
        </p:txBody>
      </p:sp>
      <p:sp>
        <p:nvSpPr>
          <p:cNvPr id="17203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E224F8F-5312-BC44-BB4B-2203A1D3D604}" type="slidenum">
              <a:rPr lang="ko-KR" altLang="en-US">
                <a:solidFill>
                  <a:srgbClr val="595959"/>
                </a:solidFill>
                <a:latin typeface="Century Gothic" charset="0"/>
              </a:rPr>
              <a:pPr eaLnBrk="1" hangingPunct="1"/>
              <a:t>70</a:t>
            </a:fld>
            <a:endParaRPr lang="en-US" altLang="ko-KR">
              <a:solidFill>
                <a:srgbClr val="595959"/>
              </a:solidFill>
              <a:latin typeface="Century Gothic" charset="0"/>
            </a:endParaRPr>
          </a:p>
        </p:txBody>
      </p:sp>
      <p:sp>
        <p:nvSpPr>
          <p:cNvPr id="76804" name="Rectangle 2"/>
          <p:cNvSpPr>
            <a:spLocks noGrp="1" noChangeArrowheads="1"/>
          </p:cNvSpPr>
          <p:nvPr>
            <p:ph type="title"/>
          </p:nvPr>
        </p:nvSpPr>
        <p:spPr>
          <a:xfrm>
            <a:off x="696913" y="330200"/>
            <a:ext cx="7772400" cy="639763"/>
          </a:xfrm>
        </p:spPr>
        <p:txBody>
          <a:bodyPr/>
          <a:lstStyle/>
          <a:p>
            <a:pPr eaLnBrk="1" hangingPunct="1"/>
            <a:r>
              <a:rPr lang="en-US" altLang="x-none" sz="3200" dirty="0"/>
              <a:t>(d) Coalesce (non-leaf)</a:t>
            </a:r>
          </a:p>
        </p:txBody>
      </p:sp>
      <p:sp>
        <p:nvSpPr>
          <p:cNvPr id="76805" name="Line 20"/>
          <p:cNvSpPr>
            <a:spLocks noChangeShapeType="1"/>
          </p:cNvSpPr>
          <p:nvPr/>
        </p:nvSpPr>
        <p:spPr bwMode="auto">
          <a:xfrm>
            <a:off x="2454275" y="3122613"/>
            <a:ext cx="2041525" cy="1587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06" name="Line 21"/>
          <p:cNvSpPr>
            <a:spLocks noChangeShapeType="1"/>
          </p:cNvSpPr>
          <p:nvPr/>
        </p:nvSpPr>
        <p:spPr bwMode="auto">
          <a:xfrm flipH="1">
            <a:off x="1201738" y="2263775"/>
            <a:ext cx="777875" cy="766763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07" name="Line 32"/>
          <p:cNvSpPr>
            <a:spLocks noChangeShapeType="1"/>
          </p:cNvSpPr>
          <p:nvPr/>
        </p:nvSpPr>
        <p:spPr bwMode="auto">
          <a:xfrm>
            <a:off x="6234113" y="3114675"/>
            <a:ext cx="2286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6808" name="Group 33"/>
          <p:cNvGrpSpPr>
            <a:grpSpLocks/>
          </p:cNvGrpSpPr>
          <p:nvPr/>
        </p:nvGrpSpPr>
        <p:grpSpPr bwMode="auto">
          <a:xfrm rot="10800000">
            <a:off x="6440488" y="3021013"/>
            <a:ext cx="396875" cy="503237"/>
            <a:chOff x="384" y="4195"/>
            <a:chExt cx="250" cy="317"/>
          </a:xfrm>
        </p:grpSpPr>
        <p:sp>
          <p:nvSpPr>
            <p:cNvPr id="76857" name="Freeform 34"/>
            <p:cNvSpPr>
              <a:spLocks/>
            </p:cNvSpPr>
            <p:nvPr/>
          </p:nvSpPr>
          <p:spPr bwMode="auto">
            <a:xfrm>
              <a:off x="384" y="4214"/>
              <a:ext cx="250" cy="298"/>
            </a:xfrm>
            <a:custGeom>
              <a:avLst/>
              <a:gdLst>
                <a:gd name="T0" fmla="*/ 0 w 250"/>
                <a:gd name="T1" fmla="*/ 0 h 298"/>
                <a:gd name="T2" fmla="*/ 250 w 250"/>
                <a:gd name="T3" fmla="*/ 0 h 298"/>
                <a:gd name="T4" fmla="*/ 250 w 250"/>
                <a:gd name="T5" fmla="*/ 298 h 298"/>
                <a:gd name="T6" fmla="*/ 0 w 250"/>
                <a:gd name="T7" fmla="*/ 298 h 29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50"/>
                <a:gd name="T13" fmla="*/ 0 h 298"/>
                <a:gd name="T14" fmla="*/ 250 w 250"/>
                <a:gd name="T15" fmla="*/ 298 h 29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50" h="298">
                  <a:moveTo>
                    <a:pt x="0" y="0"/>
                  </a:moveTo>
                  <a:lnTo>
                    <a:pt x="250" y="0"/>
                  </a:lnTo>
                  <a:lnTo>
                    <a:pt x="250" y="298"/>
                  </a:lnTo>
                  <a:lnTo>
                    <a:pt x="0" y="298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>
                <a:latin typeface="Century Gothic" charset="0"/>
              </a:endParaRPr>
            </a:p>
          </p:txBody>
        </p:sp>
        <p:sp>
          <p:nvSpPr>
            <p:cNvPr id="76858" name="Line 35"/>
            <p:cNvSpPr>
              <a:spLocks noChangeShapeType="1"/>
            </p:cNvSpPr>
            <p:nvPr/>
          </p:nvSpPr>
          <p:spPr bwMode="auto">
            <a:xfrm flipH="1">
              <a:off x="557" y="4195"/>
              <a:ext cx="9" cy="31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6809" name="Text Box 36"/>
          <p:cNvSpPr txBox="1">
            <a:spLocks noChangeArrowheads="1"/>
          </p:cNvSpPr>
          <p:nvPr/>
        </p:nvSpPr>
        <p:spPr bwMode="auto">
          <a:xfrm>
            <a:off x="6503988" y="3024188"/>
            <a:ext cx="517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400">
                <a:latin typeface="Century Gothic" charset="0"/>
              </a:rPr>
              <a:t>70</a:t>
            </a:r>
          </a:p>
        </p:txBody>
      </p:sp>
      <p:sp>
        <p:nvSpPr>
          <p:cNvPr id="76810" name="Line 53"/>
          <p:cNvSpPr>
            <a:spLocks noChangeShapeType="1"/>
          </p:cNvSpPr>
          <p:nvPr/>
        </p:nvSpPr>
        <p:spPr bwMode="auto">
          <a:xfrm flipH="1">
            <a:off x="2743200" y="1295400"/>
            <a:ext cx="1700213" cy="687388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11" name="Line 55"/>
          <p:cNvSpPr>
            <a:spLocks noChangeShapeType="1"/>
          </p:cNvSpPr>
          <p:nvPr/>
        </p:nvSpPr>
        <p:spPr bwMode="auto">
          <a:xfrm>
            <a:off x="5006975" y="1365250"/>
            <a:ext cx="1679575" cy="588963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12" name="Line 56"/>
          <p:cNvSpPr>
            <a:spLocks noChangeShapeType="1"/>
          </p:cNvSpPr>
          <p:nvPr/>
        </p:nvSpPr>
        <p:spPr bwMode="auto">
          <a:xfrm>
            <a:off x="825500" y="3228975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13" name="Line 57"/>
          <p:cNvSpPr>
            <a:spLocks noChangeShapeType="1"/>
          </p:cNvSpPr>
          <p:nvPr/>
        </p:nvSpPr>
        <p:spPr bwMode="auto">
          <a:xfrm>
            <a:off x="1408113" y="3217863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14" name="Text Box 58"/>
          <p:cNvSpPr txBox="1">
            <a:spLocks noChangeArrowheads="1"/>
          </p:cNvSpPr>
          <p:nvPr/>
        </p:nvSpPr>
        <p:spPr bwMode="auto">
          <a:xfrm>
            <a:off x="4114800" y="8382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000" i="1">
                <a:latin typeface="Times New Roman" charset="0"/>
              </a:rPr>
              <a:t>a</a:t>
            </a:r>
          </a:p>
        </p:txBody>
      </p:sp>
      <p:sp>
        <p:nvSpPr>
          <p:cNvPr id="76815" name="Text Box 59"/>
          <p:cNvSpPr txBox="1">
            <a:spLocks noChangeArrowheads="1"/>
          </p:cNvSpPr>
          <p:nvPr/>
        </p:nvSpPr>
        <p:spPr bwMode="auto">
          <a:xfrm>
            <a:off x="1676400" y="17526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000" i="1">
                <a:latin typeface="Times New Roman" charset="0"/>
              </a:rPr>
              <a:t>b</a:t>
            </a:r>
          </a:p>
        </p:txBody>
      </p:sp>
      <p:sp>
        <p:nvSpPr>
          <p:cNvPr id="76816" name="Text Box 61"/>
          <p:cNvSpPr txBox="1">
            <a:spLocks noChangeArrowheads="1"/>
          </p:cNvSpPr>
          <p:nvPr/>
        </p:nvSpPr>
        <p:spPr bwMode="auto">
          <a:xfrm>
            <a:off x="685800" y="26670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000" i="1">
                <a:latin typeface="Times New Roman" charset="0"/>
              </a:rPr>
              <a:t>d</a:t>
            </a:r>
          </a:p>
        </p:txBody>
      </p:sp>
      <p:sp>
        <p:nvSpPr>
          <p:cNvPr id="76817" name="Text Box 62"/>
          <p:cNvSpPr txBox="1">
            <a:spLocks noChangeArrowheads="1"/>
          </p:cNvSpPr>
          <p:nvPr/>
        </p:nvSpPr>
        <p:spPr bwMode="auto">
          <a:xfrm>
            <a:off x="4572000" y="2667000"/>
            <a:ext cx="254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000" i="1">
                <a:latin typeface="Times New Roman" charset="0"/>
              </a:rPr>
              <a:t>f</a:t>
            </a:r>
          </a:p>
        </p:txBody>
      </p:sp>
      <p:sp>
        <p:nvSpPr>
          <p:cNvPr id="76818" name="Text Box 63"/>
          <p:cNvSpPr txBox="1">
            <a:spLocks noChangeArrowheads="1"/>
          </p:cNvSpPr>
          <p:nvPr/>
        </p:nvSpPr>
        <p:spPr bwMode="auto">
          <a:xfrm>
            <a:off x="6553200" y="26670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000" i="1">
                <a:latin typeface="Times New Roman" charset="0"/>
              </a:rPr>
              <a:t>g</a:t>
            </a:r>
          </a:p>
        </p:txBody>
      </p:sp>
      <p:sp>
        <p:nvSpPr>
          <p:cNvPr id="76819" name="Line 64"/>
          <p:cNvSpPr>
            <a:spLocks noChangeShapeType="1"/>
          </p:cNvSpPr>
          <p:nvPr/>
        </p:nvSpPr>
        <p:spPr bwMode="auto">
          <a:xfrm>
            <a:off x="1905000" y="3200400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20" name="Line 65"/>
          <p:cNvSpPr>
            <a:spLocks noChangeShapeType="1"/>
          </p:cNvSpPr>
          <p:nvPr/>
        </p:nvSpPr>
        <p:spPr bwMode="auto">
          <a:xfrm>
            <a:off x="4572000" y="3276600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21" name="Line 66"/>
          <p:cNvSpPr>
            <a:spLocks noChangeShapeType="1"/>
          </p:cNvSpPr>
          <p:nvPr/>
        </p:nvSpPr>
        <p:spPr bwMode="auto">
          <a:xfrm>
            <a:off x="5105400" y="3276600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22" name="Line 67"/>
          <p:cNvSpPr>
            <a:spLocks noChangeShapeType="1"/>
          </p:cNvSpPr>
          <p:nvPr/>
        </p:nvSpPr>
        <p:spPr bwMode="auto">
          <a:xfrm>
            <a:off x="6477000" y="3276600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23" name="Text Box 17"/>
          <p:cNvSpPr txBox="1">
            <a:spLocks noChangeArrowheads="1"/>
          </p:cNvSpPr>
          <p:nvPr/>
        </p:nvSpPr>
        <p:spPr bwMode="auto">
          <a:xfrm>
            <a:off x="4481513" y="1100138"/>
            <a:ext cx="5207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x-none" sz="2400">
                <a:latin typeface="Century Gothic" charset="0"/>
              </a:rPr>
              <a:t>90</a:t>
            </a:r>
          </a:p>
        </p:txBody>
      </p:sp>
      <p:sp>
        <p:nvSpPr>
          <p:cNvPr id="76824" name="Line 18"/>
          <p:cNvSpPr>
            <a:spLocks noChangeShapeType="1"/>
          </p:cNvSpPr>
          <p:nvPr/>
        </p:nvSpPr>
        <p:spPr bwMode="auto">
          <a:xfrm>
            <a:off x="4510088" y="108743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25" name="Line 19"/>
          <p:cNvSpPr>
            <a:spLocks noChangeShapeType="1"/>
          </p:cNvSpPr>
          <p:nvPr/>
        </p:nvSpPr>
        <p:spPr bwMode="auto">
          <a:xfrm>
            <a:off x="5448300" y="108743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26" name="Line 20"/>
          <p:cNvSpPr>
            <a:spLocks noChangeShapeType="1"/>
          </p:cNvSpPr>
          <p:nvPr/>
        </p:nvSpPr>
        <p:spPr bwMode="auto">
          <a:xfrm>
            <a:off x="4929188" y="108743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27" name="Line 21"/>
          <p:cNvSpPr>
            <a:spLocks noChangeShapeType="1"/>
          </p:cNvSpPr>
          <p:nvPr/>
        </p:nvSpPr>
        <p:spPr bwMode="auto">
          <a:xfrm>
            <a:off x="5068888" y="108743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28" name="Line 22"/>
          <p:cNvSpPr>
            <a:spLocks noChangeShapeType="1"/>
          </p:cNvSpPr>
          <p:nvPr/>
        </p:nvSpPr>
        <p:spPr bwMode="auto">
          <a:xfrm>
            <a:off x="5999163" y="108267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29" name="Line 23"/>
          <p:cNvSpPr>
            <a:spLocks noChangeShapeType="1"/>
          </p:cNvSpPr>
          <p:nvPr/>
        </p:nvSpPr>
        <p:spPr bwMode="auto">
          <a:xfrm>
            <a:off x="5580063" y="108267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30" name="Rectangle 75"/>
          <p:cNvSpPr>
            <a:spLocks noChangeArrowheads="1"/>
          </p:cNvSpPr>
          <p:nvPr/>
        </p:nvSpPr>
        <p:spPr bwMode="auto">
          <a:xfrm>
            <a:off x="4402138" y="1090613"/>
            <a:ext cx="1720850" cy="481012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x-none">
              <a:latin typeface="Century Gothic" charset="0"/>
            </a:endParaRPr>
          </a:p>
          <a:p>
            <a:pPr eaLnBrk="1" hangingPunct="1"/>
            <a:endParaRPr lang="en-US" altLang="x-none">
              <a:latin typeface="Century Gothic" charset="0"/>
            </a:endParaRPr>
          </a:p>
        </p:txBody>
      </p:sp>
      <p:sp>
        <p:nvSpPr>
          <p:cNvPr id="76831" name="Text Box 17"/>
          <p:cNvSpPr txBox="1">
            <a:spLocks noChangeArrowheads="1"/>
          </p:cNvSpPr>
          <p:nvPr/>
        </p:nvSpPr>
        <p:spPr bwMode="auto">
          <a:xfrm>
            <a:off x="4621213" y="3014663"/>
            <a:ext cx="10493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x-none" sz="2400">
                <a:latin typeface="Century Gothic" charset="0"/>
              </a:rPr>
              <a:t>50  60</a:t>
            </a:r>
          </a:p>
        </p:txBody>
      </p:sp>
      <p:sp>
        <p:nvSpPr>
          <p:cNvPr id="76832" name="Line 18"/>
          <p:cNvSpPr>
            <a:spLocks noChangeShapeType="1"/>
          </p:cNvSpPr>
          <p:nvPr/>
        </p:nvSpPr>
        <p:spPr bwMode="auto">
          <a:xfrm>
            <a:off x="4654550" y="301148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33" name="Line 19"/>
          <p:cNvSpPr>
            <a:spLocks noChangeShapeType="1"/>
          </p:cNvSpPr>
          <p:nvPr/>
        </p:nvSpPr>
        <p:spPr bwMode="auto">
          <a:xfrm>
            <a:off x="5592763" y="301148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34" name="Line 20"/>
          <p:cNvSpPr>
            <a:spLocks noChangeShapeType="1"/>
          </p:cNvSpPr>
          <p:nvPr/>
        </p:nvSpPr>
        <p:spPr bwMode="auto">
          <a:xfrm>
            <a:off x="5073650" y="301148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35" name="Line 21"/>
          <p:cNvSpPr>
            <a:spLocks noChangeShapeType="1"/>
          </p:cNvSpPr>
          <p:nvPr/>
        </p:nvSpPr>
        <p:spPr bwMode="auto">
          <a:xfrm>
            <a:off x="5213350" y="301148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36" name="Line 22"/>
          <p:cNvSpPr>
            <a:spLocks noChangeShapeType="1"/>
          </p:cNvSpPr>
          <p:nvPr/>
        </p:nvSpPr>
        <p:spPr bwMode="auto">
          <a:xfrm>
            <a:off x="6143625" y="300513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37" name="Line 23"/>
          <p:cNvSpPr>
            <a:spLocks noChangeShapeType="1"/>
          </p:cNvSpPr>
          <p:nvPr/>
        </p:nvSpPr>
        <p:spPr bwMode="auto">
          <a:xfrm>
            <a:off x="5724525" y="300513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38" name="Rectangle 83"/>
          <p:cNvSpPr>
            <a:spLocks noChangeArrowheads="1"/>
          </p:cNvSpPr>
          <p:nvPr/>
        </p:nvSpPr>
        <p:spPr bwMode="auto">
          <a:xfrm>
            <a:off x="4546600" y="3013075"/>
            <a:ext cx="1722438" cy="481013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x-none">
              <a:latin typeface="Century Gothic" charset="0"/>
            </a:endParaRPr>
          </a:p>
          <a:p>
            <a:pPr eaLnBrk="1" hangingPunct="1"/>
            <a:endParaRPr lang="en-US" altLang="x-none">
              <a:latin typeface="Century Gothic" charset="0"/>
            </a:endParaRPr>
          </a:p>
        </p:txBody>
      </p:sp>
      <p:sp>
        <p:nvSpPr>
          <p:cNvPr id="76839" name="Text Box 17"/>
          <p:cNvSpPr txBox="1">
            <a:spLocks noChangeArrowheads="1"/>
          </p:cNvSpPr>
          <p:nvPr/>
        </p:nvSpPr>
        <p:spPr bwMode="auto">
          <a:xfrm>
            <a:off x="2051050" y="1989138"/>
            <a:ext cx="10493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x-none" sz="2400">
                <a:latin typeface="Century Gothic" charset="0"/>
              </a:rPr>
              <a:t>50  70</a:t>
            </a:r>
          </a:p>
        </p:txBody>
      </p:sp>
      <p:sp>
        <p:nvSpPr>
          <p:cNvPr id="76840" name="Line 22"/>
          <p:cNvSpPr>
            <a:spLocks noChangeShapeType="1"/>
          </p:cNvSpPr>
          <p:nvPr/>
        </p:nvSpPr>
        <p:spPr bwMode="auto">
          <a:xfrm>
            <a:off x="2578100" y="2251075"/>
            <a:ext cx="2392363" cy="750888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41" name="Line 22"/>
          <p:cNvSpPr>
            <a:spLocks noChangeShapeType="1"/>
          </p:cNvSpPr>
          <p:nvPr/>
        </p:nvSpPr>
        <p:spPr bwMode="auto">
          <a:xfrm>
            <a:off x="3122613" y="2251075"/>
            <a:ext cx="3417887" cy="73342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42" name="Line 39"/>
          <p:cNvSpPr>
            <a:spLocks noChangeShapeType="1"/>
          </p:cNvSpPr>
          <p:nvPr/>
        </p:nvSpPr>
        <p:spPr bwMode="auto">
          <a:xfrm>
            <a:off x="2078038" y="198278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43" name="Line 40"/>
          <p:cNvSpPr>
            <a:spLocks noChangeShapeType="1"/>
          </p:cNvSpPr>
          <p:nvPr/>
        </p:nvSpPr>
        <p:spPr bwMode="auto">
          <a:xfrm>
            <a:off x="3016250" y="198278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44" name="Line 41"/>
          <p:cNvSpPr>
            <a:spLocks noChangeShapeType="1"/>
          </p:cNvSpPr>
          <p:nvPr/>
        </p:nvSpPr>
        <p:spPr bwMode="auto">
          <a:xfrm>
            <a:off x="2497138" y="198278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45" name="Line 42"/>
          <p:cNvSpPr>
            <a:spLocks noChangeShapeType="1"/>
          </p:cNvSpPr>
          <p:nvPr/>
        </p:nvSpPr>
        <p:spPr bwMode="auto">
          <a:xfrm>
            <a:off x="2636838" y="198278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46" name="Line 43"/>
          <p:cNvSpPr>
            <a:spLocks noChangeShapeType="1"/>
          </p:cNvSpPr>
          <p:nvPr/>
        </p:nvSpPr>
        <p:spPr bwMode="auto">
          <a:xfrm>
            <a:off x="3576638" y="201295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47" name="Line 44"/>
          <p:cNvSpPr>
            <a:spLocks noChangeShapeType="1"/>
          </p:cNvSpPr>
          <p:nvPr/>
        </p:nvSpPr>
        <p:spPr bwMode="auto">
          <a:xfrm>
            <a:off x="3157538" y="201295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48" name="Rectangle 3"/>
          <p:cNvSpPr txBox="1">
            <a:spLocks noChangeArrowheads="1"/>
          </p:cNvSpPr>
          <p:nvPr/>
        </p:nvSpPr>
        <p:spPr bwMode="auto">
          <a:xfrm>
            <a:off x="457200" y="3810000"/>
            <a:ext cx="8229600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x-none" sz="2400">
                <a:latin typeface="Century Gothic" charset="0"/>
              </a:rPr>
              <a:t>Delete 20</a:t>
            </a: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en-US" altLang="x-none" sz="2000">
                <a:latin typeface="Century Gothic" charset="0"/>
              </a:rPr>
              <a:t>Underflow at </a:t>
            </a:r>
            <a:r>
              <a:rPr lang="en-US" altLang="x-none" sz="2000" i="1">
                <a:latin typeface="Times New Roman" charset="0"/>
              </a:rPr>
              <a:t>a</a:t>
            </a:r>
            <a:r>
              <a:rPr lang="en-US" altLang="x-none" sz="2000">
                <a:latin typeface="Century Gothic" charset="0"/>
              </a:rPr>
              <a:t>? Min 2 ptrs. Currently 2. Done.</a:t>
            </a:r>
          </a:p>
        </p:txBody>
      </p:sp>
      <p:sp>
        <p:nvSpPr>
          <p:cNvPr id="76849" name="Text Box 17"/>
          <p:cNvSpPr txBox="1">
            <a:spLocks noChangeArrowheads="1"/>
          </p:cNvSpPr>
          <p:nvPr/>
        </p:nvSpPr>
        <p:spPr bwMode="auto">
          <a:xfrm>
            <a:off x="835025" y="3049588"/>
            <a:ext cx="15763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x-none" sz="2400">
                <a:latin typeface="Century Gothic" charset="0"/>
              </a:rPr>
              <a:t>10  30  40</a:t>
            </a:r>
          </a:p>
        </p:txBody>
      </p:sp>
      <p:sp>
        <p:nvSpPr>
          <p:cNvPr id="76850" name="Line 18"/>
          <p:cNvSpPr>
            <a:spLocks noChangeShapeType="1"/>
          </p:cNvSpPr>
          <p:nvPr/>
        </p:nvSpPr>
        <p:spPr bwMode="auto">
          <a:xfrm>
            <a:off x="879475" y="304641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51" name="Line 19"/>
          <p:cNvSpPr>
            <a:spLocks noChangeShapeType="1"/>
          </p:cNvSpPr>
          <p:nvPr/>
        </p:nvSpPr>
        <p:spPr bwMode="auto">
          <a:xfrm>
            <a:off x="1817688" y="304641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52" name="Line 20"/>
          <p:cNvSpPr>
            <a:spLocks noChangeShapeType="1"/>
          </p:cNvSpPr>
          <p:nvPr/>
        </p:nvSpPr>
        <p:spPr bwMode="auto">
          <a:xfrm>
            <a:off x="1298575" y="304641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53" name="Line 21"/>
          <p:cNvSpPr>
            <a:spLocks noChangeShapeType="1"/>
          </p:cNvSpPr>
          <p:nvPr/>
        </p:nvSpPr>
        <p:spPr bwMode="auto">
          <a:xfrm>
            <a:off x="1438275" y="304641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54" name="Line 22"/>
          <p:cNvSpPr>
            <a:spLocks noChangeShapeType="1"/>
          </p:cNvSpPr>
          <p:nvPr/>
        </p:nvSpPr>
        <p:spPr bwMode="auto">
          <a:xfrm>
            <a:off x="2368550" y="304006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55" name="Line 23"/>
          <p:cNvSpPr>
            <a:spLocks noChangeShapeType="1"/>
          </p:cNvSpPr>
          <p:nvPr/>
        </p:nvSpPr>
        <p:spPr bwMode="auto">
          <a:xfrm>
            <a:off x="1949450" y="304006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56" name="Rectangle 86"/>
          <p:cNvSpPr>
            <a:spLocks noChangeArrowheads="1"/>
          </p:cNvSpPr>
          <p:nvPr/>
        </p:nvSpPr>
        <p:spPr bwMode="auto">
          <a:xfrm>
            <a:off x="771525" y="3048000"/>
            <a:ext cx="1722438" cy="481013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x-none">
              <a:latin typeface="Century Gothic" charset="0"/>
            </a:endParaRPr>
          </a:p>
          <a:p>
            <a:pPr eaLnBrk="1" hangingPunct="1"/>
            <a:endParaRPr lang="en-US" altLang="x-none">
              <a:latin typeface="Century 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40212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2D0981B-31FD-E443-B68E-E4B7CF4C02B0}" type="slidenum">
              <a:rPr lang="ko-KR" altLang="en-US">
                <a:solidFill>
                  <a:srgbClr val="595959"/>
                </a:solidFill>
                <a:latin typeface="Century Gothic" charset="0"/>
              </a:rPr>
              <a:pPr eaLnBrk="1" hangingPunct="1"/>
              <a:t>71</a:t>
            </a:fld>
            <a:endParaRPr lang="en-US" altLang="ko-KR">
              <a:solidFill>
                <a:srgbClr val="595959"/>
              </a:solidFill>
              <a:latin typeface="Century Gothic" charset="0"/>
            </a:endParaRPr>
          </a:p>
        </p:txBody>
      </p:sp>
      <p:sp>
        <p:nvSpPr>
          <p:cNvPr id="7782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2157413"/>
            <a:ext cx="8915400" cy="877887"/>
          </a:xfrm>
        </p:spPr>
        <p:txBody>
          <a:bodyPr/>
          <a:lstStyle/>
          <a:p>
            <a:pPr eaLnBrk="1" hangingPunct="1"/>
            <a:r>
              <a:rPr lang="en-US" altLang="x-none"/>
              <a:t>(e) Non-leaf node, redistribute </a:t>
            </a:r>
            <a:br>
              <a:rPr lang="en-US" altLang="x-none"/>
            </a:br>
            <a:r>
              <a:rPr lang="en-US" altLang="x-none"/>
              <a:t>with neighbor</a:t>
            </a:r>
          </a:p>
        </p:txBody>
      </p:sp>
    </p:spTree>
    <p:extLst>
      <p:ext uri="{BB962C8B-B14F-4D97-AF65-F5344CB8AC3E}">
        <p14:creationId xmlns:p14="http://schemas.microsoft.com/office/powerpoint/2010/main" val="397930024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2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A70FA9A-217C-3747-B6AE-65CBA1312FB2}" type="slidenum">
              <a:rPr lang="ko-KR" altLang="en-US">
                <a:solidFill>
                  <a:srgbClr val="595959"/>
                </a:solidFill>
                <a:latin typeface="Century Gothic" charset="0"/>
              </a:rPr>
              <a:pPr eaLnBrk="1" hangingPunct="1"/>
              <a:t>72</a:t>
            </a:fld>
            <a:endParaRPr lang="en-US" altLang="ko-KR">
              <a:solidFill>
                <a:srgbClr val="595959"/>
              </a:solidFill>
              <a:latin typeface="Century Gothic" charset="0"/>
            </a:endParaRPr>
          </a:p>
        </p:txBody>
      </p:sp>
      <p:sp>
        <p:nvSpPr>
          <p:cNvPr id="78851" name="Rectangle 2"/>
          <p:cNvSpPr>
            <a:spLocks noGrp="1" noChangeArrowheads="1"/>
          </p:cNvSpPr>
          <p:nvPr>
            <p:ph type="title"/>
          </p:nvPr>
        </p:nvSpPr>
        <p:spPr>
          <a:xfrm>
            <a:off x="696913" y="330200"/>
            <a:ext cx="7772400" cy="639763"/>
          </a:xfrm>
        </p:spPr>
        <p:txBody>
          <a:bodyPr/>
          <a:lstStyle/>
          <a:p>
            <a:pPr eaLnBrk="1" hangingPunct="1"/>
            <a:r>
              <a:rPr lang="en-US" altLang="x-none" sz="3200"/>
              <a:t>(e) Redistribute (non-leaf)</a:t>
            </a:r>
          </a:p>
        </p:txBody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3990975"/>
            <a:ext cx="7772400" cy="2105025"/>
          </a:xfrm>
        </p:spPr>
        <p:txBody>
          <a:bodyPr/>
          <a:lstStyle/>
          <a:p>
            <a:pPr eaLnBrk="1" hangingPunct="1"/>
            <a:r>
              <a:rPr lang="en-US" altLang="x-none" sz="2400"/>
              <a:t>Delete 20</a:t>
            </a:r>
          </a:p>
          <a:p>
            <a:pPr lvl="1" eaLnBrk="1" hangingPunct="1"/>
            <a:r>
              <a:rPr lang="en-US" altLang="x-none" sz="2000"/>
              <a:t>Underflow! Merge </a:t>
            </a:r>
            <a:r>
              <a:rPr lang="en-US" altLang="x-none" sz="2000" i="1">
                <a:latin typeface="Times New Roman" charset="0"/>
              </a:rPr>
              <a:t>d</a:t>
            </a:r>
            <a:r>
              <a:rPr lang="en-US" altLang="x-none" sz="2000"/>
              <a:t> with </a:t>
            </a:r>
            <a:r>
              <a:rPr lang="en-US" altLang="x-none" sz="2000" i="1">
                <a:latin typeface="Times New Roman" charset="0"/>
              </a:rPr>
              <a:t>e.</a:t>
            </a:r>
          </a:p>
          <a:p>
            <a:pPr lvl="1" eaLnBrk="1" hangingPunct="1"/>
            <a:endParaRPr lang="en-US" altLang="x-none" sz="2000"/>
          </a:p>
        </p:txBody>
      </p:sp>
      <p:sp>
        <p:nvSpPr>
          <p:cNvPr id="78853" name="Line 28"/>
          <p:cNvSpPr>
            <a:spLocks noChangeShapeType="1"/>
          </p:cNvSpPr>
          <p:nvPr/>
        </p:nvSpPr>
        <p:spPr bwMode="auto">
          <a:xfrm>
            <a:off x="2454275" y="3122613"/>
            <a:ext cx="2286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54" name="Line 29"/>
          <p:cNvSpPr>
            <a:spLocks noChangeShapeType="1"/>
          </p:cNvSpPr>
          <p:nvPr/>
        </p:nvSpPr>
        <p:spPr bwMode="auto">
          <a:xfrm>
            <a:off x="4283075" y="3128963"/>
            <a:ext cx="288925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55" name="Line 30"/>
          <p:cNvSpPr>
            <a:spLocks noChangeShapeType="1"/>
          </p:cNvSpPr>
          <p:nvPr/>
        </p:nvSpPr>
        <p:spPr bwMode="auto">
          <a:xfrm flipH="1">
            <a:off x="1201738" y="2263775"/>
            <a:ext cx="777875" cy="766763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56" name="Line 31"/>
          <p:cNvSpPr>
            <a:spLocks noChangeShapeType="1"/>
          </p:cNvSpPr>
          <p:nvPr/>
        </p:nvSpPr>
        <p:spPr bwMode="auto">
          <a:xfrm flipH="1">
            <a:off x="4953000" y="2271713"/>
            <a:ext cx="130175" cy="74612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57" name="Freeform 32"/>
          <p:cNvSpPr>
            <a:spLocks/>
          </p:cNvSpPr>
          <p:nvPr/>
        </p:nvSpPr>
        <p:spPr bwMode="auto">
          <a:xfrm>
            <a:off x="5595938" y="2295525"/>
            <a:ext cx="936625" cy="698500"/>
          </a:xfrm>
          <a:custGeom>
            <a:avLst/>
            <a:gdLst>
              <a:gd name="T0" fmla="*/ 2147483647 w 590"/>
              <a:gd name="T1" fmla="*/ 0 h 440"/>
              <a:gd name="T2" fmla="*/ 2147483647 w 590"/>
              <a:gd name="T3" fmla="*/ 2147483647 h 440"/>
              <a:gd name="T4" fmla="*/ 2147483647 w 590"/>
              <a:gd name="T5" fmla="*/ 2147483647 h 440"/>
              <a:gd name="T6" fmla="*/ 0 60000 65536"/>
              <a:gd name="T7" fmla="*/ 0 60000 65536"/>
              <a:gd name="T8" fmla="*/ 0 60000 65536"/>
              <a:gd name="T9" fmla="*/ 0 w 590"/>
              <a:gd name="T10" fmla="*/ 0 h 440"/>
              <a:gd name="T11" fmla="*/ 590 w 590"/>
              <a:gd name="T12" fmla="*/ 440 h 44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90" h="440">
                <a:moveTo>
                  <a:pt x="33" y="0"/>
                </a:moveTo>
                <a:cubicBezTo>
                  <a:pt x="43" y="31"/>
                  <a:pt x="0" y="107"/>
                  <a:pt x="93" y="180"/>
                </a:cubicBezTo>
                <a:cubicBezTo>
                  <a:pt x="186" y="253"/>
                  <a:pt x="487" y="386"/>
                  <a:pt x="590" y="440"/>
                </a:cubicBezTo>
              </a:path>
            </a:pathLst>
          </a:cu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>
              <a:latin typeface="Century Gothic" charset="0"/>
            </a:endParaRPr>
          </a:p>
        </p:txBody>
      </p:sp>
      <p:sp>
        <p:nvSpPr>
          <p:cNvPr id="78858" name="Line 33"/>
          <p:cNvSpPr>
            <a:spLocks noChangeShapeType="1"/>
          </p:cNvSpPr>
          <p:nvPr/>
        </p:nvSpPr>
        <p:spPr bwMode="auto">
          <a:xfrm>
            <a:off x="2568575" y="2238375"/>
            <a:ext cx="493713" cy="78422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59" name="Line 42"/>
          <p:cNvSpPr>
            <a:spLocks noChangeShapeType="1"/>
          </p:cNvSpPr>
          <p:nvPr/>
        </p:nvSpPr>
        <p:spPr bwMode="auto">
          <a:xfrm>
            <a:off x="6234113" y="3114675"/>
            <a:ext cx="2286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8860" name="Group 43"/>
          <p:cNvGrpSpPr>
            <a:grpSpLocks/>
          </p:cNvGrpSpPr>
          <p:nvPr/>
        </p:nvGrpSpPr>
        <p:grpSpPr bwMode="auto">
          <a:xfrm rot="10800000">
            <a:off x="6440488" y="3021013"/>
            <a:ext cx="396875" cy="503237"/>
            <a:chOff x="384" y="4195"/>
            <a:chExt cx="250" cy="317"/>
          </a:xfrm>
        </p:grpSpPr>
        <p:sp>
          <p:nvSpPr>
            <p:cNvPr id="78929" name="Freeform 44"/>
            <p:cNvSpPr>
              <a:spLocks/>
            </p:cNvSpPr>
            <p:nvPr/>
          </p:nvSpPr>
          <p:spPr bwMode="auto">
            <a:xfrm>
              <a:off x="384" y="4214"/>
              <a:ext cx="250" cy="298"/>
            </a:xfrm>
            <a:custGeom>
              <a:avLst/>
              <a:gdLst>
                <a:gd name="T0" fmla="*/ 0 w 250"/>
                <a:gd name="T1" fmla="*/ 0 h 298"/>
                <a:gd name="T2" fmla="*/ 250 w 250"/>
                <a:gd name="T3" fmla="*/ 0 h 298"/>
                <a:gd name="T4" fmla="*/ 250 w 250"/>
                <a:gd name="T5" fmla="*/ 298 h 298"/>
                <a:gd name="T6" fmla="*/ 0 w 250"/>
                <a:gd name="T7" fmla="*/ 298 h 29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50"/>
                <a:gd name="T13" fmla="*/ 0 h 298"/>
                <a:gd name="T14" fmla="*/ 250 w 250"/>
                <a:gd name="T15" fmla="*/ 298 h 29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50" h="298">
                  <a:moveTo>
                    <a:pt x="0" y="0"/>
                  </a:moveTo>
                  <a:lnTo>
                    <a:pt x="250" y="0"/>
                  </a:lnTo>
                  <a:lnTo>
                    <a:pt x="250" y="298"/>
                  </a:lnTo>
                  <a:lnTo>
                    <a:pt x="0" y="298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>
                <a:latin typeface="Century Gothic" charset="0"/>
              </a:endParaRPr>
            </a:p>
          </p:txBody>
        </p:sp>
        <p:sp>
          <p:nvSpPr>
            <p:cNvPr id="78930" name="Line 45"/>
            <p:cNvSpPr>
              <a:spLocks noChangeShapeType="1"/>
            </p:cNvSpPr>
            <p:nvPr/>
          </p:nvSpPr>
          <p:spPr bwMode="auto">
            <a:xfrm flipH="1">
              <a:off x="557" y="4195"/>
              <a:ext cx="9" cy="31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8861" name="Text Box 46"/>
          <p:cNvSpPr txBox="1">
            <a:spLocks noChangeArrowheads="1"/>
          </p:cNvSpPr>
          <p:nvPr/>
        </p:nvSpPr>
        <p:spPr bwMode="auto">
          <a:xfrm>
            <a:off x="6503988" y="3024188"/>
            <a:ext cx="517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400">
                <a:latin typeface="Century Gothic" charset="0"/>
              </a:rPr>
              <a:t>70</a:t>
            </a:r>
          </a:p>
        </p:txBody>
      </p:sp>
      <p:grpSp>
        <p:nvGrpSpPr>
          <p:cNvPr id="78862" name="Group 55"/>
          <p:cNvGrpSpPr>
            <a:grpSpLocks/>
          </p:cNvGrpSpPr>
          <p:nvPr/>
        </p:nvGrpSpPr>
        <p:grpSpPr bwMode="auto">
          <a:xfrm>
            <a:off x="5024438" y="1982788"/>
            <a:ext cx="1774825" cy="512762"/>
            <a:chOff x="749" y="2389"/>
            <a:chExt cx="1118" cy="323"/>
          </a:xfrm>
        </p:grpSpPr>
        <p:sp>
          <p:nvSpPr>
            <p:cNvPr id="78922" name="Text Box 56"/>
            <p:cNvSpPr txBox="1">
              <a:spLocks noChangeArrowheads="1"/>
            </p:cNvSpPr>
            <p:nvPr/>
          </p:nvSpPr>
          <p:spPr bwMode="auto">
            <a:xfrm>
              <a:off x="749" y="2404"/>
              <a:ext cx="1118" cy="3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x-none" sz="2400">
                  <a:latin typeface="Century Gothic" charset="0"/>
                </a:rPr>
                <a:t> 70  90  97 </a:t>
              </a:r>
            </a:p>
          </p:txBody>
        </p:sp>
        <p:sp>
          <p:nvSpPr>
            <p:cNvPr id="78923" name="Line 57"/>
            <p:cNvSpPr>
              <a:spLocks noChangeShapeType="1"/>
            </p:cNvSpPr>
            <p:nvPr/>
          </p:nvSpPr>
          <p:spPr bwMode="auto">
            <a:xfrm>
              <a:off x="832" y="2389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924" name="Line 58"/>
            <p:cNvSpPr>
              <a:spLocks noChangeShapeType="1"/>
            </p:cNvSpPr>
            <p:nvPr/>
          </p:nvSpPr>
          <p:spPr bwMode="auto">
            <a:xfrm>
              <a:off x="1423" y="2389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925" name="Line 59"/>
            <p:cNvSpPr>
              <a:spLocks noChangeShapeType="1"/>
            </p:cNvSpPr>
            <p:nvPr/>
          </p:nvSpPr>
          <p:spPr bwMode="auto">
            <a:xfrm>
              <a:off x="1096" y="2389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926" name="Line 60"/>
            <p:cNvSpPr>
              <a:spLocks noChangeShapeType="1"/>
            </p:cNvSpPr>
            <p:nvPr/>
          </p:nvSpPr>
          <p:spPr bwMode="auto">
            <a:xfrm>
              <a:off x="1184" y="2389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927" name="Line 61"/>
            <p:cNvSpPr>
              <a:spLocks noChangeShapeType="1"/>
            </p:cNvSpPr>
            <p:nvPr/>
          </p:nvSpPr>
          <p:spPr bwMode="auto">
            <a:xfrm>
              <a:off x="1776" y="2408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928" name="Line 62"/>
            <p:cNvSpPr>
              <a:spLocks noChangeShapeType="1"/>
            </p:cNvSpPr>
            <p:nvPr/>
          </p:nvSpPr>
          <p:spPr bwMode="auto">
            <a:xfrm>
              <a:off x="1512" y="2408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8863" name="Line 63"/>
          <p:cNvSpPr>
            <a:spLocks noChangeShapeType="1"/>
          </p:cNvSpPr>
          <p:nvPr/>
        </p:nvSpPr>
        <p:spPr bwMode="auto">
          <a:xfrm flipH="1">
            <a:off x="2743200" y="1295400"/>
            <a:ext cx="1700213" cy="687388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64" name="Line 64"/>
          <p:cNvSpPr>
            <a:spLocks noChangeShapeType="1"/>
          </p:cNvSpPr>
          <p:nvPr/>
        </p:nvSpPr>
        <p:spPr bwMode="auto">
          <a:xfrm>
            <a:off x="5021263" y="1279525"/>
            <a:ext cx="139700" cy="693738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65" name="Line 65"/>
          <p:cNvSpPr>
            <a:spLocks noChangeShapeType="1"/>
          </p:cNvSpPr>
          <p:nvPr/>
        </p:nvSpPr>
        <p:spPr bwMode="auto">
          <a:xfrm>
            <a:off x="5554663" y="1339850"/>
            <a:ext cx="1679575" cy="588963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66" name="Line 66"/>
          <p:cNvSpPr>
            <a:spLocks noChangeShapeType="1"/>
          </p:cNvSpPr>
          <p:nvPr/>
        </p:nvSpPr>
        <p:spPr bwMode="auto">
          <a:xfrm>
            <a:off x="825500" y="3228975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67" name="Line 67"/>
          <p:cNvSpPr>
            <a:spLocks noChangeShapeType="1"/>
          </p:cNvSpPr>
          <p:nvPr/>
        </p:nvSpPr>
        <p:spPr bwMode="auto">
          <a:xfrm>
            <a:off x="1408113" y="3217863"/>
            <a:ext cx="0" cy="50800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68" name="Line 68"/>
          <p:cNvSpPr>
            <a:spLocks noChangeShapeType="1"/>
          </p:cNvSpPr>
          <p:nvPr/>
        </p:nvSpPr>
        <p:spPr bwMode="auto">
          <a:xfrm>
            <a:off x="2698750" y="3289300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69" name="Line 69"/>
          <p:cNvSpPr>
            <a:spLocks noChangeShapeType="1"/>
          </p:cNvSpPr>
          <p:nvPr/>
        </p:nvSpPr>
        <p:spPr bwMode="auto">
          <a:xfrm>
            <a:off x="3281363" y="3278188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70" name="Text Box 70"/>
          <p:cNvSpPr txBox="1">
            <a:spLocks noChangeArrowheads="1"/>
          </p:cNvSpPr>
          <p:nvPr/>
        </p:nvSpPr>
        <p:spPr bwMode="auto">
          <a:xfrm>
            <a:off x="4114800" y="8382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000" i="1">
                <a:latin typeface="Times New Roman" charset="0"/>
              </a:rPr>
              <a:t>a</a:t>
            </a:r>
          </a:p>
        </p:txBody>
      </p:sp>
      <p:sp>
        <p:nvSpPr>
          <p:cNvPr id="78871" name="Text Box 71"/>
          <p:cNvSpPr txBox="1">
            <a:spLocks noChangeArrowheads="1"/>
          </p:cNvSpPr>
          <p:nvPr/>
        </p:nvSpPr>
        <p:spPr bwMode="auto">
          <a:xfrm>
            <a:off x="1676400" y="17526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000" i="1">
                <a:latin typeface="Times New Roman" charset="0"/>
              </a:rPr>
              <a:t>b</a:t>
            </a:r>
          </a:p>
        </p:txBody>
      </p:sp>
      <p:sp>
        <p:nvSpPr>
          <p:cNvPr id="78872" name="Text Box 72"/>
          <p:cNvSpPr txBox="1">
            <a:spLocks noChangeArrowheads="1"/>
          </p:cNvSpPr>
          <p:nvPr/>
        </p:nvSpPr>
        <p:spPr bwMode="auto">
          <a:xfrm>
            <a:off x="4724400" y="1752600"/>
            <a:ext cx="296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000" i="1">
                <a:latin typeface="Times New Roman" charset="0"/>
              </a:rPr>
              <a:t>c</a:t>
            </a:r>
          </a:p>
        </p:txBody>
      </p:sp>
      <p:sp>
        <p:nvSpPr>
          <p:cNvPr id="78873" name="Text Box 73"/>
          <p:cNvSpPr txBox="1">
            <a:spLocks noChangeArrowheads="1"/>
          </p:cNvSpPr>
          <p:nvPr/>
        </p:nvSpPr>
        <p:spPr bwMode="auto">
          <a:xfrm>
            <a:off x="685800" y="26670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000" i="1">
                <a:latin typeface="Times New Roman" charset="0"/>
              </a:rPr>
              <a:t>d</a:t>
            </a:r>
          </a:p>
        </p:txBody>
      </p:sp>
      <p:sp>
        <p:nvSpPr>
          <p:cNvPr id="78874" name="Text Box 74"/>
          <p:cNvSpPr txBox="1">
            <a:spLocks noChangeArrowheads="1"/>
          </p:cNvSpPr>
          <p:nvPr/>
        </p:nvSpPr>
        <p:spPr bwMode="auto">
          <a:xfrm>
            <a:off x="2590800" y="2667000"/>
            <a:ext cx="296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000" i="1">
                <a:latin typeface="Times New Roman" charset="0"/>
              </a:rPr>
              <a:t>e</a:t>
            </a:r>
          </a:p>
        </p:txBody>
      </p:sp>
      <p:sp>
        <p:nvSpPr>
          <p:cNvPr id="78875" name="Text Box 75"/>
          <p:cNvSpPr txBox="1">
            <a:spLocks noChangeArrowheads="1"/>
          </p:cNvSpPr>
          <p:nvPr/>
        </p:nvSpPr>
        <p:spPr bwMode="auto">
          <a:xfrm>
            <a:off x="4572000" y="2667000"/>
            <a:ext cx="254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000" i="1">
                <a:latin typeface="Times New Roman" charset="0"/>
              </a:rPr>
              <a:t>f</a:t>
            </a:r>
          </a:p>
        </p:txBody>
      </p:sp>
      <p:sp>
        <p:nvSpPr>
          <p:cNvPr id="78876" name="Text Box 76"/>
          <p:cNvSpPr txBox="1">
            <a:spLocks noChangeArrowheads="1"/>
          </p:cNvSpPr>
          <p:nvPr/>
        </p:nvSpPr>
        <p:spPr bwMode="auto">
          <a:xfrm>
            <a:off x="6553200" y="26670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000" i="1">
                <a:latin typeface="Times New Roman" charset="0"/>
              </a:rPr>
              <a:t>g</a:t>
            </a:r>
          </a:p>
        </p:txBody>
      </p:sp>
      <p:sp>
        <p:nvSpPr>
          <p:cNvPr id="78877" name="Freeform 77"/>
          <p:cNvSpPr>
            <a:spLocks/>
          </p:cNvSpPr>
          <p:nvPr/>
        </p:nvSpPr>
        <p:spPr bwMode="auto">
          <a:xfrm>
            <a:off x="6135688" y="2295525"/>
            <a:ext cx="827087" cy="485775"/>
          </a:xfrm>
          <a:custGeom>
            <a:avLst/>
            <a:gdLst>
              <a:gd name="T0" fmla="*/ 2147483647 w 521"/>
              <a:gd name="T1" fmla="*/ 0 h 306"/>
              <a:gd name="T2" fmla="*/ 2147483647 w 521"/>
              <a:gd name="T3" fmla="*/ 2147483647 h 306"/>
              <a:gd name="T4" fmla="*/ 2147483647 w 521"/>
              <a:gd name="T5" fmla="*/ 2147483647 h 306"/>
              <a:gd name="T6" fmla="*/ 0 60000 65536"/>
              <a:gd name="T7" fmla="*/ 0 60000 65536"/>
              <a:gd name="T8" fmla="*/ 0 60000 65536"/>
              <a:gd name="T9" fmla="*/ 0 w 521"/>
              <a:gd name="T10" fmla="*/ 0 h 306"/>
              <a:gd name="T11" fmla="*/ 521 w 521"/>
              <a:gd name="T12" fmla="*/ 306 h 30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21" h="306">
                <a:moveTo>
                  <a:pt x="23" y="0"/>
                </a:moveTo>
                <a:cubicBezTo>
                  <a:pt x="33" y="30"/>
                  <a:pt x="0" y="123"/>
                  <a:pt x="83" y="174"/>
                </a:cubicBezTo>
                <a:cubicBezTo>
                  <a:pt x="166" y="225"/>
                  <a:pt x="430" y="278"/>
                  <a:pt x="521" y="306"/>
                </a:cubicBezTo>
              </a:path>
            </a:pathLst>
          </a:cu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>
              <a:latin typeface="Century Gothic" charset="0"/>
            </a:endParaRPr>
          </a:p>
        </p:txBody>
      </p:sp>
      <p:sp>
        <p:nvSpPr>
          <p:cNvPr id="78878" name="Line 78"/>
          <p:cNvSpPr>
            <a:spLocks noChangeShapeType="1"/>
          </p:cNvSpPr>
          <p:nvPr/>
        </p:nvSpPr>
        <p:spPr bwMode="auto">
          <a:xfrm>
            <a:off x="6705600" y="2286000"/>
            <a:ext cx="381000" cy="381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79" name="Line 79"/>
          <p:cNvSpPr>
            <a:spLocks noChangeShapeType="1"/>
          </p:cNvSpPr>
          <p:nvPr/>
        </p:nvSpPr>
        <p:spPr bwMode="auto">
          <a:xfrm>
            <a:off x="4572000" y="3276600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80" name="Line 80"/>
          <p:cNvSpPr>
            <a:spLocks noChangeShapeType="1"/>
          </p:cNvSpPr>
          <p:nvPr/>
        </p:nvSpPr>
        <p:spPr bwMode="auto">
          <a:xfrm>
            <a:off x="5105400" y="3276600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81" name="Line 81"/>
          <p:cNvSpPr>
            <a:spLocks noChangeShapeType="1"/>
          </p:cNvSpPr>
          <p:nvPr/>
        </p:nvSpPr>
        <p:spPr bwMode="auto">
          <a:xfrm>
            <a:off x="6477000" y="3276600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82" name="Text Box 17"/>
          <p:cNvSpPr txBox="1">
            <a:spLocks noChangeArrowheads="1"/>
          </p:cNvSpPr>
          <p:nvPr/>
        </p:nvSpPr>
        <p:spPr bwMode="auto">
          <a:xfrm>
            <a:off x="4621213" y="3014663"/>
            <a:ext cx="10493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x-none" sz="2400">
                <a:latin typeface="Century Gothic" charset="0"/>
              </a:rPr>
              <a:t>50  60</a:t>
            </a:r>
          </a:p>
        </p:txBody>
      </p:sp>
      <p:sp>
        <p:nvSpPr>
          <p:cNvPr id="78883" name="Line 18"/>
          <p:cNvSpPr>
            <a:spLocks noChangeShapeType="1"/>
          </p:cNvSpPr>
          <p:nvPr/>
        </p:nvSpPr>
        <p:spPr bwMode="auto">
          <a:xfrm>
            <a:off x="4654550" y="301148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84" name="Line 19"/>
          <p:cNvSpPr>
            <a:spLocks noChangeShapeType="1"/>
          </p:cNvSpPr>
          <p:nvPr/>
        </p:nvSpPr>
        <p:spPr bwMode="auto">
          <a:xfrm>
            <a:off x="5592763" y="301148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85" name="Line 20"/>
          <p:cNvSpPr>
            <a:spLocks noChangeShapeType="1"/>
          </p:cNvSpPr>
          <p:nvPr/>
        </p:nvSpPr>
        <p:spPr bwMode="auto">
          <a:xfrm>
            <a:off x="5073650" y="301148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86" name="Line 21"/>
          <p:cNvSpPr>
            <a:spLocks noChangeShapeType="1"/>
          </p:cNvSpPr>
          <p:nvPr/>
        </p:nvSpPr>
        <p:spPr bwMode="auto">
          <a:xfrm>
            <a:off x="5213350" y="301148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87" name="Line 22"/>
          <p:cNvSpPr>
            <a:spLocks noChangeShapeType="1"/>
          </p:cNvSpPr>
          <p:nvPr/>
        </p:nvSpPr>
        <p:spPr bwMode="auto">
          <a:xfrm>
            <a:off x="6143625" y="300513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88" name="Line 23"/>
          <p:cNvSpPr>
            <a:spLocks noChangeShapeType="1"/>
          </p:cNvSpPr>
          <p:nvPr/>
        </p:nvSpPr>
        <p:spPr bwMode="auto">
          <a:xfrm>
            <a:off x="5724525" y="300513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89" name="Rectangle 86"/>
          <p:cNvSpPr>
            <a:spLocks noChangeArrowheads="1"/>
          </p:cNvSpPr>
          <p:nvPr/>
        </p:nvSpPr>
        <p:spPr bwMode="auto">
          <a:xfrm>
            <a:off x="4546600" y="3013075"/>
            <a:ext cx="1722438" cy="481013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x-none">
              <a:latin typeface="Century Gothic" charset="0"/>
            </a:endParaRPr>
          </a:p>
          <a:p>
            <a:pPr eaLnBrk="1" hangingPunct="1"/>
            <a:endParaRPr lang="en-US" altLang="x-none">
              <a:latin typeface="Century Gothic" charset="0"/>
            </a:endParaRPr>
          </a:p>
        </p:txBody>
      </p:sp>
      <p:sp>
        <p:nvSpPr>
          <p:cNvPr id="78890" name="Text Box 17"/>
          <p:cNvSpPr txBox="1">
            <a:spLocks noChangeArrowheads="1"/>
          </p:cNvSpPr>
          <p:nvPr/>
        </p:nvSpPr>
        <p:spPr bwMode="auto">
          <a:xfrm>
            <a:off x="4475163" y="1092200"/>
            <a:ext cx="10493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x-none" sz="2400">
                <a:latin typeface="Century Gothic" charset="0"/>
              </a:rPr>
              <a:t>50  99</a:t>
            </a:r>
          </a:p>
        </p:txBody>
      </p:sp>
      <p:sp>
        <p:nvSpPr>
          <p:cNvPr id="78891" name="Line 18"/>
          <p:cNvSpPr>
            <a:spLocks noChangeShapeType="1"/>
          </p:cNvSpPr>
          <p:nvPr/>
        </p:nvSpPr>
        <p:spPr bwMode="auto">
          <a:xfrm>
            <a:off x="4510088" y="108743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92" name="Line 19"/>
          <p:cNvSpPr>
            <a:spLocks noChangeShapeType="1"/>
          </p:cNvSpPr>
          <p:nvPr/>
        </p:nvSpPr>
        <p:spPr bwMode="auto">
          <a:xfrm>
            <a:off x="5448300" y="108743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93" name="Line 20"/>
          <p:cNvSpPr>
            <a:spLocks noChangeShapeType="1"/>
          </p:cNvSpPr>
          <p:nvPr/>
        </p:nvSpPr>
        <p:spPr bwMode="auto">
          <a:xfrm>
            <a:off x="4929188" y="108743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94" name="Line 21"/>
          <p:cNvSpPr>
            <a:spLocks noChangeShapeType="1"/>
          </p:cNvSpPr>
          <p:nvPr/>
        </p:nvSpPr>
        <p:spPr bwMode="auto">
          <a:xfrm>
            <a:off x="5068888" y="108743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95" name="Line 22"/>
          <p:cNvSpPr>
            <a:spLocks noChangeShapeType="1"/>
          </p:cNvSpPr>
          <p:nvPr/>
        </p:nvSpPr>
        <p:spPr bwMode="auto">
          <a:xfrm>
            <a:off x="5999163" y="108267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96" name="Line 23"/>
          <p:cNvSpPr>
            <a:spLocks noChangeShapeType="1"/>
          </p:cNvSpPr>
          <p:nvPr/>
        </p:nvSpPr>
        <p:spPr bwMode="auto">
          <a:xfrm>
            <a:off x="5580063" y="108267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97" name="Rectangle 87"/>
          <p:cNvSpPr>
            <a:spLocks noChangeArrowheads="1"/>
          </p:cNvSpPr>
          <p:nvPr/>
        </p:nvSpPr>
        <p:spPr bwMode="auto">
          <a:xfrm>
            <a:off x="4402138" y="1090613"/>
            <a:ext cx="1720850" cy="481012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x-none">
              <a:latin typeface="Century Gothic" charset="0"/>
            </a:endParaRPr>
          </a:p>
          <a:p>
            <a:pPr eaLnBrk="1" hangingPunct="1"/>
            <a:endParaRPr lang="en-US" altLang="x-none">
              <a:latin typeface="Century Gothic" charset="0"/>
            </a:endParaRPr>
          </a:p>
        </p:txBody>
      </p:sp>
      <p:sp>
        <p:nvSpPr>
          <p:cNvPr id="78898" name="Text Box 17"/>
          <p:cNvSpPr txBox="1">
            <a:spLocks noChangeArrowheads="1"/>
          </p:cNvSpPr>
          <p:nvPr/>
        </p:nvSpPr>
        <p:spPr bwMode="auto">
          <a:xfrm>
            <a:off x="2024063" y="1979613"/>
            <a:ext cx="5207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x-none" sz="2400">
                <a:latin typeface="Century Gothic" charset="0"/>
              </a:rPr>
              <a:t>30</a:t>
            </a:r>
          </a:p>
        </p:txBody>
      </p:sp>
      <p:sp>
        <p:nvSpPr>
          <p:cNvPr id="78899" name="Line 18"/>
          <p:cNvSpPr>
            <a:spLocks noChangeShapeType="1"/>
          </p:cNvSpPr>
          <p:nvPr/>
        </p:nvSpPr>
        <p:spPr bwMode="auto">
          <a:xfrm>
            <a:off x="2047875" y="200342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900" name="Line 19"/>
          <p:cNvSpPr>
            <a:spLocks noChangeShapeType="1"/>
          </p:cNvSpPr>
          <p:nvPr/>
        </p:nvSpPr>
        <p:spPr bwMode="auto">
          <a:xfrm>
            <a:off x="2986088" y="200342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901" name="Line 20"/>
          <p:cNvSpPr>
            <a:spLocks noChangeShapeType="1"/>
          </p:cNvSpPr>
          <p:nvPr/>
        </p:nvSpPr>
        <p:spPr bwMode="auto">
          <a:xfrm>
            <a:off x="2466975" y="200342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902" name="Line 21"/>
          <p:cNvSpPr>
            <a:spLocks noChangeShapeType="1"/>
          </p:cNvSpPr>
          <p:nvPr/>
        </p:nvSpPr>
        <p:spPr bwMode="auto">
          <a:xfrm>
            <a:off x="2606675" y="200342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903" name="Line 22"/>
          <p:cNvSpPr>
            <a:spLocks noChangeShapeType="1"/>
          </p:cNvSpPr>
          <p:nvPr/>
        </p:nvSpPr>
        <p:spPr bwMode="auto">
          <a:xfrm>
            <a:off x="3536950" y="199707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904" name="Line 23"/>
          <p:cNvSpPr>
            <a:spLocks noChangeShapeType="1"/>
          </p:cNvSpPr>
          <p:nvPr/>
        </p:nvSpPr>
        <p:spPr bwMode="auto">
          <a:xfrm>
            <a:off x="3117850" y="199707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905" name="Rectangle 94"/>
          <p:cNvSpPr>
            <a:spLocks noChangeArrowheads="1"/>
          </p:cNvSpPr>
          <p:nvPr/>
        </p:nvSpPr>
        <p:spPr bwMode="auto">
          <a:xfrm>
            <a:off x="1939925" y="2005013"/>
            <a:ext cx="1720850" cy="481012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x-none">
              <a:latin typeface="Century Gothic" charset="0"/>
            </a:endParaRPr>
          </a:p>
          <a:p>
            <a:pPr eaLnBrk="1" hangingPunct="1"/>
            <a:endParaRPr lang="en-US" altLang="x-none">
              <a:latin typeface="Century Gothic" charset="0"/>
            </a:endParaRPr>
          </a:p>
        </p:txBody>
      </p:sp>
      <p:sp>
        <p:nvSpPr>
          <p:cNvPr id="78906" name="Text Box 17"/>
          <p:cNvSpPr txBox="1">
            <a:spLocks noChangeArrowheads="1"/>
          </p:cNvSpPr>
          <p:nvPr/>
        </p:nvSpPr>
        <p:spPr bwMode="auto">
          <a:xfrm>
            <a:off x="2746375" y="3027363"/>
            <a:ext cx="10493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x-none" sz="2400">
                <a:latin typeface="Century Gothic" charset="0"/>
              </a:rPr>
              <a:t>30  40</a:t>
            </a:r>
          </a:p>
        </p:txBody>
      </p:sp>
      <p:sp>
        <p:nvSpPr>
          <p:cNvPr id="78907" name="Line 18"/>
          <p:cNvSpPr>
            <a:spLocks noChangeShapeType="1"/>
          </p:cNvSpPr>
          <p:nvPr/>
        </p:nvSpPr>
        <p:spPr bwMode="auto">
          <a:xfrm>
            <a:off x="2779713" y="302418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908" name="Line 19"/>
          <p:cNvSpPr>
            <a:spLocks noChangeShapeType="1"/>
          </p:cNvSpPr>
          <p:nvPr/>
        </p:nvSpPr>
        <p:spPr bwMode="auto">
          <a:xfrm>
            <a:off x="3717925" y="302418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909" name="Line 20"/>
          <p:cNvSpPr>
            <a:spLocks noChangeShapeType="1"/>
          </p:cNvSpPr>
          <p:nvPr/>
        </p:nvSpPr>
        <p:spPr bwMode="auto">
          <a:xfrm>
            <a:off x="3198813" y="302418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910" name="Line 21"/>
          <p:cNvSpPr>
            <a:spLocks noChangeShapeType="1"/>
          </p:cNvSpPr>
          <p:nvPr/>
        </p:nvSpPr>
        <p:spPr bwMode="auto">
          <a:xfrm>
            <a:off x="3338513" y="302418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911" name="Line 22"/>
          <p:cNvSpPr>
            <a:spLocks noChangeShapeType="1"/>
          </p:cNvSpPr>
          <p:nvPr/>
        </p:nvSpPr>
        <p:spPr bwMode="auto">
          <a:xfrm>
            <a:off x="4268788" y="301783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912" name="Line 23"/>
          <p:cNvSpPr>
            <a:spLocks noChangeShapeType="1"/>
          </p:cNvSpPr>
          <p:nvPr/>
        </p:nvSpPr>
        <p:spPr bwMode="auto">
          <a:xfrm>
            <a:off x="3849688" y="301783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913" name="Rectangle 86"/>
          <p:cNvSpPr>
            <a:spLocks noChangeArrowheads="1"/>
          </p:cNvSpPr>
          <p:nvPr/>
        </p:nvSpPr>
        <p:spPr bwMode="auto">
          <a:xfrm>
            <a:off x="2671763" y="3025775"/>
            <a:ext cx="1722437" cy="481013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x-none">
              <a:latin typeface="Century Gothic" charset="0"/>
            </a:endParaRPr>
          </a:p>
          <a:p>
            <a:pPr eaLnBrk="1" hangingPunct="1"/>
            <a:endParaRPr lang="en-US" altLang="x-none">
              <a:latin typeface="Century Gothic" charset="0"/>
            </a:endParaRPr>
          </a:p>
        </p:txBody>
      </p:sp>
      <p:sp>
        <p:nvSpPr>
          <p:cNvPr id="78914" name="Text Box 17"/>
          <p:cNvSpPr txBox="1">
            <a:spLocks noChangeArrowheads="1"/>
          </p:cNvSpPr>
          <p:nvPr/>
        </p:nvSpPr>
        <p:spPr bwMode="auto">
          <a:xfrm>
            <a:off x="846138" y="3049588"/>
            <a:ext cx="10493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x-none" sz="2400">
                <a:latin typeface="Century Gothic" charset="0"/>
              </a:rPr>
              <a:t>10  </a:t>
            </a:r>
            <a:r>
              <a:rPr lang="en-US" altLang="x-none" sz="2400">
                <a:solidFill>
                  <a:srgbClr val="FF0000"/>
                </a:solidFill>
                <a:latin typeface="Century Gothic" charset="0"/>
              </a:rPr>
              <a:t>20</a:t>
            </a:r>
          </a:p>
        </p:txBody>
      </p:sp>
      <p:sp>
        <p:nvSpPr>
          <p:cNvPr id="78915" name="Line 18"/>
          <p:cNvSpPr>
            <a:spLocks noChangeShapeType="1"/>
          </p:cNvSpPr>
          <p:nvPr/>
        </p:nvSpPr>
        <p:spPr bwMode="auto">
          <a:xfrm>
            <a:off x="879475" y="304641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916" name="Line 19"/>
          <p:cNvSpPr>
            <a:spLocks noChangeShapeType="1"/>
          </p:cNvSpPr>
          <p:nvPr/>
        </p:nvSpPr>
        <p:spPr bwMode="auto">
          <a:xfrm>
            <a:off x="1817688" y="304641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917" name="Line 20"/>
          <p:cNvSpPr>
            <a:spLocks noChangeShapeType="1"/>
          </p:cNvSpPr>
          <p:nvPr/>
        </p:nvSpPr>
        <p:spPr bwMode="auto">
          <a:xfrm>
            <a:off x="1298575" y="304641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918" name="Line 21"/>
          <p:cNvSpPr>
            <a:spLocks noChangeShapeType="1"/>
          </p:cNvSpPr>
          <p:nvPr/>
        </p:nvSpPr>
        <p:spPr bwMode="auto">
          <a:xfrm>
            <a:off x="1438275" y="304641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919" name="Line 22"/>
          <p:cNvSpPr>
            <a:spLocks noChangeShapeType="1"/>
          </p:cNvSpPr>
          <p:nvPr/>
        </p:nvSpPr>
        <p:spPr bwMode="auto">
          <a:xfrm>
            <a:off x="2368550" y="304006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920" name="Line 23"/>
          <p:cNvSpPr>
            <a:spLocks noChangeShapeType="1"/>
          </p:cNvSpPr>
          <p:nvPr/>
        </p:nvSpPr>
        <p:spPr bwMode="auto">
          <a:xfrm>
            <a:off x="1949450" y="304006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921" name="Rectangle 86"/>
          <p:cNvSpPr>
            <a:spLocks noChangeArrowheads="1"/>
          </p:cNvSpPr>
          <p:nvPr/>
        </p:nvSpPr>
        <p:spPr bwMode="auto">
          <a:xfrm>
            <a:off x="771525" y="3048000"/>
            <a:ext cx="1722438" cy="481013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x-none">
              <a:latin typeface="Century Gothic" charset="0"/>
            </a:endParaRPr>
          </a:p>
          <a:p>
            <a:pPr eaLnBrk="1" hangingPunct="1"/>
            <a:endParaRPr lang="en-US" altLang="x-none">
              <a:latin typeface="Century 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029758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8E49796-6947-9841-98E4-597F8ACC8FAD}" type="slidenum">
              <a:rPr lang="ko-KR" altLang="en-US">
                <a:solidFill>
                  <a:srgbClr val="595959"/>
                </a:solidFill>
                <a:latin typeface="Century Gothic" charset="0"/>
              </a:rPr>
              <a:pPr eaLnBrk="1" hangingPunct="1"/>
              <a:t>73</a:t>
            </a:fld>
            <a:endParaRPr lang="en-US" altLang="ko-KR">
              <a:solidFill>
                <a:srgbClr val="595959"/>
              </a:solidFill>
              <a:latin typeface="Century Gothic" charset="0"/>
            </a:endParaRPr>
          </a:p>
        </p:txBody>
      </p:sp>
      <p:sp>
        <p:nvSpPr>
          <p:cNvPr id="79875" name="Rectangle 2"/>
          <p:cNvSpPr>
            <a:spLocks noGrp="1" noChangeArrowheads="1"/>
          </p:cNvSpPr>
          <p:nvPr>
            <p:ph type="title"/>
          </p:nvPr>
        </p:nvSpPr>
        <p:spPr>
          <a:xfrm>
            <a:off x="696913" y="330200"/>
            <a:ext cx="7772400" cy="639763"/>
          </a:xfrm>
        </p:spPr>
        <p:txBody>
          <a:bodyPr/>
          <a:lstStyle/>
          <a:p>
            <a:pPr eaLnBrk="1" hangingPunct="1"/>
            <a:r>
              <a:rPr lang="en-US" altLang="x-none" sz="3200"/>
              <a:t>(e) Redistribute (non-leaf)</a:t>
            </a:r>
          </a:p>
        </p:txBody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3990975"/>
            <a:ext cx="7772400" cy="2105025"/>
          </a:xfrm>
        </p:spPr>
        <p:txBody>
          <a:bodyPr/>
          <a:lstStyle/>
          <a:p>
            <a:pPr eaLnBrk="1" hangingPunct="1"/>
            <a:r>
              <a:rPr lang="en-US" altLang="x-none" sz="2400"/>
              <a:t>Delete 20</a:t>
            </a:r>
          </a:p>
          <a:p>
            <a:pPr lvl="1" eaLnBrk="1" hangingPunct="1"/>
            <a:r>
              <a:rPr lang="en-US" altLang="x-none" sz="2000"/>
              <a:t>After merge, remove the key and ptr to the deleted node from the parent</a:t>
            </a:r>
          </a:p>
        </p:txBody>
      </p:sp>
      <p:sp>
        <p:nvSpPr>
          <p:cNvPr id="79877" name="Line 20"/>
          <p:cNvSpPr>
            <a:spLocks noChangeShapeType="1"/>
          </p:cNvSpPr>
          <p:nvPr/>
        </p:nvSpPr>
        <p:spPr bwMode="auto">
          <a:xfrm>
            <a:off x="2454275" y="3122613"/>
            <a:ext cx="2117725" cy="1587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78" name="Line 21"/>
          <p:cNvSpPr>
            <a:spLocks noChangeShapeType="1"/>
          </p:cNvSpPr>
          <p:nvPr/>
        </p:nvSpPr>
        <p:spPr bwMode="auto">
          <a:xfrm flipH="1">
            <a:off x="1201738" y="2263775"/>
            <a:ext cx="777875" cy="766763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79" name="Line 22"/>
          <p:cNvSpPr>
            <a:spLocks noChangeShapeType="1"/>
          </p:cNvSpPr>
          <p:nvPr/>
        </p:nvSpPr>
        <p:spPr bwMode="auto">
          <a:xfrm flipH="1">
            <a:off x="4953000" y="2271713"/>
            <a:ext cx="130175" cy="74612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0" name="Freeform 23"/>
          <p:cNvSpPr>
            <a:spLocks/>
          </p:cNvSpPr>
          <p:nvPr/>
        </p:nvSpPr>
        <p:spPr bwMode="auto">
          <a:xfrm>
            <a:off x="5595938" y="2295525"/>
            <a:ext cx="936625" cy="698500"/>
          </a:xfrm>
          <a:custGeom>
            <a:avLst/>
            <a:gdLst>
              <a:gd name="T0" fmla="*/ 2147483647 w 590"/>
              <a:gd name="T1" fmla="*/ 0 h 440"/>
              <a:gd name="T2" fmla="*/ 2147483647 w 590"/>
              <a:gd name="T3" fmla="*/ 2147483647 h 440"/>
              <a:gd name="T4" fmla="*/ 2147483647 w 590"/>
              <a:gd name="T5" fmla="*/ 2147483647 h 440"/>
              <a:gd name="T6" fmla="*/ 0 60000 65536"/>
              <a:gd name="T7" fmla="*/ 0 60000 65536"/>
              <a:gd name="T8" fmla="*/ 0 60000 65536"/>
              <a:gd name="T9" fmla="*/ 0 w 590"/>
              <a:gd name="T10" fmla="*/ 0 h 440"/>
              <a:gd name="T11" fmla="*/ 590 w 590"/>
              <a:gd name="T12" fmla="*/ 440 h 44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90" h="440">
                <a:moveTo>
                  <a:pt x="33" y="0"/>
                </a:moveTo>
                <a:cubicBezTo>
                  <a:pt x="43" y="31"/>
                  <a:pt x="0" y="107"/>
                  <a:pt x="93" y="180"/>
                </a:cubicBezTo>
                <a:cubicBezTo>
                  <a:pt x="186" y="253"/>
                  <a:pt x="487" y="386"/>
                  <a:pt x="590" y="440"/>
                </a:cubicBezTo>
              </a:path>
            </a:pathLst>
          </a:cu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>
              <a:latin typeface="Century Gothic" charset="0"/>
            </a:endParaRPr>
          </a:p>
        </p:txBody>
      </p:sp>
      <p:sp>
        <p:nvSpPr>
          <p:cNvPr id="79881" name="Line 24"/>
          <p:cNvSpPr>
            <a:spLocks noChangeShapeType="1"/>
          </p:cNvSpPr>
          <p:nvPr/>
        </p:nvSpPr>
        <p:spPr bwMode="auto">
          <a:xfrm>
            <a:off x="2568575" y="2238375"/>
            <a:ext cx="493713" cy="784225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2" name="Line 33"/>
          <p:cNvSpPr>
            <a:spLocks noChangeShapeType="1"/>
          </p:cNvSpPr>
          <p:nvPr/>
        </p:nvSpPr>
        <p:spPr bwMode="auto">
          <a:xfrm>
            <a:off x="6234113" y="3114675"/>
            <a:ext cx="2286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9883" name="Group 34"/>
          <p:cNvGrpSpPr>
            <a:grpSpLocks/>
          </p:cNvGrpSpPr>
          <p:nvPr/>
        </p:nvGrpSpPr>
        <p:grpSpPr bwMode="auto">
          <a:xfrm rot="10800000">
            <a:off x="6440488" y="3021013"/>
            <a:ext cx="396875" cy="503237"/>
            <a:chOff x="384" y="4195"/>
            <a:chExt cx="250" cy="317"/>
          </a:xfrm>
        </p:grpSpPr>
        <p:sp>
          <p:nvSpPr>
            <p:cNvPr id="79943" name="Freeform 35"/>
            <p:cNvSpPr>
              <a:spLocks/>
            </p:cNvSpPr>
            <p:nvPr/>
          </p:nvSpPr>
          <p:spPr bwMode="auto">
            <a:xfrm>
              <a:off x="384" y="4214"/>
              <a:ext cx="250" cy="298"/>
            </a:xfrm>
            <a:custGeom>
              <a:avLst/>
              <a:gdLst>
                <a:gd name="T0" fmla="*/ 0 w 250"/>
                <a:gd name="T1" fmla="*/ 0 h 298"/>
                <a:gd name="T2" fmla="*/ 250 w 250"/>
                <a:gd name="T3" fmla="*/ 0 h 298"/>
                <a:gd name="T4" fmla="*/ 250 w 250"/>
                <a:gd name="T5" fmla="*/ 298 h 298"/>
                <a:gd name="T6" fmla="*/ 0 w 250"/>
                <a:gd name="T7" fmla="*/ 298 h 29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50"/>
                <a:gd name="T13" fmla="*/ 0 h 298"/>
                <a:gd name="T14" fmla="*/ 250 w 250"/>
                <a:gd name="T15" fmla="*/ 298 h 29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50" h="298">
                  <a:moveTo>
                    <a:pt x="0" y="0"/>
                  </a:moveTo>
                  <a:lnTo>
                    <a:pt x="250" y="0"/>
                  </a:lnTo>
                  <a:lnTo>
                    <a:pt x="250" y="298"/>
                  </a:lnTo>
                  <a:lnTo>
                    <a:pt x="0" y="298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>
                <a:latin typeface="Century Gothic" charset="0"/>
              </a:endParaRPr>
            </a:p>
          </p:txBody>
        </p:sp>
        <p:sp>
          <p:nvSpPr>
            <p:cNvPr id="79944" name="Line 36"/>
            <p:cNvSpPr>
              <a:spLocks noChangeShapeType="1"/>
            </p:cNvSpPr>
            <p:nvPr/>
          </p:nvSpPr>
          <p:spPr bwMode="auto">
            <a:xfrm flipH="1">
              <a:off x="557" y="4195"/>
              <a:ext cx="9" cy="31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9884" name="Text Box 37"/>
          <p:cNvSpPr txBox="1">
            <a:spLocks noChangeArrowheads="1"/>
          </p:cNvSpPr>
          <p:nvPr/>
        </p:nvSpPr>
        <p:spPr bwMode="auto">
          <a:xfrm>
            <a:off x="6503988" y="3024188"/>
            <a:ext cx="517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400">
                <a:latin typeface="Century Gothic" charset="0"/>
              </a:rPr>
              <a:t>70</a:t>
            </a:r>
          </a:p>
        </p:txBody>
      </p:sp>
      <p:grpSp>
        <p:nvGrpSpPr>
          <p:cNvPr id="79885" name="Group 46"/>
          <p:cNvGrpSpPr>
            <a:grpSpLocks/>
          </p:cNvGrpSpPr>
          <p:nvPr/>
        </p:nvGrpSpPr>
        <p:grpSpPr bwMode="auto">
          <a:xfrm>
            <a:off x="5024438" y="1982788"/>
            <a:ext cx="1774825" cy="512762"/>
            <a:chOff x="749" y="2389"/>
            <a:chExt cx="1118" cy="323"/>
          </a:xfrm>
        </p:grpSpPr>
        <p:sp>
          <p:nvSpPr>
            <p:cNvPr id="79936" name="Text Box 47"/>
            <p:cNvSpPr txBox="1">
              <a:spLocks noChangeArrowheads="1"/>
            </p:cNvSpPr>
            <p:nvPr/>
          </p:nvSpPr>
          <p:spPr bwMode="auto">
            <a:xfrm>
              <a:off x="749" y="2404"/>
              <a:ext cx="1118" cy="3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x-none" sz="2400">
                  <a:latin typeface="Century Gothic" charset="0"/>
                </a:rPr>
                <a:t> 70  90  97 </a:t>
              </a:r>
            </a:p>
          </p:txBody>
        </p:sp>
        <p:sp>
          <p:nvSpPr>
            <p:cNvPr id="79937" name="Line 48"/>
            <p:cNvSpPr>
              <a:spLocks noChangeShapeType="1"/>
            </p:cNvSpPr>
            <p:nvPr/>
          </p:nvSpPr>
          <p:spPr bwMode="auto">
            <a:xfrm>
              <a:off x="832" y="2389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938" name="Line 49"/>
            <p:cNvSpPr>
              <a:spLocks noChangeShapeType="1"/>
            </p:cNvSpPr>
            <p:nvPr/>
          </p:nvSpPr>
          <p:spPr bwMode="auto">
            <a:xfrm>
              <a:off x="1423" y="2389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939" name="Line 50"/>
            <p:cNvSpPr>
              <a:spLocks noChangeShapeType="1"/>
            </p:cNvSpPr>
            <p:nvPr/>
          </p:nvSpPr>
          <p:spPr bwMode="auto">
            <a:xfrm>
              <a:off x="1096" y="2389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940" name="Line 51"/>
            <p:cNvSpPr>
              <a:spLocks noChangeShapeType="1"/>
            </p:cNvSpPr>
            <p:nvPr/>
          </p:nvSpPr>
          <p:spPr bwMode="auto">
            <a:xfrm>
              <a:off x="1184" y="2389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941" name="Line 52"/>
            <p:cNvSpPr>
              <a:spLocks noChangeShapeType="1"/>
            </p:cNvSpPr>
            <p:nvPr/>
          </p:nvSpPr>
          <p:spPr bwMode="auto">
            <a:xfrm>
              <a:off x="1776" y="2408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942" name="Line 53"/>
            <p:cNvSpPr>
              <a:spLocks noChangeShapeType="1"/>
            </p:cNvSpPr>
            <p:nvPr/>
          </p:nvSpPr>
          <p:spPr bwMode="auto">
            <a:xfrm>
              <a:off x="1512" y="2408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9886" name="Line 54"/>
          <p:cNvSpPr>
            <a:spLocks noChangeShapeType="1"/>
          </p:cNvSpPr>
          <p:nvPr/>
        </p:nvSpPr>
        <p:spPr bwMode="auto">
          <a:xfrm flipH="1">
            <a:off x="2743200" y="1295400"/>
            <a:ext cx="1700213" cy="687388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7" name="Line 55"/>
          <p:cNvSpPr>
            <a:spLocks noChangeShapeType="1"/>
          </p:cNvSpPr>
          <p:nvPr/>
        </p:nvSpPr>
        <p:spPr bwMode="auto">
          <a:xfrm>
            <a:off x="5021263" y="1279525"/>
            <a:ext cx="139700" cy="693738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8" name="Line 56"/>
          <p:cNvSpPr>
            <a:spLocks noChangeShapeType="1"/>
          </p:cNvSpPr>
          <p:nvPr/>
        </p:nvSpPr>
        <p:spPr bwMode="auto">
          <a:xfrm>
            <a:off x="5554663" y="1339850"/>
            <a:ext cx="1679575" cy="588963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9" name="Line 57"/>
          <p:cNvSpPr>
            <a:spLocks noChangeShapeType="1"/>
          </p:cNvSpPr>
          <p:nvPr/>
        </p:nvSpPr>
        <p:spPr bwMode="auto">
          <a:xfrm>
            <a:off x="825500" y="3228975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90" name="Line 58"/>
          <p:cNvSpPr>
            <a:spLocks noChangeShapeType="1"/>
          </p:cNvSpPr>
          <p:nvPr/>
        </p:nvSpPr>
        <p:spPr bwMode="auto">
          <a:xfrm>
            <a:off x="1408113" y="3217863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91" name="Text Box 59"/>
          <p:cNvSpPr txBox="1">
            <a:spLocks noChangeArrowheads="1"/>
          </p:cNvSpPr>
          <p:nvPr/>
        </p:nvSpPr>
        <p:spPr bwMode="auto">
          <a:xfrm>
            <a:off x="4114800" y="8382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000" i="1">
                <a:latin typeface="Times New Roman" charset="0"/>
              </a:rPr>
              <a:t>a</a:t>
            </a:r>
          </a:p>
        </p:txBody>
      </p:sp>
      <p:sp>
        <p:nvSpPr>
          <p:cNvPr id="79892" name="Text Box 60"/>
          <p:cNvSpPr txBox="1">
            <a:spLocks noChangeArrowheads="1"/>
          </p:cNvSpPr>
          <p:nvPr/>
        </p:nvSpPr>
        <p:spPr bwMode="auto">
          <a:xfrm>
            <a:off x="1676400" y="17526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000" i="1">
                <a:latin typeface="Times New Roman" charset="0"/>
              </a:rPr>
              <a:t>b</a:t>
            </a:r>
          </a:p>
        </p:txBody>
      </p:sp>
      <p:sp>
        <p:nvSpPr>
          <p:cNvPr id="79893" name="Text Box 61"/>
          <p:cNvSpPr txBox="1">
            <a:spLocks noChangeArrowheads="1"/>
          </p:cNvSpPr>
          <p:nvPr/>
        </p:nvSpPr>
        <p:spPr bwMode="auto">
          <a:xfrm>
            <a:off x="4724400" y="1752600"/>
            <a:ext cx="296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000" i="1">
                <a:latin typeface="Times New Roman" charset="0"/>
              </a:rPr>
              <a:t>c</a:t>
            </a:r>
          </a:p>
        </p:txBody>
      </p:sp>
      <p:sp>
        <p:nvSpPr>
          <p:cNvPr id="79894" name="Text Box 62"/>
          <p:cNvSpPr txBox="1">
            <a:spLocks noChangeArrowheads="1"/>
          </p:cNvSpPr>
          <p:nvPr/>
        </p:nvSpPr>
        <p:spPr bwMode="auto">
          <a:xfrm>
            <a:off x="685800" y="26670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000" i="1">
                <a:latin typeface="Times New Roman" charset="0"/>
              </a:rPr>
              <a:t>d</a:t>
            </a:r>
          </a:p>
        </p:txBody>
      </p:sp>
      <p:sp>
        <p:nvSpPr>
          <p:cNvPr id="79895" name="Text Box 63"/>
          <p:cNvSpPr txBox="1">
            <a:spLocks noChangeArrowheads="1"/>
          </p:cNvSpPr>
          <p:nvPr/>
        </p:nvSpPr>
        <p:spPr bwMode="auto">
          <a:xfrm>
            <a:off x="2590800" y="2667000"/>
            <a:ext cx="296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000" i="1">
                <a:latin typeface="Times New Roman" charset="0"/>
              </a:rPr>
              <a:t>e</a:t>
            </a:r>
          </a:p>
        </p:txBody>
      </p:sp>
      <p:sp>
        <p:nvSpPr>
          <p:cNvPr id="79896" name="Text Box 64"/>
          <p:cNvSpPr txBox="1">
            <a:spLocks noChangeArrowheads="1"/>
          </p:cNvSpPr>
          <p:nvPr/>
        </p:nvSpPr>
        <p:spPr bwMode="auto">
          <a:xfrm>
            <a:off x="4572000" y="2667000"/>
            <a:ext cx="254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000" i="1">
                <a:latin typeface="Times New Roman" charset="0"/>
              </a:rPr>
              <a:t>f</a:t>
            </a:r>
          </a:p>
        </p:txBody>
      </p:sp>
      <p:sp>
        <p:nvSpPr>
          <p:cNvPr id="79897" name="Text Box 65"/>
          <p:cNvSpPr txBox="1">
            <a:spLocks noChangeArrowheads="1"/>
          </p:cNvSpPr>
          <p:nvPr/>
        </p:nvSpPr>
        <p:spPr bwMode="auto">
          <a:xfrm>
            <a:off x="6553200" y="26670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000" i="1">
                <a:latin typeface="Times New Roman" charset="0"/>
              </a:rPr>
              <a:t>g</a:t>
            </a:r>
          </a:p>
        </p:txBody>
      </p:sp>
      <p:sp>
        <p:nvSpPr>
          <p:cNvPr id="79898" name="Freeform 66"/>
          <p:cNvSpPr>
            <a:spLocks/>
          </p:cNvSpPr>
          <p:nvPr/>
        </p:nvSpPr>
        <p:spPr bwMode="auto">
          <a:xfrm>
            <a:off x="6135688" y="2295525"/>
            <a:ext cx="827087" cy="485775"/>
          </a:xfrm>
          <a:custGeom>
            <a:avLst/>
            <a:gdLst>
              <a:gd name="T0" fmla="*/ 2147483647 w 521"/>
              <a:gd name="T1" fmla="*/ 0 h 306"/>
              <a:gd name="T2" fmla="*/ 2147483647 w 521"/>
              <a:gd name="T3" fmla="*/ 2147483647 h 306"/>
              <a:gd name="T4" fmla="*/ 2147483647 w 521"/>
              <a:gd name="T5" fmla="*/ 2147483647 h 306"/>
              <a:gd name="T6" fmla="*/ 0 60000 65536"/>
              <a:gd name="T7" fmla="*/ 0 60000 65536"/>
              <a:gd name="T8" fmla="*/ 0 60000 65536"/>
              <a:gd name="T9" fmla="*/ 0 w 521"/>
              <a:gd name="T10" fmla="*/ 0 h 306"/>
              <a:gd name="T11" fmla="*/ 521 w 521"/>
              <a:gd name="T12" fmla="*/ 306 h 30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21" h="306">
                <a:moveTo>
                  <a:pt x="23" y="0"/>
                </a:moveTo>
                <a:cubicBezTo>
                  <a:pt x="33" y="30"/>
                  <a:pt x="0" y="123"/>
                  <a:pt x="83" y="174"/>
                </a:cubicBezTo>
                <a:cubicBezTo>
                  <a:pt x="166" y="225"/>
                  <a:pt x="430" y="278"/>
                  <a:pt x="521" y="306"/>
                </a:cubicBezTo>
              </a:path>
            </a:pathLst>
          </a:cu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>
              <a:latin typeface="Century Gothic" charset="0"/>
            </a:endParaRPr>
          </a:p>
        </p:txBody>
      </p:sp>
      <p:sp>
        <p:nvSpPr>
          <p:cNvPr id="79899" name="Line 67"/>
          <p:cNvSpPr>
            <a:spLocks noChangeShapeType="1"/>
          </p:cNvSpPr>
          <p:nvPr/>
        </p:nvSpPr>
        <p:spPr bwMode="auto">
          <a:xfrm>
            <a:off x="6705600" y="2286000"/>
            <a:ext cx="381000" cy="381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900" name="Line 68"/>
          <p:cNvSpPr>
            <a:spLocks noChangeShapeType="1"/>
          </p:cNvSpPr>
          <p:nvPr/>
        </p:nvSpPr>
        <p:spPr bwMode="auto">
          <a:xfrm>
            <a:off x="4572000" y="3276600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901" name="Line 69"/>
          <p:cNvSpPr>
            <a:spLocks noChangeShapeType="1"/>
          </p:cNvSpPr>
          <p:nvPr/>
        </p:nvSpPr>
        <p:spPr bwMode="auto">
          <a:xfrm>
            <a:off x="5105400" y="3276600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902" name="Line 70"/>
          <p:cNvSpPr>
            <a:spLocks noChangeShapeType="1"/>
          </p:cNvSpPr>
          <p:nvPr/>
        </p:nvSpPr>
        <p:spPr bwMode="auto">
          <a:xfrm>
            <a:off x="6477000" y="3276600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903" name="Text Box 17"/>
          <p:cNvSpPr txBox="1">
            <a:spLocks noChangeArrowheads="1"/>
          </p:cNvSpPr>
          <p:nvPr/>
        </p:nvSpPr>
        <p:spPr bwMode="auto">
          <a:xfrm>
            <a:off x="4621213" y="3014663"/>
            <a:ext cx="10493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x-none" sz="2400">
                <a:latin typeface="Century Gothic" charset="0"/>
              </a:rPr>
              <a:t>50  60</a:t>
            </a:r>
          </a:p>
        </p:txBody>
      </p:sp>
      <p:sp>
        <p:nvSpPr>
          <p:cNvPr id="79904" name="Line 18"/>
          <p:cNvSpPr>
            <a:spLocks noChangeShapeType="1"/>
          </p:cNvSpPr>
          <p:nvPr/>
        </p:nvSpPr>
        <p:spPr bwMode="auto">
          <a:xfrm>
            <a:off x="4654550" y="301148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905" name="Line 19"/>
          <p:cNvSpPr>
            <a:spLocks noChangeShapeType="1"/>
          </p:cNvSpPr>
          <p:nvPr/>
        </p:nvSpPr>
        <p:spPr bwMode="auto">
          <a:xfrm>
            <a:off x="5592763" y="301148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906" name="Line 20"/>
          <p:cNvSpPr>
            <a:spLocks noChangeShapeType="1"/>
          </p:cNvSpPr>
          <p:nvPr/>
        </p:nvSpPr>
        <p:spPr bwMode="auto">
          <a:xfrm>
            <a:off x="5073650" y="301148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907" name="Line 21"/>
          <p:cNvSpPr>
            <a:spLocks noChangeShapeType="1"/>
          </p:cNvSpPr>
          <p:nvPr/>
        </p:nvSpPr>
        <p:spPr bwMode="auto">
          <a:xfrm>
            <a:off x="5213350" y="301148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908" name="Line 22"/>
          <p:cNvSpPr>
            <a:spLocks noChangeShapeType="1"/>
          </p:cNvSpPr>
          <p:nvPr/>
        </p:nvSpPr>
        <p:spPr bwMode="auto">
          <a:xfrm>
            <a:off x="6143625" y="300513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909" name="Line 23"/>
          <p:cNvSpPr>
            <a:spLocks noChangeShapeType="1"/>
          </p:cNvSpPr>
          <p:nvPr/>
        </p:nvSpPr>
        <p:spPr bwMode="auto">
          <a:xfrm>
            <a:off x="5724525" y="300513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910" name="Rectangle 86"/>
          <p:cNvSpPr>
            <a:spLocks noChangeArrowheads="1"/>
          </p:cNvSpPr>
          <p:nvPr/>
        </p:nvSpPr>
        <p:spPr bwMode="auto">
          <a:xfrm>
            <a:off x="4546600" y="3013075"/>
            <a:ext cx="1722438" cy="481013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x-none">
              <a:latin typeface="Century Gothic" charset="0"/>
            </a:endParaRPr>
          </a:p>
          <a:p>
            <a:pPr eaLnBrk="1" hangingPunct="1"/>
            <a:endParaRPr lang="en-US" altLang="x-none">
              <a:latin typeface="Century Gothic" charset="0"/>
            </a:endParaRPr>
          </a:p>
        </p:txBody>
      </p:sp>
      <p:sp>
        <p:nvSpPr>
          <p:cNvPr id="79911" name="Text Box 17"/>
          <p:cNvSpPr txBox="1">
            <a:spLocks noChangeArrowheads="1"/>
          </p:cNvSpPr>
          <p:nvPr/>
        </p:nvSpPr>
        <p:spPr bwMode="auto">
          <a:xfrm>
            <a:off x="4475163" y="1092200"/>
            <a:ext cx="10493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x-none" sz="2400">
                <a:latin typeface="Century Gothic" charset="0"/>
              </a:rPr>
              <a:t>50  99</a:t>
            </a:r>
          </a:p>
        </p:txBody>
      </p:sp>
      <p:sp>
        <p:nvSpPr>
          <p:cNvPr id="79912" name="Line 18"/>
          <p:cNvSpPr>
            <a:spLocks noChangeShapeType="1"/>
          </p:cNvSpPr>
          <p:nvPr/>
        </p:nvSpPr>
        <p:spPr bwMode="auto">
          <a:xfrm>
            <a:off x="4510088" y="108743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913" name="Line 19"/>
          <p:cNvSpPr>
            <a:spLocks noChangeShapeType="1"/>
          </p:cNvSpPr>
          <p:nvPr/>
        </p:nvSpPr>
        <p:spPr bwMode="auto">
          <a:xfrm>
            <a:off x="5448300" y="108743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914" name="Line 20"/>
          <p:cNvSpPr>
            <a:spLocks noChangeShapeType="1"/>
          </p:cNvSpPr>
          <p:nvPr/>
        </p:nvSpPr>
        <p:spPr bwMode="auto">
          <a:xfrm>
            <a:off x="4929188" y="108743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915" name="Line 21"/>
          <p:cNvSpPr>
            <a:spLocks noChangeShapeType="1"/>
          </p:cNvSpPr>
          <p:nvPr/>
        </p:nvSpPr>
        <p:spPr bwMode="auto">
          <a:xfrm>
            <a:off x="5068888" y="108743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916" name="Line 22"/>
          <p:cNvSpPr>
            <a:spLocks noChangeShapeType="1"/>
          </p:cNvSpPr>
          <p:nvPr/>
        </p:nvSpPr>
        <p:spPr bwMode="auto">
          <a:xfrm>
            <a:off x="5999163" y="108267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917" name="Line 23"/>
          <p:cNvSpPr>
            <a:spLocks noChangeShapeType="1"/>
          </p:cNvSpPr>
          <p:nvPr/>
        </p:nvSpPr>
        <p:spPr bwMode="auto">
          <a:xfrm>
            <a:off x="5580063" y="108267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918" name="Rectangle 87"/>
          <p:cNvSpPr>
            <a:spLocks noChangeArrowheads="1"/>
          </p:cNvSpPr>
          <p:nvPr/>
        </p:nvSpPr>
        <p:spPr bwMode="auto">
          <a:xfrm>
            <a:off x="4402138" y="1090613"/>
            <a:ext cx="1720850" cy="481012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x-none">
              <a:latin typeface="Century Gothic" charset="0"/>
            </a:endParaRPr>
          </a:p>
          <a:p>
            <a:pPr eaLnBrk="1" hangingPunct="1"/>
            <a:endParaRPr lang="en-US" altLang="x-none">
              <a:latin typeface="Century Gothic" charset="0"/>
            </a:endParaRPr>
          </a:p>
        </p:txBody>
      </p:sp>
      <p:sp>
        <p:nvSpPr>
          <p:cNvPr id="79919" name="Text Box 17"/>
          <p:cNvSpPr txBox="1">
            <a:spLocks noChangeArrowheads="1"/>
          </p:cNvSpPr>
          <p:nvPr/>
        </p:nvSpPr>
        <p:spPr bwMode="auto">
          <a:xfrm>
            <a:off x="2024063" y="1979613"/>
            <a:ext cx="5207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x-none" sz="2400">
                <a:solidFill>
                  <a:srgbClr val="FF0000"/>
                </a:solidFill>
                <a:latin typeface="Century Gothic" charset="0"/>
              </a:rPr>
              <a:t>30</a:t>
            </a:r>
          </a:p>
        </p:txBody>
      </p:sp>
      <p:sp>
        <p:nvSpPr>
          <p:cNvPr id="79920" name="Line 18"/>
          <p:cNvSpPr>
            <a:spLocks noChangeShapeType="1"/>
          </p:cNvSpPr>
          <p:nvPr/>
        </p:nvSpPr>
        <p:spPr bwMode="auto">
          <a:xfrm>
            <a:off x="2047875" y="200342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921" name="Line 19"/>
          <p:cNvSpPr>
            <a:spLocks noChangeShapeType="1"/>
          </p:cNvSpPr>
          <p:nvPr/>
        </p:nvSpPr>
        <p:spPr bwMode="auto">
          <a:xfrm>
            <a:off x="2986088" y="200342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922" name="Line 20"/>
          <p:cNvSpPr>
            <a:spLocks noChangeShapeType="1"/>
          </p:cNvSpPr>
          <p:nvPr/>
        </p:nvSpPr>
        <p:spPr bwMode="auto">
          <a:xfrm>
            <a:off x="2466975" y="200342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923" name="Line 21"/>
          <p:cNvSpPr>
            <a:spLocks noChangeShapeType="1"/>
          </p:cNvSpPr>
          <p:nvPr/>
        </p:nvSpPr>
        <p:spPr bwMode="auto">
          <a:xfrm>
            <a:off x="2606675" y="200342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924" name="Line 22"/>
          <p:cNvSpPr>
            <a:spLocks noChangeShapeType="1"/>
          </p:cNvSpPr>
          <p:nvPr/>
        </p:nvSpPr>
        <p:spPr bwMode="auto">
          <a:xfrm>
            <a:off x="3536950" y="199707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925" name="Line 23"/>
          <p:cNvSpPr>
            <a:spLocks noChangeShapeType="1"/>
          </p:cNvSpPr>
          <p:nvPr/>
        </p:nvSpPr>
        <p:spPr bwMode="auto">
          <a:xfrm>
            <a:off x="3117850" y="199707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926" name="Rectangle 94"/>
          <p:cNvSpPr>
            <a:spLocks noChangeArrowheads="1"/>
          </p:cNvSpPr>
          <p:nvPr/>
        </p:nvSpPr>
        <p:spPr bwMode="auto">
          <a:xfrm>
            <a:off x="1939925" y="2005013"/>
            <a:ext cx="1720850" cy="481012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x-none">
              <a:latin typeface="Century Gothic" charset="0"/>
            </a:endParaRPr>
          </a:p>
          <a:p>
            <a:pPr eaLnBrk="1" hangingPunct="1"/>
            <a:endParaRPr lang="en-US" altLang="x-none">
              <a:latin typeface="Century Gothic" charset="0"/>
            </a:endParaRPr>
          </a:p>
        </p:txBody>
      </p:sp>
      <p:sp>
        <p:nvSpPr>
          <p:cNvPr id="79927" name="Text Box 17"/>
          <p:cNvSpPr txBox="1">
            <a:spLocks noChangeArrowheads="1"/>
          </p:cNvSpPr>
          <p:nvPr/>
        </p:nvSpPr>
        <p:spPr bwMode="auto">
          <a:xfrm>
            <a:off x="835025" y="3049588"/>
            <a:ext cx="15763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x-none" sz="2400">
                <a:latin typeface="Century Gothic" charset="0"/>
              </a:rPr>
              <a:t>10  30  40</a:t>
            </a:r>
          </a:p>
        </p:txBody>
      </p:sp>
      <p:sp>
        <p:nvSpPr>
          <p:cNvPr id="79928" name="Line 18"/>
          <p:cNvSpPr>
            <a:spLocks noChangeShapeType="1"/>
          </p:cNvSpPr>
          <p:nvPr/>
        </p:nvSpPr>
        <p:spPr bwMode="auto">
          <a:xfrm>
            <a:off x="879475" y="304641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929" name="Line 19"/>
          <p:cNvSpPr>
            <a:spLocks noChangeShapeType="1"/>
          </p:cNvSpPr>
          <p:nvPr/>
        </p:nvSpPr>
        <p:spPr bwMode="auto">
          <a:xfrm>
            <a:off x="1817688" y="304641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930" name="Line 20"/>
          <p:cNvSpPr>
            <a:spLocks noChangeShapeType="1"/>
          </p:cNvSpPr>
          <p:nvPr/>
        </p:nvSpPr>
        <p:spPr bwMode="auto">
          <a:xfrm>
            <a:off x="1298575" y="304641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931" name="Line 21"/>
          <p:cNvSpPr>
            <a:spLocks noChangeShapeType="1"/>
          </p:cNvSpPr>
          <p:nvPr/>
        </p:nvSpPr>
        <p:spPr bwMode="auto">
          <a:xfrm>
            <a:off x="1438275" y="304641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932" name="Line 22"/>
          <p:cNvSpPr>
            <a:spLocks noChangeShapeType="1"/>
          </p:cNvSpPr>
          <p:nvPr/>
        </p:nvSpPr>
        <p:spPr bwMode="auto">
          <a:xfrm>
            <a:off x="2368550" y="304006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933" name="Line 23"/>
          <p:cNvSpPr>
            <a:spLocks noChangeShapeType="1"/>
          </p:cNvSpPr>
          <p:nvPr/>
        </p:nvSpPr>
        <p:spPr bwMode="auto">
          <a:xfrm>
            <a:off x="1949450" y="304006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934" name="Rectangle 86"/>
          <p:cNvSpPr>
            <a:spLocks noChangeArrowheads="1"/>
          </p:cNvSpPr>
          <p:nvPr/>
        </p:nvSpPr>
        <p:spPr bwMode="auto">
          <a:xfrm>
            <a:off x="771525" y="3048000"/>
            <a:ext cx="1722438" cy="481013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x-none">
              <a:latin typeface="Century Gothic" charset="0"/>
            </a:endParaRPr>
          </a:p>
          <a:p>
            <a:pPr eaLnBrk="1" hangingPunct="1"/>
            <a:endParaRPr lang="en-US" altLang="x-none">
              <a:latin typeface="Century Gothic" charset="0"/>
            </a:endParaRPr>
          </a:p>
        </p:txBody>
      </p:sp>
      <p:sp>
        <p:nvSpPr>
          <p:cNvPr id="79935" name="Line 58"/>
          <p:cNvSpPr>
            <a:spLocks noChangeShapeType="1"/>
          </p:cNvSpPr>
          <p:nvPr/>
        </p:nvSpPr>
        <p:spPr bwMode="auto">
          <a:xfrm>
            <a:off x="1900238" y="3222625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71155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57C8DAE-7A95-D24D-B8A6-C4AD0EB0BF4C}" type="slidenum">
              <a:rPr lang="ko-KR" altLang="en-US">
                <a:solidFill>
                  <a:srgbClr val="595959"/>
                </a:solidFill>
                <a:latin typeface="Century Gothic" charset="0"/>
              </a:rPr>
              <a:pPr eaLnBrk="1" hangingPunct="1"/>
              <a:t>74</a:t>
            </a:fld>
            <a:endParaRPr lang="en-US" altLang="ko-KR">
              <a:solidFill>
                <a:srgbClr val="595959"/>
              </a:solidFill>
              <a:latin typeface="Century Gothic" charset="0"/>
            </a:endParaRPr>
          </a:p>
        </p:txBody>
      </p:sp>
      <p:sp>
        <p:nvSpPr>
          <p:cNvPr id="80899" name="Rectangle 2"/>
          <p:cNvSpPr>
            <a:spLocks noGrp="1" noChangeArrowheads="1"/>
          </p:cNvSpPr>
          <p:nvPr>
            <p:ph type="title"/>
          </p:nvPr>
        </p:nvSpPr>
        <p:spPr>
          <a:xfrm>
            <a:off x="696913" y="330200"/>
            <a:ext cx="7772400" cy="639763"/>
          </a:xfrm>
        </p:spPr>
        <p:txBody>
          <a:bodyPr/>
          <a:lstStyle/>
          <a:p>
            <a:pPr eaLnBrk="1" hangingPunct="1"/>
            <a:r>
              <a:rPr lang="en-US" altLang="x-none" sz="3200"/>
              <a:t>(e) Redistribute (non-leaf)</a:t>
            </a:r>
          </a:p>
        </p:txBody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810000"/>
            <a:ext cx="8229600" cy="2895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x-none"/>
              <a:t>Delete 20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x-none" sz="1800"/>
              <a:t>Underflow at </a:t>
            </a:r>
            <a:r>
              <a:rPr lang="en-US" altLang="x-none" sz="1800" i="1">
                <a:latin typeface="Times New Roman" charset="0"/>
              </a:rPr>
              <a:t>b</a:t>
            </a:r>
            <a:r>
              <a:rPr lang="en-US" altLang="x-none" sz="1800"/>
              <a:t>? Min 2 ptrs, currently 1.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x-none" sz="1800"/>
              <a:t>Merge </a:t>
            </a:r>
            <a:r>
              <a:rPr lang="en-US" altLang="x-none" sz="1800" i="1">
                <a:latin typeface="Times New Roman" charset="0"/>
              </a:rPr>
              <a:t>b</a:t>
            </a:r>
            <a:r>
              <a:rPr lang="en-US" altLang="x-none" sz="1800"/>
              <a:t> with </a:t>
            </a:r>
            <a:r>
              <a:rPr lang="en-US" altLang="x-none" sz="1800" i="1">
                <a:latin typeface="Times New Roman" charset="0"/>
              </a:rPr>
              <a:t>c</a:t>
            </a:r>
            <a:r>
              <a:rPr lang="en-US" altLang="x-none" sz="1800"/>
              <a:t>? Max 4 ptrs, 5 ptrs in total.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x-none" sz="1800"/>
              <a:t>If cannot be merged, redistribute the keys with a sibling.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x-none" sz="1800"/>
              <a:t>Redistribute </a:t>
            </a:r>
            <a:r>
              <a:rPr lang="en-US" altLang="x-none" sz="1800" i="1">
                <a:latin typeface="Times New Roman" charset="0"/>
              </a:rPr>
              <a:t>b</a:t>
            </a:r>
            <a:r>
              <a:rPr lang="en-US" altLang="x-none" sz="1800"/>
              <a:t> and </a:t>
            </a:r>
            <a:r>
              <a:rPr lang="en-US" altLang="x-none" sz="1800" i="1">
                <a:latin typeface="Times New Roman" charset="0"/>
              </a:rPr>
              <a:t>c</a:t>
            </a:r>
            <a:endParaRPr lang="en-US" altLang="x-none" sz="1800"/>
          </a:p>
        </p:txBody>
      </p:sp>
      <p:sp>
        <p:nvSpPr>
          <p:cNvPr id="80901" name="Line 20"/>
          <p:cNvSpPr>
            <a:spLocks noChangeShapeType="1"/>
          </p:cNvSpPr>
          <p:nvPr/>
        </p:nvSpPr>
        <p:spPr bwMode="auto">
          <a:xfrm>
            <a:off x="2454275" y="3122613"/>
            <a:ext cx="2117725" cy="1587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02" name="Line 21"/>
          <p:cNvSpPr>
            <a:spLocks noChangeShapeType="1"/>
          </p:cNvSpPr>
          <p:nvPr/>
        </p:nvSpPr>
        <p:spPr bwMode="auto">
          <a:xfrm flipH="1">
            <a:off x="1201738" y="2263775"/>
            <a:ext cx="777875" cy="766763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03" name="Line 22"/>
          <p:cNvSpPr>
            <a:spLocks noChangeShapeType="1"/>
          </p:cNvSpPr>
          <p:nvPr/>
        </p:nvSpPr>
        <p:spPr bwMode="auto">
          <a:xfrm flipH="1">
            <a:off x="4953000" y="2271713"/>
            <a:ext cx="130175" cy="74612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04" name="Freeform 23"/>
          <p:cNvSpPr>
            <a:spLocks/>
          </p:cNvSpPr>
          <p:nvPr/>
        </p:nvSpPr>
        <p:spPr bwMode="auto">
          <a:xfrm>
            <a:off x="5595938" y="2295525"/>
            <a:ext cx="936625" cy="698500"/>
          </a:xfrm>
          <a:custGeom>
            <a:avLst/>
            <a:gdLst>
              <a:gd name="T0" fmla="*/ 2147483647 w 590"/>
              <a:gd name="T1" fmla="*/ 0 h 440"/>
              <a:gd name="T2" fmla="*/ 2147483647 w 590"/>
              <a:gd name="T3" fmla="*/ 2147483647 h 440"/>
              <a:gd name="T4" fmla="*/ 2147483647 w 590"/>
              <a:gd name="T5" fmla="*/ 2147483647 h 440"/>
              <a:gd name="T6" fmla="*/ 0 60000 65536"/>
              <a:gd name="T7" fmla="*/ 0 60000 65536"/>
              <a:gd name="T8" fmla="*/ 0 60000 65536"/>
              <a:gd name="T9" fmla="*/ 0 w 590"/>
              <a:gd name="T10" fmla="*/ 0 h 440"/>
              <a:gd name="T11" fmla="*/ 590 w 590"/>
              <a:gd name="T12" fmla="*/ 440 h 44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90" h="440">
                <a:moveTo>
                  <a:pt x="33" y="0"/>
                </a:moveTo>
                <a:cubicBezTo>
                  <a:pt x="43" y="31"/>
                  <a:pt x="0" y="107"/>
                  <a:pt x="93" y="180"/>
                </a:cubicBezTo>
                <a:cubicBezTo>
                  <a:pt x="186" y="253"/>
                  <a:pt x="487" y="386"/>
                  <a:pt x="590" y="440"/>
                </a:cubicBezTo>
              </a:path>
            </a:pathLst>
          </a:cu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>
              <a:latin typeface="Century Gothic" charset="0"/>
            </a:endParaRPr>
          </a:p>
        </p:txBody>
      </p:sp>
      <p:sp>
        <p:nvSpPr>
          <p:cNvPr id="80905" name="Line 32"/>
          <p:cNvSpPr>
            <a:spLocks noChangeShapeType="1"/>
          </p:cNvSpPr>
          <p:nvPr/>
        </p:nvSpPr>
        <p:spPr bwMode="auto">
          <a:xfrm>
            <a:off x="6234113" y="3114675"/>
            <a:ext cx="2286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0906" name="Group 33"/>
          <p:cNvGrpSpPr>
            <a:grpSpLocks/>
          </p:cNvGrpSpPr>
          <p:nvPr/>
        </p:nvGrpSpPr>
        <p:grpSpPr bwMode="auto">
          <a:xfrm rot="10800000">
            <a:off x="6440488" y="3021013"/>
            <a:ext cx="396875" cy="503237"/>
            <a:chOff x="384" y="4195"/>
            <a:chExt cx="250" cy="317"/>
          </a:xfrm>
        </p:grpSpPr>
        <p:sp>
          <p:nvSpPr>
            <p:cNvPr id="80967" name="Freeform 34"/>
            <p:cNvSpPr>
              <a:spLocks/>
            </p:cNvSpPr>
            <p:nvPr/>
          </p:nvSpPr>
          <p:spPr bwMode="auto">
            <a:xfrm>
              <a:off x="384" y="4214"/>
              <a:ext cx="250" cy="298"/>
            </a:xfrm>
            <a:custGeom>
              <a:avLst/>
              <a:gdLst>
                <a:gd name="T0" fmla="*/ 0 w 250"/>
                <a:gd name="T1" fmla="*/ 0 h 298"/>
                <a:gd name="T2" fmla="*/ 250 w 250"/>
                <a:gd name="T3" fmla="*/ 0 h 298"/>
                <a:gd name="T4" fmla="*/ 250 w 250"/>
                <a:gd name="T5" fmla="*/ 298 h 298"/>
                <a:gd name="T6" fmla="*/ 0 w 250"/>
                <a:gd name="T7" fmla="*/ 298 h 29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50"/>
                <a:gd name="T13" fmla="*/ 0 h 298"/>
                <a:gd name="T14" fmla="*/ 250 w 250"/>
                <a:gd name="T15" fmla="*/ 298 h 29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50" h="298">
                  <a:moveTo>
                    <a:pt x="0" y="0"/>
                  </a:moveTo>
                  <a:lnTo>
                    <a:pt x="250" y="0"/>
                  </a:lnTo>
                  <a:lnTo>
                    <a:pt x="250" y="298"/>
                  </a:lnTo>
                  <a:lnTo>
                    <a:pt x="0" y="298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>
                <a:latin typeface="Century Gothic" charset="0"/>
              </a:endParaRPr>
            </a:p>
          </p:txBody>
        </p:sp>
        <p:sp>
          <p:nvSpPr>
            <p:cNvPr id="80968" name="Line 35"/>
            <p:cNvSpPr>
              <a:spLocks noChangeShapeType="1"/>
            </p:cNvSpPr>
            <p:nvPr/>
          </p:nvSpPr>
          <p:spPr bwMode="auto">
            <a:xfrm flipH="1">
              <a:off x="557" y="4195"/>
              <a:ext cx="9" cy="31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0907" name="Text Box 36"/>
          <p:cNvSpPr txBox="1">
            <a:spLocks noChangeArrowheads="1"/>
          </p:cNvSpPr>
          <p:nvPr/>
        </p:nvSpPr>
        <p:spPr bwMode="auto">
          <a:xfrm>
            <a:off x="6503988" y="3024188"/>
            <a:ext cx="517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400">
                <a:latin typeface="Century Gothic" charset="0"/>
              </a:rPr>
              <a:t>70</a:t>
            </a:r>
          </a:p>
        </p:txBody>
      </p:sp>
      <p:grpSp>
        <p:nvGrpSpPr>
          <p:cNvPr id="80908" name="Group 45"/>
          <p:cNvGrpSpPr>
            <a:grpSpLocks/>
          </p:cNvGrpSpPr>
          <p:nvPr/>
        </p:nvGrpSpPr>
        <p:grpSpPr bwMode="auto">
          <a:xfrm>
            <a:off x="5024438" y="1982788"/>
            <a:ext cx="1774825" cy="512762"/>
            <a:chOff x="749" y="2389"/>
            <a:chExt cx="1118" cy="323"/>
          </a:xfrm>
        </p:grpSpPr>
        <p:sp>
          <p:nvSpPr>
            <p:cNvPr id="80960" name="Text Box 46"/>
            <p:cNvSpPr txBox="1">
              <a:spLocks noChangeArrowheads="1"/>
            </p:cNvSpPr>
            <p:nvPr/>
          </p:nvSpPr>
          <p:spPr bwMode="auto">
            <a:xfrm>
              <a:off x="749" y="2404"/>
              <a:ext cx="1118" cy="3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x-none" sz="2400">
                  <a:latin typeface="Century Gothic" charset="0"/>
                </a:rPr>
                <a:t> 70  90  97 </a:t>
              </a:r>
            </a:p>
          </p:txBody>
        </p:sp>
        <p:sp>
          <p:nvSpPr>
            <p:cNvPr id="80961" name="Line 47"/>
            <p:cNvSpPr>
              <a:spLocks noChangeShapeType="1"/>
            </p:cNvSpPr>
            <p:nvPr/>
          </p:nvSpPr>
          <p:spPr bwMode="auto">
            <a:xfrm>
              <a:off x="832" y="2389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62" name="Line 48"/>
            <p:cNvSpPr>
              <a:spLocks noChangeShapeType="1"/>
            </p:cNvSpPr>
            <p:nvPr/>
          </p:nvSpPr>
          <p:spPr bwMode="auto">
            <a:xfrm>
              <a:off x="1423" y="2389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63" name="Line 49"/>
            <p:cNvSpPr>
              <a:spLocks noChangeShapeType="1"/>
            </p:cNvSpPr>
            <p:nvPr/>
          </p:nvSpPr>
          <p:spPr bwMode="auto">
            <a:xfrm>
              <a:off x="1096" y="2389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64" name="Line 50"/>
            <p:cNvSpPr>
              <a:spLocks noChangeShapeType="1"/>
            </p:cNvSpPr>
            <p:nvPr/>
          </p:nvSpPr>
          <p:spPr bwMode="auto">
            <a:xfrm>
              <a:off x="1184" y="2389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65" name="Line 51"/>
            <p:cNvSpPr>
              <a:spLocks noChangeShapeType="1"/>
            </p:cNvSpPr>
            <p:nvPr/>
          </p:nvSpPr>
          <p:spPr bwMode="auto">
            <a:xfrm>
              <a:off x="1776" y="2408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66" name="Line 52"/>
            <p:cNvSpPr>
              <a:spLocks noChangeShapeType="1"/>
            </p:cNvSpPr>
            <p:nvPr/>
          </p:nvSpPr>
          <p:spPr bwMode="auto">
            <a:xfrm>
              <a:off x="1512" y="2408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0909" name="Line 53"/>
          <p:cNvSpPr>
            <a:spLocks noChangeShapeType="1"/>
          </p:cNvSpPr>
          <p:nvPr/>
        </p:nvSpPr>
        <p:spPr bwMode="auto">
          <a:xfrm flipH="1">
            <a:off x="2743200" y="1295400"/>
            <a:ext cx="1700213" cy="687388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10" name="Line 54"/>
          <p:cNvSpPr>
            <a:spLocks noChangeShapeType="1"/>
          </p:cNvSpPr>
          <p:nvPr/>
        </p:nvSpPr>
        <p:spPr bwMode="auto">
          <a:xfrm>
            <a:off x="5021263" y="1279525"/>
            <a:ext cx="139700" cy="693738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11" name="Line 55"/>
          <p:cNvSpPr>
            <a:spLocks noChangeShapeType="1"/>
          </p:cNvSpPr>
          <p:nvPr/>
        </p:nvSpPr>
        <p:spPr bwMode="auto">
          <a:xfrm>
            <a:off x="5554663" y="1339850"/>
            <a:ext cx="1679575" cy="588963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12" name="Line 56"/>
          <p:cNvSpPr>
            <a:spLocks noChangeShapeType="1"/>
          </p:cNvSpPr>
          <p:nvPr/>
        </p:nvSpPr>
        <p:spPr bwMode="auto">
          <a:xfrm>
            <a:off x="825500" y="3228975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13" name="Line 57"/>
          <p:cNvSpPr>
            <a:spLocks noChangeShapeType="1"/>
          </p:cNvSpPr>
          <p:nvPr/>
        </p:nvSpPr>
        <p:spPr bwMode="auto">
          <a:xfrm>
            <a:off x="1408113" y="3217863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14" name="Text Box 58"/>
          <p:cNvSpPr txBox="1">
            <a:spLocks noChangeArrowheads="1"/>
          </p:cNvSpPr>
          <p:nvPr/>
        </p:nvSpPr>
        <p:spPr bwMode="auto">
          <a:xfrm>
            <a:off x="4114800" y="8382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000" i="1">
                <a:latin typeface="Times New Roman" charset="0"/>
              </a:rPr>
              <a:t>a</a:t>
            </a:r>
          </a:p>
        </p:txBody>
      </p:sp>
      <p:sp>
        <p:nvSpPr>
          <p:cNvPr id="80915" name="Text Box 59"/>
          <p:cNvSpPr txBox="1">
            <a:spLocks noChangeArrowheads="1"/>
          </p:cNvSpPr>
          <p:nvPr/>
        </p:nvSpPr>
        <p:spPr bwMode="auto">
          <a:xfrm>
            <a:off x="1676400" y="17526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000" i="1">
                <a:latin typeface="Times New Roman" charset="0"/>
              </a:rPr>
              <a:t>b</a:t>
            </a:r>
          </a:p>
        </p:txBody>
      </p:sp>
      <p:sp>
        <p:nvSpPr>
          <p:cNvPr id="80916" name="Text Box 60"/>
          <p:cNvSpPr txBox="1">
            <a:spLocks noChangeArrowheads="1"/>
          </p:cNvSpPr>
          <p:nvPr/>
        </p:nvSpPr>
        <p:spPr bwMode="auto">
          <a:xfrm>
            <a:off x="4724400" y="1752600"/>
            <a:ext cx="296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000" i="1">
                <a:latin typeface="Times New Roman" charset="0"/>
              </a:rPr>
              <a:t>c</a:t>
            </a:r>
          </a:p>
        </p:txBody>
      </p:sp>
      <p:sp>
        <p:nvSpPr>
          <p:cNvPr id="80917" name="Text Box 61"/>
          <p:cNvSpPr txBox="1">
            <a:spLocks noChangeArrowheads="1"/>
          </p:cNvSpPr>
          <p:nvPr/>
        </p:nvSpPr>
        <p:spPr bwMode="auto">
          <a:xfrm>
            <a:off x="685800" y="26670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000" i="1">
                <a:latin typeface="Times New Roman" charset="0"/>
              </a:rPr>
              <a:t>d</a:t>
            </a:r>
          </a:p>
        </p:txBody>
      </p:sp>
      <p:sp>
        <p:nvSpPr>
          <p:cNvPr id="80918" name="Text Box 62"/>
          <p:cNvSpPr txBox="1">
            <a:spLocks noChangeArrowheads="1"/>
          </p:cNvSpPr>
          <p:nvPr/>
        </p:nvSpPr>
        <p:spPr bwMode="auto">
          <a:xfrm>
            <a:off x="4572000" y="2667000"/>
            <a:ext cx="254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000" i="1">
                <a:latin typeface="Times New Roman" charset="0"/>
              </a:rPr>
              <a:t>f</a:t>
            </a:r>
          </a:p>
        </p:txBody>
      </p:sp>
      <p:sp>
        <p:nvSpPr>
          <p:cNvPr id="80919" name="Text Box 63"/>
          <p:cNvSpPr txBox="1">
            <a:spLocks noChangeArrowheads="1"/>
          </p:cNvSpPr>
          <p:nvPr/>
        </p:nvSpPr>
        <p:spPr bwMode="auto">
          <a:xfrm>
            <a:off x="6553200" y="26670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000" i="1">
                <a:latin typeface="Times New Roman" charset="0"/>
              </a:rPr>
              <a:t>g</a:t>
            </a:r>
          </a:p>
        </p:txBody>
      </p:sp>
      <p:sp>
        <p:nvSpPr>
          <p:cNvPr id="80920" name="Freeform 64"/>
          <p:cNvSpPr>
            <a:spLocks/>
          </p:cNvSpPr>
          <p:nvPr/>
        </p:nvSpPr>
        <p:spPr bwMode="auto">
          <a:xfrm>
            <a:off x="6135688" y="2295525"/>
            <a:ext cx="827087" cy="485775"/>
          </a:xfrm>
          <a:custGeom>
            <a:avLst/>
            <a:gdLst>
              <a:gd name="T0" fmla="*/ 2147483647 w 521"/>
              <a:gd name="T1" fmla="*/ 0 h 306"/>
              <a:gd name="T2" fmla="*/ 2147483647 w 521"/>
              <a:gd name="T3" fmla="*/ 2147483647 h 306"/>
              <a:gd name="T4" fmla="*/ 2147483647 w 521"/>
              <a:gd name="T5" fmla="*/ 2147483647 h 306"/>
              <a:gd name="T6" fmla="*/ 0 60000 65536"/>
              <a:gd name="T7" fmla="*/ 0 60000 65536"/>
              <a:gd name="T8" fmla="*/ 0 60000 65536"/>
              <a:gd name="T9" fmla="*/ 0 w 521"/>
              <a:gd name="T10" fmla="*/ 0 h 306"/>
              <a:gd name="T11" fmla="*/ 521 w 521"/>
              <a:gd name="T12" fmla="*/ 306 h 30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21" h="306">
                <a:moveTo>
                  <a:pt x="23" y="0"/>
                </a:moveTo>
                <a:cubicBezTo>
                  <a:pt x="33" y="30"/>
                  <a:pt x="0" y="123"/>
                  <a:pt x="83" y="174"/>
                </a:cubicBezTo>
                <a:cubicBezTo>
                  <a:pt x="166" y="225"/>
                  <a:pt x="430" y="278"/>
                  <a:pt x="521" y="306"/>
                </a:cubicBezTo>
              </a:path>
            </a:pathLst>
          </a:cu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>
              <a:latin typeface="Century Gothic" charset="0"/>
            </a:endParaRPr>
          </a:p>
        </p:txBody>
      </p:sp>
      <p:sp>
        <p:nvSpPr>
          <p:cNvPr id="80921" name="Line 65"/>
          <p:cNvSpPr>
            <a:spLocks noChangeShapeType="1"/>
          </p:cNvSpPr>
          <p:nvPr/>
        </p:nvSpPr>
        <p:spPr bwMode="auto">
          <a:xfrm>
            <a:off x="6705600" y="2286000"/>
            <a:ext cx="381000" cy="381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22" name="Text Box 66"/>
          <p:cNvSpPr txBox="1">
            <a:spLocks noChangeArrowheads="1"/>
          </p:cNvSpPr>
          <p:nvPr/>
        </p:nvSpPr>
        <p:spPr bwMode="auto">
          <a:xfrm>
            <a:off x="1828800" y="1600200"/>
            <a:ext cx="1238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>
                <a:solidFill>
                  <a:srgbClr val="FF0000"/>
                </a:solidFill>
              </a:rPr>
              <a:t>underflow!</a:t>
            </a:r>
          </a:p>
        </p:txBody>
      </p:sp>
      <p:sp>
        <p:nvSpPr>
          <p:cNvPr id="80923" name="Freeform 67"/>
          <p:cNvSpPr>
            <a:spLocks/>
          </p:cNvSpPr>
          <p:nvPr/>
        </p:nvSpPr>
        <p:spPr bwMode="auto">
          <a:xfrm>
            <a:off x="3743325" y="2590800"/>
            <a:ext cx="1362075" cy="409575"/>
          </a:xfrm>
          <a:custGeom>
            <a:avLst/>
            <a:gdLst>
              <a:gd name="T0" fmla="*/ 2147483647 w 858"/>
              <a:gd name="T1" fmla="*/ 0 h 258"/>
              <a:gd name="T2" fmla="*/ 2147483647 w 858"/>
              <a:gd name="T3" fmla="*/ 2147483647 h 258"/>
              <a:gd name="T4" fmla="*/ 0 w 858"/>
              <a:gd name="T5" fmla="*/ 2147483647 h 258"/>
              <a:gd name="T6" fmla="*/ 0 60000 65536"/>
              <a:gd name="T7" fmla="*/ 0 60000 65536"/>
              <a:gd name="T8" fmla="*/ 0 60000 65536"/>
              <a:gd name="T9" fmla="*/ 0 w 858"/>
              <a:gd name="T10" fmla="*/ 0 h 258"/>
              <a:gd name="T11" fmla="*/ 858 w 858"/>
              <a:gd name="T12" fmla="*/ 258 h 25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58" h="258">
                <a:moveTo>
                  <a:pt x="858" y="0"/>
                </a:moveTo>
                <a:cubicBezTo>
                  <a:pt x="764" y="38"/>
                  <a:pt x="435" y="202"/>
                  <a:pt x="292" y="230"/>
                </a:cubicBezTo>
                <a:cubicBezTo>
                  <a:pt x="149" y="258"/>
                  <a:pt x="61" y="181"/>
                  <a:pt x="0" y="168"/>
                </a:cubicBezTo>
              </a:path>
            </a:pathLst>
          </a:custGeom>
          <a:noFill/>
          <a:ln w="19050">
            <a:solidFill>
              <a:srgbClr val="FF0000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>
              <a:latin typeface="Century Gothic" charset="0"/>
            </a:endParaRPr>
          </a:p>
        </p:txBody>
      </p:sp>
      <p:sp>
        <p:nvSpPr>
          <p:cNvPr id="80924" name="Text Box 68"/>
          <p:cNvSpPr txBox="1">
            <a:spLocks noChangeArrowheads="1"/>
          </p:cNvSpPr>
          <p:nvPr/>
        </p:nvSpPr>
        <p:spPr bwMode="auto">
          <a:xfrm>
            <a:off x="2057400" y="2514600"/>
            <a:ext cx="1885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>
                <a:solidFill>
                  <a:srgbClr val="FF0000"/>
                </a:solidFill>
              </a:rPr>
              <a:t>Can be merged?</a:t>
            </a:r>
          </a:p>
        </p:txBody>
      </p:sp>
      <p:sp>
        <p:nvSpPr>
          <p:cNvPr id="80925" name="Line 69"/>
          <p:cNvSpPr>
            <a:spLocks noChangeShapeType="1"/>
          </p:cNvSpPr>
          <p:nvPr/>
        </p:nvSpPr>
        <p:spPr bwMode="auto">
          <a:xfrm>
            <a:off x="4572000" y="3276600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26" name="Line 70"/>
          <p:cNvSpPr>
            <a:spLocks noChangeShapeType="1"/>
          </p:cNvSpPr>
          <p:nvPr/>
        </p:nvSpPr>
        <p:spPr bwMode="auto">
          <a:xfrm>
            <a:off x="5105400" y="3276600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27" name="Line 71"/>
          <p:cNvSpPr>
            <a:spLocks noChangeShapeType="1"/>
          </p:cNvSpPr>
          <p:nvPr/>
        </p:nvSpPr>
        <p:spPr bwMode="auto">
          <a:xfrm>
            <a:off x="6477000" y="3276600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28" name="Text Box 17"/>
          <p:cNvSpPr txBox="1">
            <a:spLocks noChangeArrowheads="1"/>
          </p:cNvSpPr>
          <p:nvPr/>
        </p:nvSpPr>
        <p:spPr bwMode="auto">
          <a:xfrm>
            <a:off x="4621213" y="3014663"/>
            <a:ext cx="10493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x-none" sz="2400">
                <a:latin typeface="Century Gothic" charset="0"/>
              </a:rPr>
              <a:t>50  60</a:t>
            </a:r>
          </a:p>
        </p:txBody>
      </p:sp>
      <p:sp>
        <p:nvSpPr>
          <p:cNvPr id="80929" name="Line 18"/>
          <p:cNvSpPr>
            <a:spLocks noChangeShapeType="1"/>
          </p:cNvSpPr>
          <p:nvPr/>
        </p:nvSpPr>
        <p:spPr bwMode="auto">
          <a:xfrm>
            <a:off x="4654550" y="301148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30" name="Line 19"/>
          <p:cNvSpPr>
            <a:spLocks noChangeShapeType="1"/>
          </p:cNvSpPr>
          <p:nvPr/>
        </p:nvSpPr>
        <p:spPr bwMode="auto">
          <a:xfrm>
            <a:off x="5592763" y="301148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31" name="Line 20"/>
          <p:cNvSpPr>
            <a:spLocks noChangeShapeType="1"/>
          </p:cNvSpPr>
          <p:nvPr/>
        </p:nvSpPr>
        <p:spPr bwMode="auto">
          <a:xfrm>
            <a:off x="5073650" y="301148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32" name="Line 21"/>
          <p:cNvSpPr>
            <a:spLocks noChangeShapeType="1"/>
          </p:cNvSpPr>
          <p:nvPr/>
        </p:nvSpPr>
        <p:spPr bwMode="auto">
          <a:xfrm>
            <a:off x="5213350" y="301148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33" name="Line 22"/>
          <p:cNvSpPr>
            <a:spLocks noChangeShapeType="1"/>
          </p:cNvSpPr>
          <p:nvPr/>
        </p:nvSpPr>
        <p:spPr bwMode="auto">
          <a:xfrm>
            <a:off x="6143625" y="300513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34" name="Line 23"/>
          <p:cNvSpPr>
            <a:spLocks noChangeShapeType="1"/>
          </p:cNvSpPr>
          <p:nvPr/>
        </p:nvSpPr>
        <p:spPr bwMode="auto">
          <a:xfrm>
            <a:off x="5724525" y="300513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35" name="Rectangle 86"/>
          <p:cNvSpPr>
            <a:spLocks noChangeArrowheads="1"/>
          </p:cNvSpPr>
          <p:nvPr/>
        </p:nvSpPr>
        <p:spPr bwMode="auto">
          <a:xfrm>
            <a:off x="4546600" y="3013075"/>
            <a:ext cx="1722438" cy="481013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x-none">
              <a:latin typeface="Century Gothic" charset="0"/>
            </a:endParaRPr>
          </a:p>
          <a:p>
            <a:pPr eaLnBrk="1" hangingPunct="1"/>
            <a:endParaRPr lang="en-US" altLang="x-none">
              <a:latin typeface="Century Gothic" charset="0"/>
            </a:endParaRPr>
          </a:p>
        </p:txBody>
      </p:sp>
      <p:sp>
        <p:nvSpPr>
          <p:cNvPr id="80936" name="Text Box 17"/>
          <p:cNvSpPr txBox="1">
            <a:spLocks noChangeArrowheads="1"/>
          </p:cNvSpPr>
          <p:nvPr/>
        </p:nvSpPr>
        <p:spPr bwMode="auto">
          <a:xfrm>
            <a:off x="4475163" y="1092200"/>
            <a:ext cx="10493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x-none" sz="2400">
                <a:latin typeface="Century Gothic" charset="0"/>
              </a:rPr>
              <a:t>50  99</a:t>
            </a:r>
          </a:p>
        </p:txBody>
      </p:sp>
      <p:sp>
        <p:nvSpPr>
          <p:cNvPr id="80937" name="Line 18"/>
          <p:cNvSpPr>
            <a:spLocks noChangeShapeType="1"/>
          </p:cNvSpPr>
          <p:nvPr/>
        </p:nvSpPr>
        <p:spPr bwMode="auto">
          <a:xfrm>
            <a:off x="4510088" y="108743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38" name="Line 19"/>
          <p:cNvSpPr>
            <a:spLocks noChangeShapeType="1"/>
          </p:cNvSpPr>
          <p:nvPr/>
        </p:nvSpPr>
        <p:spPr bwMode="auto">
          <a:xfrm>
            <a:off x="5448300" y="108743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39" name="Line 20"/>
          <p:cNvSpPr>
            <a:spLocks noChangeShapeType="1"/>
          </p:cNvSpPr>
          <p:nvPr/>
        </p:nvSpPr>
        <p:spPr bwMode="auto">
          <a:xfrm>
            <a:off x="4929188" y="108743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40" name="Line 21"/>
          <p:cNvSpPr>
            <a:spLocks noChangeShapeType="1"/>
          </p:cNvSpPr>
          <p:nvPr/>
        </p:nvSpPr>
        <p:spPr bwMode="auto">
          <a:xfrm>
            <a:off x="5068888" y="108743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41" name="Line 22"/>
          <p:cNvSpPr>
            <a:spLocks noChangeShapeType="1"/>
          </p:cNvSpPr>
          <p:nvPr/>
        </p:nvSpPr>
        <p:spPr bwMode="auto">
          <a:xfrm>
            <a:off x="5999163" y="108267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42" name="Line 23"/>
          <p:cNvSpPr>
            <a:spLocks noChangeShapeType="1"/>
          </p:cNvSpPr>
          <p:nvPr/>
        </p:nvSpPr>
        <p:spPr bwMode="auto">
          <a:xfrm>
            <a:off x="5580063" y="108267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43" name="Rectangle 87"/>
          <p:cNvSpPr>
            <a:spLocks noChangeArrowheads="1"/>
          </p:cNvSpPr>
          <p:nvPr/>
        </p:nvSpPr>
        <p:spPr bwMode="auto">
          <a:xfrm>
            <a:off x="4402138" y="1090613"/>
            <a:ext cx="1720850" cy="481012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x-none">
              <a:latin typeface="Century Gothic" charset="0"/>
            </a:endParaRPr>
          </a:p>
          <a:p>
            <a:pPr eaLnBrk="1" hangingPunct="1"/>
            <a:endParaRPr lang="en-US" altLang="x-none">
              <a:latin typeface="Century Gothic" charset="0"/>
            </a:endParaRPr>
          </a:p>
        </p:txBody>
      </p:sp>
      <p:sp>
        <p:nvSpPr>
          <p:cNvPr id="80944" name="Line 18"/>
          <p:cNvSpPr>
            <a:spLocks noChangeShapeType="1"/>
          </p:cNvSpPr>
          <p:nvPr/>
        </p:nvSpPr>
        <p:spPr bwMode="auto">
          <a:xfrm>
            <a:off x="2047875" y="200342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45" name="Line 19"/>
          <p:cNvSpPr>
            <a:spLocks noChangeShapeType="1"/>
          </p:cNvSpPr>
          <p:nvPr/>
        </p:nvSpPr>
        <p:spPr bwMode="auto">
          <a:xfrm>
            <a:off x="2986088" y="200342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46" name="Line 20"/>
          <p:cNvSpPr>
            <a:spLocks noChangeShapeType="1"/>
          </p:cNvSpPr>
          <p:nvPr/>
        </p:nvSpPr>
        <p:spPr bwMode="auto">
          <a:xfrm>
            <a:off x="2466975" y="200342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47" name="Line 21"/>
          <p:cNvSpPr>
            <a:spLocks noChangeShapeType="1"/>
          </p:cNvSpPr>
          <p:nvPr/>
        </p:nvSpPr>
        <p:spPr bwMode="auto">
          <a:xfrm>
            <a:off x="2606675" y="200342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48" name="Line 22"/>
          <p:cNvSpPr>
            <a:spLocks noChangeShapeType="1"/>
          </p:cNvSpPr>
          <p:nvPr/>
        </p:nvSpPr>
        <p:spPr bwMode="auto">
          <a:xfrm>
            <a:off x="3536950" y="199707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49" name="Line 23"/>
          <p:cNvSpPr>
            <a:spLocks noChangeShapeType="1"/>
          </p:cNvSpPr>
          <p:nvPr/>
        </p:nvSpPr>
        <p:spPr bwMode="auto">
          <a:xfrm>
            <a:off x="3117850" y="199707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50" name="Rectangle 94"/>
          <p:cNvSpPr>
            <a:spLocks noChangeArrowheads="1"/>
          </p:cNvSpPr>
          <p:nvPr/>
        </p:nvSpPr>
        <p:spPr bwMode="auto">
          <a:xfrm>
            <a:off x="1939925" y="2005013"/>
            <a:ext cx="1720850" cy="481012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x-none">
              <a:latin typeface="Century Gothic" charset="0"/>
            </a:endParaRPr>
          </a:p>
          <a:p>
            <a:pPr eaLnBrk="1" hangingPunct="1"/>
            <a:endParaRPr lang="en-US" altLang="x-none">
              <a:latin typeface="Century Gothic" charset="0"/>
            </a:endParaRPr>
          </a:p>
        </p:txBody>
      </p:sp>
      <p:sp>
        <p:nvSpPr>
          <p:cNvPr id="80951" name="Text Box 17"/>
          <p:cNvSpPr txBox="1">
            <a:spLocks noChangeArrowheads="1"/>
          </p:cNvSpPr>
          <p:nvPr/>
        </p:nvSpPr>
        <p:spPr bwMode="auto">
          <a:xfrm>
            <a:off x="835025" y="3049588"/>
            <a:ext cx="15763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x-none" sz="2400">
                <a:latin typeface="Century Gothic" charset="0"/>
              </a:rPr>
              <a:t>10  30  40</a:t>
            </a:r>
          </a:p>
        </p:txBody>
      </p:sp>
      <p:sp>
        <p:nvSpPr>
          <p:cNvPr id="80952" name="Line 18"/>
          <p:cNvSpPr>
            <a:spLocks noChangeShapeType="1"/>
          </p:cNvSpPr>
          <p:nvPr/>
        </p:nvSpPr>
        <p:spPr bwMode="auto">
          <a:xfrm>
            <a:off x="879475" y="304641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53" name="Line 19"/>
          <p:cNvSpPr>
            <a:spLocks noChangeShapeType="1"/>
          </p:cNvSpPr>
          <p:nvPr/>
        </p:nvSpPr>
        <p:spPr bwMode="auto">
          <a:xfrm>
            <a:off x="1817688" y="304641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54" name="Line 20"/>
          <p:cNvSpPr>
            <a:spLocks noChangeShapeType="1"/>
          </p:cNvSpPr>
          <p:nvPr/>
        </p:nvSpPr>
        <p:spPr bwMode="auto">
          <a:xfrm>
            <a:off x="1298575" y="304641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55" name="Line 21"/>
          <p:cNvSpPr>
            <a:spLocks noChangeShapeType="1"/>
          </p:cNvSpPr>
          <p:nvPr/>
        </p:nvSpPr>
        <p:spPr bwMode="auto">
          <a:xfrm>
            <a:off x="1438275" y="304641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56" name="Line 22"/>
          <p:cNvSpPr>
            <a:spLocks noChangeShapeType="1"/>
          </p:cNvSpPr>
          <p:nvPr/>
        </p:nvSpPr>
        <p:spPr bwMode="auto">
          <a:xfrm>
            <a:off x="2368550" y="304006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57" name="Line 23"/>
          <p:cNvSpPr>
            <a:spLocks noChangeShapeType="1"/>
          </p:cNvSpPr>
          <p:nvPr/>
        </p:nvSpPr>
        <p:spPr bwMode="auto">
          <a:xfrm>
            <a:off x="1949450" y="304006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58" name="Rectangle 86"/>
          <p:cNvSpPr>
            <a:spLocks noChangeArrowheads="1"/>
          </p:cNvSpPr>
          <p:nvPr/>
        </p:nvSpPr>
        <p:spPr bwMode="auto">
          <a:xfrm>
            <a:off x="771525" y="3048000"/>
            <a:ext cx="1722438" cy="481013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x-none">
              <a:latin typeface="Century Gothic" charset="0"/>
            </a:endParaRPr>
          </a:p>
          <a:p>
            <a:pPr eaLnBrk="1" hangingPunct="1"/>
            <a:endParaRPr lang="en-US" altLang="x-none">
              <a:latin typeface="Century Gothic" charset="0"/>
            </a:endParaRPr>
          </a:p>
        </p:txBody>
      </p:sp>
      <p:sp>
        <p:nvSpPr>
          <p:cNvPr id="80959" name="Line 58"/>
          <p:cNvSpPr>
            <a:spLocks noChangeShapeType="1"/>
          </p:cNvSpPr>
          <p:nvPr/>
        </p:nvSpPr>
        <p:spPr bwMode="auto">
          <a:xfrm>
            <a:off x="1900238" y="3222625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64215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5EB2A57-D514-794A-A1B7-45C773DC9E3E}" type="slidenum">
              <a:rPr lang="ko-KR" altLang="en-US">
                <a:solidFill>
                  <a:srgbClr val="595959"/>
                </a:solidFill>
                <a:latin typeface="Century Gothic" charset="0"/>
              </a:rPr>
              <a:pPr eaLnBrk="1" hangingPunct="1"/>
              <a:t>75</a:t>
            </a:fld>
            <a:endParaRPr lang="en-US" altLang="ko-KR">
              <a:solidFill>
                <a:srgbClr val="595959"/>
              </a:solidFill>
              <a:latin typeface="Century Gothic" charset="0"/>
            </a:endParaRPr>
          </a:p>
        </p:txBody>
      </p:sp>
      <p:sp>
        <p:nvSpPr>
          <p:cNvPr id="81923" name="Rectangle 2"/>
          <p:cNvSpPr>
            <a:spLocks noGrp="1" noChangeArrowheads="1"/>
          </p:cNvSpPr>
          <p:nvPr>
            <p:ph type="title"/>
          </p:nvPr>
        </p:nvSpPr>
        <p:spPr>
          <a:xfrm>
            <a:off x="696913" y="330200"/>
            <a:ext cx="7772400" cy="639763"/>
          </a:xfrm>
        </p:spPr>
        <p:txBody>
          <a:bodyPr/>
          <a:lstStyle/>
          <a:p>
            <a:pPr eaLnBrk="1" hangingPunct="1"/>
            <a:r>
              <a:rPr lang="en-US" altLang="x-none" sz="3200"/>
              <a:t>(e) Redistribute (non-leaf)</a:t>
            </a:r>
          </a:p>
        </p:txBody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810000"/>
            <a:ext cx="8229600" cy="2590800"/>
          </a:xfrm>
        </p:spPr>
        <p:txBody>
          <a:bodyPr/>
          <a:lstStyle/>
          <a:p>
            <a:pPr marL="533400" indent="-533400" eaLnBrk="1" hangingPunct="1">
              <a:lnSpc>
                <a:spcPct val="90000"/>
              </a:lnSpc>
            </a:pPr>
            <a:r>
              <a:rPr lang="en-US" altLang="x-none" sz="2400"/>
              <a:t>Delete 20</a:t>
            </a:r>
          </a:p>
          <a:p>
            <a:pPr marL="533400" indent="-533400" eaLnBrk="1" hangingPunct="1">
              <a:lnSpc>
                <a:spcPct val="90000"/>
              </a:lnSpc>
            </a:pPr>
            <a:endParaRPr lang="en-US" altLang="x-none" sz="2400"/>
          </a:p>
          <a:p>
            <a:pPr marL="533400" indent="-533400" eaLnBrk="1" hangingPunct="1">
              <a:lnSpc>
                <a:spcPct val="90000"/>
              </a:lnSpc>
              <a:buFontTx/>
              <a:buNone/>
            </a:pPr>
            <a:r>
              <a:rPr lang="en-US" altLang="x-none" sz="2400" u="sng"/>
              <a:t>Redistribution at a non-leaf node is done in two steps</a:t>
            </a:r>
            <a:r>
              <a:rPr lang="en-US" altLang="x-none" sz="2400"/>
              <a:t>. </a:t>
            </a:r>
          </a:p>
          <a:p>
            <a:pPr marL="533400" indent="-533400" eaLnBrk="1" hangingPunct="1">
              <a:lnSpc>
                <a:spcPct val="90000"/>
              </a:lnSpc>
              <a:buFontTx/>
              <a:buNone/>
            </a:pPr>
            <a:r>
              <a:rPr lang="en-US" altLang="x-none" sz="2400" i="1"/>
              <a:t>Step 1</a:t>
            </a:r>
            <a:r>
              <a:rPr lang="en-US" altLang="x-none" sz="2400"/>
              <a:t>: Temporarily, make the left node </a:t>
            </a:r>
            <a:r>
              <a:rPr lang="en-US" altLang="x-none" sz="2400" i="1">
                <a:latin typeface="Times New Roman" charset="0"/>
              </a:rPr>
              <a:t>b</a:t>
            </a:r>
            <a:r>
              <a:rPr lang="en-US" altLang="x-none" sz="2400"/>
              <a:t> </a:t>
            </a:r>
            <a:r>
              <a:rPr lang="en-US" altLang="en-US" sz="2400"/>
              <a:t>“</a:t>
            </a:r>
            <a:r>
              <a:rPr lang="en-US" altLang="x-none" sz="2400"/>
              <a:t>overflow</a:t>
            </a:r>
            <a:r>
              <a:rPr lang="en-US" altLang="en-US" sz="2400"/>
              <a:t>”</a:t>
            </a:r>
            <a:r>
              <a:rPr lang="en-US" altLang="x-none" sz="2400"/>
              <a:t> by pulling down the mid-key and moving everything to the left.</a:t>
            </a:r>
          </a:p>
        </p:txBody>
      </p:sp>
      <p:sp>
        <p:nvSpPr>
          <p:cNvPr id="81925" name="Line 20"/>
          <p:cNvSpPr>
            <a:spLocks noChangeShapeType="1"/>
          </p:cNvSpPr>
          <p:nvPr/>
        </p:nvSpPr>
        <p:spPr bwMode="auto">
          <a:xfrm>
            <a:off x="2454275" y="3122613"/>
            <a:ext cx="2117725" cy="1587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26" name="Line 21"/>
          <p:cNvSpPr>
            <a:spLocks noChangeShapeType="1"/>
          </p:cNvSpPr>
          <p:nvPr/>
        </p:nvSpPr>
        <p:spPr bwMode="auto">
          <a:xfrm flipH="1">
            <a:off x="1201738" y="2263775"/>
            <a:ext cx="777875" cy="766763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27" name="Line 22"/>
          <p:cNvSpPr>
            <a:spLocks noChangeShapeType="1"/>
          </p:cNvSpPr>
          <p:nvPr/>
        </p:nvSpPr>
        <p:spPr bwMode="auto">
          <a:xfrm flipH="1">
            <a:off x="4953000" y="2271713"/>
            <a:ext cx="130175" cy="74612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28" name="Freeform 23"/>
          <p:cNvSpPr>
            <a:spLocks/>
          </p:cNvSpPr>
          <p:nvPr/>
        </p:nvSpPr>
        <p:spPr bwMode="auto">
          <a:xfrm>
            <a:off x="5595938" y="2295525"/>
            <a:ext cx="936625" cy="698500"/>
          </a:xfrm>
          <a:custGeom>
            <a:avLst/>
            <a:gdLst>
              <a:gd name="T0" fmla="*/ 2147483647 w 590"/>
              <a:gd name="T1" fmla="*/ 0 h 440"/>
              <a:gd name="T2" fmla="*/ 2147483647 w 590"/>
              <a:gd name="T3" fmla="*/ 2147483647 h 440"/>
              <a:gd name="T4" fmla="*/ 2147483647 w 590"/>
              <a:gd name="T5" fmla="*/ 2147483647 h 440"/>
              <a:gd name="T6" fmla="*/ 0 60000 65536"/>
              <a:gd name="T7" fmla="*/ 0 60000 65536"/>
              <a:gd name="T8" fmla="*/ 0 60000 65536"/>
              <a:gd name="T9" fmla="*/ 0 w 590"/>
              <a:gd name="T10" fmla="*/ 0 h 440"/>
              <a:gd name="T11" fmla="*/ 590 w 590"/>
              <a:gd name="T12" fmla="*/ 440 h 44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90" h="440">
                <a:moveTo>
                  <a:pt x="33" y="0"/>
                </a:moveTo>
                <a:cubicBezTo>
                  <a:pt x="43" y="31"/>
                  <a:pt x="0" y="107"/>
                  <a:pt x="93" y="180"/>
                </a:cubicBezTo>
                <a:cubicBezTo>
                  <a:pt x="186" y="253"/>
                  <a:pt x="487" y="386"/>
                  <a:pt x="590" y="440"/>
                </a:cubicBezTo>
              </a:path>
            </a:pathLst>
          </a:cu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>
              <a:latin typeface="Century Gothic" charset="0"/>
            </a:endParaRPr>
          </a:p>
        </p:txBody>
      </p:sp>
      <p:sp>
        <p:nvSpPr>
          <p:cNvPr id="81929" name="Line 32"/>
          <p:cNvSpPr>
            <a:spLocks noChangeShapeType="1"/>
          </p:cNvSpPr>
          <p:nvPr/>
        </p:nvSpPr>
        <p:spPr bwMode="auto">
          <a:xfrm>
            <a:off x="6234113" y="3114675"/>
            <a:ext cx="2286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1930" name="Group 33"/>
          <p:cNvGrpSpPr>
            <a:grpSpLocks/>
          </p:cNvGrpSpPr>
          <p:nvPr/>
        </p:nvGrpSpPr>
        <p:grpSpPr bwMode="auto">
          <a:xfrm rot="10800000">
            <a:off x="6440488" y="3021013"/>
            <a:ext cx="396875" cy="503237"/>
            <a:chOff x="384" y="4195"/>
            <a:chExt cx="250" cy="317"/>
          </a:xfrm>
        </p:grpSpPr>
        <p:sp>
          <p:nvSpPr>
            <p:cNvPr id="81994" name="Freeform 34"/>
            <p:cNvSpPr>
              <a:spLocks/>
            </p:cNvSpPr>
            <p:nvPr/>
          </p:nvSpPr>
          <p:spPr bwMode="auto">
            <a:xfrm>
              <a:off x="384" y="4214"/>
              <a:ext cx="250" cy="298"/>
            </a:xfrm>
            <a:custGeom>
              <a:avLst/>
              <a:gdLst>
                <a:gd name="T0" fmla="*/ 0 w 250"/>
                <a:gd name="T1" fmla="*/ 0 h 298"/>
                <a:gd name="T2" fmla="*/ 250 w 250"/>
                <a:gd name="T3" fmla="*/ 0 h 298"/>
                <a:gd name="T4" fmla="*/ 250 w 250"/>
                <a:gd name="T5" fmla="*/ 298 h 298"/>
                <a:gd name="T6" fmla="*/ 0 w 250"/>
                <a:gd name="T7" fmla="*/ 298 h 29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50"/>
                <a:gd name="T13" fmla="*/ 0 h 298"/>
                <a:gd name="T14" fmla="*/ 250 w 250"/>
                <a:gd name="T15" fmla="*/ 298 h 29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50" h="298">
                  <a:moveTo>
                    <a:pt x="0" y="0"/>
                  </a:moveTo>
                  <a:lnTo>
                    <a:pt x="250" y="0"/>
                  </a:lnTo>
                  <a:lnTo>
                    <a:pt x="250" y="298"/>
                  </a:lnTo>
                  <a:lnTo>
                    <a:pt x="0" y="298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>
                <a:latin typeface="Century Gothic" charset="0"/>
              </a:endParaRPr>
            </a:p>
          </p:txBody>
        </p:sp>
        <p:sp>
          <p:nvSpPr>
            <p:cNvPr id="81995" name="Line 35"/>
            <p:cNvSpPr>
              <a:spLocks noChangeShapeType="1"/>
            </p:cNvSpPr>
            <p:nvPr/>
          </p:nvSpPr>
          <p:spPr bwMode="auto">
            <a:xfrm flipH="1">
              <a:off x="557" y="4195"/>
              <a:ext cx="9" cy="31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1931" name="Text Box 36"/>
          <p:cNvSpPr txBox="1">
            <a:spLocks noChangeArrowheads="1"/>
          </p:cNvSpPr>
          <p:nvPr/>
        </p:nvSpPr>
        <p:spPr bwMode="auto">
          <a:xfrm>
            <a:off x="6503988" y="3024188"/>
            <a:ext cx="517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400">
                <a:latin typeface="Century Gothic" charset="0"/>
              </a:rPr>
              <a:t>70</a:t>
            </a:r>
          </a:p>
        </p:txBody>
      </p:sp>
      <p:grpSp>
        <p:nvGrpSpPr>
          <p:cNvPr id="81932" name="Group 45"/>
          <p:cNvGrpSpPr>
            <a:grpSpLocks/>
          </p:cNvGrpSpPr>
          <p:nvPr/>
        </p:nvGrpSpPr>
        <p:grpSpPr bwMode="auto">
          <a:xfrm>
            <a:off x="5024438" y="1982788"/>
            <a:ext cx="1774825" cy="512762"/>
            <a:chOff x="749" y="2389"/>
            <a:chExt cx="1118" cy="323"/>
          </a:xfrm>
        </p:grpSpPr>
        <p:sp>
          <p:nvSpPr>
            <p:cNvPr id="81987" name="Text Box 46"/>
            <p:cNvSpPr txBox="1">
              <a:spLocks noChangeArrowheads="1"/>
            </p:cNvSpPr>
            <p:nvPr/>
          </p:nvSpPr>
          <p:spPr bwMode="auto">
            <a:xfrm>
              <a:off x="749" y="2404"/>
              <a:ext cx="1118" cy="3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x-none" sz="2400">
                  <a:latin typeface="Century Gothic" charset="0"/>
                </a:rPr>
                <a:t> 70  90  97 </a:t>
              </a:r>
            </a:p>
          </p:txBody>
        </p:sp>
        <p:sp>
          <p:nvSpPr>
            <p:cNvPr id="81988" name="Line 47"/>
            <p:cNvSpPr>
              <a:spLocks noChangeShapeType="1"/>
            </p:cNvSpPr>
            <p:nvPr/>
          </p:nvSpPr>
          <p:spPr bwMode="auto">
            <a:xfrm>
              <a:off x="832" y="2389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989" name="Line 48"/>
            <p:cNvSpPr>
              <a:spLocks noChangeShapeType="1"/>
            </p:cNvSpPr>
            <p:nvPr/>
          </p:nvSpPr>
          <p:spPr bwMode="auto">
            <a:xfrm>
              <a:off x="1423" y="2389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990" name="Line 49"/>
            <p:cNvSpPr>
              <a:spLocks noChangeShapeType="1"/>
            </p:cNvSpPr>
            <p:nvPr/>
          </p:nvSpPr>
          <p:spPr bwMode="auto">
            <a:xfrm>
              <a:off x="1096" y="2389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991" name="Line 50"/>
            <p:cNvSpPr>
              <a:spLocks noChangeShapeType="1"/>
            </p:cNvSpPr>
            <p:nvPr/>
          </p:nvSpPr>
          <p:spPr bwMode="auto">
            <a:xfrm>
              <a:off x="1184" y="2389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992" name="Line 51"/>
            <p:cNvSpPr>
              <a:spLocks noChangeShapeType="1"/>
            </p:cNvSpPr>
            <p:nvPr/>
          </p:nvSpPr>
          <p:spPr bwMode="auto">
            <a:xfrm>
              <a:off x="1776" y="2408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993" name="Line 52"/>
            <p:cNvSpPr>
              <a:spLocks noChangeShapeType="1"/>
            </p:cNvSpPr>
            <p:nvPr/>
          </p:nvSpPr>
          <p:spPr bwMode="auto">
            <a:xfrm>
              <a:off x="1512" y="2408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1933" name="Line 53"/>
          <p:cNvSpPr>
            <a:spLocks noChangeShapeType="1"/>
          </p:cNvSpPr>
          <p:nvPr/>
        </p:nvSpPr>
        <p:spPr bwMode="auto">
          <a:xfrm flipH="1">
            <a:off x="2743200" y="1295400"/>
            <a:ext cx="1700213" cy="687388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34" name="Line 54"/>
          <p:cNvSpPr>
            <a:spLocks noChangeShapeType="1"/>
          </p:cNvSpPr>
          <p:nvPr/>
        </p:nvSpPr>
        <p:spPr bwMode="auto">
          <a:xfrm>
            <a:off x="5021263" y="1279525"/>
            <a:ext cx="139700" cy="693738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35" name="Line 55"/>
          <p:cNvSpPr>
            <a:spLocks noChangeShapeType="1"/>
          </p:cNvSpPr>
          <p:nvPr/>
        </p:nvSpPr>
        <p:spPr bwMode="auto">
          <a:xfrm>
            <a:off x="5554663" y="1339850"/>
            <a:ext cx="1679575" cy="588963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36" name="Line 56"/>
          <p:cNvSpPr>
            <a:spLocks noChangeShapeType="1"/>
          </p:cNvSpPr>
          <p:nvPr/>
        </p:nvSpPr>
        <p:spPr bwMode="auto">
          <a:xfrm>
            <a:off x="825500" y="3228975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37" name="Line 57"/>
          <p:cNvSpPr>
            <a:spLocks noChangeShapeType="1"/>
          </p:cNvSpPr>
          <p:nvPr/>
        </p:nvSpPr>
        <p:spPr bwMode="auto">
          <a:xfrm>
            <a:off x="1408113" y="3217863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38" name="Text Box 58"/>
          <p:cNvSpPr txBox="1">
            <a:spLocks noChangeArrowheads="1"/>
          </p:cNvSpPr>
          <p:nvPr/>
        </p:nvSpPr>
        <p:spPr bwMode="auto">
          <a:xfrm>
            <a:off x="4114800" y="8382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000" i="1">
                <a:latin typeface="Times New Roman" charset="0"/>
              </a:rPr>
              <a:t>a</a:t>
            </a:r>
          </a:p>
        </p:txBody>
      </p:sp>
      <p:sp>
        <p:nvSpPr>
          <p:cNvPr id="81939" name="Text Box 59"/>
          <p:cNvSpPr txBox="1">
            <a:spLocks noChangeArrowheads="1"/>
          </p:cNvSpPr>
          <p:nvPr/>
        </p:nvSpPr>
        <p:spPr bwMode="auto">
          <a:xfrm>
            <a:off x="1676400" y="17526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000" i="1">
                <a:latin typeface="Times New Roman" charset="0"/>
              </a:rPr>
              <a:t>b</a:t>
            </a:r>
          </a:p>
        </p:txBody>
      </p:sp>
      <p:sp>
        <p:nvSpPr>
          <p:cNvPr id="81940" name="Text Box 60"/>
          <p:cNvSpPr txBox="1">
            <a:spLocks noChangeArrowheads="1"/>
          </p:cNvSpPr>
          <p:nvPr/>
        </p:nvSpPr>
        <p:spPr bwMode="auto">
          <a:xfrm>
            <a:off x="4724400" y="1752600"/>
            <a:ext cx="296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000" i="1">
                <a:latin typeface="Times New Roman" charset="0"/>
              </a:rPr>
              <a:t>c</a:t>
            </a:r>
          </a:p>
        </p:txBody>
      </p:sp>
      <p:sp>
        <p:nvSpPr>
          <p:cNvPr id="81941" name="Text Box 61"/>
          <p:cNvSpPr txBox="1">
            <a:spLocks noChangeArrowheads="1"/>
          </p:cNvSpPr>
          <p:nvPr/>
        </p:nvSpPr>
        <p:spPr bwMode="auto">
          <a:xfrm>
            <a:off x="685800" y="26670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000" i="1">
                <a:latin typeface="Times New Roman" charset="0"/>
              </a:rPr>
              <a:t>d</a:t>
            </a:r>
          </a:p>
        </p:txBody>
      </p:sp>
      <p:sp>
        <p:nvSpPr>
          <p:cNvPr id="81942" name="Text Box 62"/>
          <p:cNvSpPr txBox="1">
            <a:spLocks noChangeArrowheads="1"/>
          </p:cNvSpPr>
          <p:nvPr/>
        </p:nvSpPr>
        <p:spPr bwMode="auto">
          <a:xfrm>
            <a:off x="4572000" y="2667000"/>
            <a:ext cx="254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000" i="1">
                <a:latin typeface="Times New Roman" charset="0"/>
              </a:rPr>
              <a:t>f</a:t>
            </a:r>
          </a:p>
        </p:txBody>
      </p:sp>
      <p:sp>
        <p:nvSpPr>
          <p:cNvPr id="81943" name="Text Box 63"/>
          <p:cNvSpPr txBox="1">
            <a:spLocks noChangeArrowheads="1"/>
          </p:cNvSpPr>
          <p:nvPr/>
        </p:nvSpPr>
        <p:spPr bwMode="auto">
          <a:xfrm>
            <a:off x="6553200" y="26670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000" i="1">
                <a:latin typeface="Times New Roman" charset="0"/>
              </a:rPr>
              <a:t>g</a:t>
            </a:r>
          </a:p>
        </p:txBody>
      </p:sp>
      <p:sp>
        <p:nvSpPr>
          <p:cNvPr id="81944" name="Freeform 64"/>
          <p:cNvSpPr>
            <a:spLocks/>
          </p:cNvSpPr>
          <p:nvPr/>
        </p:nvSpPr>
        <p:spPr bwMode="auto">
          <a:xfrm>
            <a:off x="6135688" y="2295525"/>
            <a:ext cx="827087" cy="485775"/>
          </a:xfrm>
          <a:custGeom>
            <a:avLst/>
            <a:gdLst>
              <a:gd name="T0" fmla="*/ 2147483647 w 521"/>
              <a:gd name="T1" fmla="*/ 0 h 306"/>
              <a:gd name="T2" fmla="*/ 2147483647 w 521"/>
              <a:gd name="T3" fmla="*/ 2147483647 h 306"/>
              <a:gd name="T4" fmla="*/ 2147483647 w 521"/>
              <a:gd name="T5" fmla="*/ 2147483647 h 306"/>
              <a:gd name="T6" fmla="*/ 0 60000 65536"/>
              <a:gd name="T7" fmla="*/ 0 60000 65536"/>
              <a:gd name="T8" fmla="*/ 0 60000 65536"/>
              <a:gd name="T9" fmla="*/ 0 w 521"/>
              <a:gd name="T10" fmla="*/ 0 h 306"/>
              <a:gd name="T11" fmla="*/ 521 w 521"/>
              <a:gd name="T12" fmla="*/ 306 h 30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21" h="306">
                <a:moveTo>
                  <a:pt x="23" y="0"/>
                </a:moveTo>
                <a:cubicBezTo>
                  <a:pt x="33" y="30"/>
                  <a:pt x="0" y="123"/>
                  <a:pt x="83" y="174"/>
                </a:cubicBezTo>
                <a:cubicBezTo>
                  <a:pt x="166" y="225"/>
                  <a:pt x="430" y="278"/>
                  <a:pt x="521" y="306"/>
                </a:cubicBezTo>
              </a:path>
            </a:pathLst>
          </a:cu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>
              <a:latin typeface="Century Gothic" charset="0"/>
            </a:endParaRPr>
          </a:p>
        </p:txBody>
      </p:sp>
      <p:sp>
        <p:nvSpPr>
          <p:cNvPr id="81945" name="Line 65"/>
          <p:cNvSpPr>
            <a:spLocks noChangeShapeType="1"/>
          </p:cNvSpPr>
          <p:nvPr/>
        </p:nvSpPr>
        <p:spPr bwMode="auto">
          <a:xfrm>
            <a:off x="6705600" y="2286000"/>
            <a:ext cx="381000" cy="381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46" name="AutoShape 66"/>
          <p:cNvSpPr>
            <a:spLocks noChangeArrowheads="1"/>
          </p:cNvSpPr>
          <p:nvPr/>
        </p:nvSpPr>
        <p:spPr bwMode="auto">
          <a:xfrm>
            <a:off x="4876800" y="2057400"/>
            <a:ext cx="1981200" cy="609600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0000FF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>
              <a:latin typeface="Century Gothic" charset="0"/>
            </a:endParaRPr>
          </a:p>
        </p:txBody>
      </p:sp>
      <p:sp>
        <p:nvSpPr>
          <p:cNvPr id="81947" name="AutoShape 67"/>
          <p:cNvSpPr>
            <a:spLocks noChangeArrowheads="1"/>
          </p:cNvSpPr>
          <p:nvPr/>
        </p:nvSpPr>
        <p:spPr bwMode="auto">
          <a:xfrm>
            <a:off x="4572000" y="1143000"/>
            <a:ext cx="381000" cy="304800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0000FF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>
              <a:latin typeface="Century Gothic" charset="0"/>
            </a:endParaRPr>
          </a:p>
        </p:txBody>
      </p:sp>
      <p:sp>
        <p:nvSpPr>
          <p:cNvPr id="81948" name="Freeform 68"/>
          <p:cNvSpPr>
            <a:spLocks/>
          </p:cNvSpPr>
          <p:nvPr/>
        </p:nvSpPr>
        <p:spPr bwMode="auto">
          <a:xfrm>
            <a:off x="2286000" y="1371600"/>
            <a:ext cx="2286000" cy="838200"/>
          </a:xfrm>
          <a:custGeom>
            <a:avLst/>
            <a:gdLst>
              <a:gd name="T0" fmla="*/ 2147483647 w 1440"/>
              <a:gd name="T1" fmla="*/ 0 h 528"/>
              <a:gd name="T2" fmla="*/ 2147483647 w 1440"/>
              <a:gd name="T3" fmla="*/ 2147483647 h 528"/>
              <a:gd name="T4" fmla="*/ 2147483647 w 1440"/>
              <a:gd name="T5" fmla="*/ 2147483647 h 528"/>
              <a:gd name="T6" fmla="*/ 0 w 1440"/>
              <a:gd name="T7" fmla="*/ 2147483647 h 528"/>
              <a:gd name="T8" fmla="*/ 0 60000 65536"/>
              <a:gd name="T9" fmla="*/ 0 60000 65536"/>
              <a:gd name="T10" fmla="*/ 0 60000 65536"/>
              <a:gd name="T11" fmla="*/ 0 60000 65536"/>
              <a:gd name="T12" fmla="*/ 0 w 1440"/>
              <a:gd name="T13" fmla="*/ 0 h 528"/>
              <a:gd name="T14" fmla="*/ 1440 w 1440"/>
              <a:gd name="T15" fmla="*/ 528 h 5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40" h="528">
                <a:moveTo>
                  <a:pt x="1440" y="0"/>
                </a:moveTo>
                <a:cubicBezTo>
                  <a:pt x="1359" y="55"/>
                  <a:pt x="1123" y="248"/>
                  <a:pt x="954" y="330"/>
                </a:cubicBezTo>
                <a:cubicBezTo>
                  <a:pt x="785" y="412"/>
                  <a:pt x="585" y="459"/>
                  <a:pt x="426" y="492"/>
                </a:cubicBezTo>
                <a:cubicBezTo>
                  <a:pt x="267" y="525"/>
                  <a:pt x="89" y="521"/>
                  <a:pt x="0" y="528"/>
                </a:cubicBezTo>
              </a:path>
            </a:pathLst>
          </a:custGeom>
          <a:noFill/>
          <a:ln w="19050">
            <a:solidFill>
              <a:srgbClr val="0000FF"/>
            </a:solidFill>
            <a:prstDash val="sysDot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>
              <a:latin typeface="Century Gothic" charset="0"/>
            </a:endParaRPr>
          </a:p>
        </p:txBody>
      </p:sp>
      <p:sp>
        <p:nvSpPr>
          <p:cNvPr id="81949" name="Freeform 69"/>
          <p:cNvSpPr>
            <a:spLocks/>
          </p:cNvSpPr>
          <p:nvPr/>
        </p:nvSpPr>
        <p:spPr bwMode="auto">
          <a:xfrm>
            <a:off x="2895600" y="2362200"/>
            <a:ext cx="1981200" cy="571500"/>
          </a:xfrm>
          <a:custGeom>
            <a:avLst/>
            <a:gdLst>
              <a:gd name="T0" fmla="*/ 2147483647 w 1296"/>
              <a:gd name="T1" fmla="*/ 2147483647 h 360"/>
              <a:gd name="T2" fmla="*/ 2147483647 w 1296"/>
              <a:gd name="T3" fmla="*/ 2147483647 h 360"/>
              <a:gd name="T4" fmla="*/ 0 w 1296"/>
              <a:gd name="T5" fmla="*/ 0 h 360"/>
              <a:gd name="T6" fmla="*/ 0 60000 65536"/>
              <a:gd name="T7" fmla="*/ 0 60000 65536"/>
              <a:gd name="T8" fmla="*/ 0 60000 65536"/>
              <a:gd name="T9" fmla="*/ 0 w 1296"/>
              <a:gd name="T10" fmla="*/ 0 h 360"/>
              <a:gd name="T11" fmla="*/ 1296 w 1296"/>
              <a:gd name="T12" fmla="*/ 360 h 36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96" h="360">
                <a:moveTo>
                  <a:pt x="1296" y="144"/>
                </a:moveTo>
                <a:cubicBezTo>
                  <a:pt x="924" y="252"/>
                  <a:pt x="552" y="360"/>
                  <a:pt x="336" y="336"/>
                </a:cubicBezTo>
                <a:cubicBezTo>
                  <a:pt x="120" y="312"/>
                  <a:pt x="60" y="156"/>
                  <a:pt x="0" y="0"/>
                </a:cubicBezTo>
              </a:path>
            </a:pathLst>
          </a:custGeom>
          <a:noFill/>
          <a:ln w="19050">
            <a:solidFill>
              <a:srgbClr val="0000FF"/>
            </a:solidFill>
            <a:prstDash val="sysDot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>
              <a:latin typeface="Century Gothic" charset="0"/>
            </a:endParaRPr>
          </a:p>
        </p:txBody>
      </p:sp>
      <p:sp>
        <p:nvSpPr>
          <p:cNvPr id="81950" name="AutoShape 70"/>
          <p:cNvSpPr>
            <a:spLocks noChangeArrowheads="1"/>
          </p:cNvSpPr>
          <p:nvPr/>
        </p:nvSpPr>
        <p:spPr bwMode="auto">
          <a:xfrm>
            <a:off x="1600200" y="1676400"/>
            <a:ext cx="5334000" cy="1066800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>
              <a:latin typeface="Century Gothic" charset="0"/>
            </a:endParaRPr>
          </a:p>
        </p:txBody>
      </p:sp>
      <p:sp>
        <p:nvSpPr>
          <p:cNvPr id="81951" name="Text Box 71"/>
          <p:cNvSpPr txBox="1">
            <a:spLocks noChangeArrowheads="1"/>
          </p:cNvSpPr>
          <p:nvPr/>
        </p:nvSpPr>
        <p:spPr bwMode="auto">
          <a:xfrm>
            <a:off x="1676400" y="1243013"/>
            <a:ext cx="1314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>
                <a:solidFill>
                  <a:srgbClr val="FF0000"/>
                </a:solidFill>
              </a:rPr>
              <a:t>redistribute</a:t>
            </a:r>
          </a:p>
        </p:txBody>
      </p:sp>
      <p:sp>
        <p:nvSpPr>
          <p:cNvPr id="81952" name="Line 72"/>
          <p:cNvSpPr>
            <a:spLocks noChangeShapeType="1"/>
          </p:cNvSpPr>
          <p:nvPr/>
        </p:nvSpPr>
        <p:spPr bwMode="auto">
          <a:xfrm>
            <a:off x="4572000" y="3276600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53" name="Line 73"/>
          <p:cNvSpPr>
            <a:spLocks noChangeShapeType="1"/>
          </p:cNvSpPr>
          <p:nvPr/>
        </p:nvSpPr>
        <p:spPr bwMode="auto">
          <a:xfrm>
            <a:off x="5105400" y="3276600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54" name="Line 74"/>
          <p:cNvSpPr>
            <a:spLocks noChangeShapeType="1"/>
          </p:cNvSpPr>
          <p:nvPr/>
        </p:nvSpPr>
        <p:spPr bwMode="auto">
          <a:xfrm>
            <a:off x="6477000" y="3276600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55" name="Text Box 17"/>
          <p:cNvSpPr txBox="1">
            <a:spLocks noChangeArrowheads="1"/>
          </p:cNvSpPr>
          <p:nvPr/>
        </p:nvSpPr>
        <p:spPr bwMode="auto">
          <a:xfrm>
            <a:off x="4621213" y="3014663"/>
            <a:ext cx="10493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x-none" sz="2400">
                <a:latin typeface="Century Gothic" charset="0"/>
              </a:rPr>
              <a:t>50  60</a:t>
            </a:r>
          </a:p>
        </p:txBody>
      </p:sp>
      <p:sp>
        <p:nvSpPr>
          <p:cNvPr id="81956" name="Line 18"/>
          <p:cNvSpPr>
            <a:spLocks noChangeShapeType="1"/>
          </p:cNvSpPr>
          <p:nvPr/>
        </p:nvSpPr>
        <p:spPr bwMode="auto">
          <a:xfrm>
            <a:off x="4654550" y="301148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57" name="Line 19"/>
          <p:cNvSpPr>
            <a:spLocks noChangeShapeType="1"/>
          </p:cNvSpPr>
          <p:nvPr/>
        </p:nvSpPr>
        <p:spPr bwMode="auto">
          <a:xfrm>
            <a:off x="5592763" y="301148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58" name="Line 20"/>
          <p:cNvSpPr>
            <a:spLocks noChangeShapeType="1"/>
          </p:cNvSpPr>
          <p:nvPr/>
        </p:nvSpPr>
        <p:spPr bwMode="auto">
          <a:xfrm>
            <a:off x="5073650" y="301148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59" name="Line 21"/>
          <p:cNvSpPr>
            <a:spLocks noChangeShapeType="1"/>
          </p:cNvSpPr>
          <p:nvPr/>
        </p:nvSpPr>
        <p:spPr bwMode="auto">
          <a:xfrm>
            <a:off x="5213350" y="301148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60" name="Line 22"/>
          <p:cNvSpPr>
            <a:spLocks noChangeShapeType="1"/>
          </p:cNvSpPr>
          <p:nvPr/>
        </p:nvSpPr>
        <p:spPr bwMode="auto">
          <a:xfrm>
            <a:off x="6143625" y="300513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61" name="Line 23"/>
          <p:cNvSpPr>
            <a:spLocks noChangeShapeType="1"/>
          </p:cNvSpPr>
          <p:nvPr/>
        </p:nvSpPr>
        <p:spPr bwMode="auto">
          <a:xfrm>
            <a:off x="5724525" y="300513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62" name="Rectangle 86"/>
          <p:cNvSpPr>
            <a:spLocks noChangeArrowheads="1"/>
          </p:cNvSpPr>
          <p:nvPr/>
        </p:nvSpPr>
        <p:spPr bwMode="auto">
          <a:xfrm>
            <a:off x="4546600" y="3013075"/>
            <a:ext cx="1722438" cy="481013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x-none">
              <a:latin typeface="Century Gothic" charset="0"/>
            </a:endParaRPr>
          </a:p>
          <a:p>
            <a:pPr eaLnBrk="1" hangingPunct="1"/>
            <a:endParaRPr lang="en-US" altLang="x-none">
              <a:latin typeface="Century Gothic" charset="0"/>
            </a:endParaRPr>
          </a:p>
        </p:txBody>
      </p:sp>
      <p:sp>
        <p:nvSpPr>
          <p:cNvPr id="81963" name="Text Box 17"/>
          <p:cNvSpPr txBox="1">
            <a:spLocks noChangeArrowheads="1"/>
          </p:cNvSpPr>
          <p:nvPr/>
        </p:nvSpPr>
        <p:spPr bwMode="auto">
          <a:xfrm>
            <a:off x="4475163" y="1092200"/>
            <a:ext cx="10493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x-none" sz="2400">
                <a:latin typeface="Century Gothic" charset="0"/>
              </a:rPr>
              <a:t>50  99</a:t>
            </a:r>
          </a:p>
        </p:txBody>
      </p:sp>
      <p:sp>
        <p:nvSpPr>
          <p:cNvPr id="81964" name="Line 18"/>
          <p:cNvSpPr>
            <a:spLocks noChangeShapeType="1"/>
          </p:cNvSpPr>
          <p:nvPr/>
        </p:nvSpPr>
        <p:spPr bwMode="auto">
          <a:xfrm>
            <a:off x="4510088" y="108743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65" name="Line 19"/>
          <p:cNvSpPr>
            <a:spLocks noChangeShapeType="1"/>
          </p:cNvSpPr>
          <p:nvPr/>
        </p:nvSpPr>
        <p:spPr bwMode="auto">
          <a:xfrm>
            <a:off x="5448300" y="108743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66" name="Line 20"/>
          <p:cNvSpPr>
            <a:spLocks noChangeShapeType="1"/>
          </p:cNvSpPr>
          <p:nvPr/>
        </p:nvSpPr>
        <p:spPr bwMode="auto">
          <a:xfrm>
            <a:off x="4929188" y="108743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67" name="Line 21"/>
          <p:cNvSpPr>
            <a:spLocks noChangeShapeType="1"/>
          </p:cNvSpPr>
          <p:nvPr/>
        </p:nvSpPr>
        <p:spPr bwMode="auto">
          <a:xfrm>
            <a:off x="5068888" y="108743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68" name="Line 22"/>
          <p:cNvSpPr>
            <a:spLocks noChangeShapeType="1"/>
          </p:cNvSpPr>
          <p:nvPr/>
        </p:nvSpPr>
        <p:spPr bwMode="auto">
          <a:xfrm>
            <a:off x="5999163" y="108267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69" name="Line 23"/>
          <p:cNvSpPr>
            <a:spLocks noChangeShapeType="1"/>
          </p:cNvSpPr>
          <p:nvPr/>
        </p:nvSpPr>
        <p:spPr bwMode="auto">
          <a:xfrm>
            <a:off x="5580063" y="108267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70" name="Rectangle 87"/>
          <p:cNvSpPr>
            <a:spLocks noChangeArrowheads="1"/>
          </p:cNvSpPr>
          <p:nvPr/>
        </p:nvSpPr>
        <p:spPr bwMode="auto">
          <a:xfrm>
            <a:off x="4402138" y="1090613"/>
            <a:ext cx="1720850" cy="481012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x-none">
              <a:latin typeface="Century Gothic" charset="0"/>
            </a:endParaRPr>
          </a:p>
          <a:p>
            <a:pPr eaLnBrk="1" hangingPunct="1"/>
            <a:endParaRPr lang="en-US" altLang="x-none">
              <a:latin typeface="Century Gothic" charset="0"/>
            </a:endParaRPr>
          </a:p>
        </p:txBody>
      </p:sp>
      <p:sp>
        <p:nvSpPr>
          <p:cNvPr id="81971" name="Line 18"/>
          <p:cNvSpPr>
            <a:spLocks noChangeShapeType="1"/>
          </p:cNvSpPr>
          <p:nvPr/>
        </p:nvSpPr>
        <p:spPr bwMode="auto">
          <a:xfrm>
            <a:off x="2047875" y="200342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72" name="Line 19"/>
          <p:cNvSpPr>
            <a:spLocks noChangeShapeType="1"/>
          </p:cNvSpPr>
          <p:nvPr/>
        </p:nvSpPr>
        <p:spPr bwMode="auto">
          <a:xfrm>
            <a:off x="2986088" y="200342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73" name="Line 20"/>
          <p:cNvSpPr>
            <a:spLocks noChangeShapeType="1"/>
          </p:cNvSpPr>
          <p:nvPr/>
        </p:nvSpPr>
        <p:spPr bwMode="auto">
          <a:xfrm>
            <a:off x="2466975" y="200342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74" name="Line 21"/>
          <p:cNvSpPr>
            <a:spLocks noChangeShapeType="1"/>
          </p:cNvSpPr>
          <p:nvPr/>
        </p:nvSpPr>
        <p:spPr bwMode="auto">
          <a:xfrm>
            <a:off x="2606675" y="200342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75" name="Line 22"/>
          <p:cNvSpPr>
            <a:spLocks noChangeShapeType="1"/>
          </p:cNvSpPr>
          <p:nvPr/>
        </p:nvSpPr>
        <p:spPr bwMode="auto">
          <a:xfrm>
            <a:off x="3536950" y="199707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76" name="Line 23"/>
          <p:cNvSpPr>
            <a:spLocks noChangeShapeType="1"/>
          </p:cNvSpPr>
          <p:nvPr/>
        </p:nvSpPr>
        <p:spPr bwMode="auto">
          <a:xfrm>
            <a:off x="3117850" y="199707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77" name="Rectangle 94"/>
          <p:cNvSpPr>
            <a:spLocks noChangeArrowheads="1"/>
          </p:cNvSpPr>
          <p:nvPr/>
        </p:nvSpPr>
        <p:spPr bwMode="auto">
          <a:xfrm>
            <a:off x="1939925" y="2005013"/>
            <a:ext cx="1720850" cy="481012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x-none">
              <a:latin typeface="Century Gothic" charset="0"/>
            </a:endParaRPr>
          </a:p>
          <a:p>
            <a:pPr eaLnBrk="1" hangingPunct="1"/>
            <a:endParaRPr lang="en-US" altLang="x-none">
              <a:latin typeface="Century Gothic" charset="0"/>
            </a:endParaRPr>
          </a:p>
        </p:txBody>
      </p:sp>
      <p:sp>
        <p:nvSpPr>
          <p:cNvPr id="81978" name="Text Box 17"/>
          <p:cNvSpPr txBox="1">
            <a:spLocks noChangeArrowheads="1"/>
          </p:cNvSpPr>
          <p:nvPr/>
        </p:nvSpPr>
        <p:spPr bwMode="auto">
          <a:xfrm>
            <a:off x="835025" y="3049588"/>
            <a:ext cx="15763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x-none" sz="2400">
                <a:latin typeface="Century Gothic" charset="0"/>
              </a:rPr>
              <a:t>10  30  40</a:t>
            </a:r>
          </a:p>
        </p:txBody>
      </p:sp>
      <p:sp>
        <p:nvSpPr>
          <p:cNvPr id="81979" name="Line 18"/>
          <p:cNvSpPr>
            <a:spLocks noChangeShapeType="1"/>
          </p:cNvSpPr>
          <p:nvPr/>
        </p:nvSpPr>
        <p:spPr bwMode="auto">
          <a:xfrm>
            <a:off x="879475" y="304641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80" name="Line 19"/>
          <p:cNvSpPr>
            <a:spLocks noChangeShapeType="1"/>
          </p:cNvSpPr>
          <p:nvPr/>
        </p:nvSpPr>
        <p:spPr bwMode="auto">
          <a:xfrm>
            <a:off x="1817688" y="304641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81" name="Line 20"/>
          <p:cNvSpPr>
            <a:spLocks noChangeShapeType="1"/>
          </p:cNvSpPr>
          <p:nvPr/>
        </p:nvSpPr>
        <p:spPr bwMode="auto">
          <a:xfrm>
            <a:off x="1298575" y="304641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82" name="Line 21"/>
          <p:cNvSpPr>
            <a:spLocks noChangeShapeType="1"/>
          </p:cNvSpPr>
          <p:nvPr/>
        </p:nvSpPr>
        <p:spPr bwMode="auto">
          <a:xfrm>
            <a:off x="1438275" y="304641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83" name="Line 22"/>
          <p:cNvSpPr>
            <a:spLocks noChangeShapeType="1"/>
          </p:cNvSpPr>
          <p:nvPr/>
        </p:nvSpPr>
        <p:spPr bwMode="auto">
          <a:xfrm>
            <a:off x="2368550" y="304006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84" name="Line 23"/>
          <p:cNvSpPr>
            <a:spLocks noChangeShapeType="1"/>
          </p:cNvSpPr>
          <p:nvPr/>
        </p:nvSpPr>
        <p:spPr bwMode="auto">
          <a:xfrm>
            <a:off x="1949450" y="304006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85" name="Rectangle 86"/>
          <p:cNvSpPr>
            <a:spLocks noChangeArrowheads="1"/>
          </p:cNvSpPr>
          <p:nvPr/>
        </p:nvSpPr>
        <p:spPr bwMode="auto">
          <a:xfrm>
            <a:off x="771525" y="3048000"/>
            <a:ext cx="1722438" cy="481013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x-none">
              <a:latin typeface="Century Gothic" charset="0"/>
            </a:endParaRPr>
          </a:p>
          <a:p>
            <a:pPr eaLnBrk="1" hangingPunct="1"/>
            <a:endParaRPr lang="en-US" altLang="x-none">
              <a:latin typeface="Century Gothic" charset="0"/>
            </a:endParaRPr>
          </a:p>
        </p:txBody>
      </p:sp>
      <p:sp>
        <p:nvSpPr>
          <p:cNvPr id="81986" name="Line 58"/>
          <p:cNvSpPr>
            <a:spLocks noChangeShapeType="1"/>
          </p:cNvSpPr>
          <p:nvPr/>
        </p:nvSpPr>
        <p:spPr bwMode="auto">
          <a:xfrm>
            <a:off x="1900238" y="3222625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49216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53F6B0D-DDBB-1F47-978C-4E690EA83C2E}" type="slidenum">
              <a:rPr lang="ko-KR" altLang="en-US">
                <a:solidFill>
                  <a:srgbClr val="595959"/>
                </a:solidFill>
                <a:latin typeface="Century Gothic" charset="0"/>
              </a:rPr>
              <a:pPr eaLnBrk="1" hangingPunct="1"/>
              <a:t>76</a:t>
            </a:fld>
            <a:endParaRPr lang="en-US" altLang="ko-KR">
              <a:solidFill>
                <a:srgbClr val="595959"/>
              </a:solidFill>
              <a:latin typeface="Century Gothic" charset="0"/>
            </a:endParaRPr>
          </a:p>
        </p:txBody>
      </p:sp>
      <p:sp>
        <p:nvSpPr>
          <p:cNvPr id="82947" name="Rectangle 2"/>
          <p:cNvSpPr>
            <a:spLocks noGrp="1" noChangeArrowheads="1"/>
          </p:cNvSpPr>
          <p:nvPr>
            <p:ph type="title"/>
          </p:nvPr>
        </p:nvSpPr>
        <p:spPr>
          <a:xfrm>
            <a:off x="696913" y="330200"/>
            <a:ext cx="7772400" cy="639763"/>
          </a:xfrm>
        </p:spPr>
        <p:txBody>
          <a:bodyPr/>
          <a:lstStyle/>
          <a:p>
            <a:pPr eaLnBrk="1" hangingPunct="1"/>
            <a:r>
              <a:rPr lang="en-US" altLang="x-none" sz="3200"/>
              <a:t>(e) Redistribute (non-leaf)</a:t>
            </a:r>
          </a:p>
        </p:txBody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3990975"/>
            <a:ext cx="7772400" cy="2105025"/>
          </a:xfrm>
        </p:spPr>
        <p:txBody>
          <a:bodyPr/>
          <a:lstStyle/>
          <a:p>
            <a:pPr marL="533400" indent="-533400" eaLnBrk="1" hangingPunct="1">
              <a:lnSpc>
                <a:spcPct val="90000"/>
              </a:lnSpc>
            </a:pPr>
            <a:r>
              <a:rPr lang="en-US" altLang="x-none" sz="2400"/>
              <a:t>Delete 20</a:t>
            </a:r>
          </a:p>
          <a:p>
            <a:pPr marL="533400" indent="-533400" eaLnBrk="1" hangingPunct="1">
              <a:lnSpc>
                <a:spcPct val="90000"/>
              </a:lnSpc>
              <a:buFontTx/>
              <a:buNone/>
            </a:pPr>
            <a:endParaRPr lang="en-US" altLang="x-none" sz="2400" i="1"/>
          </a:p>
          <a:p>
            <a:pPr marL="533400" indent="-533400" eaLnBrk="1" hangingPunct="1">
              <a:lnSpc>
                <a:spcPct val="90000"/>
              </a:lnSpc>
              <a:buFontTx/>
              <a:buNone/>
            </a:pPr>
            <a:r>
              <a:rPr lang="en-US" altLang="x-none" sz="2400" i="1"/>
              <a:t>Step 2</a:t>
            </a:r>
            <a:r>
              <a:rPr lang="en-US" altLang="x-none" sz="2400"/>
              <a:t>: Apply the </a:t>
            </a:r>
            <a:r>
              <a:rPr lang="en-US" altLang="en-US" sz="2400"/>
              <a:t>“</a:t>
            </a:r>
            <a:r>
              <a:rPr lang="en-US" altLang="x-none" sz="2400"/>
              <a:t>overflow handling algorithm</a:t>
            </a:r>
            <a:r>
              <a:rPr lang="en-US" altLang="en-US" sz="2400"/>
              <a:t>”</a:t>
            </a:r>
            <a:r>
              <a:rPr lang="en-US" altLang="x-none" sz="2400"/>
              <a:t> (the same algorithm used for B+tree insertion) to the overflowed node</a:t>
            </a:r>
          </a:p>
          <a:p>
            <a:pPr marL="914400" lvl="1" indent="-457200" eaLnBrk="1" hangingPunct="1">
              <a:lnSpc>
                <a:spcPct val="90000"/>
              </a:lnSpc>
            </a:pPr>
            <a:r>
              <a:rPr lang="en-US" altLang="x-none" sz="2000"/>
              <a:t>Detailed algorithm in the next slide</a:t>
            </a:r>
          </a:p>
        </p:txBody>
      </p:sp>
      <p:sp>
        <p:nvSpPr>
          <p:cNvPr id="82949" name="Line 20"/>
          <p:cNvSpPr>
            <a:spLocks noChangeShapeType="1"/>
          </p:cNvSpPr>
          <p:nvPr/>
        </p:nvSpPr>
        <p:spPr bwMode="auto">
          <a:xfrm>
            <a:off x="2454275" y="3122613"/>
            <a:ext cx="2117725" cy="1587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50" name="Freeform 21"/>
          <p:cNvSpPr>
            <a:spLocks/>
          </p:cNvSpPr>
          <p:nvPr/>
        </p:nvSpPr>
        <p:spPr bwMode="auto">
          <a:xfrm>
            <a:off x="2501900" y="2286000"/>
            <a:ext cx="2451100" cy="731838"/>
          </a:xfrm>
          <a:custGeom>
            <a:avLst/>
            <a:gdLst>
              <a:gd name="T0" fmla="*/ 2147483647 w 1544"/>
              <a:gd name="T1" fmla="*/ 0 h 461"/>
              <a:gd name="T2" fmla="*/ 2147483647 w 1544"/>
              <a:gd name="T3" fmla="*/ 2147483647 h 461"/>
              <a:gd name="T4" fmla="*/ 2147483647 w 1544"/>
              <a:gd name="T5" fmla="*/ 2147483647 h 461"/>
              <a:gd name="T6" fmla="*/ 0 60000 65536"/>
              <a:gd name="T7" fmla="*/ 0 60000 65536"/>
              <a:gd name="T8" fmla="*/ 0 60000 65536"/>
              <a:gd name="T9" fmla="*/ 0 w 1544"/>
              <a:gd name="T10" fmla="*/ 0 h 461"/>
              <a:gd name="T11" fmla="*/ 1544 w 1544"/>
              <a:gd name="T12" fmla="*/ 461 h 46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44" h="461">
                <a:moveTo>
                  <a:pt x="56" y="0"/>
                </a:moveTo>
                <a:cubicBezTo>
                  <a:pt x="88" y="45"/>
                  <a:pt x="0" y="193"/>
                  <a:pt x="248" y="270"/>
                </a:cubicBezTo>
                <a:cubicBezTo>
                  <a:pt x="496" y="347"/>
                  <a:pt x="1274" y="421"/>
                  <a:pt x="1544" y="461"/>
                </a:cubicBezTo>
              </a:path>
            </a:pathLst>
          </a:cu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>
              <a:latin typeface="Century Gothic" charset="0"/>
            </a:endParaRPr>
          </a:p>
        </p:txBody>
      </p:sp>
      <p:sp>
        <p:nvSpPr>
          <p:cNvPr id="82951" name="Freeform 22"/>
          <p:cNvSpPr>
            <a:spLocks/>
          </p:cNvSpPr>
          <p:nvPr/>
        </p:nvSpPr>
        <p:spPr bwMode="auto">
          <a:xfrm>
            <a:off x="3052763" y="2266950"/>
            <a:ext cx="3479800" cy="727075"/>
          </a:xfrm>
          <a:custGeom>
            <a:avLst/>
            <a:gdLst>
              <a:gd name="T0" fmla="*/ 2147483647 w 2192"/>
              <a:gd name="T1" fmla="*/ 0 h 458"/>
              <a:gd name="T2" fmla="*/ 2147483647 w 2192"/>
              <a:gd name="T3" fmla="*/ 2147483647 h 458"/>
              <a:gd name="T4" fmla="*/ 2147483647 w 2192"/>
              <a:gd name="T5" fmla="*/ 2147483647 h 458"/>
              <a:gd name="T6" fmla="*/ 2147483647 w 2192"/>
              <a:gd name="T7" fmla="*/ 2147483647 h 458"/>
              <a:gd name="T8" fmla="*/ 0 60000 65536"/>
              <a:gd name="T9" fmla="*/ 0 60000 65536"/>
              <a:gd name="T10" fmla="*/ 0 60000 65536"/>
              <a:gd name="T11" fmla="*/ 0 60000 65536"/>
              <a:gd name="T12" fmla="*/ 0 w 2192"/>
              <a:gd name="T13" fmla="*/ 0 h 458"/>
              <a:gd name="T14" fmla="*/ 2192 w 2192"/>
              <a:gd name="T15" fmla="*/ 458 h 45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92" h="458">
                <a:moveTo>
                  <a:pt x="39" y="0"/>
                </a:moveTo>
                <a:cubicBezTo>
                  <a:pt x="82" y="42"/>
                  <a:pt x="0" y="194"/>
                  <a:pt x="297" y="252"/>
                </a:cubicBezTo>
                <a:cubicBezTo>
                  <a:pt x="594" y="310"/>
                  <a:pt x="1505" y="314"/>
                  <a:pt x="1821" y="348"/>
                </a:cubicBezTo>
                <a:cubicBezTo>
                  <a:pt x="2137" y="382"/>
                  <a:pt x="2115" y="435"/>
                  <a:pt x="2192" y="458"/>
                </a:cubicBezTo>
              </a:path>
            </a:pathLst>
          </a:cu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>
              <a:latin typeface="Century Gothic" charset="0"/>
            </a:endParaRPr>
          </a:p>
        </p:txBody>
      </p:sp>
      <p:sp>
        <p:nvSpPr>
          <p:cNvPr id="82952" name="Line 31"/>
          <p:cNvSpPr>
            <a:spLocks noChangeShapeType="1"/>
          </p:cNvSpPr>
          <p:nvPr/>
        </p:nvSpPr>
        <p:spPr bwMode="auto">
          <a:xfrm>
            <a:off x="6234113" y="3114675"/>
            <a:ext cx="2286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2953" name="Group 32"/>
          <p:cNvGrpSpPr>
            <a:grpSpLocks/>
          </p:cNvGrpSpPr>
          <p:nvPr/>
        </p:nvGrpSpPr>
        <p:grpSpPr bwMode="auto">
          <a:xfrm rot="10800000">
            <a:off x="6440488" y="3021013"/>
            <a:ext cx="396875" cy="503237"/>
            <a:chOff x="384" y="4195"/>
            <a:chExt cx="250" cy="317"/>
          </a:xfrm>
        </p:grpSpPr>
        <p:sp>
          <p:nvSpPr>
            <p:cNvPr id="83018" name="Freeform 33"/>
            <p:cNvSpPr>
              <a:spLocks/>
            </p:cNvSpPr>
            <p:nvPr/>
          </p:nvSpPr>
          <p:spPr bwMode="auto">
            <a:xfrm>
              <a:off x="384" y="4214"/>
              <a:ext cx="250" cy="298"/>
            </a:xfrm>
            <a:custGeom>
              <a:avLst/>
              <a:gdLst>
                <a:gd name="T0" fmla="*/ 0 w 250"/>
                <a:gd name="T1" fmla="*/ 0 h 298"/>
                <a:gd name="T2" fmla="*/ 250 w 250"/>
                <a:gd name="T3" fmla="*/ 0 h 298"/>
                <a:gd name="T4" fmla="*/ 250 w 250"/>
                <a:gd name="T5" fmla="*/ 298 h 298"/>
                <a:gd name="T6" fmla="*/ 0 w 250"/>
                <a:gd name="T7" fmla="*/ 298 h 29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50"/>
                <a:gd name="T13" fmla="*/ 0 h 298"/>
                <a:gd name="T14" fmla="*/ 250 w 250"/>
                <a:gd name="T15" fmla="*/ 298 h 29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50" h="298">
                  <a:moveTo>
                    <a:pt x="0" y="0"/>
                  </a:moveTo>
                  <a:lnTo>
                    <a:pt x="250" y="0"/>
                  </a:lnTo>
                  <a:lnTo>
                    <a:pt x="250" y="298"/>
                  </a:lnTo>
                  <a:lnTo>
                    <a:pt x="0" y="298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>
                <a:latin typeface="Century Gothic" charset="0"/>
              </a:endParaRPr>
            </a:p>
          </p:txBody>
        </p:sp>
        <p:sp>
          <p:nvSpPr>
            <p:cNvPr id="83019" name="Line 34"/>
            <p:cNvSpPr>
              <a:spLocks noChangeShapeType="1"/>
            </p:cNvSpPr>
            <p:nvPr/>
          </p:nvSpPr>
          <p:spPr bwMode="auto">
            <a:xfrm flipH="1">
              <a:off x="557" y="4195"/>
              <a:ext cx="9" cy="31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2954" name="Text Box 35"/>
          <p:cNvSpPr txBox="1">
            <a:spLocks noChangeArrowheads="1"/>
          </p:cNvSpPr>
          <p:nvPr/>
        </p:nvSpPr>
        <p:spPr bwMode="auto">
          <a:xfrm>
            <a:off x="6503988" y="3024188"/>
            <a:ext cx="517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400">
                <a:latin typeface="Century Gothic" charset="0"/>
              </a:rPr>
              <a:t>70</a:t>
            </a:r>
          </a:p>
        </p:txBody>
      </p:sp>
      <p:grpSp>
        <p:nvGrpSpPr>
          <p:cNvPr id="82955" name="Group 36"/>
          <p:cNvGrpSpPr>
            <a:grpSpLocks/>
          </p:cNvGrpSpPr>
          <p:nvPr/>
        </p:nvGrpSpPr>
        <p:grpSpPr bwMode="auto">
          <a:xfrm>
            <a:off x="1981200" y="1981200"/>
            <a:ext cx="1774825" cy="512763"/>
            <a:chOff x="750" y="2389"/>
            <a:chExt cx="1118" cy="323"/>
          </a:xfrm>
        </p:grpSpPr>
        <p:sp>
          <p:nvSpPr>
            <p:cNvPr id="83011" name="Text Box 37"/>
            <p:cNvSpPr txBox="1">
              <a:spLocks noChangeArrowheads="1"/>
            </p:cNvSpPr>
            <p:nvPr/>
          </p:nvSpPr>
          <p:spPr bwMode="auto">
            <a:xfrm>
              <a:off x="750" y="2404"/>
              <a:ext cx="1118" cy="3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x-none" sz="2400">
                  <a:latin typeface="Century Gothic" charset="0"/>
                </a:rPr>
                <a:t> 50</a:t>
              </a:r>
              <a:r>
                <a:rPr lang="en-US" altLang="x-none" sz="2400">
                  <a:solidFill>
                    <a:srgbClr val="FF0000"/>
                  </a:solidFill>
                  <a:latin typeface="Century Gothic" charset="0"/>
                </a:rPr>
                <a:t> </a:t>
              </a:r>
              <a:r>
                <a:rPr lang="en-US" altLang="x-none" sz="2400">
                  <a:latin typeface="Century Gothic" charset="0"/>
                </a:rPr>
                <a:t> 70  90 </a:t>
              </a:r>
            </a:p>
          </p:txBody>
        </p:sp>
        <p:sp>
          <p:nvSpPr>
            <p:cNvPr id="83012" name="Line 38"/>
            <p:cNvSpPr>
              <a:spLocks noChangeShapeType="1"/>
            </p:cNvSpPr>
            <p:nvPr/>
          </p:nvSpPr>
          <p:spPr bwMode="auto">
            <a:xfrm>
              <a:off x="832" y="2389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013" name="Line 39"/>
            <p:cNvSpPr>
              <a:spLocks noChangeShapeType="1"/>
            </p:cNvSpPr>
            <p:nvPr/>
          </p:nvSpPr>
          <p:spPr bwMode="auto">
            <a:xfrm>
              <a:off x="1423" y="2389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014" name="Line 40"/>
            <p:cNvSpPr>
              <a:spLocks noChangeShapeType="1"/>
            </p:cNvSpPr>
            <p:nvPr/>
          </p:nvSpPr>
          <p:spPr bwMode="auto">
            <a:xfrm>
              <a:off x="1096" y="2389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015" name="Line 41"/>
            <p:cNvSpPr>
              <a:spLocks noChangeShapeType="1"/>
            </p:cNvSpPr>
            <p:nvPr/>
          </p:nvSpPr>
          <p:spPr bwMode="auto">
            <a:xfrm>
              <a:off x="1184" y="2389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016" name="Line 42"/>
            <p:cNvSpPr>
              <a:spLocks noChangeShapeType="1"/>
            </p:cNvSpPr>
            <p:nvPr/>
          </p:nvSpPr>
          <p:spPr bwMode="auto">
            <a:xfrm>
              <a:off x="1776" y="2408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017" name="Line 43"/>
            <p:cNvSpPr>
              <a:spLocks noChangeShapeType="1"/>
            </p:cNvSpPr>
            <p:nvPr/>
          </p:nvSpPr>
          <p:spPr bwMode="auto">
            <a:xfrm>
              <a:off x="1512" y="2408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2956" name="Group 44"/>
          <p:cNvGrpSpPr>
            <a:grpSpLocks/>
          </p:cNvGrpSpPr>
          <p:nvPr/>
        </p:nvGrpSpPr>
        <p:grpSpPr bwMode="auto">
          <a:xfrm>
            <a:off x="5000625" y="1982788"/>
            <a:ext cx="1822450" cy="512762"/>
            <a:chOff x="734" y="2389"/>
            <a:chExt cx="1148" cy="323"/>
          </a:xfrm>
        </p:grpSpPr>
        <p:sp>
          <p:nvSpPr>
            <p:cNvPr id="83004" name="Text Box 45"/>
            <p:cNvSpPr txBox="1">
              <a:spLocks noChangeArrowheads="1"/>
            </p:cNvSpPr>
            <p:nvPr/>
          </p:nvSpPr>
          <p:spPr bwMode="auto">
            <a:xfrm>
              <a:off x="734" y="2404"/>
              <a:ext cx="1148" cy="300"/>
            </a:xfrm>
            <a:prstGeom prst="rect">
              <a:avLst/>
            </a:prstGeom>
            <a:noFill/>
            <a:ln w="19050">
              <a:solidFill>
                <a:srgbClr val="B2B2B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x-none" sz="2400">
                  <a:latin typeface="Century Gothic" charset="0"/>
                </a:rPr>
                <a:t>                 </a:t>
              </a:r>
            </a:p>
          </p:txBody>
        </p:sp>
        <p:sp>
          <p:nvSpPr>
            <p:cNvPr id="83005" name="Line 46"/>
            <p:cNvSpPr>
              <a:spLocks noChangeShapeType="1"/>
            </p:cNvSpPr>
            <p:nvPr/>
          </p:nvSpPr>
          <p:spPr bwMode="auto">
            <a:xfrm>
              <a:off x="832" y="2389"/>
              <a:ext cx="0" cy="304"/>
            </a:xfrm>
            <a:prstGeom prst="line">
              <a:avLst/>
            </a:prstGeom>
            <a:noFill/>
            <a:ln w="19050">
              <a:solidFill>
                <a:srgbClr val="B2B2B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006" name="Line 47"/>
            <p:cNvSpPr>
              <a:spLocks noChangeShapeType="1"/>
            </p:cNvSpPr>
            <p:nvPr/>
          </p:nvSpPr>
          <p:spPr bwMode="auto">
            <a:xfrm>
              <a:off x="1423" y="2389"/>
              <a:ext cx="0" cy="304"/>
            </a:xfrm>
            <a:prstGeom prst="line">
              <a:avLst/>
            </a:prstGeom>
            <a:noFill/>
            <a:ln w="19050">
              <a:solidFill>
                <a:srgbClr val="B2B2B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007" name="Line 48"/>
            <p:cNvSpPr>
              <a:spLocks noChangeShapeType="1"/>
            </p:cNvSpPr>
            <p:nvPr/>
          </p:nvSpPr>
          <p:spPr bwMode="auto">
            <a:xfrm>
              <a:off x="1096" y="2389"/>
              <a:ext cx="0" cy="304"/>
            </a:xfrm>
            <a:prstGeom prst="line">
              <a:avLst/>
            </a:prstGeom>
            <a:noFill/>
            <a:ln w="19050">
              <a:solidFill>
                <a:srgbClr val="B2B2B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008" name="Line 49"/>
            <p:cNvSpPr>
              <a:spLocks noChangeShapeType="1"/>
            </p:cNvSpPr>
            <p:nvPr/>
          </p:nvSpPr>
          <p:spPr bwMode="auto">
            <a:xfrm>
              <a:off x="1184" y="2389"/>
              <a:ext cx="0" cy="304"/>
            </a:xfrm>
            <a:prstGeom prst="line">
              <a:avLst/>
            </a:prstGeom>
            <a:noFill/>
            <a:ln w="19050">
              <a:solidFill>
                <a:srgbClr val="B2B2B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009" name="Line 50"/>
            <p:cNvSpPr>
              <a:spLocks noChangeShapeType="1"/>
            </p:cNvSpPr>
            <p:nvPr/>
          </p:nvSpPr>
          <p:spPr bwMode="auto">
            <a:xfrm>
              <a:off x="1776" y="2408"/>
              <a:ext cx="0" cy="304"/>
            </a:xfrm>
            <a:prstGeom prst="line">
              <a:avLst/>
            </a:prstGeom>
            <a:noFill/>
            <a:ln w="19050">
              <a:solidFill>
                <a:srgbClr val="B2B2B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010" name="Line 51"/>
            <p:cNvSpPr>
              <a:spLocks noChangeShapeType="1"/>
            </p:cNvSpPr>
            <p:nvPr/>
          </p:nvSpPr>
          <p:spPr bwMode="auto">
            <a:xfrm>
              <a:off x="1512" y="2408"/>
              <a:ext cx="0" cy="304"/>
            </a:xfrm>
            <a:prstGeom prst="line">
              <a:avLst/>
            </a:prstGeom>
            <a:noFill/>
            <a:ln w="19050">
              <a:solidFill>
                <a:srgbClr val="B2B2B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2957" name="Line 52"/>
          <p:cNvSpPr>
            <a:spLocks noChangeShapeType="1"/>
          </p:cNvSpPr>
          <p:nvPr/>
        </p:nvSpPr>
        <p:spPr bwMode="auto">
          <a:xfrm flipH="1">
            <a:off x="2743200" y="1295400"/>
            <a:ext cx="1700213" cy="687388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58" name="Line 53"/>
          <p:cNvSpPr>
            <a:spLocks noChangeShapeType="1"/>
          </p:cNvSpPr>
          <p:nvPr/>
        </p:nvSpPr>
        <p:spPr bwMode="auto">
          <a:xfrm>
            <a:off x="5021263" y="1279525"/>
            <a:ext cx="139700" cy="693738"/>
          </a:xfrm>
          <a:prstGeom prst="line">
            <a:avLst/>
          </a:prstGeom>
          <a:noFill/>
          <a:ln w="15875">
            <a:solidFill>
              <a:srgbClr val="B2B2B2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59" name="Line 54"/>
          <p:cNvSpPr>
            <a:spLocks noChangeShapeType="1"/>
          </p:cNvSpPr>
          <p:nvPr/>
        </p:nvSpPr>
        <p:spPr bwMode="auto">
          <a:xfrm>
            <a:off x="5554663" y="1339850"/>
            <a:ext cx="1679575" cy="588963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60" name="Line 55"/>
          <p:cNvSpPr>
            <a:spLocks noChangeShapeType="1"/>
          </p:cNvSpPr>
          <p:nvPr/>
        </p:nvSpPr>
        <p:spPr bwMode="auto">
          <a:xfrm>
            <a:off x="825500" y="3228975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61" name="Line 56"/>
          <p:cNvSpPr>
            <a:spLocks noChangeShapeType="1"/>
          </p:cNvSpPr>
          <p:nvPr/>
        </p:nvSpPr>
        <p:spPr bwMode="auto">
          <a:xfrm>
            <a:off x="1408113" y="3217863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62" name="Text Box 57"/>
          <p:cNvSpPr txBox="1">
            <a:spLocks noChangeArrowheads="1"/>
          </p:cNvSpPr>
          <p:nvPr/>
        </p:nvSpPr>
        <p:spPr bwMode="auto">
          <a:xfrm>
            <a:off x="4114800" y="8382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000" i="1">
                <a:latin typeface="Times New Roman" charset="0"/>
              </a:rPr>
              <a:t>a</a:t>
            </a:r>
          </a:p>
        </p:txBody>
      </p:sp>
      <p:sp>
        <p:nvSpPr>
          <p:cNvPr id="82963" name="Text Box 58"/>
          <p:cNvSpPr txBox="1">
            <a:spLocks noChangeArrowheads="1"/>
          </p:cNvSpPr>
          <p:nvPr/>
        </p:nvSpPr>
        <p:spPr bwMode="auto">
          <a:xfrm>
            <a:off x="1676400" y="17526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000" i="1">
                <a:latin typeface="Times New Roman" charset="0"/>
              </a:rPr>
              <a:t>b</a:t>
            </a:r>
          </a:p>
        </p:txBody>
      </p:sp>
      <p:sp>
        <p:nvSpPr>
          <p:cNvPr id="82964" name="Text Box 59"/>
          <p:cNvSpPr txBox="1">
            <a:spLocks noChangeArrowheads="1"/>
          </p:cNvSpPr>
          <p:nvPr/>
        </p:nvSpPr>
        <p:spPr bwMode="auto">
          <a:xfrm>
            <a:off x="4724400" y="1752600"/>
            <a:ext cx="296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000" i="1">
                <a:latin typeface="Times New Roman" charset="0"/>
              </a:rPr>
              <a:t>c</a:t>
            </a:r>
          </a:p>
        </p:txBody>
      </p:sp>
      <p:sp>
        <p:nvSpPr>
          <p:cNvPr id="82965" name="Text Box 60"/>
          <p:cNvSpPr txBox="1">
            <a:spLocks noChangeArrowheads="1"/>
          </p:cNvSpPr>
          <p:nvPr/>
        </p:nvSpPr>
        <p:spPr bwMode="auto">
          <a:xfrm>
            <a:off x="685800" y="26670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000" i="1">
                <a:latin typeface="Times New Roman" charset="0"/>
              </a:rPr>
              <a:t>d</a:t>
            </a:r>
          </a:p>
        </p:txBody>
      </p:sp>
      <p:sp>
        <p:nvSpPr>
          <p:cNvPr id="82966" name="Text Box 61"/>
          <p:cNvSpPr txBox="1">
            <a:spLocks noChangeArrowheads="1"/>
          </p:cNvSpPr>
          <p:nvPr/>
        </p:nvSpPr>
        <p:spPr bwMode="auto">
          <a:xfrm>
            <a:off x="4572000" y="2667000"/>
            <a:ext cx="254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000" i="1">
                <a:latin typeface="Times New Roman" charset="0"/>
              </a:rPr>
              <a:t>f</a:t>
            </a:r>
          </a:p>
        </p:txBody>
      </p:sp>
      <p:sp>
        <p:nvSpPr>
          <p:cNvPr id="82967" name="Text Box 62"/>
          <p:cNvSpPr txBox="1">
            <a:spLocks noChangeArrowheads="1"/>
          </p:cNvSpPr>
          <p:nvPr/>
        </p:nvSpPr>
        <p:spPr bwMode="auto">
          <a:xfrm>
            <a:off x="6553200" y="26670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000" i="1">
                <a:latin typeface="Times New Roman" charset="0"/>
              </a:rPr>
              <a:t>g</a:t>
            </a:r>
          </a:p>
        </p:txBody>
      </p:sp>
      <p:sp>
        <p:nvSpPr>
          <p:cNvPr id="82968" name="Freeform 63"/>
          <p:cNvSpPr>
            <a:spLocks/>
          </p:cNvSpPr>
          <p:nvPr/>
        </p:nvSpPr>
        <p:spPr bwMode="auto">
          <a:xfrm>
            <a:off x="3508375" y="2286000"/>
            <a:ext cx="3454400" cy="495300"/>
          </a:xfrm>
          <a:custGeom>
            <a:avLst/>
            <a:gdLst>
              <a:gd name="T0" fmla="*/ 2147483647 w 2176"/>
              <a:gd name="T1" fmla="*/ 0 h 312"/>
              <a:gd name="T2" fmla="*/ 2147483647 w 2176"/>
              <a:gd name="T3" fmla="*/ 2147483647 h 312"/>
              <a:gd name="T4" fmla="*/ 2147483647 w 2176"/>
              <a:gd name="T5" fmla="*/ 2147483647 h 312"/>
              <a:gd name="T6" fmla="*/ 0 60000 65536"/>
              <a:gd name="T7" fmla="*/ 0 60000 65536"/>
              <a:gd name="T8" fmla="*/ 0 60000 65536"/>
              <a:gd name="T9" fmla="*/ 0 w 2176"/>
              <a:gd name="T10" fmla="*/ 0 h 312"/>
              <a:gd name="T11" fmla="*/ 2176 w 2176"/>
              <a:gd name="T12" fmla="*/ 312 h 31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76" h="312">
                <a:moveTo>
                  <a:pt x="100" y="0"/>
                </a:moveTo>
                <a:cubicBezTo>
                  <a:pt x="141" y="32"/>
                  <a:pt x="0" y="140"/>
                  <a:pt x="346" y="192"/>
                </a:cubicBezTo>
                <a:cubicBezTo>
                  <a:pt x="692" y="244"/>
                  <a:pt x="1795" y="287"/>
                  <a:pt x="2176" y="312"/>
                </a:cubicBezTo>
              </a:path>
            </a:pathLst>
          </a:cu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>
              <a:latin typeface="Century Gothic" charset="0"/>
            </a:endParaRPr>
          </a:p>
        </p:txBody>
      </p:sp>
      <p:sp>
        <p:nvSpPr>
          <p:cNvPr id="82969" name="AutoShape 64"/>
          <p:cNvSpPr>
            <a:spLocks noChangeArrowheads="1"/>
          </p:cNvSpPr>
          <p:nvPr/>
        </p:nvSpPr>
        <p:spPr bwMode="auto">
          <a:xfrm>
            <a:off x="1600200" y="1676400"/>
            <a:ext cx="5334000" cy="1066800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>
              <a:latin typeface="Century Gothic" charset="0"/>
            </a:endParaRPr>
          </a:p>
        </p:txBody>
      </p:sp>
      <p:sp>
        <p:nvSpPr>
          <p:cNvPr id="82970" name="Text Box 65"/>
          <p:cNvSpPr txBox="1">
            <a:spLocks noChangeArrowheads="1"/>
          </p:cNvSpPr>
          <p:nvPr/>
        </p:nvSpPr>
        <p:spPr bwMode="auto">
          <a:xfrm>
            <a:off x="1676400" y="1243013"/>
            <a:ext cx="1314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>
                <a:solidFill>
                  <a:srgbClr val="FF0000"/>
                </a:solidFill>
              </a:rPr>
              <a:t>redistribute</a:t>
            </a:r>
          </a:p>
        </p:txBody>
      </p:sp>
      <p:sp>
        <p:nvSpPr>
          <p:cNvPr id="82971" name="Text Box 66"/>
          <p:cNvSpPr txBox="1">
            <a:spLocks noChangeArrowheads="1"/>
          </p:cNvSpPr>
          <p:nvPr/>
        </p:nvSpPr>
        <p:spPr bwMode="auto">
          <a:xfrm>
            <a:off x="3756025" y="2001838"/>
            <a:ext cx="603250" cy="476250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400">
                <a:latin typeface="Century Gothic" charset="0"/>
              </a:rPr>
              <a:t>97  </a:t>
            </a:r>
            <a:r>
              <a:rPr lang="en-US" altLang="x-none" sz="2400">
                <a:solidFill>
                  <a:srgbClr val="FF0000"/>
                </a:solidFill>
                <a:latin typeface="Century Gothic" charset="0"/>
              </a:rPr>
              <a:t>    </a:t>
            </a:r>
            <a:r>
              <a:rPr lang="en-US" altLang="x-none" sz="2400">
                <a:latin typeface="Century Gothic" charset="0"/>
              </a:rPr>
              <a:t>            </a:t>
            </a:r>
          </a:p>
        </p:txBody>
      </p:sp>
      <p:sp>
        <p:nvSpPr>
          <p:cNvPr id="82972" name="Line 67"/>
          <p:cNvSpPr>
            <a:spLocks noChangeShapeType="1"/>
          </p:cNvSpPr>
          <p:nvPr/>
        </p:nvSpPr>
        <p:spPr bwMode="auto">
          <a:xfrm>
            <a:off x="4171950" y="198755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73" name="Freeform 68"/>
          <p:cNvSpPr>
            <a:spLocks/>
          </p:cNvSpPr>
          <p:nvPr/>
        </p:nvSpPr>
        <p:spPr bwMode="auto">
          <a:xfrm>
            <a:off x="4194175" y="2286000"/>
            <a:ext cx="2892425" cy="381000"/>
          </a:xfrm>
          <a:custGeom>
            <a:avLst/>
            <a:gdLst>
              <a:gd name="T0" fmla="*/ 2147483647 w 1822"/>
              <a:gd name="T1" fmla="*/ 0 h 240"/>
              <a:gd name="T2" fmla="*/ 2147483647 w 1822"/>
              <a:gd name="T3" fmla="*/ 2147483647 h 240"/>
              <a:gd name="T4" fmla="*/ 2147483647 w 1822"/>
              <a:gd name="T5" fmla="*/ 2147483647 h 240"/>
              <a:gd name="T6" fmla="*/ 2147483647 w 1822"/>
              <a:gd name="T7" fmla="*/ 2147483647 h 240"/>
              <a:gd name="T8" fmla="*/ 0 60000 65536"/>
              <a:gd name="T9" fmla="*/ 0 60000 65536"/>
              <a:gd name="T10" fmla="*/ 0 60000 65536"/>
              <a:gd name="T11" fmla="*/ 0 60000 65536"/>
              <a:gd name="T12" fmla="*/ 0 w 1822"/>
              <a:gd name="T13" fmla="*/ 0 h 240"/>
              <a:gd name="T14" fmla="*/ 1822 w 1822"/>
              <a:gd name="T15" fmla="*/ 240 h 24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22" h="240">
                <a:moveTo>
                  <a:pt x="46" y="0"/>
                </a:moveTo>
                <a:cubicBezTo>
                  <a:pt x="74" y="29"/>
                  <a:pt x="0" y="142"/>
                  <a:pt x="214" y="174"/>
                </a:cubicBezTo>
                <a:cubicBezTo>
                  <a:pt x="428" y="206"/>
                  <a:pt x="1062" y="181"/>
                  <a:pt x="1330" y="192"/>
                </a:cubicBezTo>
                <a:cubicBezTo>
                  <a:pt x="1598" y="203"/>
                  <a:pt x="1720" y="230"/>
                  <a:pt x="1822" y="240"/>
                </a:cubicBezTo>
              </a:path>
            </a:pathLst>
          </a:cu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>
              <a:latin typeface="Century Gothic" charset="0"/>
            </a:endParaRPr>
          </a:p>
        </p:txBody>
      </p:sp>
      <p:sp>
        <p:nvSpPr>
          <p:cNvPr id="82974" name="Text Box 69"/>
          <p:cNvSpPr txBox="1">
            <a:spLocks noChangeArrowheads="1"/>
          </p:cNvSpPr>
          <p:nvPr/>
        </p:nvSpPr>
        <p:spPr bwMode="auto">
          <a:xfrm>
            <a:off x="1905000" y="1676400"/>
            <a:ext cx="2127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>
                <a:solidFill>
                  <a:srgbClr val="0000FF"/>
                </a:solidFill>
              </a:rPr>
              <a:t>temporary overflow</a:t>
            </a:r>
          </a:p>
        </p:txBody>
      </p:sp>
      <p:sp>
        <p:nvSpPr>
          <p:cNvPr id="82975" name="Line 70"/>
          <p:cNvSpPr>
            <a:spLocks noChangeShapeType="1"/>
          </p:cNvSpPr>
          <p:nvPr/>
        </p:nvSpPr>
        <p:spPr bwMode="auto">
          <a:xfrm>
            <a:off x="4572000" y="3276600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76" name="Line 71"/>
          <p:cNvSpPr>
            <a:spLocks noChangeShapeType="1"/>
          </p:cNvSpPr>
          <p:nvPr/>
        </p:nvSpPr>
        <p:spPr bwMode="auto">
          <a:xfrm>
            <a:off x="5105400" y="3276600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77" name="Line 72"/>
          <p:cNvSpPr>
            <a:spLocks noChangeShapeType="1"/>
          </p:cNvSpPr>
          <p:nvPr/>
        </p:nvSpPr>
        <p:spPr bwMode="auto">
          <a:xfrm>
            <a:off x="6477000" y="3276600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78" name="Line 73"/>
          <p:cNvSpPr>
            <a:spLocks noChangeShapeType="1"/>
          </p:cNvSpPr>
          <p:nvPr/>
        </p:nvSpPr>
        <p:spPr bwMode="auto">
          <a:xfrm flipH="1">
            <a:off x="1201738" y="2209800"/>
            <a:ext cx="855662" cy="820738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79" name="Text Box 17"/>
          <p:cNvSpPr txBox="1">
            <a:spLocks noChangeArrowheads="1"/>
          </p:cNvSpPr>
          <p:nvPr/>
        </p:nvSpPr>
        <p:spPr bwMode="auto">
          <a:xfrm>
            <a:off x="4621213" y="3014663"/>
            <a:ext cx="10493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x-none" sz="2400">
                <a:latin typeface="Century Gothic" charset="0"/>
              </a:rPr>
              <a:t>50  60</a:t>
            </a:r>
          </a:p>
        </p:txBody>
      </p:sp>
      <p:sp>
        <p:nvSpPr>
          <p:cNvPr id="82980" name="Line 18"/>
          <p:cNvSpPr>
            <a:spLocks noChangeShapeType="1"/>
          </p:cNvSpPr>
          <p:nvPr/>
        </p:nvSpPr>
        <p:spPr bwMode="auto">
          <a:xfrm>
            <a:off x="4654550" y="301148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81" name="Line 19"/>
          <p:cNvSpPr>
            <a:spLocks noChangeShapeType="1"/>
          </p:cNvSpPr>
          <p:nvPr/>
        </p:nvSpPr>
        <p:spPr bwMode="auto">
          <a:xfrm>
            <a:off x="5592763" y="301148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82" name="Line 20"/>
          <p:cNvSpPr>
            <a:spLocks noChangeShapeType="1"/>
          </p:cNvSpPr>
          <p:nvPr/>
        </p:nvSpPr>
        <p:spPr bwMode="auto">
          <a:xfrm>
            <a:off x="5073650" y="301148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83" name="Line 21"/>
          <p:cNvSpPr>
            <a:spLocks noChangeShapeType="1"/>
          </p:cNvSpPr>
          <p:nvPr/>
        </p:nvSpPr>
        <p:spPr bwMode="auto">
          <a:xfrm>
            <a:off x="5213350" y="301148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84" name="Line 22"/>
          <p:cNvSpPr>
            <a:spLocks noChangeShapeType="1"/>
          </p:cNvSpPr>
          <p:nvPr/>
        </p:nvSpPr>
        <p:spPr bwMode="auto">
          <a:xfrm>
            <a:off x="6143625" y="300513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85" name="Line 23"/>
          <p:cNvSpPr>
            <a:spLocks noChangeShapeType="1"/>
          </p:cNvSpPr>
          <p:nvPr/>
        </p:nvSpPr>
        <p:spPr bwMode="auto">
          <a:xfrm>
            <a:off x="5724525" y="300513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86" name="Rectangle 86"/>
          <p:cNvSpPr>
            <a:spLocks noChangeArrowheads="1"/>
          </p:cNvSpPr>
          <p:nvPr/>
        </p:nvSpPr>
        <p:spPr bwMode="auto">
          <a:xfrm>
            <a:off x="4546600" y="3013075"/>
            <a:ext cx="1722438" cy="481013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x-none">
              <a:latin typeface="Century Gothic" charset="0"/>
            </a:endParaRPr>
          </a:p>
          <a:p>
            <a:pPr eaLnBrk="1" hangingPunct="1"/>
            <a:endParaRPr lang="en-US" altLang="x-none">
              <a:latin typeface="Century Gothic" charset="0"/>
            </a:endParaRPr>
          </a:p>
        </p:txBody>
      </p:sp>
      <p:sp>
        <p:nvSpPr>
          <p:cNvPr id="82987" name="Text Box 17"/>
          <p:cNvSpPr txBox="1">
            <a:spLocks noChangeArrowheads="1"/>
          </p:cNvSpPr>
          <p:nvPr/>
        </p:nvSpPr>
        <p:spPr bwMode="auto">
          <a:xfrm>
            <a:off x="5000625" y="1092200"/>
            <a:ext cx="5207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x-none" sz="2400">
                <a:latin typeface="Century Gothic" charset="0"/>
              </a:rPr>
              <a:t>99</a:t>
            </a:r>
          </a:p>
        </p:txBody>
      </p:sp>
      <p:sp>
        <p:nvSpPr>
          <p:cNvPr id="82988" name="Line 18"/>
          <p:cNvSpPr>
            <a:spLocks noChangeShapeType="1"/>
          </p:cNvSpPr>
          <p:nvPr/>
        </p:nvSpPr>
        <p:spPr bwMode="auto">
          <a:xfrm>
            <a:off x="4510088" y="108743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89" name="Line 19"/>
          <p:cNvSpPr>
            <a:spLocks noChangeShapeType="1"/>
          </p:cNvSpPr>
          <p:nvPr/>
        </p:nvSpPr>
        <p:spPr bwMode="auto">
          <a:xfrm>
            <a:off x="5448300" y="108743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90" name="Line 20"/>
          <p:cNvSpPr>
            <a:spLocks noChangeShapeType="1"/>
          </p:cNvSpPr>
          <p:nvPr/>
        </p:nvSpPr>
        <p:spPr bwMode="auto">
          <a:xfrm>
            <a:off x="4929188" y="108743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91" name="Line 21"/>
          <p:cNvSpPr>
            <a:spLocks noChangeShapeType="1"/>
          </p:cNvSpPr>
          <p:nvPr/>
        </p:nvSpPr>
        <p:spPr bwMode="auto">
          <a:xfrm>
            <a:off x="5068888" y="108743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92" name="Line 22"/>
          <p:cNvSpPr>
            <a:spLocks noChangeShapeType="1"/>
          </p:cNvSpPr>
          <p:nvPr/>
        </p:nvSpPr>
        <p:spPr bwMode="auto">
          <a:xfrm>
            <a:off x="5999163" y="108267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93" name="Line 23"/>
          <p:cNvSpPr>
            <a:spLocks noChangeShapeType="1"/>
          </p:cNvSpPr>
          <p:nvPr/>
        </p:nvSpPr>
        <p:spPr bwMode="auto">
          <a:xfrm>
            <a:off x="5580063" y="108267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94" name="Rectangle 87"/>
          <p:cNvSpPr>
            <a:spLocks noChangeArrowheads="1"/>
          </p:cNvSpPr>
          <p:nvPr/>
        </p:nvSpPr>
        <p:spPr bwMode="auto">
          <a:xfrm>
            <a:off x="4402138" y="1090613"/>
            <a:ext cx="1720850" cy="481012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x-none">
              <a:latin typeface="Century Gothic" charset="0"/>
            </a:endParaRPr>
          </a:p>
          <a:p>
            <a:pPr eaLnBrk="1" hangingPunct="1"/>
            <a:endParaRPr lang="en-US" altLang="x-none">
              <a:latin typeface="Century Gothic" charset="0"/>
            </a:endParaRPr>
          </a:p>
        </p:txBody>
      </p:sp>
      <p:sp>
        <p:nvSpPr>
          <p:cNvPr id="82995" name="Text Box 17"/>
          <p:cNvSpPr txBox="1">
            <a:spLocks noChangeArrowheads="1"/>
          </p:cNvSpPr>
          <p:nvPr/>
        </p:nvSpPr>
        <p:spPr bwMode="auto">
          <a:xfrm>
            <a:off x="835025" y="3049588"/>
            <a:ext cx="15763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x-none" sz="2400">
                <a:latin typeface="Century Gothic" charset="0"/>
              </a:rPr>
              <a:t>10  30  40</a:t>
            </a:r>
          </a:p>
        </p:txBody>
      </p:sp>
      <p:sp>
        <p:nvSpPr>
          <p:cNvPr id="82996" name="Line 18"/>
          <p:cNvSpPr>
            <a:spLocks noChangeShapeType="1"/>
          </p:cNvSpPr>
          <p:nvPr/>
        </p:nvSpPr>
        <p:spPr bwMode="auto">
          <a:xfrm>
            <a:off x="879475" y="304641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97" name="Line 19"/>
          <p:cNvSpPr>
            <a:spLocks noChangeShapeType="1"/>
          </p:cNvSpPr>
          <p:nvPr/>
        </p:nvSpPr>
        <p:spPr bwMode="auto">
          <a:xfrm>
            <a:off x="1817688" y="304641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98" name="Line 20"/>
          <p:cNvSpPr>
            <a:spLocks noChangeShapeType="1"/>
          </p:cNvSpPr>
          <p:nvPr/>
        </p:nvSpPr>
        <p:spPr bwMode="auto">
          <a:xfrm>
            <a:off x="1298575" y="304641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99" name="Line 21"/>
          <p:cNvSpPr>
            <a:spLocks noChangeShapeType="1"/>
          </p:cNvSpPr>
          <p:nvPr/>
        </p:nvSpPr>
        <p:spPr bwMode="auto">
          <a:xfrm>
            <a:off x="1438275" y="304641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000" name="Line 22"/>
          <p:cNvSpPr>
            <a:spLocks noChangeShapeType="1"/>
          </p:cNvSpPr>
          <p:nvPr/>
        </p:nvSpPr>
        <p:spPr bwMode="auto">
          <a:xfrm>
            <a:off x="2368550" y="304006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001" name="Line 23"/>
          <p:cNvSpPr>
            <a:spLocks noChangeShapeType="1"/>
          </p:cNvSpPr>
          <p:nvPr/>
        </p:nvSpPr>
        <p:spPr bwMode="auto">
          <a:xfrm>
            <a:off x="1949450" y="304006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002" name="Rectangle 86"/>
          <p:cNvSpPr>
            <a:spLocks noChangeArrowheads="1"/>
          </p:cNvSpPr>
          <p:nvPr/>
        </p:nvSpPr>
        <p:spPr bwMode="auto">
          <a:xfrm>
            <a:off x="771525" y="3048000"/>
            <a:ext cx="1722438" cy="481013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x-none">
              <a:latin typeface="Century Gothic" charset="0"/>
            </a:endParaRPr>
          </a:p>
          <a:p>
            <a:pPr eaLnBrk="1" hangingPunct="1"/>
            <a:endParaRPr lang="en-US" altLang="x-none">
              <a:latin typeface="Century Gothic" charset="0"/>
            </a:endParaRPr>
          </a:p>
        </p:txBody>
      </p:sp>
      <p:sp>
        <p:nvSpPr>
          <p:cNvPr id="83003" name="Line 58"/>
          <p:cNvSpPr>
            <a:spLocks noChangeShapeType="1"/>
          </p:cNvSpPr>
          <p:nvPr/>
        </p:nvSpPr>
        <p:spPr bwMode="auto">
          <a:xfrm>
            <a:off x="1900238" y="3222625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51684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6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BDA7EC4-35C3-9B47-BCB4-67DF6A83CBF1}" type="slidenum">
              <a:rPr lang="ko-KR" altLang="en-US">
                <a:solidFill>
                  <a:srgbClr val="595959"/>
                </a:solidFill>
                <a:latin typeface="Century Gothic" charset="0"/>
              </a:rPr>
              <a:pPr eaLnBrk="1" hangingPunct="1"/>
              <a:t>77</a:t>
            </a:fld>
            <a:endParaRPr lang="en-US" altLang="ko-KR">
              <a:solidFill>
                <a:srgbClr val="595959"/>
              </a:solidFill>
              <a:latin typeface="Century Gothic" charset="0"/>
            </a:endParaRPr>
          </a:p>
        </p:txBody>
      </p:sp>
      <p:sp>
        <p:nvSpPr>
          <p:cNvPr id="83971" name="Rectangle 2"/>
          <p:cNvSpPr>
            <a:spLocks noGrp="1" noChangeArrowheads="1"/>
          </p:cNvSpPr>
          <p:nvPr>
            <p:ph type="title"/>
          </p:nvPr>
        </p:nvSpPr>
        <p:spPr>
          <a:xfrm>
            <a:off x="696913" y="330200"/>
            <a:ext cx="7772400" cy="639763"/>
          </a:xfrm>
        </p:spPr>
        <p:txBody>
          <a:bodyPr/>
          <a:lstStyle/>
          <a:p>
            <a:pPr eaLnBrk="1" hangingPunct="1"/>
            <a:r>
              <a:rPr lang="en-US" altLang="x-none" sz="3200"/>
              <a:t>(e) Redistribute (non-leaf)</a:t>
            </a:r>
          </a:p>
        </p:txBody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3990975"/>
            <a:ext cx="7772400" cy="2105025"/>
          </a:xfrm>
        </p:spPr>
        <p:txBody>
          <a:bodyPr/>
          <a:lstStyle/>
          <a:p>
            <a:pPr marL="533400" indent="-533400" eaLnBrk="1" hangingPunct="1">
              <a:lnSpc>
                <a:spcPct val="90000"/>
              </a:lnSpc>
            </a:pPr>
            <a:r>
              <a:rPr lang="en-US" altLang="x-none" sz="2400"/>
              <a:t>Delete 20</a:t>
            </a:r>
          </a:p>
          <a:p>
            <a:pPr marL="533400" indent="-533400" eaLnBrk="1" hangingPunct="1">
              <a:lnSpc>
                <a:spcPct val="90000"/>
              </a:lnSpc>
              <a:buFontTx/>
              <a:buNone/>
            </a:pPr>
            <a:endParaRPr lang="en-US" altLang="x-none" sz="2400" i="1"/>
          </a:p>
          <a:p>
            <a:pPr marL="533400" indent="-533400" eaLnBrk="1" hangingPunct="1">
              <a:lnSpc>
                <a:spcPct val="90000"/>
              </a:lnSpc>
              <a:buFontTx/>
              <a:buNone/>
            </a:pPr>
            <a:r>
              <a:rPr lang="en-US" altLang="x-none" sz="2400" i="1"/>
              <a:t>Step 2</a:t>
            </a:r>
            <a:r>
              <a:rPr lang="en-US" altLang="x-none" sz="2400"/>
              <a:t>: </a:t>
            </a:r>
            <a:r>
              <a:rPr lang="en-US" altLang="en-US" sz="2400"/>
              <a:t>“</a:t>
            </a:r>
            <a:r>
              <a:rPr lang="en-US" altLang="x-none" sz="2400"/>
              <a:t>overflow handling algorithm</a:t>
            </a:r>
            <a:r>
              <a:rPr lang="en-US" altLang="en-US" sz="2400"/>
              <a:t>”</a:t>
            </a:r>
            <a:endParaRPr lang="en-US" altLang="x-none" sz="2400"/>
          </a:p>
          <a:p>
            <a:pPr marL="914400" lvl="1" indent="-457200" eaLnBrk="1" hangingPunct="1">
              <a:lnSpc>
                <a:spcPct val="90000"/>
              </a:lnSpc>
            </a:pPr>
            <a:r>
              <a:rPr lang="en-US" altLang="x-none" sz="2000"/>
              <a:t>Pick the mid-key (say 90) in the node and move it to parent.</a:t>
            </a:r>
          </a:p>
          <a:p>
            <a:pPr marL="914400" lvl="1" indent="-457200" eaLnBrk="1" hangingPunct="1">
              <a:lnSpc>
                <a:spcPct val="90000"/>
              </a:lnSpc>
            </a:pPr>
            <a:r>
              <a:rPr lang="en-US" altLang="x-none" sz="2000"/>
              <a:t>Move everything to the right of 90 to the empty node </a:t>
            </a:r>
            <a:r>
              <a:rPr lang="en-US" altLang="x-none" sz="2000" i="1">
                <a:latin typeface="Times New Roman" charset="0"/>
              </a:rPr>
              <a:t>c</a:t>
            </a:r>
            <a:r>
              <a:rPr lang="en-US" altLang="x-none" sz="2000"/>
              <a:t>.</a:t>
            </a:r>
          </a:p>
        </p:txBody>
      </p:sp>
      <p:sp>
        <p:nvSpPr>
          <p:cNvPr id="83973" name="Line 20"/>
          <p:cNvSpPr>
            <a:spLocks noChangeShapeType="1"/>
          </p:cNvSpPr>
          <p:nvPr/>
        </p:nvSpPr>
        <p:spPr bwMode="auto">
          <a:xfrm>
            <a:off x="2454275" y="3122613"/>
            <a:ext cx="2117725" cy="1587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974" name="Freeform 21"/>
          <p:cNvSpPr>
            <a:spLocks/>
          </p:cNvSpPr>
          <p:nvPr/>
        </p:nvSpPr>
        <p:spPr bwMode="auto">
          <a:xfrm>
            <a:off x="2501900" y="2286000"/>
            <a:ext cx="2451100" cy="731838"/>
          </a:xfrm>
          <a:custGeom>
            <a:avLst/>
            <a:gdLst>
              <a:gd name="T0" fmla="*/ 2147483647 w 1544"/>
              <a:gd name="T1" fmla="*/ 0 h 461"/>
              <a:gd name="T2" fmla="*/ 2147483647 w 1544"/>
              <a:gd name="T3" fmla="*/ 2147483647 h 461"/>
              <a:gd name="T4" fmla="*/ 2147483647 w 1544"/>
              <a:gd name="T5" fmla="*/ 2147483647 h 461"/>
              <a:gd name="T6" fmla="*/ 0 60000 65536"/>
              <a:gd name="T7" fmla="*/ 0 60000 65536"/>
              <a:gd name="T8" fmla="*/ 0 60000 65536"/>
              <a:gd name="T9" fmla="*/ 0 w 1544"/>
              <a:gd name="T10" fmla="*/ 0 h 461"/>
              <a:gd name="T11" fmla="*/ 1544 w 1544"/>
              <a:gd name="T12" fmla="*/ 461 h 46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44" h="461">
                <a:moveTo>
                  <a:pt x="56" y="0"/>
                </a:moveTo>
                <a:cubicBezTo>
                  <a:pt x="88" y="45"/>
                  <a:pt x="0" y="193"/>
                  <a:pt x="248" y="270"/>
                </a:cubicBezTo>
                <a:cubicBezTo>
                  <a:pt x="496" y="347"/>
                  <a:pt x="1274" y="421"/>
                  <a:pt x="1544" y="461"/>
                </a:cubicBezTo>
              </a:path>
            </a:pathLst>
          </a:cu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>
              <a:latin typeface="Century Gothic" charset="0"/>
            </a:endParaRPr>
          </a:p>
        </p:txBody>
      </p:sp>
      <p:sp>
        <p:nvSpPr>
          <p:cNvPr id="83975" name="Freeform 22"/>
          <p:cNvSpPr>
            <a:spLocks/>
          </p:cNvSpPr>
          <p:nvPr/>
        </p:nvSpPr>
        <p:spPr bwMode="auto">
          <a:xfrm>
            <a:off x="3052763" y="2266950"/>
            <a:ext cx="3479800" cy="727075"/>
          </a:xfrm>
          <a:custGeom>
            <a:avLst/>
            <a:gdLst>
              <a:gd name="T0" fmla="*/ 2147483647 w 2192"/>
              <a:gd name="T1" fmla="*/ 0 h 458"/>
              <a:gd name="T2" fmla="*/ 2147483647 w 2192"/>
              <a:gd name="T3" fmla="*/ 2147483647 h 458"/>
              <a:gd name="T4" fmla="*/ 2147483647 w 2192"/>
              <a:gd name="T5" fmla="*/ 2147483647 h 458"/>
              <a:gd name="T6" fmla="*/ 2147483647 w 2192"/>
              <a:gd name="T7" fmla="*/ 2147483647 h 458"/>
              <a:gd name="T8" fmla="*/ 0 60000 65536"/>
              <a:gd name="T9" fmla="*/ 0 60000 65536"/>
              <a:gd name="T10" fmla="*/ 0 60000 65536"/>
              <a:gd name="T11" fmla="*/ 0 60000 65536"/>
              <a:gd name="T12" fmla="*/ 0 w 2192"/>
              <a:gd name="T13" fmla="*/ 0 h 458"/>
              <a:gd name="T14" fmla="*/ 2192 w 2192"/>
              <a:gd name="T15" fmla="*/ 458 h 45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92" h="458">
                <a:moveTo>
                  <a:pt x="39" y="0"/>
                </a:moveTo>
                <a:cubicBezTo>
                  <a:pt x="82" y="42"/>
                  <a:pt x="0" y="194"/>
                  <a:pt x="297" y="252"/>
                </a:cubicBezTo>
                <a:cubicBezTo>
                  <a:pt x="594" y="310"/>
                  <a:pt x="1505" y="314"/>
                  <a:pt x="1821" y="348"/>
                </a:cubicBezTo>
                <a:cubicBezTo>
                  <a:pt x="2137" y="382"/>
                  <a:pt x="2115" y="435"/>
                  <a:pt x="2192" y="458"/>
                </a:cubicBezTo>
              </a:path>
            </a:pathLst>
          </a:cu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>
              <a:latin typeface="Century Gothic" charset="0"/>
            </a:endParaRPr>
          </a:p>
        </p:txBody>
      </p:sp>
      <p:sp>
        <p:nvSpPr>
          <p:cNvPr id="83976" name="Line 31"/>
          <p:cNvSpPr>
            <a:spLocks noChangeShapeType="1"/>
          </p:cNvSpPr>
          <p:nvPr/>
        </p:nvSpPr>
        <p:spPr bwMode="auto">
          <a:xfrm>
            <a:off x="6234113" y="3114675"/>
            <a:ext cx="2286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3977" name="Group 32"/>
          <p:cNvGrpSpPr>
            <a:grpSpLocks/>
          </p:cNvGrpSpPr>
          <p:nvPr/>
        </p:nvGrpSpPr>
        <p:grpSpPr bwMode="auto">
          <a:xfrm rot="10800000">
            <a:off x="6440488" y="3021013"/>
            <a:ext cx="396875" cy="503237"/>
            <a:chOff x="384" y="4195"/>
            <a:chExt cx="250" cy="317"/>
          </a:xfrm>
        </p:grpSpPr>
        <p:sp>
          <p:nvSpPr>
            <p:cNvPr id="84045" name="Freeform 33"/>
            <p:cNvSpPr>
              <a:spLocks/>
            </p:cNvSpPr>
            <p:nvPr/>
          </p:nvSpPr>
          <p:spPr bwMode="auto">
            <a:xfrm>
              <a:off x="384" y="4214"/>
              <a:ext cx="250" cy="298"/>
            </a:xfrm>
            <a:custGeom>
              <a:avLst/>
              <a:gdLst>
                <a:gd name="T0" fmla="*/ 0 w 250"/>
                <a:gd name="T1" fmla="*/ 0 h 298"/>
                <a:gd name="T2" fmla="*/ 250 w 250"/>
                <a:gd name="T3" fmla="*/ 0 h 298"/>
                <a:gd name="T4" fmla="*/ 250 w 250"/>
                <a:gd name="T5" fmla="*/ 298 h 298"/>
                <a:gd name="T6" fmla="*/ 0 w 250"/>
                <a:gd name="T7" fmla="*/ 298 h 29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50"/>
                <a:gd name="T13" fmla="*/ 0 h 298"/>
                <a:gd name="T14" fmla="*/ 250 w 250"/>
                <a:gd name="T15" fmla="*/ 298 h 29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50" h="298">
                  <a:moveTo>
                    <a:pt x="0" y="0"/>
                  </a:moveTo>
                  <a:lnTo>
                    <a:pt x="250" y="0"/>
                  </a:lnTo>
                  <a:lnTo>
                    <a:pt x="250" y="298"/>
                  </a:lnTo>
                  <a:lnTo>
                    <a:pt x="0" y="298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>
                <a:latin typeface="Century Gothic" charset="0"/>
              </a:endParaRPr>
            </a:p>
          </p:txBody>
        </p:sp>
        <p:sp>
          <p:nvSpPr>
            <p:cNvPr id="84046" name="Line 34"/>
            <p:cNvSpPr>
              <a:spLocks noChangeShapeType="1"/>
            </p:cNvSpPr>
            <p:nvPr/>
          </p:nvSpPr>
          <p:spPr bwMode="auto">
            <a:xfrm flipH="1">
              <a:off x="557" y="4195"/>
              <a:ext cx="9" cy="31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3978" name="Text Box 35"/>
          <p:cNvSpPr txBox="1">
            <a:spLocks noChangeArrowheads="1"/>
          </p:cNvSpPr>
          <p:nvPr/>
        </p:nvSpPr>
        <p:spPr bwMode="auto">
          <a:xfrm>
            <a:off x="6503988" y="3024188"/>
            <a:ext cx="517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400">
                <a:latin typeface="Century Gothic" charset="0"/>
              </a:rPr>
              <a:t>70</a:t>
            </a:r>
          </a:p>
        </p:txBody>
      </p:sp>
      <p:grpSp>
        <p:nvGrpSpPr>
          <p:cNvPr id="83979" name="Group 36"/>
          <p:cNvGrpSpPr>
            <a:grpSpLocks/>
          </p:cNvGrpSpPr>
          <p:nvPr/>
        </p:nvGrpSpPr>
        <p:grpSpPr bwMode="auto">
          <a:xfrm>
            <a:off x="1981200" y="1981200"/>
            <a:ext cx="1774825" cy="512763"/>
            <a:chOff x="750" y="2389"/>
            <a:chExt cx="1118" cy="323"/>
          </a:xfrm>
        </p:grpSpPr>
        <p:sp>
          <p:nvSpPr>
            <p:cNvPr id="84038" name="Text Box 37"/>
            <p:cNvSpPr txBox="1">
              <a:spLocks noChangeArrowheads="1"/>
            </p:cNvSpPr>
            <p:nvPr/>
          </p:nvSpPr>
          <p:spPr bwMode="auto">
            <a:xfrm>
              <a:off x="750" y="2404"/>
              <a:ext cx="1118" cy="3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x-none" sz="2400">
                  <a:latin typeface="Century Gothic" charset="0"/>
                </a:rPr>
                <a:t> 50</a:t>
              </a:r>
              <a:r>
                <a:rPr lang="en-US" altLang="x-none" sz="2400">
                  <a:solidFill>
                    <a:srgbClr val="FF0000"/>
                  </a:solidFill>
                  <a:latin typeface="Century Gothic" charset="0"/>
                </a:rPr>
                <a:t> </a:t>
              </a:r>
              <a:r>
                <a:rPr lang="en-US" altLang="x-none" sz="2400">
                  <a:latin typeface="Century Gothic" charset="0"/>
                </a:rPr>
                <a:t> 70  90 </a:t>
              </a:r>
            </a:p>
          </p:txBody>
        </p:sp>
        <p:sp>
          <p:nvSpPr>
            <p:cNvPr id="84039" name="Line 38"/>
            <p:cNvSpPr>
              <a:spLocks noChangeShapeType="1"/>
            </p:cNvSpPr>
            <p:nvPr/>
          </p:nvSpPr>
          <p:spPr bwMode="auto">
            <a:xfrm>
              <a:off x="832" y="2389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040" name="Line 39"/>
            <p:cNvSpPr>
              <a:spLocks noChangeShapeType="1"/>
            </p:cNvSpPr>
            <p:nvPr/>
          </p:nvSpPr>
          <p:spPr bwMode="auto">
            <a:xfrm>
              <a:off x="1423" y="2389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041" name="Line 40"/>
            <p:cNvSpPr>
              <a:spLocks noChangeShapeType="1"/>
            </p:cNvSpPr>
            <p:nvPr/>
          </p:nvSpPr>
          <p:spPr bwMode="auto">
            <a:xfrm>
              <a:off x="1096" y="2389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042" name="Line 41"/>
            <p:cNvSpPr>
              <a:spLocks noChangeShapeType="1"/>
            </p:cNvSpPr>
            <p:nvPr/>
          </p:nvSpPr>
          <p:spPr bwMode="auto">
            <a:xfrm>
              <a:off x="1184" y="2389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043" name="Line 42"/>
            <p:cNvSpPr>
              <a:spLocks noChangeShapeType="1"/>
            </p:cNvSpPr>
            <p:nvPr/>
          </p:nvSpPr>
          <p:spPr bwMode="auto">
            <a:xfrm>
              <a:off x="1776" y="2408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044" name="Line 43"/>
            <p:cNvSpPr>
              <a:spLocks noChangeShapeType="1"/>
            </p:cNvSpPr>
            <p:nvPr/>
          </p:nvSpPr>
          <p:spPr bwMode="auto">
            <a:xfrm>
              <a:off x="1512" y="2408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3980" name="Group 44"/>
          <p:cNvGrpSpPr>
            <a:grpSpLocks/>
          </p:cNvGrpSpPr>
          <p:nvPr/>
        </p:nvGrpSpPr>
        <p:grpSpPr bwMode="auto">
          <a:xfrm>
            <a:off x="5000625" y="1982788"/>
            <a:ext cx="1822450" cy="512762"/>
            <a:chOff x="734" y="2389"/>
            <a:chExt cx="1148" cy="323"/>
          </a:xfrm>
        </p:grpSpPr>
        <p:sp>
          <p:nvSpPr>
            <p:cNvPr id="84031" name="Text Box 45"/>
            <p:cNvSpPr txBox="1">
              <a:spLocks noChangeArrowheads="1"/>
            </p:cNvSpPr>
            <p:nvPr/>
          </p:nvSpPr>
          <p:spPr bwMode="auto">
            <a:xfrm>
              <a:off x="734" y="2404"/>
              <a:ext cx="1148" cy="300"/>
            </a:xfrm>
            <a:prstGeom prst="rect">
              <a:avLst/>
            </a:prstGeom>
            <a:noFill/>
            <a:ln w="19050">
              <a:solidFill>
                <a:srgbClr val="B2B2B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x-none" sz="2400">
                  <a:latin typeface="Century Gothic" charset="0"/>
                </a:rPr>
                <a:t>                 </a:t>
              </a:r>
            </a:p>
          </p:txBody>
        </p:sp>
        <p:sp>
          <p:nvSpPr>
            <p:cNvPr id="84032" name="Line 46"/>
            <p:cNvSpPr>
              <a:spLocks noChangeShapeType="1"/>
            </p:cNvSpPr>
            <p:nvPr/>
          </p:nvSpPr>
          <p:spPr bwMode="auto">
            <a:xfrm>
              <a:off x="832" y="2389"/>
              <a:ext cx="0" cy="304"/>
            </a:xfrm>
            <a:prstGeom prst="line">
              <a:avLst/>
            </a:prstGeom>
            <a:noFill/>
            <a:ln w="19050">
              <a:solidFill>
                <a:srgbClr val="B2B2B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033" name="Line 47"/>
            <p:cNvSpPr>
              <a:spLocks noChangeShapeType="1"/>
            </p:cNvSpPr>
            <p:nvPr/>
          </p:nvSpPr>
          <p:spPr bwMode="auto">
            <a:xfrm>
              <a:off x="1423" y="2389"/>
              <a:ext cx="0" cy="304"/>
            </a:xfrm>
            <a:prstGeom prst="line">
              <a:avLst/>
            </a:prstGeom>
            <a:noFill/>
            <a:ln w="19050">
              <a:solidFill>
                <a:srgbClr val="B2B2B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034" name="Line 48"/>
            <p:cNvSpPr>
              <a:spLocks noChangeShapeType="1"/>
            </p:cNvSpPr>
            <p:nvPr/>
          </p:nvSpPr>
          <p:spPr bwMode="auto">
            <a:xfrm>
              <a:off x="1096" y="2389"/>
              <a:ext cx="0" cy="304"/>
            </a:xfrm>
            <a:prstGeom prst="line">
              <a:avLst/>
            </a:prstGeom>
            <a:noFill/>
            <a:ln w="19050">
              <a:solidFill>
                <a:srgbClr val="B2B2B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035" name="Line 49"/>
            <p:cNvSpPr>
              <a:spLocks noChangeShapeType="1"/>
            </p:cNvSpPr>
            <p:nvPr/>
          </p:nvSpPr>
          <p:spPr bwMode="auto">
            <a:xfrm>
              <a:off x="1184" y="2389"/>
              <a:ext cx="0" cy="304"/>
            </a:xfrm>
            <a:prstGeom prst="line">
              <a:avLst/>
            </a:prstGeom>
            <a:noFill/>
            <a:ln w="19050">
              <a:solidFill>
                <a:srgbClr val="B2B2B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036" name="Line 50"/>
            <p:cNvSpPr>
              <a:spLocks noChangeShapeType="1"/>
            </p:cNvSpPr>
            <p:nvPr/>
          </p:nvSpPr>
          <p:spPr bwMode="auto">
            <a:xfrm>
              <a:off x="1776" y="2408"/>
              <a:ext cx="0" cy="304"/>
            </a:xfrm>
            <a:prstGeom prst="line">
              <a:avLst/>
            </a:prstGeom>
            <a:noFill/>
            <a:ln w="19050">
              <a:solidFill>
                <a:srgbClr val="B2B2B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037" name="Line 51"/>
            <p:cNvSpPr>
              <a:spLocks noChangeShapeType="1"/>
            </p:cNvSpPr>
            <p:nvPr/>
          </p:nvSpPr>
          <p:spPr bwMode="auto">
            <a:xfrm>
              <a:off x="1512" y="2408"/>
              <a:ext cx="0" cy="304"/>
            </a:xfrm>
            <a:prstGeom prst="line">
              <a:avLst/>
            </a:prstGeom>
            <a:noFill/>
            <a:ln w="19050">
              <a:solidFill>
                <a:srgbClr val="B2B2B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3981" name="Line 52"/>
          <p:cNvSpPr>
            <a:spLocks noChangeShapeType="1"/>
          </p:cNvSpPr>
          <p:nvPr/>
        </p:nvSpPr>
        <p:spPr bwMode="auto">
          <a:xfrm flipH="1">
            <a:off x="2743200" y="1295400"/>
            <a:ext cx="1700213" cy="687388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982" name="Line 53"/>
          <p:cNvSpPr>
            <a:spLocks noChangeShapeType="1"/>
          </p:cNvSpPr>
          <p:nvPr/>
        </p:nvSpPr>
        <p:spPr bwMode="auto">
          <a:xfrm>
            <a:off x="5021263" y="1279525"/>
            <a:ext cx="139700" cy="693738"/>
          </a:xfrm>
          <a:prstGeom prst="line">
            <a:avLst/>
          </a:prstGeom>
          <a:noFill/>
          <a:ln w="15875">
            <a:solidFill>
              <a:srgbClr val="B2B2B2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983" name="Line 54"/>
          <p:cNvSpPr>
            <a:spLocks noChangeShapeType="1"/>
          </p:cNvSpPr>
          <p:nvPr/>
        </p:nvSpPr>
        <p:spPr bwMode="auto">
          <a:xfrm>
            <a:off x="5554663" y="1339850"/>
            <a:ext cx="1679575" cy="588963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984" name="Line 55"/>
          <p:cNvSpPr>
            <a:spLocks noChangeShapeType="1"/>
          </p:cNvSpPr>
          <p:nvPr/>
        </p:nvSpPr>
        <p:spPr bwMode="auto">
          <a:xfrm>
            <a:off x="825500" y="3228975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985" name="Line 56"/>
          <p:cNvSpPr>
            <a:spLocks noChangeShapeType="1"/>
          </p:cNvSpPr>
          <p:nvPr/>
        </p:nvSpPr>
        <p:spPr bwMode="auto">
          <a:xfrm>
            <a:off x="1408113" y="3217863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986" name="Text Box 57"/>
          <p:cNvSpPr txBox="1">
            <a:spLocks noChangeArrowheads="1"/>
          </p:cNvSpPr>
          <p:nvPr/>
        </p:nvSpPr>
        <p:spPr bwMode="auto">
          <a:xfrm>
            <a:off x="4114800" y="8382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000" i="1">
                <a:latin typeface="Times New Roman" charset="0"/>
              </a:rPr>
              <a:t>a</a:t>
            </a:r>
          </a:p>
        </p:txBody>
      </p:sp>
      <p:sp>
        <p:nvSpPr>
          <p:cNvPr id="83987" name="Text Box 58"/>
          <p:cNvSpPr txBox="1">
            <a:spLocks noChangeArrowheads="1"/>
          </p:cNvSpPr>
          <p:nvPr/>
        </p:nvSpPr>
        <p:spPr bwMode="auto">
          <a:xfrm>
            <a:off x="1676400" y="17526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000" i="1">
                <a:latin typeface="Times New Roman" charset="0"/>
              </a:rPr>
              <a:t>b</a:t>
            </a:r>
          </a:p>
        </p:txBody>
      </p:sp>
      <p:sp>
        <p:nvSpPr>
          <p:cNvPr id="83988" name="Text Box 59"/>
          <p:cNvSpPr txBox="1">
            <a:spLocks noChangeArrowheads="1"/>
          </p:cNvSpPr>
          <p:nvPr/>
        </p:nvSpPr>
        <p:spPr bwMode="auto">
          <a:xfrm>
            <a:off x="4724400" y="1752600"/>
            <a:ext cx="296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000" i="1">
                <a:latin typeface="Times New Roman" charset="0"/>
              </a:rPr>
              <a:t>c</a:t>
            </a:r>
          </a:p>
        </p:txBody>
      </p:sp>
      <p:sp>
        <p:nvSpPr>
          <p:cNvPr id="83989" name="Text Box 60"/>
          <p:cNvSpPr txBox="1">
            <a:spLocks noChangeArrowheads="1"/>
          </p:cNvSpPr>
          <p:nvPr/>
        </p:nvSpPr>
        <p:spPr bwMode="auto">
          <a:xfrm>
            <a:off x="685800" y="26670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000" i="1">
                <a:latin typeface="Times New Roman" charset="0"/>
              </a:rPr>
              <a:t>d</a:t>
            </a:r>
          </a:p>
        </p:txBody>
      </p:sp>
      <p:sp>
        <p:nvSpPr>
          <p:cNvPr id="83990" name="Text Box 61"/>
          <p:cNvSpPr txBox="1">
            <a:spLocks noChangeArrowheads="1"/>
          </p:cNvSpPr>
          <p:nvPr/>
        </p:nvSpPr>
        <p:spPr bwMode="auto">
          <a:xfrm>
            <a:off x="4572000" y="2667000"/>
            <a:ext cx="254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000" i="1">
                <a:latin typeface="Times New Roman" charset="0"/>
              </a:rPr>
              <a:t>f</a:t>
            </a:r>
          </a:p>
        </p:txBody>
      </p:sp>
      <p:sp>
        <p:nvSpPr>
          <p:cNvPr id="83991" name="Text Box 62"/>
          <p:cNvSpPr txBox="1">
            <a:spLocks noChangeArrowheads="1"/>
          </p:cNvSpPr>
          <p:nvPr/>
        </p:nvSpPr>
        <p:spPr bwMode="auto">
          <a:xfrm>
            <a:off x="6553200" y="26670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000" i="1">
                <a:latin typeface="Times New Roman" charset="0"/>
              </a:rPr>
              <a:t>g</a:t>
            </a:r>
          </a:p>
        </p:txBody>
      </p:sp>
      <p:sp>
        <p:nvSpPr>
          <p:cNvPr id="83992" name="Freeform 63"/>
          <p:cNvSpPr>
            <a:spLocks/>
          </p:cNvSpPr>
          <p:nvPr/>
        </p:nvSpPr>
        <p:spPr bwMode="auto">
          <a:xfrm>
            <a:off x="3508375" y="2286000"/>
            <a:ext cx="3454400" cy="495300"/>
          </a:xfrm>
          <a:custGeom>
            <a:avLst/>
            <a:gdLst>
              <a:gd name="T0" fmla="*/ 2147483647 w 2176"/>
              <a:gd name="T1" fmla="*/ 0 h 312"/>
              <a:gd name="T2" fmla="*/ 2147483647 w 2176"/>
              <a:gd name="T3" fmla="*/ 2147483647 h 312"/>
              <a:gd name="T4" fmla="*/ 2147483647 w 2176"/>
              <a:gd name="T5" fmla="*/ 2147483647 h 312"/>
              <a:gd name="T6" fmla="*/ 0 60000 65536"/>
              <a:gd name="T7" fmla="*/ 0 60000 65536"/>
              <a:gd name="T8" fmla="*/ 0 60000 65536"/>
              <a:gd name="T9" fmla="*/ 0 w 2176"/>
              <a:gd name="T10" fmla="*/ 0 h 312"/>
              <a:gd name="T11" fmla="*/ 2176 w 2176"/>
              <a:gd name="T12" fmla="*/ 312 h 31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76" h="312">
                <a:moveTo>
                  <a:pt x="100" y="0"/>
                </a:moveTo>
                <a:cubicBezTo>
                  <a:pt x="141" y="32"/>
                  <a:pt x="0" y="140"/>
                  <a:pt x="346" y="192"/>
                </a:cubicBezTo>
                <a:cubicBezTo>
                  <a:pt x="692" y="244"/>
                  <a:pt x="1795" y="287"/>
                  <a:pt x="2176" y="312"/>
                </a:cubicBezTo>
              </a:path>
            </a:pathLst>
          </a:cu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>
              <a:latin typeface="Century Gothic" charset="0"/>
            </a:endParaRPr>
          </a:p>
        </p:txBody>
      </p:sp>
      <p:sp>
        <p:nvSpPr>
          <p:cNvPr id="83993" name="AutoShape 64"/>
          <p:cNvSpPr>
            <a:spLocks noChangeArrowheads="1"/>
          </p:cNvSpPr>
          <p:nvPr/>
        </p:nvSpPr>
        <p:spPr bwMode="auto">
          <a:xfrm>
            <a:off x="1600200" y="1676400"/>
            <a:ext cx="5334000" cy="1066800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>
              <a:latin typeface="Century Gothic" charset="0"/>
            </a:endParaRPr>
          </a:p>
        </p:txBody>
      </p:sp>
      <p:sp>
        <p:nvSpPr>
          <p:cNvPr id="83994" name="Text Box 65"/>
          <p:cNvSpPr txBox="1">
            <a:spLocks noChangeArrowheads="1"/>
          </p:cNvSpPr>
          <p:nvPr/>
        </p:nvSpPr>
        <p:spPr bwMode="auto">
          <a:xfrm>
            <a:off x="1676400" y="1243013"/>
            <a:ext cx="1314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>
                <a:solidFill>
                  <a:srgbClr val="FF0000"/>
                </a:solidFill>
              </a:rPr>
              <a:t>redistribute</a:t>
            </a:r>
          </a:p>
        </p:txBody>
      </p:sp>
      <p:sp>
        <p:nvSpPr>
          <p:cNvPr id="83995" name="Text Box 66"/>
          <p:cNvSpPr txBox="1">
            <a:spLocks noChangeArrowheads="1"/>
          </p:cNvSpPr>
          <p:nvPr/>
        </p:nvSpPr>
        <p:spPr bwMode="auto">
          <a:xfrm>
            <a:off x="3756025" y="2001838"/>
            <a:ext cx="603250" cy="476250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400">
                <a:latin typeface="Century Gothic" charset="0"/>
              </a:rPr>
              <a:t>97  </a:t>
            </a:r>
            <a:r>
              <a:rPr lang="en-US" altLang="x-none" sz="2400">
                <a:solidFill>
                  <a:srgbClr val="FF0000"/>
                </a:solidFill>
                <a:latin typeface="Century Gothic" charset="0"/>
              </a:rPr>
              <a:t>    </a:t>
            </a:r>
            <a:r>
              <a:rPr lang="en-US" altLang="x-none" sz="2400">
                <a:latin typeface="Century Gothic" charset="0"/>
              </a:rPr>
              <a:t>            </a:t>
            </a:r>
          </a:p>
        </p:txBody>
      </p:sp>
      <p:sp>
        <p:nvSpPr>
          <p:cNvPr id="83996" name="Line 67"/>
          <p:cNvSpPr>
            <a:spLocks noChangeShapeType="1"/>
          </p:cNvSpPr>
          <p:nvPr/>
        </p:nvSpPr>
        <p:spPr bwMode="auto">
          <a:xfrm>
            <a:off x="4171950" y="198755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997" name="Freeform 68"/>
          <p:cNvSpPr>
            <a:spLocks/>
          </p:cNvSpPr>
          <p:nvPr/>
        </p:nvSpPr>
        <p:spPr bwMode="auto">
          <a:xfrm>
            <a:off x="4194175" y="2286000"/>
            <a:ext cx="2892425" cy="381000"/>
          </a:xfrm>
          <a:custGeom>
            <a:avLst/>
            <a:gdLst>
              <a:gd name="T0" fmla="*/ 2147483647 w 1822"/>
              <a:gd name="T1" fmla="*/ 0 h 240"/>
              <a:gd name="T2" fmla="*/ 2147483647 w 1822"/>
              <a:gd name="T3" fmla="*/ 2147483647 h 240"/>
              <a:gd name="T4" fmla="*/ 2147483647 w 1822"/>
              <a:gd name="T5" fmla="*/ 2147483647 h 240"/>
              <a:gd name="T6" fmla="*/ 2147483647 w 1822"/>
              <a:gd name="T7" fmla="*/ 2147483647 h 240"/>
              <a:gd name="T8" fmla="*/ 0 60000 65536"/>
              <a:gd name="T9" fmla="*/ 0 60000 65536"/>
              <a:gd name="T10" fmla="*/ 0 60000 65536"/>
              <a:gd name="T11" fmla="*/ 0 60000 65536"/>
              <a:gd name="T12" fmla="*/ 0 w 1822"/>
              <a:gd name="T13" fmla="*/ 0 h 240"/>
              <a:gd name="T14" fmla="*/ 1822 w 1822"/>
              <a:gd name="T15" fmla="*/ 240 h 24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22" h="240">
                <a:moveTo>
                  <a:pt x="46" y="0"/>
                </a:moveTo>
                <a:cubicBezTo>
                  <a:pt x="74" y="29"/>
                  <a:pt x="0" y="142"/>
                  <a:pt x="214" y="174"/>
                </a:cubicBezTo>
                <a:cubicBezTo>
                  <a:pt x="428" y="206"/>
                  <a:pt x="1062" y="181"/>
                  <a:pt x="1330" y="192"/>
                </a:cubicBezTo>
                <a:cubicBezTo>
                  <a:pt x="1598" y="203"/>
                  <a:pt x="1720" y="230"/>
                  <a:pt x="1822" y="240"/>
                </a:cubicBezTo>
              </a:path>
            </a:pathLst>
          </a:cu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>
              <a:latin typeface="Century Gothic" charset="0"/>
            </a:endParaRPr>
          </a:p>
        </p:txBody>
      </p:sp>
      <p:sp>
        <p:nvSpPr>
          <p:cNvPr id="83998" name="AutoShape 69"/>
          <p:cNvSpPr>
            <a:spLocks noChangeArrowheads="1"/>
          </p:cNvSpPr>
          <p:nvPr/>
        </p:nvSpPr>
        <p:spPr bwMode="auto">
          <a:xfrm>
            <a:off x="3636963" y="2057400"/>
            <a:ext cx="685800" cy="533400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0000FF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>
              <a:latin typeface="Century Gothic" charset="0"/>
            </a:endParaRPr>
          </a:p>
        </p:txBody>
      </p:sp>
      <p:sp>
        <p:nvSpPr>
          <p:cNvPr id="83999" name="AutoShape 70"/>
          <p:cNvSpPr>
            <a:spLocks noChangeArrowheads="1"/>
          </p:cNvSpPr>
          <p:nvPr/>
        </p:nvSpPr>
        <p:spPr bwMode="auto">
          <a:xfrm>
            <a:off x="3200400" y="2057400"/>
            <a:ext cx="381000" cy="381000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0000FF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>
              <a:latin typeface="Century Gothic" charset="0"/>
            </a:endParaRPr>
          </a:p>
        </p:txBody>
      </p:sp>
      <p:sp>
        <p:nvSpPr>
          <p:cNvPr id="84000" name="Freeform 71"/>
          <p:cNvSpPr>
            <a:spLocks/>
          </p:cNvSpPr>
          <p:nvPr/>
        </p:nvSpPr>
        <p:spPr bwMode="auto">
          <a:xfrm>
            <a:off x="3429000" y="1371600"/>
            <a:ext cx="1295400" cy="685800"/>
          </a:xfrm>
          <a:custGeom>
            <a:avLst/>
            <a:gdLst>
              <a:gd name="T0" fmla="*/ 0 w 816"/>
              <a:gd name="T1" fmla="*/ 2147483647 h 432"/>
              <a:gd name="T2" fmla="*/ 2147483647 w 816"/>
              <a:gd name="T3" fmla="*/ 2147483647 h 432"/>
              <a:gd name="T4" fmla="*/ 2147483647 w 816"/>
              <a:gd name="T5" fmla="*/ 0 h 432"/>
              <a:gd name="T6" fmla="*/ 0 60000 65536"/>
              <a:gd name="T7" fmla="*/ 0 60000 65536"/>
              <a:gd name="T8" fmla="*/ 0 60000 65536"/>
              <a:gd name="T9" fmla="*/ 0 w 816"/>
              <a:gd name="T10" fmla="*/ 0 h 432"/>
              <a:gd name="T11" fmla="*/ 816 w 816"/>
              <a:gd name="T12" fmla="*/ 432 h 43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16" h="432">
                <a:moveTo>
                  <a:pt x="0" y="432"/>
                </a:moveTo>
                <a:cubicBezTo>
                  <a:pt x="69" y="396"/>
                  <a:pt x="278" y="288"/>
                  <a:pt x="414" y="216"/>
                </a:cubicBezTo>
                <a:cubicBezTo>
                  <a:pt x="550" y="144"/>
                  <a:pt x="732" y="45"/>
                  <a:pt x="816" y="0"/>
                </a:cubicBezTo>
              </a:path>
            </a:pathLst>
          </a:custGeom>
          <a:noFill/>
          <a:ln w="19050">
            <a:solidFill>
              <a:srgbClr val="0000FF"/>
            </a:solidFill>
            <a:prstDash val="sysDot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>
              <a:latin typeface="Century Gothic" charset="0"/>
            </a:endParaRPr>
          </a:p>
        </p:txBody>
      </p:sp>
      <p:sp>
        <p:nvSpPr>
          <p:cNvPr id="84001" name="Freeform 72"/>
          <p:cNvSpPr>
            <a:spLocks/>
          </p:cNvSpPr>
          <p:nvPr/>
        </p:nvSpPr>
        <p:spPr bwMode="auto">
          <a:xfrm>
            <a:off x="4324350" y="2219325"/>
            <a:ext cx="971550" cy="66675"/>
          </a:xfrm>
          <a:custGeom>
            <a:avLst/>
            <a:gdLst>
              <a:gd name="T0" fmla="*/ 0 w 612"/>
              <a:gd name="T1" fmla="*/ 2147483647 h 42"/>
              <a:gd name="T2" fmla="*/ 2147483647 w 612"/>
              <a:gd name="T3" fmla="*/ 2147483647 h 42"/>
              <a:gd name="T4" fmla="*/ 2147483647 w 612"/>
              <a:gd name="T5" fmla="*/ 2147483647 h 42"/>
              <a:gd name="T6" fmla="*/ 2147483647 w 612"/>
              <a:gd name="T7" fmla="*/ 0 h 42"/>
              <a:gd name="T8" fmla="*/ 0 60000 65536"/>
              <a:gd name="T9" fmla="*/ 0 60000 65536"/>
              <a:gd name="T10" fmla="*/ 0 60000 65536"/>
              <a:gd name="T11" fmla="*/ 0 60000 65536"/>
              <a:gd name="T12" fmla="*/ 0 w 612"/>
              <a:gd name="T13" fmla="*/ 0 h 42"/>
              <a:gd name="T14" fmla="*/ 612 w 612"/>
              <a:gd name="T15" fmla="*/ 42 h 4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12" h="42">
                <a:moveTo>
                  <a:pt x="0" y="42"/>
                </a:moveTo>
                <a:cubicBezTo>
                  <a:pt x="26" y="39"/>
                  <a:pt x="104" y="28"/>
                  <a:pt x="156" y="24"/>
                </a:cubicBezTo>
                <a:cubicBezTo>
                  <a:pt x="208" y="20"/>
                  <a:pt x="236" y="22"/>
                  <a:pt x="312" y="18"/>
                </a:cubicBezTo>
                <a:cubicBezTo>
                  <a:pt x="388" y="14"/>
                  <a:pt x="550" y="4"/>
                  <a:pt x="612" y="0"/>
                </a:cubicBezTo>
              </a:path>
            </a:pathLst>
          </a:custGeom>
          <a:noFill/>
          <a:ln w="19050">
            <a:solidFill>
              <a:srgbClr val="0000FF"/>
            </a:solidFill>
            <a:prstDash val="sysDot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>
              <a:latin typeface="Century Gothic" charset="0"/>
            </a:endParaRPr>
          </a:p>
        </p:txBody>
      </p:sp>
      <p:sp>
        <p:nvSpPr>
          <p:cNvPr id="84002" name="Line 73"/>
          <p:cNvSpPr>
            <a:spLocks noChangeShapeType="1"/>
          </p:cNvSpPr>
          <p:nvPr/>
        </p:nvSpPr>
        <p:spPr bwMode="auto">
          <a:xfrm>
            <a:off x="4572000" y="3276600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003" name="Line 74"/>
          <p:cNvSpPr>
            <a:spLocks noChangeShapeType="1"/>
          </p:cNvSpPr>
          <p:nvPr/>
        </p:nvSpPr>
        <p:spPr bwMode="auto">
          <a:xfrm>
            <a:off x="5105400" y="3276600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004" name="Line 75"/>
          <p:cNvSpPr>
            <a:spLocks noChangeShapeType="1"/>
          </p:cNvSpPr>
          <p:nvPr/>
        </p:nvSpPr>
        <p:spPr bwMode="auto">
          <a:xfrm>
            <a:off x="6477000" y="3276600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005" name="Line 76"/>
          <p:cNvSpPr>
            <a:spLocks noChangeShapeType="1"/>
          </p:cNvSpPr>
          <p:nvPr/>
        </p:nvSpPr>
        <p:spPr bwMode="auto">
          <a:xfrm flipH="1">
            <a:off x="1201738" y="2209800"/>
            <a:ext cx="855662" cy="820738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006" name="Text Box 17"/>
          <p:cNvSpPr txBox="1">
            <a:spLocks noChangeArrowheads="1"/>
          </p:cNvSpPr>
          <p:nvPr/>
        </p:nvSpPr>
        <p:spPr bwMode="auto">
          <a:xfrm>
            <a:off x="4621213" y="3014663"/>
            <a:ext cx="10493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x-none" sz="2400">
                <a:latin typeface="Century Gothic" charset="0"/>
              </a:rPr>
              <a:t>50  60</a:t>
            </a:r>
          </a:p>
        </p:txBody>
      </p:sp>
      <p:sp>
        <p:nvSpPr>
          <p:cNvPr id="84007" name="Line 18"/>
          <p:cNvSpPr>
            <a:spLocks noChangeShapeType="1"/>
          </p:cNvSpPr>
          <p:nvPr/>
        </p:nvSpPr>
        <p:spPr bwMode="auto">
          <a:xfrm>
            <a:off x="4654550" y="301148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008" name="Line 19"/>
          <p:cNvSpPr>
            <a:spLocks noChangeShapeType="1"/>
          </p:cNvSpPr>
          <p:nvPr/>
        </p:nvSpPr>
        <p:spPr bwMode="auto">
          <a:xfrm>
            <a:off x="5592763" y="301148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009" name="Line 20"/>
          <p:cNvSpPr>
            <a:spLocks noChangeShapeType="1"/>
          </p:cNvSpPr>
          <p:nvPr/>
        </p:nvSpPr>
        <p:spPr bwMode="auto">
          <a:xfrm>
            <a:off x="5073650" y="301148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010" name="Line 21"/>
          <p:cNvSpPr>
            <a:spLocks noChangeShapeType="1"/>
          </p:cNvSpPr>
          <p:nvPr/>
        </p:nvSpPr>
        <p:spPr bwMode="auto">
          <a:xfrm>
            <a:off x="5213350" y="301148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011" name="Line 22"/>
          <p:cNvSpPr>
            <a:spLocks noChangeShapeType="1"/>
          </p:cNvSpPr>
          <p:nvPr/>
        </p:nvSpPr>
        <p:spPr bwMode="auto">
          <a:xfrm>
            <a:off x="6143625" y="300513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012" name="Line 23"/>
          <p:cNvSpPr>
            <a:spLocks noChangeShapeType="1"/>
          </p:cNvSpPr>
          <p:nvPr/>
        </p:nvSpPr>
        <p:spPr bwMode="auto">
          <a:xfrm>
            <a:off x="5724525" y="300513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013" name="Rectangle 86"/>
          <p:cNvSpPr>
            <a:spLocks noChangeArrowheads="1"/>
          </p:cNvSpPr>
          <p:nvPr/>
        </p:nvSpPr>
        <p:spPr bwMode="auto">
          <a:xfrm>
            <a:off x="4546600" y="3013075"/>
            <a:ext cx="1722438" cy="481013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x-none">
              <a:latin typeface="Century Gothic" charset="0"/>
            </a:endParaRPr>
          </a:p>
          <a:p>
            <a:pPr eaLnBrk="1" hangingPunct="1"/>
            <a:endParaRPr lang="en-US" altLang="x-none">
              <a:latin typeface="Century Gothic" charset="0"/>
            </a:endParaRPr>
          </a:p>
        </p:txBody>
      </p:sp>
      <p:sp>
        <p:nvSpPr>
          <p:cNvPr id="84014" name="Text Box 17"/>
          <p:cNvSpPr txBox="1">
            <a:spLocks noChangeArrowheads="1"/>
          </p:cNvSpPr>
          <p:nvPr/>
        </p:nvSpPr>
        <p:spPr bwMode="auto">
          <a:xfrm>
            <a:off x="5000625" y="1092200"/>
            <a:ext cx="5207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x-none" sz="2400">
                <a:latin typeface="Century Gothic" charset="0"/>
              </a:rPr>
              <a:t>99</a:t>
            </a:r>
          </a:p>
        </p:txBody>
      </p:sp>
      <p:sp>
        <p:nvSpPr>
          <p:cNvPr id="84015" name="Line 18"/>
          <p:cNvSpPr>
            <a:spLocks noChangeShapeType="1"/>
          </p:cNvSpPr>
          <p:nvPr/>
        </p:nvSpPr>
        <p:spPr bwMode="auto">
          <a:xfrm>
            <a:off x="4510088" y="108743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016" name="Line 19"/>
          <p:cNvSpPr>
            <a:spLocks noChangeShapeType="1"/>
          </p:cNvSpPr>
          <p:nvPr/>
        </p:nvSpPr>
        <p:spPr bwMode="auto">
          <a:xfrm>
            <a:off x="5448300" y="108743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017" name="Line 20"/>
          <p:cNvSpPr>
            <a:spLocks noChangeShapeType="1"/>
          </p:cNvSpPr>
          <p:nvPr/>
        </p:nvSpPr>
        <p:spPr bwMode="auto">
          <a:xfrm>
            <a:off x="4929188" y="108743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018" name="Line 21"/>
          <p:cNvSpPr>
            <a:spLocks noChangeShapeType="1"/>
          </p:cNvSpPr>
          <p:nvPr/>
        </p:nvSpPr>
        <p:spPr bwMode="auto">
          <a:xfrm>
            <a:off x="5068888" y="108743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019" name="Line 22"/>
          <p:cNvSpPr>
            <a:spLocks noChangeShapeType="1"/>
          </p:cNvSpPr>
          <p:nvPr/>
        </p:nvSpPr>
        <p:spPr bwMode="auto">
          <a:xfrm>
            <a:off x="5999163" y="108267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020" name="Line 23"/>
          <p:cNvSpPr>
            <a:spLocks noChangeShapeType="1"/>
          </p:cNvSpPr>
          <p:nvPr/>
        </p:nvSpPr>
        <p:spPr bwMode="auto">
          <a:xfrm>
            <a:off x="5580063" y="108267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021" name="Rectangle 87"/>
          <p:cNvSpPr>
            <a:spLocks noChangeArrowheads="1"/>
          </p:cNvSpPr>
          <p:nvPr/>
        </p:nvSpPr>
        <p:spPr bwMode="auto">
          <a:xfrm>
            <a:off x="4402138" y="1090613"/>
            <a:ext cx="1720850" cy="481012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x-none">
              <a:latin typeface="Century Gothic" charset="0"/>
            </a:endParaRPr>
          </a:p>
          <a:p>
            <a:pPr eaLnBrk="1" hangingPunct="1"/>
            <a:endParaRPr lang="en-US" altLang="x-none">
              <a:latin typeface="Century Gothic" charset="0"/>
            </a:endParaRPr>
          </a:p>
        </p:txBody>
      </p:sp>
      <p:sp>
        <p:nvSpPr>
          <p:cNvPr id="84022" name="Text Box 17"/>
          <p:cNvSpPr txBox="1">
            <a:spLocks noChangeArrowheads="1"/>
          </p:cNvSpPr>
          <p:nvPr/>
        </p:nvSpPr>
        <p:spPr bwMode="auto">
          <a:xfrm>
            <a:off x="835025" y="3049588"/>
            <a:ext cx="15763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x-none" sz="2400">
                <a:latin typeface="Century Gothic" charset="0"/>
              </a:rPr>
              <a:t>10  30  40</a:t>
            </a:r>
          </a:p>
        </p:txBody>
      </p:sp>
      <p:sp>
        <p:nvSpPr>
          <p:cNvPr id="84023" name="Line 18"/>
          <p:cNvSpPr>
            <a:spLocks noChangeShapeType="1"/>
          </p:cNvSpPr>
          <p:nvPr/>
        </p:nvSpPr>
        <p:spPr bwMode="auto">
          <a:xfrm>
            <a:off x="879475" y="304641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024" name="Line 19"/>
          <p:cNvSpPr>
            <a:spLocks noChangeShapeType="1"/>
          </p:cNvSpPr>
          <p:nvPr/>
        </p:nvSpPr>
        <p:spPr bwMode="auto">
          <a:xfrm>
            <a:off x="1817688" y="304641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025" name="Line 20"/>
          <p:cNvSpPr>
            <a:spLocks noChangeShapeType="1"/>
          </p:cNvSpPr>
          <p:nvPr/>
        </p:nvSpPr>
        <p:spPr bwMode="auto">
          <a:xfrm>
            <a:off x="1298575" y="304641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026" name="Line 21"/>
          <p:cNvSpPr>
            <a:spLocks noChangeShapeType="1"/>
          </p:cNvSpPr>
          <p:nvPr/>
        </p:nvSpPr>
        <p:spPr bwMode="auto">
          <a:xfrm>
            <a:off x="1438275" y="304641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027" name="Line 22"/>
          <p:cNvSpPr>
            <a:spLocks noChangeShapeType="1"/>
          </p:cNvSpPr>
          <p:nvPr/>
        </p:nvSpPr>
        <p:spPr bwMode="auto">
          <a:xfrm>
            <a:off x="2368550" y="304006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028" name="Line 23"/>
          <p:cNvSpPr>
            <a:spLocks noChangeShapeType="1"/>
          </p:cNvSpPr>
          <p:nvPr/>
        </p:nvSpPr>
        <p:spPr bwMode="auto">
          <a:xfrm>
            <a:off x="1949450" y="304006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029" name="Rectangle 86"/>
          <p:cNvSpPr>
            <a:spLocks noChangeArrowheads="1"/>
          </p:cNvSpPr>
          <p:nvPr/>
        </p:nvSpPr>
        <p:spPr bwMode="auto">
          <a:xfrm>
            <a:off x="771525" y="3048000"/>
            <a:ext cx="1722438" cy="481013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x-none">
              <a:latin typeface="Century Gothic" charset="0"/>
            </a:endParaRPr>
          </a:p>
          <a:p>
            <a:pPr eaLnBrk="1" hangingPunct="1"/>
            <a:endParaRPr lang="en-US" altLang="x-none">
              <a:latin typeface="Century Gothic" charset="0"/>
            </a:endParaRPr>
          </a:p>
        </p:txBody>
      </p:sp>
      <p:sp>
        <p:nvSpPr>
          <p:cNvPr id="84030" name="Line 58"/>
          <p:cNvSpPr>
            <a:spLocks noChangeShapeType="1"/>
          </p:cNvSpPr>
          <p:nvPr/>
        </p:nvSpPr>
        <p:spPr bwMode="auto">
          <a:xfrm>
            <a:off x="1900238" y="3222625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62266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E18360E-414B-684E-87F0-254168CACB36}" type="slidenum">
              <a:rPr lang="ko-KR" altLang="en-US">
                <a:solidFill>
                  <a:srgbClr val="595959"/>
                </a:solidFill>
                <a:latin typeface="Century Gothic" charset="0"/>
              </a:rPr>
              <a:pPr eaLnBrk="1" hangingPunct="1"/>
              <a:t>78</a:t>
            </a:fld>
            <a:endParaRPr lang="en-US" altLang="ko-KR">
              <a:solidFill>
                <a:srgbClr val="595959"/>
              </a:solidFill>
              <a:latin typeface="Century Gothic" charset="0"/>
            </a:endParaRPr>
          </a:p>
        </p:txBody>
      </p:sp>
      <p:sp>
        <p:nvSpPr>
          <p:cNvPr id="84995" name="Rectangle 2"/>
          <p:cNvSpPr>
            <a:spLocks noGrp="1" noChangeArrowheads="1"/>
          </p:cNvSpPr>
          <p:nvPr>
            <p:ph type="title"/>
          </p:nvPr>
        </p:nvSpPr>
        <p:spPr>
          <a:xfrm>
            <a:off x="696913" y="330200"/>
            <a:ext cx="7772400" cy="639763"/>
          </a:xfrm>
        </p:spPr>
        <p:txBody>
          <a:bodyPr/>
          <a:lstStyle/>
          <a:p>
            <a:pPr eaLnBrk="1" hangingPunct="1"/>
            <a:r>
              <a:rPr lang="en-US" altLang="x-none" sz="3200"/>
              <a:t>(e) Redistribute (non-leaf)</a:t>
            </a:r>
          </a:p>
        </p:txBody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3990975"/>
            <a:ext cx="7772400" cy="2105025"/>
          </a:xfrm>
        </p:spPr>
        <p:txBody>
          <a:bodyPr/>
          <a:lstStyle/>
          <a:p>
            <a:pPr marL="533400" indent="-533400" eaLnBrk="1" hangingPunct="1"/>
            <a:r>
              <a:rPr lang="en-US" altLang="x-none" sz="2400"/>
              <a:t>Delete 20</a:t>
            </a:r>
          </a:p>
          <a:p>
            <a:pPr marL="914400" lvl="1" indent="-457200" eaLnBrk="1" hangingPunct="1"/>
            <a:r>
              <a:rPr lang="en-US" altLang="x-none" sz="2000"/>
              <a:t>Underflow at </a:t>
            </a:r>
            <a:r>
              <a:rPr lang="en-US" altLang="x-none" sz="2000" i="1">
                <a:latin typeface="Times New Roman" charset="0"/>
              </a:rPr>
              <a:t>a</a:t>
            </a:r>
            <a:r>
              <a:rPr lang="en-US" altLang="x-none" sz="2000"/>
              <a:t>? Min 2 ptrs, currently 3. Done</a:t>
            </a:r>
          </a:p>
        </p:txBody>
      </p:sp>
      <p:sp>
        <p:nvSpPr>
          <p:cNvPr id="84997" name="Line 20"/>
          <p:cNvSpPr>
            <a:spLocks noChangeShapeType="1"/>
          </p:cNvSpPr>
          <p:nvPr/>
        </p:nvSpPr>
        <p:spPr bwMode="auto">
          <a:xfrm>
            <a:off x="2454275" y="3122613"/>
            <a:ext cx="2117725" cy="1587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998" name="Freeform 21"/>
          <p:cNvSpPr>
            <a:spLocks/>
          </p:cNvSpPr>
          <p:nvPr/>
        </p:nvSpPr>
        <p:spPr bwMode="auto">
          <a:xfrm>
            <a:off x="2501900" y="2286000"/>
            <a:ext cx="2451100" cy="731838"/>
          </a:xfrm>
          <a:custGeom>
            <a:avLst/>
            <a:gdLst>
              <a:gd name="T0" fmla="*/ 2147483647 w 1544"/>
              <a:gd name="T1" fmla="*/ 0 h 461"/>
              <a:gd name="T2" fmla="*/ 2147483647 w 1544"/>
              <a:gd name="T3" fmla="*/ 2147483647 h 461"/>
              <a:gd name="T4" fmla="*/ 2147483647 w 1544"/>
              <a:gd name="T5" fmla="*/ 2147483647 h 461"/>
              <a:gd name="T6" fmla="*/ 0 60000 65536"/>
              <a:gd name="T7" fmla="*/ 0 60000 65536"/>
              <a:gd name="T8" fmla="*/ 0 60000 65536"/>
              <a:gd name="T9" fmla="*/ 0 w 1544"/>
              <a:gd name="T10" fmla="*/ 0 h 461"/>
              <a:gd name="T11" fmla="*/ 1544 w 1544"/>
              <a:gd name="T12" fmla="*/ 461 h 46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44" h="461">
                <a:moveTo>
                  <a:pt x="56" y="0"/>
                </a:moveTo>
                <a:cubicBezTo>
                  <a:pt x="88" y="45"/>
                  <a:pt x="0" y="193"/>
                  <a:pt x="248" y="270"/>
                </a:cubicBezTo>
                <a:cubicBezTo>
                  <a:pt x="496" y="347"/>
                  <a:pt x="1274" y="421"/>
                  <a:pt x="1544" y="461"/>
                </a:cubicBezTo>
              </a:path>
            </a:pathLst>
          </a:cu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>
              <a:latin typeface="Century Gothic" charset="0"/>
            </a:endParaRPr>
          </a:p>
        </p:txBody>
      </p:sp>
      <p:sp>
        <p:nvSpPr>
          <p:cNvPr id="84999" name="Freeform 22"/>
          <p:cNvSpPr>
            <a:spLocks/>
          </p:cNvSpPr>
          <p:nvPr/>
        </p:nvSpPr>
        <p:spPr bwMode="auto">
          <a:xfrm>
            <a:off x="3052763" y="2266950"/>
            <a:ext cx="3479800" cy="727075"/>
          </a:xfrm>
          <a:custGeom>
            <a:avLst/>
            <a:gdLst>
              <a:gd name="T0" fmla="*/ 2147483647 w 2192"/>
              <a:gd name="T1" fmla="*/ 0 h 458"/>
              <a:gd name="T2" fmla="*/ 2147483647 w 2192"/>
              <a:gd name="T3" fmla="*/ 2147483647 h 458"/>
              <a:gd name="T4" fmla="*/ 2147483647 w 2192"/>
              <a:gd name="T5" fmla="*/ 2147483647 h 458"/>
              <a:gd name="T6" fmla="*/ 2147483647 w 2192"/>
              <a:gd name="T7" fmla="*/ 2147483647 h 458"/>
              <a:gd name="T8" fmla="*/ 0 60000 65536"/>
              <a:gd name="T9" fmla="*/ 0 60000 65536"/>
              <a:gd name="T10" fmla="*/ 0 60000 65536"/>
              <a:gd name="T11" fmla="*/ 0 60000 65536"/>
              <a:gd name="T12" fmla="*/ 0 w 2192"/>
              <a:gd name="T13" fmla="*/ 0 h 458"/>
              <a:gd name="T14" fmla="*/ 2192 w 2192"/>
              <a:gd name="T15" fmla="*/ 458 h 45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92" h="458">
                <a:moveTo>
                  <a:pt x="39" y="0"/>
                </a:moveTo>
                <a:cubicBezTo>
                  <a:pt x="82" y="42"/>
                  <a:pt x="0" y="194"/>
                  <a:pt x="297" y="252"/>
                </a:cubicBezTo>
                <a:cubicBezTo>
                  <a:pt x="594" y="310"/>
                  <a:pt x="1505" y="314"/>
                  <a:pt x="1821" y="348"/>
                </a:cubicBezTo>
                <a:cubicBezTo>
                  <a:pt x="2137" y="382"/>
                  <a:pt x="2115" y="435"/>
                  <a:pt x="2192" y="458"/>
                </a:cubicBezTo>
              </a:path>
            </a:pathLst>
          </a:cu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>
              <a:latin typeface="Century Gothic" charset="0"/>
            </a:endParaRPr>
          </a:p>
        </p:txBody>
      </p:sp>
      <p:sp>
        <p:nvSpPr>
          <p:cNvPr id="85000" name="Line 31"/>
          <p:cNvSpPr>
            <a:spLocks noChangeShapeType="1"/>
          </p:cNvSpPr>
          <p:nvPr/>
        </p:nvSpPr>
        <p:spPr bwMode="auto">
          <a:xfrm>
            <a:off x="6234113" y="3114675"/>
            <a:ext cx="2286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5001" name="Group 32"/>
          <p:cNvGrpSpPr>
            <a:grpSpLocks/>
          </p:cNvGrpSpPr>
          <p:nvPr/>
        </p:nvGrpSpPr>
        <p:grpSpPr bwMode="auto">
          <a:xfrm rot="10800000">
            <a:off x="6440488" y="3021013"/>
            <a:ext cx="396875" cy="503237"/>
            <a:chOff x="384" y="4195"/>
            <a:chExt cx="250" cy="317"/>
          </a:xfrm>
        </p:grpSpPr>
        <p:sp>
          <p:nvSpPr>
            <p:cNvPr id="85061" name="Freeform 33"/>
            <p:cNvSpPr>
              <a:spLocks/>
            </p:cNvSpPr>
            <p:nvPr/>
          </p:nvSpPr>
          <p:spPr bwMode="auto">
            <a:xfrm>
              <a:off x="384" y="4214"/>
              <a:ext cx="250" cy="298"/>
            </a:xfrm>
            <a:custGeom>
              <a:avLst/>
              <a:gdLst>
                <a:gd name="T0" fmla="*/ 0 w 250"/>
                <a:gd name="T1" fmla="*/ 0 h 298"/>
                <a:gd name="T2" fmla="*/ 250 w 250"/>
                <a:gd name="T3" fmla="*/ 0 h 298"/>
                <a:gd name="T4" fmla="*/ 250 w 250"/>
                <a:gd name="T5" fmla="*/ 298 h 298"/>
                <a:gd name="T6" fmla="*/ 0 w 250"/>
                <a:gd name="T7" fmla="*/ 298 h 29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50"/>
                <a:gd name="T13" fmla="*/ 0 h 298"/>
                <a:gd name="T14" fmla="*/ 250 w 250"/>
                <a:gd name="T15" fmla="*/ 298 h 29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50" h="298">
                  <a:moveTo>
                    <a:pt x="0" y="0"/>
                  </a:moveTo>
                  <a:lnTo>
                    <a:pt x="250" y="0"/>
                  </a:lnTo>
                  <a:lnTo>
                    <a:pt x="250" y="298"/>
                  </a:lnTo>
                  <a:lnTo>
                    <a:pt x="0" y="298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>
                <a:latin typeface="Century Gothic" charset="0"/>
              </a:endParaRPr>
            </a:p>
          </p:txBody>
        </p:sp>
        <p:sp>
          <p:nvSpPr>
            <p:cNvPr id="85062" name="Line 34"/>
            <p:cNvSpPr>
              <a:spLocks noChangeShapeType="1"/>
            </p:cNvSpPr>
            <p:nvPr/>
          </p:nvSpPr>
          <p:spPr bwMode="auto">
            <a:xfrm flipH="1">
              <a:off x="557" y="4195"/>
              <a:ext cx="9" cy="31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5002" name="Text Box 35"/>
          <p:cNvSpPr txBox="1">
            <a:spLocks noChangeArrowheads="1"/>
          </p:cNvSpPr>
          <p:nvPr/>
        </p:nvSpPr>
        <p:spPr bwMode="auto">
          <a:xfrm>
            <a:off x="6503988" y="3024188"/>
            <a:ext cx="517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400">
                <a:latin typeface="Century Gothic" charset="0"/>
              </a:rPr>
              <a:t>70</a:t>
            </a:r>
          </a:p>
        </p:txBody>
      </p:sp>
      <p:sp>
        <p:nvSpPr>
          <p:cNvPr id="85003" name="Line 52"/>
          <p:cNvSpPr>
            <a:spLocks noChangeShapeType="1"/>
          </p:cNvSpPr>
          <p:nvPr/>
        </p:nvSpPr>
        <p:spPr bwMode="auto">
          <a:xfrm flipH="1">
            <a:off x="2743200" y="1295400"/>
            <a:ext cx="1700213" cy="687388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004" name="Line 53"/>
          <p:cNvSpPr>
            <a:spLocks noChangeShapeType="1"/>
          </p:cNvSpPr>
          <p:nvPr/>
        </p:nvSpPr>
        <p:spPr bwMode="auto">
          <a:xfrm>
            <a:off x="5021263" y="1279525"/>
            <a:ext cx="139700" cy="693738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005" name="Line 54"/>
          <p:cNvSpPr>
            <a:spLocks noChangeShapeType="1"/>
          </p:cNvSpPr>
          <p:nvPr/>
        </p:nvSpPr>
        <p:spPr bwMode="auto">
          <a:xfrm>
            <a:off x="5554663" y="1339850"/>
            <a:ext cx="1679575" cy="588963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006" name="Line 55"/>
          <p:cNvSpPr>
            <a:spLocks noChangeShapeType="1"/>
          </p:cNvSpPr>
          <p:nvPr/>
        </p:nvSpPr>
        <p:spPr bwMode="auto">
          <a:xfrm>
            <a:off x="825500" y="3228975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007" name="Line 56"/>
          <p:cNvSpPr>
            <a:spLocks noChangeShapeType="1"/>
          </p:cNvSpPr>
          <p:nvPr/>
        </p:nvSpPr>
        <p:spPr bwMode="auto">
          <a:xfrm>
            <a:off x="1408113" y="3217863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008" name="Text Box 57"/>
          <p:cNvSpPr txBox="1">
            <a:spLocks noChangeArrowheads="1"/>
          </p:cNvSpPr>
          <p:nvPr/>
        </p:nvSpPr>
        <p:spPr bwMode="auto">
          <a:xfrm>
            <a:off x="4114800" y="8382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000" i="1">
                <a:latin typeface="Times New Roman" charset="0"/>
              </a:rPr>
              <a:t>a</a:t>
            </a:r>
          </a:p>
        </p:txBody>
      </p:sp>
      <p:sp>
        <p:nvSpPr>
          <p:cNvPr id="85009" name="Text Box 58"/>
          <p:cNvSpPr txBox="1">
            <a:spLocks noChangeArrowheads="1"/>
          </p:cNvSpPr>
          <p:nvPr/>
        </p:nvSpPr>
        <p:spPr bwMode="auto">
          <a:xfrm>
            <a:off x="1676400" y="17526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000" i="1">
                <a:latin typeface="Times New Roman" charset="0"/>
              </a:rPr>
              <a:t>b</a:t>
            </a:r>
          </a:p>
        </p:txBody>
      </p:sp>
      <p:sp>
        <p:nvSpPr>
          <p:cNvPr id="85010" name="Text Box 59"/>
          <p:cNvSpPr txBox="1">
            <a:spLocks noChangeArrowheads="1"/>
          </p:cNvSpPr>
          <p:nvPr/>
        </p:nvSpPr>
        <p:spPr bwMode="auto">
          <a:xfrm>
            <a:off x="4724400" y="1752600"/>
            <a:ext cx="296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000" i="1">
                <a:latin typeface="Times New Roman" charset="0"/>
              </a:rPr>
              <a:t>c</a:t>
            </a:r>
          </a:p>
        </p:txBody>
      </p:sp>
      <p:sp>
        <p:nvSpPr>
          <p:cNvPr id="85011" name="Text Box 60"/>
          <p:cNvSpPr txBox="1">
            <a:spLocks noChangeArrowheads="1"/>
          </p:cNvSpPr>
          <p:nvPr/>
        </p:nvSpPr>
        <p:spPr bwMode="auto">
          <a:xfrm>
            <a:off x="685800" y="26670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000" i="1">
                <a:latin typeface="Times New Roman" charset="0"/>
              </a:rPr>
              <a:t>d</a:t>
            </a:r>
          </a:p>
        </p:txBody>
      </p:sp>
      <p:sp>
        <p:nvSpPr>
          <p:cNvPr id="85012" name="Text Box 61"/>
          <p:cNvSpPr txBox="1">
            <a:spLocks noChangeArrowheads="1"/>
          </p:cNvSpPr>
          <p:nvPr/>
        </p:nvSpPr>
        <p:spPr bwMode="auto">
          <a:xfrm>
            <a:off x="4572000" y="2667000"/>
            <a:ext cx="254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000" i="1">
                <a:latin typeface="Times New Roman" charset="0"/>
              </a:rPr>
              <a:t>f</a:t>
            </a:r>
          </a:p>
        </p:txBody>
      </p:sp>
      <p:sp>
        <p:nvSpPr>
          <p:cNvPr id="85013" name="Text Box 62"/>
          <p:cNvSpPr txBox="1">
            <a:spLocks noChangeArrowheads="1"/>
          </p:cNvSpPr>
          <p:nvPr/>
        </p:nvSpPr>
        <p:spPr bwMode="auto">
          <a:xfrm>
            <a:off x="6553200" y="26670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000" i="1">
                <a:latin typeface="Times New Roman" charset="0"/>
              </a:rPr>
              <a:t>g</a:t>
            </a:r>
          </a:p>
        </p:txBody>
      </p:sp>
      <p:sp>
        <p:nvSpPr>
          <p:cNvPr id="85014" name="Freeform 63"/>
          <p:cNvSpPr>
            <a:spLocks/>
          </p:cNvSpPr>
          <p:nvPr/>
        </p:nvSpPr>
        <p:spPr bwMode="auto">
          <a:xfrm>
            <a:off x="4983163" y="2305050"/>
            <a:ext cx="1979612" cy="476250"/>
          </a:xfrm>
          <a:custGeom>
            <a:avLst/>
            <a:gdLst>
              <a:gd name="T0" fmla="*/ 2147483647 w 1247"/>
              <a:gd name="T1" fmla="*/ 0 h 300"/>
              <a:gd name="T2" fmla="*/ 2147483647 w 1247"/>
              <a:gd name="T3" fmla="*/ 2147483647 h 300"/>
              <a:gd name="T4" fmla="*/ 2147483647 w 1247"/>
              <a:gd name="T5" fmla="*/ 2147483647 h 300"/>
              <a:gd name="T6" fmla="*/ 0 60000 65536"/>
              <a:gd name="T7" fmla="*/ 0 60000 65536"/>
              <a:gd name="T8" fmla="*/ 0 60000 65536"/>
              <a:gd name="T9" fmla="*/ 0 w 1247"/>
              <a:gd name="T10" fmla="*/ 0 h 300"/>
              <a:gd name="T11" fmla="*/ 1247 w 1247"/>
              <a:gd name="T12" fmla="*/ 300 h 3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47" h="300">
                <a:moveTo>
                  <a:pt x="65" y="0"/>
                </a:moveTo>
                <a:cubicBezTo>
                  <a:pt x="87" y="27"/>
                  <a:pt x="0" y="118"/>
                  <a:pt x="197" y="168"/>
                </a:cubicBezTo>
                <a:cubicBezTo>
                  <a:pt x="394" y="218"/>
                  <a:pt x="1028" y="272"/>
                  <a:pt x="1247" y="300"/>
                </a:cubicBezTo>
              </a:path>
            </a:pathLst>
          </a:cu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>
              <a:latin typeface="Century Gothic" charset="0"/>
            </a:endParaRPr>
          </a:p>
        </p:txBody>
      </p:sp>
      <p:sp>
        <p:nvSpPr>
          <p:cNvPr id="85015" name="Freeform 64"/>
          <p:cNvSpPr>
            <a:spLocks/>
          </p:cNvSpPr>
          <p:nvPr/>
        </p:nvSpPr>
        <p:spPr bwMode="auto">
          <a:xfrm>
            <a:off x="5611813" y="2286000"/>
            <a:ext cx="1474787" cy="381000"/>
          </a:xfrm>
          <a:custGeom>
            <a:avLst/>
            <a:gdLst>
              <a:gd name="T0" fmla="*/ 2147483647 w 929"/>
              <a:gd name="T1" fmla="*/ 0 h 240"/>
              <a:gd name="T2" fmla="*/ 2147483647 w 929"/>
              <a:gd name="T3" fmla="*/ 2147483647 h 240"/>
              <a:gd name="T4" fmla="*/ 2147483647 w 929"/>
              <a:gd name="T5" fmla="*/ 2147483647 h 240"/>
              <a:gd name="T6" fmla="*/ 2147483647 w 929"/>
              <a:gd name="T7" fmla="*/ 2147483647 h 240"/>
              <a:gd name="T8" fmla="*/ 0 60000 65536"/>
              <a:gd name="T9" fmla="*/ 0 60000 65536"/>
              <a:gd name="T10" fmla="*/ 0 60000 65536"/>
              <a:gd name="T11" fmla="*/ 0 60000 65536"/>
              <a:gd name="T12" fmla="*/ 0 w 929"/>
              <a:gd name="T13" fmla="*/ 0 h 240"/>
              <a:gd name="T14" fmla="*/ 929 w 929"/>
              <a:gd name="T15" fmla="*/ 240 h 24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29" h="240">
                <a:moveTo>
                  <a:pt x="17" y="0"/>
                </a:moveTo>
                <a:cubicBezTo>
                  <a:pt x="26" y="27"/>
                  <a:pt x="0" y="127"/>
                  <a:pt x="71" y="162"/>
                </a:cubicBezTo>
                <a:cubicBezTo>
                  <a:pt x="142" y="197"/>
                  <a:pt x="300" y="197"/>
                  <a:pt x="443" y="210"/>
                </a:cubicBezTo>
                <a:cubicBezTo>
                  <a:pt x="586" y="223"/>
                  <a:pt x="828" y="234"/>
                  <a:pt x="929" y="240"/>
                </a:cubicBezTo>
              </a:path>
            </a:pathLst>
          </a:cu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>
              <a:latin typeface="Century Gothic" charset="0"/>
            </a:endParaRPr>
          </a:p>
        </p:txBody>
      </p:sp>
      <p:sp>
        <p:nvSpPr>
          <p:cNvPr id="85016" name="Line 65"/>
          <p:cNvSpPr>
            <a:spLocks noChangeShapeType="1"/>
          </p:cNvSpPr>
          <p:nvPr/>
        </p:nvSpPr>
        <p:spPr bwMode="auto">
          <a:xfrm>
            <a:off x="4572000" y="3276600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017" name="Line 66"/>
          <p:cNvSpPr>
            <a:spLocks noChangeShapeType="1"/>
          </p:cNvSpPr>
          <p:nvPr/>
        </p:nvSpPr>
        <p:spPr bwMode="auto">
          <a:xfrm>
            <a:off x="5105400" y="3276600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018" name="Line 67"/>
          <p:cNvSpPr>
            <a:spLocks noChangeShapeType="1"/>
          </p:cNvSpPr>
          <p:nvPr/>
        </p:nvSpPr>
        <p:spPr bwMode="auto">
          <a:xfrm>
            <a:off x="6477000" y="3276600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019" name="Line 68"/>
          <p:cNvSpPr>
            <a:spLocks noChangeShapeType="1"/>
          </p:cNvSpPr>
          <p:nvPr/>
        </p:nvSpPr>
        <p:spPr bwMode="auto">
          <a:xfrm flipH="1">
            <a:off x="1201738" y="2209800"/>
            <a:ext cx="855662" cy="820738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020" name="Text Box 17"/>
          <p:cNvSpPr txBox="1">
            <a:spLocks noChangeArrowheads="1"/>
          </p:cNvSpPr>
          <p:nvPr/>
        </p:nvSpPr>
        <p:spPr bwMode="auto">
          <a:xfrm>
            <a:off x="4621213" y="3014663"/>
            <a:ext cx="10493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x-none" sz="2400">
                <a:latin typeface="Century Gothic" charset="0"/>
              </a:rPr>
              <a:t>50  60</a:t>
            </a:r>
          </a:p>
        </p:txBody>
      </p:sp>
      <p:sp>
        <p:nvSpPr>
          <p:cNvPr id="85021" name="Line 18"/>
          <p:cNvSpPr>
            <a:spLocks noChangeShapeType="1"/>
          </p:cNvSpPr>
          <p:nvPr/>
        </p:nvSpPr>
        <p:spPr bwMode="auto">
          <a:xfrm>
            <a:off x="4654550" y="301148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022" name="Line 19"/>
          <p:cNvSpPr>
            <a:spLocks noChangeShapeType="1"/>
          </p:cNvSpPr>
          <p:nvPr/>
        </p:nvSpPr>
        <p:spPr bwMode="auto">
          <a:xfrm>
            <a:off x="5592763" y="301148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023" name="Line 20"/>
          <p:cNvSpPr>
            <a:spLocks noChangeShapeType="1"/>
          </p:cNvSpPr>
          <p:nvPr/>
        </p:nvSpPr>
        <p:spPr bwMode="auto">
          <a:xfrm>
            <a:off x="5073650" y="301148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024" name="Line 21"/>
          <p:cNvSpPr>
            <a:spLocks noChangeShapeType="1"/>
          </p:cNvSpPr>
          <p:nvPr/>
        </p:nvSpPr>
        <p:spPr bwMode="auto">
          <a:xfrm>
            <a:off x="5213350" y="301148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025" name="Line 22"/>
          <p:cNvSpPr>
            <a:spLocks noChangeShapeType="1"/>
          </p:cNvSpPr>
          <p:nvPr/>
        </p:nvSpPr>
        <p:spPr bwMode="auto">
          <a:xfrm>
            <a:off x="6143625" y="300513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026" name="Line 23"/>
          <p:cNvSpPr>
            <a:spLocks noChangeShapeType="1"/>
          </p:cNvSpPr>
          <p:nvPr/>
        </p:nvSpPr>
        <p:spPr bwMode="auto">
          <a:xfrm>
            <a:off x="5724525" y="300513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027" name="Rectangle 86"/>
          <p:cNvSpPr>
            <a:spLocks noChangeArrowheads="1"/>
          </p:cNvSpPr>
          <p:nvPr/>
        </p:nvSpPr>
        <p:spPr bwMode="auto">
          <a:xfrm>
            <a:off x="4546600" y="3013075"/>
            <a:ext cx="1722438" cy="481013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x-none">
              <a:latin typeface="Century Gothic" charset="0"/>
            </a:endParaRPr>
          </a:p>
          <a:p>
            <a:pPr eaLnBrk="1" hangingPunct="1"/>
            <a:endParaRPr lang="en-US" altLang="x-none">
              <a:latin typeface="Century Gothic" charset="0"/>
            </a:endParaRPr>
          </a:p>
        </p:txBody>
      </p:sp>
      <p:sp>
        <p:nvSpPr>
          <p:cNvPr id="85028" name="Text Box 17"/>
          <p:cNvSpPr txBox="1">
            <a:spLocks noChangeArrowheads="1"/>
          </p:cNvSpPr>
          <p:nvPr/>
        </p:nvSpPr>
        <p:spPr bwMode="auto">
          <a:xfrm>
            <a:off x="4475163" y="1092200"/>
            <a:ext cx="10493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x-none" sz="2400">
                <a:latin typeface="Century Gothic" charset="0"/>
              </a:rPr>
              <a:t>90  99</a:t>
            </a:r>
          </a:p>
        </p:txBody>
      </p:sp>
      <p:sp>
        <p:nvSpPr>
          <p:cNvPr id="85029" name="Line 18"/>
          <p:cNvSpPr>
            <a:spLocks noChangeShapeType="1"/>
          </p:cNvSpPr>
          <p:nvPr/>
        </p:nvSpPr>
        <p:spPr bwMode="auto">
          <a:xfrm>
            <a:off x="4510088" y="108743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030" name="Line 19"/>
          <p:cNvSpPr>
            <a:spLocks noChangeShapeType="1"/>
          </p:cNvSpPr>
          <p:nvPr/>
        </p:nvSpPr>
        <p:spPr bwMode="auto">
          <a:xfrm>
            <a:off x="5448300" y="108743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031" name="Line 20"/>
          <p:cNvSpPr>
            <a:spLocks noChangeShapeType="1"/>
          </p:cNvSpPr>
          <p:nvPr/>
        </p:nvSpPr>
        <p:spPr bwMode="auto">
          <a:xfrm>
            <a:off x="4929188" y="108743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032" name="Line 21"/>
          <p:cNvSpPr>
            <a:spLocks noChangeShapeType="1"/>
          </p:cNvSpPr>
          <p:nvPr/>
        </p:nvSpPr>
        <p:spPr bwMode="auto">
          <a:xfrm>
            <a:off x="5068888" y="108743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033" name="Line 22"/>
          <p:cNvSpPr>
            <a:spLocks noChangeShapeType="1"/>
          </p:cNvSpPr>
          <p:nvPr/>
        </p:nvSpPr>
        <p:spPr bwMode="auto">
          <a:xfrm>
            <a:off x="5999163" y="108267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034" name="Line 23"/>
          <p:cNvSpPr>
            <a:spLocks noChangeShapeType="1"/>
          </p:cNvSpPr>
          <p:nvPr/>
        </p:nvSpPr>
        <p:spPr bwMode="auto">
          <a:xfrm>
            <a:off x="5580063" y="108267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035" name="Rectangle 84"/>
          <p:cNvSpPr>
            <a:spLocks noChangeArrowheads="1"/>
          </p:cNvSpPr>
          <p:nvPr/>
        </p:nvSpPr>
        <p:spPr bwMode="auto">
          <a:xfrm>
            <a:off x="4402138" y="1090613"/>
            <a:ext cx="1720850" cy="481012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x-none">
              <a:latin typeface="Century Gothic" charset="0"/>
            </a:endParaRPr>
          </a:p>
          <a:p>
            <a:pPr eaLnBrk="1" hangingPunct="1"/>
            <a:endParaRPr lang="en-US" altLang="x-none">
              <a:latin typeface="Century Gothic" charset="0"/>
            </a:endParaRPr>
          </a:p>
        </p:txBody>
      </p:sp>
      <p:sp>
        <p:nvSpPr>
          <p:cNvPr id="85036" name="Text Box 17"/>
          <p:cNvSpPr txBox="1">
            <a:spLocks noChangeArrowheads="1"/>
          </p:cNvSpPr>
          <p:nvPr/>
        </p:nvSpPr>
        <p:spPr bwMode="auto">
          <a:xfrm>
            <a:off x="5121275" y="1944688"/>
            <a:ext cx="5207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x-none" sz="2400">
                <a:latin typeface="Century Gothic" charset="0"/>
              </a:rPr>
              <a:t>97</a:t>
            </a:r>
          </a:p>
        </p:txBody>
      </p:sp>
      <p:sp>
        <p:nvSpPr>
          <p:cNvPr id="85037" name="Line 18"/>
          <p:cNvSpPr>
            <a:spLocks noChangeShapeType="1"/>
          </p:cNvSpPr>
          <p:nvPr/>
        </p:nvSpPr>
        <p:spPr bwMode="auto">
          <a:xfrm>
            <a:off x="5145088" y="196850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038" name="Line 19"/>
          <p:cNvSpPr>
            <a:spLocks noChangeShapeType="1"/>
          </p:cNvSpPr>
          <p:nvPr/>
        </p:nvSpPr>
        <p:spPr bwMode="auto">
          <a:xfrm>
            <a:off x="6083300" y="196850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039" name="Line 20"/>
          <p:cNvSpPr>
            <a:spLocks noChangeShapeType="1"/>
          </p:cNvSpPr>
          <p:nvPr/>
        </p:nvSpPr>
        <p:spPr bwMode="auto">
          <a:xfrm>
            <a:off x="5564188" y="196850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040" name="Line 21"/>
          <p:cNvSpPr>
            <a:spLocks noChangeShapeType="1"/>
          </p:cNvSpPr>
          <p:nvPr/>
        </p:nvSpPr>
        <p:spPr bwMode="auto">
          <a:xfrm>
            <a:off x="5703888" y="196850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041" name="Line 22"/>
          <p:cNvSpPr>
            <a:spLocks noChangeShapeType="1"/>
          </p:cNvSpPr>
          <p:nvPr/>
        </p:nvSpPr>
        <p:spPr bwMode="auto">
          <a:xfrm>
            <a:off x="6634163" y="196215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042" name="Line 23"/>
          <p:cNvSpPr>
            <a:spLocks noChangeShapeType="1"/>
          </p:cNvSpPr>
          <p:nvPr/>
        </p:nvSpPr>
        <p:spPr bwMode="auto">
          <a:xfrm>
            <a:off x="6215063" y="196215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043" name="Rectangle 97"/>
          <p:cNvSpPr>
            <a:spLocks noChangeArrowheads="1"/>
          </p:cNvSpPr>
          <p:nvPr/>
        </p:nvSpPr>
        <p:spPr bwMode="auto">
          <a:xfrm>
            <a:off x="5037138" y="1970088"/>
            <a:ext cx="1720850" cy="481012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x-none">
              <a:latin typeface="Century Gothic" charset="0"/>
            </a:endParaRPr>
          </a:p>
          <a:p>
            <a:pPr eaLnBrk="1" hangingPunct="1"/>
            <a:endParaRPr lang="en-US" altLang="x-none">
              <a:latin typeface="Century Gothic" charset="0"/>
            </a:endParaRPr>
          </a:p>
        </p:txBody>
      </p:sp>
      <p:sp>
        <p:nvSpPr>
          <p:cNvPr id="85044" name="Line 38"/>
          <p:cNvSpPr>
            <a:spLocks noChangeShapeType="1"/>
          </p:cNvSpPr>
          <p:nvPr/>
        </p:nvSpPr>
        <p:spPr bwMode="auto">
          <a:xfrm>
            <a:off x="2111375" y="198120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045" name="Line 39"/>
          <p:cNvSpPr>
            <a:spLocks noChangeShapeType="1"/>
          </p:cNvSpPr>
          <p:nvPr/>
        </p:nvSpPr>
        <p:spPr bwMode="auto">
          <a:xfrm>
            <a:off x="3049588" y="198120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046" name="Line 40"/>
          <p:cNvSpPr>
            <a:spLocks noChangeShapeType="1"/>
          </p:cNvSpPr>
          <p:nvPr/>
        </p:nvSpPr>
        <p:spPr bwMode="auto">
          <a:xfrm>
            <a:off x="2530475" y="198120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047" name="Line 41"/>
          <p:cNvSpPr>
            <a:spLocks noChangeShapeType="1"/>
          </p:cNvSpPr>
          <p:nvPr/>
        </p:nvSpPr>
        <p:spPr bwMode="auto">
          <a:xfrm>
            <a:off x="2670175" y="198120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048" name="Line 42"/>
          <p:cNvSpPr>
            <a:spLocks noChangeShapeType="1"/>
          </p:cNvSpPr>
          <p:nvPr/>
        </p:nvSpPr>
        <p:spPr bwMode="auto">
          <a:xfrm>
            <a:off x="3609975" y="201136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049" name="Line 43"/>
          <p:cNvSpPr>
            <a:spLocks noChangeShapeType="1"/>
          </p:cNvSpPr>
          <p:nvPr/>
        </p:nvSpPr>
        <p:spPr bwMode="auto">
          <a:xfrm>
            <a:off x="3190875" y="201136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050" name="Rectangle 97"/>
          <p:cNvSpPr>
            <a:spLocks noChangeArrowheads="1"/>
          </p:cNvSpPr>
          <p:nvPr/>
        </p:nvSpPr>
        <p:spPr bwMode="auto">
          <a:xfrm>
            <a:off x="1979613" y="2009775"/>
            <a:ext cx="1778000" cy="481013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x-none">
              <a:latin typeface="Century Gothic" charset="0"/>
            </a:endParaRPr>
          </a:p>
          <a:p>
            <a:pPr eaLnBrk="1" hangingPunct="1"/>
            <a:endParaRPr lang="en-US" altLang="x-none">
              <a:latin typeface="Century Gothic" charset="0"/>
            </a:endParaRPr>
          </a:p>
        </p:txBody>
      </p:sp>
      <p:sp>
        <p:nvSpPr>
          <p:cNvPr id="85051" name="Text Box 17"/>
          <p:cNvSpPr txBox="1">
            <a:spLocks noChangeArrowheads="1"/>
          </p:cNvSpPr>
          <p:nvPr/>
        </p:nvSpPr>
        <p:spPr bwMode="auto">
          <a:xfrm>
            <a:off x="2138363" y="2009775"/>
            <a:ext cx="10493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x-none" sz="2400">
                <a:latin typeface="Century Gothic" charset="0"/>
              </a:rPr>
              <a:t>50  70</a:t>
            </a:r>
          </a:p>
        </p:txBody>
      </p:sp>
      <p:sp>
        <p:nvSpPr>
          <p:cNvPr id="85052" name="Text Box 17"/>
          <p:cNvSpPr txBox="1">
            <a:spLocks noChangeArrowheads="1"/>
          </p:cNvSpPr>
          <p:nvPr/>
        </p:nvSpPr>
        <p:spPr bwMode="auto">
          <a:xfrm>
            <a:off x="835025" y="3049588"/>
            <a:ext cx="15763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x-none" sz="2400">
                <a:latin typeface="Century Gothic" charset="0"/>
              </a:rPr>
              <a:t>10  30  40</a:t>
            </a:r>
          </a:p>
        </p:txBody>
      </p:sp>
      <p:sp>
        <p:nvSpPr>
          <p:cNvPr id="85053" name="Line 18"/>
          <p:cNvSpPr>
            <a:spLocks noChangeShapeType="1"/>
          </p:cNvSpPr>
          <p:nvPr/>
        </p:nvSpPr>
        <p:spPr bwMode="auto">
          <a:xfrm>
            <a:off x="879475" y="304641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054" name="Line 19"/>
          <p:cNvSpPr>
            <a:spLocks noChangeShapeType="1"/>
          </p:cNvSpPr>
          <p:nvPr/>
        </p:nvSpPr>
        <p:spPr bwMode="auto">
          <a:xfrm>
            <a:off x="1817688" y="304641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055" name="Line 20"/>
          <p:cNvSpPr>
            <a:spLocks noChangeShapeType="1"/>
          </p:cNvSpPr>
          <p:nvPr/>
        </p:nvSpPr>
        <p:spPr bwMode="auto">
          <a:xfrm>
            <a:off x="1298575" y="304641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056" name="Line 21"/>
          <p:cNvSpPr>
            <a:spLocks noChangeShapeType="1"/>
          </p:cNvSpPr>
          <p:nvPr/>
        </p:nvSpPr>
        <p:spPr bwMode="auto">
          <a:xfrm>
            <a:off x="1438275" y="304641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057" name="Line 22"/>
          <p:cNvSpPr>
            <a:spLocks noChangeShapeType="1"/>
          </p:cNvSpPr>
          <p:nvPr/>
        </p:nvSpPr>
        <p:spPr bwMode="auto">
          <a:xfrm>
            <a:off x="2368550" y="304006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058" name="Line 23"/>
          <p:cNvSpPr>
            <a:spLocks noChangeShapeType="1"/>
          </p:cNvSpPr>
          <p:nvPr/>
        </p:nvSpPr>
        <p:spPr bwMode="auto">
          <a:xfrm>
            <a:off x="1949450" y="304006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059" name="Rectangle 86"/>
          <p:cNvSpPr>
            <a:spLocks noChangeArrowheads="1"/>
          </p:cNvSpPr>
          <p:nvPr/>
        </p:nvSpPr>
        <p:spPr bwMode="auto">
          <a:xfrm>
            <a:off x="771525" y="3048000"/>
            <a:ext cx="1722438" cy="481013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x-none">
              <a:latin typeface="Century Gothic" charset="0"/>
            </a:endParaRPr>
          </a:p>
          <a:p>
            <a:pPr eaLnBrk="1" hangingPunct="1"/>
            <a:endParaRPr lang="en-US" altLang="x-none">
              <a:latin typeface="Century Gothic" charset="0"/>
            </a:endParaRPr>
          </a:p>
        </p:txBody>
      </p:sp>
      <p:sp>
        <p:nvSpPr>
          <p:cNvPr id="85060" name="Line 58"/>
          <p:cNvSpPr>
            <a:spLocks noChangeShapeType="1"/>
          </p:cNvSpPr>
          <p:nvPr/>
        </p:nvSpPr>
        <p:spPr bwMode="auto">
          <a:xfrm>
            <a:off x="1900238" y="3222625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59225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F3A36B3-FB51-0B48-8AC8-7F9E00A55A53}" type="slidenum">
              <a:rPr lang="ko-KR" altLang="en-US">
                <a:solidFill>
                  <a:srgbClr val="595959"/>
                </a:solidFill>
                <a:latin typeface="Century Gothic" charset="0"/>
              </a:rPr>
              <a:pPr eaLnBrk="1" hangingPunct="1"/>
              <a:t>79</a:t>
            </a:fld>
            <a:endParaRPr lang="en-US" altLang="ko-KR">
              <a:solidFill>
                <a:srgbClr val="595959"/>
              </a:solidFill>
              <a:latin typeface="Century Gothic" charset="0"/>
            </a:endParaRPr>
          </a:p>
        </p:txBody>
      </p:sp>
      <p:sp>
        <p:nvSpPr>
          <p:cNvPr id="860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Important Points</a:t>
            </a:r>
          </a:p>
        </p:txBody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x-none" sz="2800" dirty="0"/>
              <a:t>Remember: </a:t>
            </a:r>
          </a:p>
          <a:p>
            <a:pPr lvl="1" eaLnBrk="1" hangingPunct="1"/>
            <a:r>
              <a:rPr lang="en-US" altLang="x-none" sz="2400" dirty="0"/>
              <a:t>For </a:t>
            </a:r>
            <a:r>
              <a:rPr lang="en-US" altLang="x-none" sz="2400" i="1" u="sng" dirty="0"/>
              <a:t>leaf node</a:t>
            </a:r>
            <a:r>
              <a:rPr lang="en-US" altLang="x-none" sz="2400" dirty="0"/>
              <a:t> merging, we </a:t>
            </a:r>
            <a:r>
              <a:rPr lang="en-US" altLang="x-none" sz="2400" i="1" u="sng" dirty="0"/>
              <a:t>delete</a:t>
            </a:r>
            <a:r>
              <a:rPr lang="en-US" altLang="x-none" sz="2400" dirty="0"/>
              <a:t> the mid-key from the parent</a:t>
            </a:r>
          </a:p>
          <a:p>
            <a:pPr lvl="1" eaLnBrk="1" hangingPunct="1"/>
            <a:r>
              <a:rPr lang="en-US" altLang="x-none" sz="2400" dirty="0"/>
              <a:t>For </a:t>
            </a:r>
            <a:r>
              <a:rPr lang="en-US" altLang="x-none" sz="2400" i="1" u="sng" dirty="0"/>
              <a:t>non-leaf node</a:t>
            </a:r>
            <a:r>
              <a:rPr lang="en-US" altLang="x-none" sz="2400" dirty="0"/>
              <a:t> merging/redistribution, we  </a:t>
            </a:r>
            <a:r>
              <a:rPr lang="en-US" altLang="x-none" sz="2400" i="1" u="sng" dirty="0"/>
              <a:t>pull down</a:t>
            </a:r>
            <a:r>
              <a:rPr lang="en-US" altLang="x-none" sz="2400" dirty="0"/>
              <a:t> the mid-key from their parent.</a:t>
            </a:r>
          </a:p>
        </p:txBody>
      </p:sp>
    </p:spTree>
    <p:extLst>
      <p:ext uri="{BB962C8B-B14F-4D97-AF65-F5344CB8AC3E}">
        <p14:creationId xmlns:p14="http://schemas.microsoft.com/office/powerpoint/2010/main" val="2673427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431F1-7C49-9044-ADB4-77FD9B4A0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Rotational Delay</a:t>
            </a:r>
          </a:p>
        </p:txBody>
      </p:sp>
      <p:sp>
        <p:nvSpPr>
          <p:cNvPr id="4" name="Oval 4">
            <a:extLst>
              <a:ext uri="{FF2B5EF4-FFF2-40B4-BE49-F238E27FC236}">
                <a16:creationId xmlns:a16="http://schemas.microsoft.com/office/drawing/2014/main" id="{93100208-997F-DA48-999A-DF1294E351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9181" y="1644410"/>
            <a:ext cx="3556000" cy="200025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Line 15">
            <a:extLst>
              <a:ext uri="{FF2B5EF4-FFF2-40B4-BE49-F238E27FC236}">
                <a16:creationId xmlns:a16="http://schemas.microsoft.com/office/drawing/2014/main" id="{8202110C-5857-EB42-9714-0B1A3549E3D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51181" y="3016010"/>
            <a:ext cx="609600" cy="1714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Line 16">
            <a:extLst>
              <a:ext uri="{FF2B5EF4-FFF2-40B4-BE49-F238E27FC236}">
                <a16:creationId xmlns:a16="http://schemas.microsoft.com/office/drawing/2014/main" id="{FCC08AB5-BC5F-DF44-A5E6-D6BDB4B4AE6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300781" y="3530360"/>
            <a:ext cx="508000" cy="3429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Text Box 17">
            <a:extLst>
              <a:ext uri="{FF2B5EF4-FFF2-40B4-BE49-F238E27FC236}">
                <a16:creationId xmlns:a16="http://schemas.microsoft.com/office/drawing/2014/main" id="{E9CA6B68-ACE1-CB45-9620-09CED3AD61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6949" y="2758835"/>
            <a:ext cx="2147888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400" dirty="0">
                <a:latin typeface="Tahoma" charset="0"/>
              </a:rPr>
              <a:t>Head Here</a:t>
            </a:r>
          </a:p>
        </p:txBody>
      </p:sp>
      <p:sp>
        <p:nvSpPr>
          <p:cNvPr id="8" name="Text Box 18">
            <a:extLst>
              <a:ext uri="{FF2B5EF4-FFF2-40B4-BE49-F238E27FC236}">
                <a16:creationId xmlns:a16="http://schemas.microsoft.com/office/drawing/2014/main" id="{EE3F7623-0ACA-A845-871C-99119A814F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4563" y="3987560"/>
            <a:ext cx="2538413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400" dirty="0">
                <a:latin typeface="Tahoma" charset="0"/>
              </a:rPr>
              <a:t>Block I Want</a:t>
            </a:r>
          </a:p>
        </p:txBody>
      </p:sp>
      <p:sp>
        <p:nvSpPr>
          <p:cNvPr id="9" name="Oval 5">
            <a:extLst>
              <a:ext uri="{FF2B5EF4-FFF2-40B4-BE49-F238E27FC236}">
                <a16:creationId xmlns:a16="http://schemas.microsoft.com/office/drawing/2014/main" id="{9B596E2F-32BC-FB4D-A9D7-8C603C1E36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5581" y="1873010"/>
            <a:ext cx="2743200" cy="154305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Line 7">
            <a:extLst>
              <a:ext uri="{FF2B5EF4-FFF2-40B4-BE49-F238E27FC236}">
                <a16:creationId xmlns:a16="http://schemas.microsoft.com/office/drawing/2014/main" id="{59458777-9C8A-AE4D-9948-369E5B0861E8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7981" y="3416060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Line 8">
            <a:extLst>
              <a:ext uri="{FF2B5EF4-FFF2-40B4-BE49-F238E27FC236}">
                <a16:creationId xmlns:a16="http://schemas.microsoft.com/office/drawing/2014/main" id="{08D10449-9AB6-2748-9D93-9604C3C482A6}"/>
              </a:ext>
            </a:extLst>
          </p:cNvPr>
          <p:cNvSpPr>
            <a:spLocks noChangeShapeType="1"/>
          </p:cNvSpPr>
          <p:nvPr/>
        </p:nvSpPr>
        <p:spPr bwMode="auto">
          <a:xfrm>
            <a:off x="6808781" y="2673110"/>
            <a:ext cx="406400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Line 9">
            <a:extLst>
              <a:ext uri="{FF2B5EF4-FFF2-40B4-BE49-F238E27FC236}">
                <a16:creationId xmlns:a16="http://schemas.microsoft.com/office/drawing/2014/main" id="{D5C813AD-14AC-0449-9165-8AE40097A4D5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9181" y="2673110"/>
            <a:ext cx="406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Line 11">
            <a:extLst>
              <a:ext uri="{FF2B5EF4-FFF2-40B4-BE49-F238E27FC236}">
                <a16:creationId xmlns:a16="http://schemas.microsoft.com/office/drawing/2014/main" id="{7BEFAEF4-67CB-2D48-8B67-9ACB590479A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68781" y="3244610"/>
            <a:ext cx="304800" cy="1714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Line 12">
            <a:extLst>
              <a:ext uri="{FF2B5EF4-FFF2-40B4-BE49-F238E27FC236}">
                <a16:creationId xmlns:a16="http://schemas.microsoft.com/office/drawing/2014/main" id="{17A81D08-2EE6-5645-A49B-AD6A1CEA8203}"/>
              </a:ext>
            </a:extLst>
          </p:cNvPr>
          <p:cNvSpPr>
            <a:spLocks noChangeShapeType="1"/>
          </p:cNvSpPr>
          <p:nvPr/>
        </p:nvSpPr>
        <p:spPr bwMode="auto">
          <a:xfrm>
            <a:off x="6503981" y="3130310"/>
            <a:ext cx="304800" cy="1714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Line 13">
            <a:extLst>
              <a:ext uri="{FF2B5EF4-FFF2-40B4-BE49-F238E27FC236}">
                <a16:creationId xmlns:a16="http://schemas.microsoft.com/office/drawing/2014/main" id="{FFACD4A3-11CA-A84E-B927-4707CE4295F3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8781" y="1873010"/>
            <a:ext cx="304800" cy="1714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AutoShape 14">
            <a:extLst>
              <a:ext uri="{FF2B5EF4-FFF2-40B4-BE49-F238E27FC236}">
                <a16:creationId xmlns:a16="http://schemas.microsoft.com/office/drawing/2014/main" id="{E3620DCC-CD93-3D47-9082-13A3ED3EA082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4471981" y="2330210"/>
            <a:ext cx="1828800" cy="514350"/>
          </a:xfrm>
          <a:prstGeom prst="curvedDownArrow">
            <a:avLst>
              <a:gd name="adj1" fmla="val 71111"/>
              <a:gd name="adj2" fmla="val 142222"/>
              <a:gd name="adj3" fmla="val 33333"/>
            </a:avLst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D243560-5C44-4243-A32D-0C4EE9805E87}"/>
              </a:ext>
            </a:extLst>
          </p:cNvPr>
          <p:cNvSpPr/>
          <p:nvPr/>
        </p:nvSpPr>
        <p:spPr>
          <a:xfrm>
            <a:off x="1698034" y="4596701"/>
            <a:ext cx="6711671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Rotational delay: time to rotate to the target sector</a:t>
            </a:r>
          </a:p>
          <a:p>
            <a:endParaRPr lang="en-US" sz="2000" dirty="0"/>
          </a:p>
          <a:p>
            <a:r>
              <a:rPr lang="en-US" sz="2000" dirty="0"/>
              <a:t>For 6000 RPM, average rotational delay=0.5*(1min/6000)=0.5*60sec/6000=5 </a:t>
            </a:r>
            <a:r>
              <a:rPr lang="en-US" sz="2000" dirty="0" err="1"/>
              <a:t>ms</a:t>
            </a: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1401701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Points (recap)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both insertion and deletion:</a:t>
            </a:r>
          </a:p>
          <a:p>
            <a:pPr lvl="1"/>
            <a:r>
              <a:rPr lang="en-US" sz="2400" dirty="0"/>
              <a:t>Leaf nodes add/delete a key from their parent (copy/delete)</a:t>
            </a:r>
          </a:p>
          <a:p>
            <a:pPr lvl="2"/>
            <a:r>
              <a:rPr lang="en-US" sz="2000" dirty="0"/>
              <a:t>but retain their own copy!</a:t>
            </a:r>
          </a:p>
          <a:p>
            <a:pPr lvl="1"/>
            <a:r>
              <a:rPr lang="en-US" sz="2400" dirty="0"/>
              <a:t>Non-leaf nodes will </a:t>
            </a:r>
            <a:r>
              <a:rPr lang="en-US" sz="2400" i="1" dirty="0"/>
              <a:t>move</a:t>
            </a:r>
            <a:r>
              <a:rPr lang="en-US" sz="2400" dirty="0"/>
              <a:t> a key (push up/pull down)</a:t>
            </a:r>
          </a:p>
        </p:txBody>
      </p:sp>
    </p:spTree>
    <p:extLst>
      <p:ext uri="{BB962C8B-B14F-4D97-AF65-F5344CB8AC3E}">
        <p14:creationId xmlns:p14="http://schemas.microsoft.com/office/powerpoint/2010/main" val="238817184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Balanced B+ Tree: Insertion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happens to leaf nodes when they overflow?</a:t>
            </a:r>
          </a:p>
          <a:p>
            <a:pPr lvl="1"/>
            <a:r>
              <a:rPr lang="en-US" sz="2000" dirty="0"/>
              <a:t>Node split into two (new leaf node), first key is </a:t>
            </a:r>
            <a:r>
              <a:rPr lang="en-US" sz="2000" i="1" dirty="0"/>
              <a:t>copied</a:t>
            </a:r>
            <a:r>
              <a:rPr lang="en-US" sz="2000" dirty="0"/>
              <a:t> to parent</a:t>
            </a:r>
          </a:p>
          <a:p>
            <a:r>
              <a:rPr lang="en-US" dirty="0"/>
              <a:t>What happens to non-leaf, non-root node?</a:t>
            </a:r>
          </a:p>
          <a:p>
            <a:pPr lvl="1"/>
            <a:r>
              <a:rPr lang="en-US" sz="2000" dirty="0"/>
              <a:t>Node is split into two, middle key is </a:t>
            </a:r>
            <a:r>
              <a:rPr lang="en-US" sz="2000" i="1" dirty="0"/>
              <a:t>moved</a:t>
            </a:r>
            <a:r>
              <a:rPr lang="en-US" sz="2000" dirty="0"/>
              <a:t> to parent</a:t>
            </a:r>
          </a:p>
          <a:p>
            <a:r>
              <a:rPr lang="en-US" dirty="0"/>
              <a:t>What happens to root node?</a:t>
            </a:r>
          </a:p>
          <a:p>
            <a:pPr lvl="1"/>
            <a:r>
              <a:rPr lang="en-US" sz="2000" dirty="0"/>
              <a:t>Node split into two, new parent node created with middle key (new root)</a:t>
            </a:r>
          </a:p>
          <a:p>
            <a:r>
              <a:rPr lang="en-US" dirty="0"/>
              <a:t>Only root overflow results in depth increase!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411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Balanced B+ Tree: Deletion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happens to leaf nodes when they underflow?</a:t>
            </a:r>
          </a:p>
          <a:p>
            <a:pPr lvl="1"/>
            <a:r>
              <a:rPr lang="en-US" sz="2000" dirty="0"/>
              <a:t>Node merged with neighbor, key deleted from parent</a:t>
            </a:r>
          </a:p>
          <a:p>
            <a:r>
              <a:rPr lang="en-US" dirty="0"/>
              <a:t>What happens to non-leaf, non-root node?</a:t>
            </a:r>
          </a:p>
          <a:p>
            <a:pPr lvl="1"/>
            <a:r>
              <a:rPr lang="en-US" sz="2000" dirty="0"/>
              <a:t>Node merged with neighbor, key moved from parent</a:t>
            </a:r>
          </a:p>
          <a:p>
            <a:r>
              <a:rPr lang="en-US" dirty="0"/>
              <a:t>What happens to root node?</a:t>
            </a:r>
          </a:p>
          <a:p>
            <a:pPr lvl="1"/>
            <a:r>
              <a:rPr lang="en-US" sz="2000" dirty="0"/>
              <a:t>A root node only underflows when it has 1 key </a:t>
            </a:r>
          </a:p>
          <a:p>
            <a:pPr lvl="2"/>
            <a:r>
              <a:rPr lang="en-US" sz="1600" dirty="0"/>
              <a:t>(</a:t>
            </a:r>
            <a:r>
              <a:rPr lang="en-US" sz="1600" dirty="0" err="1"/>
              <a:t>ie</a:t>
            </a:r>
            <a:r>
              <a:rPr lang="en-US" sz="1600" dirty="0"/>
              <a:t> 2 pointers/2 children)</a:t>
            </a:r>
          </a:p>
          <a:p>
            <a:pPr lvl="1"/>
            <a:r>
              <a:rPr lang="en-US" sz="2000" dirty="0"/>
              <a:t>One child must also be </a:t>
            </a:r>
            <a:r>
              <a:rPr lang="en-US" sz="2000" dirty="0" err="1"/>
              <a:t>underflowing</a:t>
            </a:r>
            <a:r>
              <a:rPr lang="en-US" sz="2000" dirty="0"/>
              <a:t> (and merging)</a:t>
            </a:r>
          </a:p>
          <a:p>
            <a:pPr lvl="1"/>
            <a:r>
              <a:rPr lang="en-US" sz="2000" dirty="0"/>
              <a:t>Since root is now empty: delete it!</a:t>
            </a:r>
          </a:p>
          <a:p>
            <a:pPr lvl="1"/>
            <a:r>
              <a:rPr lang="en-US" sz="2000" dirty="0"/>
              <a:t>New root: the merged child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877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Balanced: Why do we care?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Recall that indexes are used to speed up lookups</a:t>
            </a:r>
          </a:p>
          <a:p>
            <a:r>
              <a:rPr lang="en-US" dirty="0"/>
              <a:t>Database optimizers will estimate costs for different query plans, including using an index if available</a:t>
            </a:r>
          </a:p>
          <a:p>
            <a:r>
              <a:rPr lang="en-US" dirty="0"/>
              <a:t>Balanced tree means predictable cost, reliable performance (no skew)</a:t>
            </a:r>
          </a:p>
        </p:txBody>
      </p:sp>
    </p:spTree>
    <p:extLst>
      <p:ext uri="{BB962C8B-B14F-4D97-AF65-F5344CB8AC3E}">
        <p14:creationId xmlns:p14="http://schemas.microsoft.com/office/powerpoint/2010/main" val="421953841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0CB70A-701F-E34D-93D9-D438D19E6E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Enjoy your weekend!</a:t>
            </a:r>
          </a:p>
        </p:txBody>
      </p:sp>
    </p:spTree>
    <p:extLst>
      <p:ext uri="{BB962C8B-B14F-4D97-AF65-F5344CB8AC3E}">
        <p14:creationId xmlns:p14="http://schemas.microsoft.com/office/powerpoint/2010/main" val="379065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2D03D-638C-B540-B3CD-93850D4BD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Transfer </a:t>
            </a:r>
            <a:r>
              <a:rPr lang="en-US" altLang="zh-CN" dirty="0">
                <a:effectLst/>
              </a:rPr>
              <a:t>Time/</a:t>
            </a:r>
            <a:r>
              <a:rPr lang="en-US" dirty="0">
                <a:effectLst/>
              </a:rPr>
              <a:t>Rate 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D7FA3B8-77DA-B44E-99A2-8DFEFE113F6C}"/>
              </a:ext>
            </a:extLst>
          </p:cNvPr>
          <p:cNvGrpSpPr/>
          <p:nvPr/>
        </p:nvGrpSpPr>
        <p:grpSpPr>
          <a:xfrm>
            <a:off x="1754044" y="1229302"/>
            <a:ext cx="6696075" cy="2667000"/>
            <a:chOff x="2133600" y="1295400"/>
            <a:chExt cx="6696075" cy="2667000"/>
          </a:xfrm>
        </p:grpSpPr>
        <p:sp>
          <p:nvSpPr>
            <p:cNvPr id="5" name="Oval 5">
              <a:extLst>
                <a:ext uri="{FF2B5EF4-FFF2-40B4-BE49-F238E27FC236}">
                  <a16:creationId xmlns:a16="http://schemas.microsoft.com/office/drawing/2014/main" id="{0ABCE853-A44F-014F-9105-639769122D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7800" y="1371600"/>
              <a:ext cx="3556000" cy="200025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Oval 6">
              <a:extLst>
                <a:ext uri="{FF2B5EF4-FFF2-40B4-BE49-F238E27FC236}">
                  <a16:creationId xmlns:a16="http://schemas.microsoft.com/office/drawing/2014/main" id="{82B81F9B-716C-774F-9F71-F6EFF9D25D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4200" y="1600200"/>
              <a:ext cx="2743200" cy="154305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800"/>
            </a:p>
          </p:txBody>
        </p:sp>
        <p:sp>
          <p:nvSpPr>
            <p:cNvPr id="7" name="Line 7">
              <a:extLst>
                <a:ext uri="{FF2B5EF4-FFF2-40B4-BE49-F238E27FC236}">
                  <a16:creationId xmlns:a16="http://schemas.microsoft.com/office/drawing/2014/main" id="{215D7981-0E47-3140-8A3C-776E02A244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46600" y="1371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Line 8">
              <a:extLst>
                <a:ext uri="{FF2B5EF4-FFF2-40B4-BE49-F238E27FC236}">
                  <a16:creationId xmlns:a16="http://schemas.microsoft.com/office/drawing/2014/main" id="{723EB5B9-4FF5-074C-BD9B-7C7CE2A3AB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46600" y="314325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Line 9">
              <a:extLst>
                <a:ext uri="{FF2B5EF4-FFF2-40B4-BE49-F238E27FC236}">
                  <a16:creationId xmlns:a16="http://schemas.microsoft.com/office/drawing/2014/main" id="{C6D411A4-76E8-B84E-B8FD-A8533FE7BE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67400" y="2400300"/>
              <a:ext cx="406400" cy="15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Line 10">
              <a:extLst>
                <a:ext uri="{FF2B5EF4-FFF2-40B4-BE49-F238E27FC236}">
                  <a16:creationId xmlns:a16="http://schemas.microsoft.com/office/drawing/2014/main" id="{4E1F72F7-847B-4144-A131-13599D1DB1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17800" y="2400300"/>
              <a:ext cx="4064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Line 11">
              <a:extLst>
                <a:ext uri="{FF2B5EF4-FFF2-40B4-BE49-F238E27FC236}">
                  <a16:creationId xmlns:a16="http://schemas.microsoft.com/office/drawing/2014/main" id="{290D97C8-73BE-EC4C-BA1E-BC780F5B329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461000" y="1657350"/>
              <a:ext cx="304800" cy="17145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Line 12">
              <a:extLst>
                <a:ext uri="{FF2B5EF4-FFF2-40B4-BE49-F238E27FC236}">
                  <a16:creationId xmlns:a16="http://schemas.microsoft.com/office/drawing/2014/main" id="{5B6B7D6D-3CC8-F441-821C-E0C811AB065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27400" y="2971800"/>
              <a:ext cx="304800" cy="17145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Line 13">
              <a:extLst>
                <a:ext uri="{FF2B5EF4-FFF2-40B4-BE49-F238E27FC236}">
                  <a16:creationId xmlns:a16="http://schemas.microsoft.com/office/drawing/2014/main" id="{84FAC5DE-BB92-DB47-9BA6-54113334FB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62600" y="2857500"/>
              <a:ext cx="304800" cy="17145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Line 14">
              <a:extLst>
                <a:ext uri="{FF2B5EF4-FFF2-40B4-BE49-F238E27FC236}">
                  <a16:creationId xmlns:a16="http://schemas.microsoft.com/office/drawing/2014/main" id="{B541D917-1F1D-C142-A6C6-49C797F134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27400" y="1600200"/>
              <a:ext cx="304800" cy="17145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AutoShape 15">
              <a:extLst>
                <a:ext uri="{FF2B5EF4-FFF2-40B4-BE49-F238E27FC236}">
                  <a16:creationId xmlns:a16="http://schemas.microsoft.com/office/drawing/2014/main" id="{F8F69C1E-A71C-9746-A6DF-27ECAA130FB7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530600" y="2057400"/>
              <a:ext cx="1828800" cy="514350"/>
            </a:xfrm>
            <a:prstGeom prst="curvedDownArrow">
              <a:avLst>
                <a:gd name="adj1" fmla="val 71111"/>
                <a:gd name="adj2" fmla="val 142222"/>
                <a:gd name="adj3" fmla="val 33333"/>
              </a:avLst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Line 17">
              <a:extLst>
                <a:ext uri="{FF2B5EF4-FFF2-40B4-BE49-F238E27FC236}">
                  <a16:creationId xmlns:a16="http://schemas.microsoft.com/office/drawing/2014/main" id="{D13581A5-B8FB-C84B-8275-22D8F4E3057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27400" y="3200400"/>
              <a:ext cx="406400" cy="28575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Rectangle 20">
              <a:extLst>
                <a:ext uri="{FF2B5EF4-FFF2-40B4-BE49-F238E27FC236}">
                  <a16:creationId xmlns:a16="http://schemas.microsoft.com/office/drawing/2014/main" id="{18740049-EF1A-444E-AAE6-3E26616CEB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2200" y="3086100"/>
              <a:ext cx="203200" cy="114300"/>
            </a:xfrm>
            <a:prstGeom prst="rect">
              <a:avLst/>
            </a:prstGeom>
            <a:solidFill>
              <a:schemeClr val="tx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Text Box 21">
              <a:extLst>
                <a:ext uri="{FF2B5EF4-FFF2-40B4-BE49-F238E27FC236}">
                  <a16:creationId xmlns:a16="http://schemas.microsoft.com/office/drawing/2014/main" id="{338656CA-27D3-6A48-842F-FF923DC352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33600" y="3505200"/>
              <a:ext cx="159226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400"/>
                <a:t>Disk Head</a:t>
              </a:r>
            </a:p>
          </p:txBody>
        </p:sp>
        <p:sp>
          <p:nvSpPr>
            <p:cNvPr id="19" name="Text Box 23">
              <a:extLst>
                <a:ext uri="{FF2B5EF4-FFF2-40B4-BE49-F238E27FC236}">
                  <a16:creationId xmlns:a16="http://schemas.microsoft.com/office/drawing/2014/main" id="{189541C1-EAD5-ED43-A50C-0F5D235A1B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73800" y="1295400"/>
              <a:ext cx="2555875" cy="8223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400" dirty="0"/>
                <a:t>Read blocks as </a:t>
              </a:r>
            </a:p>
            <a:p>
              <a:pPr eaLnBrk="1" hangingPunct="1"/>
              <a:r>
                <a:rPr lang="en-US" sz="2400" dirty="0"/>
                <a:t>the platter rotates</a:t>
              </a:r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582EC47E-CA07-2F41-8BC7-256B9212C182}"/>
              </a:ext>
            </a:extLst>
          </p:cNvPr>
          <p:cNvSpPr/>
          <p:nvPr/>
        </p:nvSpPr>
        <p:spPr>
          <a:xfrm>
            <a:off x="3878119" y="3483885"/>
            <a:ext cx="52658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[6000 RPM, 1000 sector/track, 1KB/sector]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EB704790-7055-CA47-A8E6-271AF95D2C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4606" y="3727016"/>
            <a:ext cx="7610476" cy="187253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Time to read one block</a:t>
            </a:r>
          </a:p>
          <a:p>
            <a:pPr lvl="1"/>
            <a:r>
              <a:rPr lang="en-US" dirty="0"/>
              <a:t>Read a track, rotate a circle: 1min/6000 = 10 </a:t>
            </a:r>
            <a:r>
              <a:rPr lang="en-US" dirty="0" err="1"/>
              <a:t>ms</a:t>
            </a:r>
            <a:r>
              <a:rPr lang="en-US" dirty="0"/>
              <a:t>/track</a:t>
            </a:r>
          </a:p>
          <a:p>
            <a:pPr lvl="1"/>
            <a:r>
              <a:rPr lang="en-US" dirty="0"/>
              <a:t>Read one sector(block): (10ms/track) / (1000sector/track) = </a:t>
            </a:r>
            <a:r>
              <a:rPr lang="en-US" b="1" dirty="0"/>
              <a:t>0.01ms/sector</a:t>
            </a:r>
          </a:p>
          <a:p>
            <a:r>
              <a:rPr lang="en-US" dirty="0"/>
              <a:t>Transfer rate: 1KB/(0.01ms/sector)=</a:t>
            </a:r>
            <a:r>
              <a:rPr lang="en-US" b="1" dirty="0"/>
              <a:t>100MB/s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5115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夏至">
  <a:themeElements>
    <a:clrScheme name="夏至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夏至">
      <a:maj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夏至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夏至.thmx</Template>
  <TotalTime>7025</TotalTime>
  <Words>3852</Words>
  <Application>Microsoft Macintosh PowerPoint</Application>
  <PresentationFormat>On-screen Show (4:3)</PresentationFormat>
  <Paragraphs>1033</Paragraphs>
  <Slides>84</Slides>
  <Notes>69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84</vt:i4>
      </vt:variant>
    </vt:vector>
  </HeadingPairs>
  <TitlesOfParts>
    <vt:vector size="95" baseType="lpstr">
      <vt:lpstr>Arial</vt:lpstr>
      <vt:lpstr>Calibri</vt:lpstr>
      <vt:lpstr>Century Gothic</vt:lpstr>
      <vt:lpstr>Gill Sans MT</vt:lpstr>
      <vt:lpstr>Helvetica</vt:lpstr>
      <vt:lpstr>Monotype Sorts</vt:lpstr>
      <vt:lpstr>Tahoma</vt:lpstr>
      <vt:lpstr>Times New Roman</vt:lpstr>
      <vt:lpstr>Verdana</vt:lpstr>
      <vt:lpstr>Wingdings 2</vt:lpstr>
      <vt:lpstr>夏至</vt:lpstr>
      <vt:lpstr>CS 143 Discussion Session </vt:lpstr>
      <vt:lpstr>Today’s topic</vt:lpstr>
      <vt:lpstr>Disk</vt:lpstr>
      <vt:lpstr>Disk access</vt:lpstr>
      <vt:lpstr>Overall Capacity</vt:lpstr>
      <vt:lpstr>Access Time</vt:lpstr>
      <vt:lpstr>Seek Time</vt:lpstr>
      <vt:lpstr>Rotational Delay</vt:lpstr>
      <vt:lpstr>Transfer Time/Rate </vt:lpstr>
      <vt:lpstr>Sequential Read</vt:lpstr>
      <vt:lpstr>Random Access</vt:lpstr>
      <vt:lpstr>Index</vt:lpstr>
      <vt:lpstr>B+ Tree Index</vt:lpstr>
      <vt:lpstr>B+-Tree Node Structure</vt:lpstr>
      <vt:lpstr>Leaf Nodes in B+-Trees</vt:lpstr>
      <vt:lpstr>Example</vt:lpstr>
      <vt:lpstr>More Examples</vt:lpstr>
      <vt:lpstr>PowerPoint Presentation</vt:lpstr>
      <vt:lpstr>Number of Ptrs/Keys for B+tree</vt:lpstr>
      <vt:lpstr>Practice</vt:lpstr>
      <vt:lpstr>B+Tree Insertion</vt:lpstr>
      <vt:lpstr>(a) Simple case  (no overflow)</vt:lpstr>
      <vt:lpstr>Insertion (Simple Case)</vt:lpstr>
      <vt:lpstr>Insertion (Simple Case)</vt:lpstr>
      <vt:lpstr>(b) Leaf overflow</vt:lpstr>
      <vt:lpstr>Insertion (Leaf Overflow)</vt:lpstr>
      <vt:lpstr>Insertion (Leaf Overflow)</vt:lpstr>
      <vt:lpstr>Insertion (Leaf Overflow)</vt:lpstr>
      <vt:lpstr>Insertion (Leaf Overflow)</vt:lpstr>
      <vt:lpstr>Insertion (Leaf Overflow)</vt:lpstr>
      <vt:lpstr>(c) Non-leaf overflow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(d) New root</vt:lpstr>
      <vt:lpstr>PowerPoint Presentation</vt:lpstr>
      <vt:lpstr>PowerPoint Presentation</vt:lpstr>
      <vt:lpstr>PowerPoint Presentation</vt:lpstr>
      <vt:lpstr>PowerPoint Presentation</vt:lpstr>
      <vt:lpstr>B+Tree Insertion</vt:lpstr>
      <vt:lpstr>B+Tree Deletion</vt:lpstr>
      <vt:lpstr>(a) Simple case  (no underflow)</vt:lpstr>
      <vt:lpstr>(a) Simple case</vt:lpstr>
      <vt:lpstr>(a) Simple case</vt:lpstr>
      <vt:lpstr>(b) Leaf node, coalesce  with neighbor</vt:lpstr>
      <vt:lpstr>(b) Coalesce with sibling (leaf)</vt:lpstr>
      <vt:lpstr>(b) Coalesce with sibling (leaf)</vt:lpstr>
      <vt:lpstr>(b) Coalesce with sibling (leaf)</vt:lpstr>
      <vt:lpstr>(b) Coalesce with sibling (leaf)</vt:lpstr>
      <vt:lpstr>(b) Coalesce with sibling (leaf)</vt:lpstr>
      <vt:lpstr>(b) Coalesce with sibling (leaf)</vt:lpstr>
      <vt:lpstr>(b) Coalesce with sibling (leaf)</vt:lpstr>
      <vt:lpstr>(c) Leaf node, redistribute  with neighbor</vt:lpstr>
      <vt:lpstr>(c) Redistribute (leaf)</vt:lpstr>
      <vt:lpstr>(c) Redistribute (leaf)</vt:lpstr>
      <vt:lpstr>(c) Redistribute (leaf)</vt:lpstr>
      <vt:lpstr>(c) Redistribute (leaf)</vt:lpstr>
      <vt:lpstr>(c) Redistribute (leaf)</vt:lpstr>
      <vt:lpstr>(d) Non-leaf node, coalesce  with neighbor</vt:lpstr>
      <vt:lpstr>(d) Coalesce (non-leaf)</vt:lpstr>
      <vt:lpstr>(d) Coalesce (non-leaf)</vt:lpstr>
      <vt:lpstr>(d) Coalesce (non-leaf)</vt:lpstr>
      <vt:lpstr>(d) Coalesce (non-leaf)</vt:lpstr>
      <vt:lpstr>(d) Coalesce (non-leaf)</vt:lpstr>
      <vt:lpstr>(d) Coalesce (non-leaf)</vt:lpstr>
      <vt:lpstr>(d) Coalesce (non-leaf)</vt:lpstr>
      <vt:lpstr>(e) Non-leaf node, redistribute  with neighbor</vt:lpstr>
      <vt:lpstr>(e) Redistribute (non-leaf)</vt:lpstr>
      <vt:lpstr>(e) Redistribute (non-leaf)</vt:lpstr>
      <vt:lpstr>(e) Redistribute (non-leaf)</vt:lpstr>
      <vt:lpstr>(e) Redistribute (non-leaf)</vt:lpstr>
      <vt:lpstr>(e) Redistribute (non-leaf)</vt:lpstr>
      <vt:lpstr>(e) Redistribute (non-leaf)</vt:lpstr>
      <vt:lpstr>(e) Redistribute (non-leaf)</vt:lpstr>
      <vt:lpstr>Important Points</vt:lpstr>
      <vt:lpstr>Important Points (recap)</vt:lpstr>
      <vt:lpstr>Balanced B+ Tree: Insertion</vt:lpstr>
      <vt:lpstr>Balanced B+ Tree: Deletion</vt:lpstr>
      <vt:lpstr>Balanced: Why do we care?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GJQ</dc:creator>
  <cp:lastModifiedBy>Mingda Li</cp:lastModifiedBy>
  <cp:revision>435</cp:revision>
  <dcterms:created xsi:type="dcterms:W3CDTF">2014-10-10T03:49:22Z</dcterms:created>
  <dcterms:modified xsi:type="dcterms:W3CDTF">2020-02-01T00:46:41Z</dcterms:modified>
</cp:coreProperties>
</file>