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82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7" r:id="rId8"/>
    <p:sldId id="263" r:id="rId9"/>
    <p:sldId id="268" r:id="rId10"/>
    <p:sldId id="264" r:id="rId11"/>
    <p:sldId id="26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53"/>
    <p:restoredTop sz="94661"/>
  </p:normalViewPr>
  <p:slideViewPr>
    <p:cSldViewPr snapToGrid="0" snapToObjects="1">
      <p:cViewPr varScale="1">
        <p:scale>
          <a:sx n="89" d="100"/>
          <a:sy n="89" d="100"/>
        </p:scale>
        <p:origin x="184" y="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A1E2A1B-5D32-7644-AFE2-EFED7B5D49C1}" type="doc">
      <dgm:prSet loTypeId="urn:microsoft.com/office/officeart/2005/8/layout/hProcess3" loCatId="" qsTypeId="urn:microsoft.com/office/officeart/2005/8/quickstyle/simple1" qsCatId="simple" csTypeId="urn:microsoft.com/office/officeart/2005/8/colors/accent1_2" csCatId="accent1" phldr="1"/>
      <dgm:spPr/>
    </dgm:pt>
    <dgm:pt modelId="{5063CA98-E722-784A-82DA-D2572E0A586C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After redefining</a:t>
          </a:r>
          <a:r>
            <a:rPr lang="en-US" dirty="0">
              <a:solidFill>
                <a:schemeClr val="bg1"/>
              </a:solidFill>
            </a:rPr>
            <a:t> </a:t>
          </a:r>
          <a:r>
            <a:rPr lang="en-US" dirty="0">
              <a:solidFill>
                <a:schemeClr val="tx1"/>
              </a:solidFill>
            </a:rPr>
            <a:t>NA values</a:t>
          </a:r>
        </a:p>
      </dgm:t>
    </dgm:pt>
    <dgm:pt modelId="{408F487A-51F2-A24B-BD68-E04A47ADAD07}" type="parTrans" cxnId="{EF2320DC-C0F2-0C42-BF14-D5E3008080BA}">
      <dgm:prSet/>
      <dgm:spPr/>
      <dgm:t>
        <a:bodyPr/>
        <a:lstStyle/>
        <a:p>
          <a:endParaRPr lang="en-US"/>
        </a:p>
      </dgm:t>
    </dgm:pt>
    <dgm:pt modelId="{B4BD4FE2-19DC-FC49-8542-F84E97696394}" type="sibTrans" cxnId="{EF2320DC-C0F2-0C42-BF14-D5E3008080BA}">
      <dgm:prSet/>
      <dgm:spPr/>
      <dgm:t>
        <a:bodyPr/>
        <a:lstStyle/>
        <a:p>
          <a:endParaRPr lang="en-US"/>
        </a:p>
      </dgm:t>
    </dgm:pt>
    <dgm:pt modelId="{E93FF073-3AEC-774A-A5E2-22EA9CD9CE6D}" type="pres">
      <dgm:prSet presAssocID="{4A1E2A1B-5D32-7644-AFE2-EFED7B5D49C1}" presName="Name0" presStyleCnt="0">
        <dgm:presLayoutVars>
          <dgm:dir/>
          <dgm:animLvl val="lvl"/>
          <dgm:resizeHandles val="exact"/>
        </dgm:presLayoutVars>
      </dgm:prSet>
      <dgm:spPr/>
    </dgm:pt>
    <dgm:pt modelId="{17313FDD-3F4E-1D44-B151-B28709E37F3B}" type="pres">
      <dgm:prSet presAssocID="{4A1E2A1B-5D32-7644-AFE2-EFED7B5D49C1}" presName="dummy" presStyleCnt="0"/>
      <dgm:spPr/>
    </dgm:pt>
    <dgm:pt modelId="{FA28911F-8E4B-0240-9C66-9A3EB565EF52}" type="pres">
      <dgm:prSet presAssocID="{4A1E2A1B-5D32-7644-AFE2-EFED7B5D49C1}" presName="linH" presStyleCnt="0"/>
      <dgm:spPr/>
    </dgm:pt>
    <dgm:pt modelId="{BA595672-D0CC-A64E-A8EE-E2CE45FB3A4C}" type="pres">
      <dgm:prSet presAssocID="{4A1E2A1B-5D32-7644-AFE2-EFED7B5D49C1}" presName="padding1" presStyleCnt="0"/>
      <dgm:spPr/>
    </dgm:pt>
    <dgm:pt modelId="{7B482B2C-E10A-A142-AF6E-A95EA49FB9A7}" type="pres">
      <dgm:prSet presAssocID="{5063CA98-E722-784A-82DA-D2572E0A586C}" presName="linV" presStyleCnt="0"/>
      <dgm:spPr/>
    </dgm:pt>
    <dgm:pt modelId="{0389BE3E-D261-FC4F-886D-CB4DE353B247}" type="pres">
      <dgm:prSet presAssocID="{5063CA98-E722-784A-82DA-D2572E0A586C}" presName="spVertical1" presStyleCnt="0"/>
      <dgm:spPr/>
    </dgm:pt>
    <dgm:pt modelId="{4CC1D03A-3A2B-C042-A97A-DADFCD28E668}" type="pres">
      <dgm:prSet presAssocID="{5063CA98-E722-784A-82DA-D2572E0A586C}" presName="parTx" presStyleLbl="revTx" presStyleIdx="0" presStyleCnt="1" custScaleX="73057" custScaleY="116486" custLinFactY="63265" custLinFactNeighborX="-13476" custLinFactNeighborY="100000">
        <dgm:presLayoutVars>
          <dgm:chMax val="0"/>
          <dgm:chPref val="0"/>
          <dgm:bulletEnabled val="1"/>
        </dgm:presLayoutVars>
      </dgm:prSet>
      <dgm:spPr/>
    </dgm:pt>
    <dgm:pt modelId="{0A228699-4047-1043-ACBF-6691FE5989D5}" type="pres">
      <dgm:prSet presAssocID="{5063CA98-E722-784A-82DA-D2572E0A586C}" presName="spVertical2" presStyleCnt="0"/>
      <dgm:spPr/>
    </dgm:pt>
    <dgm:pt modelId="{0493A735-1808-4744-988A-55AA1B7C1093}" type="pres">
      <dgm:prSet presAssocID="{5063CA98-E722-784A-82DA-D2572E0A586C}" presName="spVertical3" presStyleCnt="0"/>
      <dgm:spPr/>
    </dgm:pt>
    <dgm:pt modelId="{B83E7CEA-1979-1C4C-83B5-226510CFF20F}" type="pres">
      <dgm:prSet presAssocID="{4A1E2A1B-5D32-7644-AFE2-EFED7B5D49C1}" presName="padding2" presStyleCnt="0"/>
      <dgm:spPr/>
    </dgm:pt>
    <dgm:pt modelId="{0487E1FC-089B-AB44-AF36-A44A0E6B3A9B}" type="pres">
      <dgm:prSet presAssocID="{4A1E2A1B-5D32-7644-AFE2-EFED7B5D49C1}" presName="negArrow" presStyleCnt="0"/>
      <dgm:spPr/>
    </dgm:pt>
    <dgm:pt modelId="{FC1E819E-1155-B340-BB88-71551CACDF06}" type="pres">
      <dgm:prSet presAssocID="{4A1E2A1B-5D32-7644-AFE2-EFED7B5D49C1}" presName="backgroundArrow" presStyleLbl="node1" presStyleIdx="0" presStyleCnt="1" custScaleX="32795" custScaleY="87778" custLinFactNeighborX="-1570" custLinFactNeighborY="64683"/>
      <dgm:spPr/>
    </dgm:pt>
  </dgm:ptLst>
  <dgm:cxnLst>
    <dgm:cxn modelId="{66D00C2E-49B1-8940-AB13-AB1BC667DBAF}" type="presOf" srcId="{4A1E2A1B-5D32-7644-AFE2-EFED7B5D49C1}" destId="{E93FF073-3AEC-774A-A5E2-22EA9CD9CE6D}" srcOrd="0" destOrd="0" presId="urn:microsoft.com/office/officeart/2005/8/layout/hProcess3"/>
    <dgm:cxn modelId="{C960FD35-5DD2-CC4E-97EF-3391BCCBB54C}" type="presOf" srcId="{5063CA98-E722-784A-82DA-D2572E0A586C}" destId="{4CC1D03A-3A2B-C042-A97A-DADFCD28E668}" srcOrd="0" destOrd="0" presId="urn:microsoft.com/office/officeart/2005/8/layout/hProcess3"/>
    <dgm:cxn modelId="{EF2320DC-C0F2-0C42-BF14-D5E3008080BA}" srcId="{4A1E2A1B-5D32-7644-AFE2-EFED7B5D49C1}" destId="{5063CA98-E722-784A-82DA-D2572E0A586C}" srcOrd="0" destOrd="0" parTransId="{408F487A-51F2-A24B-BD68-E04A47ADAD07}" sibTransId="{B4BD4FE2-19DC-FC49-8542-F84E97696394}"/>
    <dgm:cxn modelId="{2415F0FD-0339-8E4B-B484-BECD16823D58}" type="presParOf" srcId="{E93FF073-3AEC-774A-A5E2-22EA9CD9CE6D}" destId="{17313FDD-3F4E-1D44-B151-B28709E37F3B}" srcOrd="0" destOrd="0" presId="urn:microsoft.com/office/officeart/2005/8/layout/hProcess3"/>
    <dgm:cxn modelId="{56240EB3-6C67-A649-AFA6-17ED13E724E8}" type="presParOf" srcId="{E93FF073-3AEC-774A-A5E2-22EA9CD9CE6D}" destId="{FA28911F-8E4B-0240-9C66-9A3EB565EF52}" srcOrd="1" destOrd="0" presId="urn:microsoft.com/office/officeart/2005/8/layout/hProcess3"/>
    <dgm:cxn modelId="{16E960B9-AB8D-064F-917E-3D4C84B4E4C0}" type="presParOf" srcId="{FA28911F-8E4B-0240-9C66-9A3EB565EF52}" destId="{BA595672-D0CC-A64E-A8EE-E2CE45FB3A4C}" srcOrd="0" destOrd="0" presId="urn:microsoft.com/office/officeart/2005/8/layout/hProcess3"/>
    <dgm:cxn modelId="{C9E3DC65-4CB1-5F40-80B2-D9122DC6A0E6}" type="presParOf" srcId="{FA28911F-8E4B-0240-9C66-9A3EB565EF52}" destId="{7B482B2C-E10A-A142-AF6E-A95EA49FB9A7}" srcOrd="1" destOrd="0" presId="urn:microsoft.com/office/officeart/2005/8/layout/hProcess3"/>
    <dgm:cxn modelId="{0AFB7563-DB95-BA47-A9A0-F77027D9F8CC}" type="presParOf" srcId="{7B482B2C-E10A-A142-AF6E-A95EA49FB9A7}" destId="{0389BE3E-D261-FC4F-886D-CB4DE353B247}" srcOrd="0" destOrd="0" presId="urn:microsoft.com/office/officeart/2005/8/layout/hProcess3"/>
    <dgm:cxn modelId="{8A21D84A-24F8-834B-8B82-232B3E4FA04D}" type="presParOf" srcId="{7B482B2C-E10A-A142-AF6E-A95EA49FB9A7}" destId="{4CC1D03A-3A2B-C042-A97A-DADFCD28E668}" srcOrd="1" destOrd="0" presId="urn:microsoft.com/office/officeart/2005/8/layout/hProcess3"/>
    <dgm:cxn modelId="{758E58B3-1DEB-B140-9964-86F68FF8E513}" type="presParOf" srcId="{7B482B2C-E10A-A142-AF6E-A95EA49FB9A7}" destId="{0A228699-4047-1043-ACBF-6691FE5989D5}" srcOrd="2" destOrd="0" presId="urn:microsoft.com/office/officeart/2005/8/layout/hProcess3"/>
    <dgm:cxn modelId="{9335833E-8794-AB45-8B07-661D74CC6A67}" type="presParOf" srcId="{7B482B2C-E10A-A142-AF6E-A95EA49FB9A7}" destId="{0493A735-1808-4744-988A-55AA1B7C1093}" srcOrd="3" destOrd="0" presId="urn:microsoft.com/office/officeart/2005/8/layout/hProcess3"/>
    <dgm:cxn modelId="{C27F03DB-400F-AA4F-A374-760F5226469F}" type="presParOf" srcId="{FA28911F-8E4B-0240-9C66-9A3EB565EF52}" destId="{B83E7CEA-1979-1C4C-83B5-226510CFF20F}" srcOrd="2" destOrd="0" presId="urn:microsoft.com/office/officeart/2005/8/layout/hProcess3"/>
    <dgm:cxn modelId="{E696477D-CC06-F048-A6FC-90D37DE4E917}" type="presParOf" srcId="{FA28911F-8E4B-0240-9C66-9A3EB565EF52}" destId="{0487E1FC-089B-AB44-AF36-A44A0E6B3A9B}" srcOrd="3" destOrd="0" presId="urn:microsoft.com/office/officeart/2005/8/layout/hProcess3"/>
    <dgm:cxn modelId="{EEC921E1-F9D6-A14E-ADFD-F30CB3E31754}" type="presParOf" srcId="{FA28911F-8E4B-0240-9C66-9A3EB565EF52}" destId="{FC1E819E-1155-B340-BB88-71551CACDF06}" srcOrd="4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1E819E-1155-B340-BB88-71551CACDF06}">
      <dsp:nvSpPr>
        <dsp:cNvPr id="0" name=""/>
        <dsp:cNvSpPr/>
      </dsp:nvSpPr>
      <dsp:spPr>
        <a:xfrm>
          <a:off x="0" y="2499463"/>
          <a:ext cx="4452225" cy="1200803"/>
        </a:xfrm>
        <a:prstGeom prst="right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C1D03A-3A2B-C042-A97A-DADFCD28E668}">
      <dsp:nvSpPr>
        <dsp:cNvPr id="0" name=""/>
        <dsp:cNvSpPr/>
      </dsp:nvSpPr>
      <dsp:spPr>
        <a:xfrm>
          <a:off x="358970" y="2731332"/>
          <a:ext cx="2665022" cy="7967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3040" rIns="0" bIns="19304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chemeClr val="tx1"/>
              </a:solidFill>
            </a:rPr>
            <a:t>After redefining</a:t>
          </a:r>
          <a:r>
            <a:rPr lang="en-US" sz="1900" kern="1200" dirty="0">
              <a:solidFill>
                <a:schemeClr val="bg1"/>
              </a:solidFill>
            </a:rPr>
            <a:t> </a:t>
          </a:r>
          <a:r>
            <a:rPr lang="en-US" sz="1900" kern="1200" dirty="0">
              <a:solidFill>
                <a:schemeClr val="tx1"/>
              </a:solidFill>
            </a:rPr>
            <a:t>NA values</a:t>
          </a:r>
        </a:p>
      </dsp:txBody>
      <dsp:txXfrm>
        <a:off x="358970" y="2731332"/>
        <a:ext cx="2665022" cy="7967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82086C51-54AF-B044-8E60-74006E150D9E}" type="datetimeFigureOut">
              <a:rPr lang="en-US" smtClean="0"/>
              <a:t>5/21/20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76BF4C3D-8D0A-6D42-9D85-FA1FF3EFE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534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86C51-54AF-B044-8E60-74006E150D9E}" type="datetimeFigureOut">
              <a:rPr lang="en-US" smtClean="0"/>
              <a:t>5/21/20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F4C3D-8D0A-6D42-9D85-FA1FF3EFE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556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86C51-54AF-B044-8E60-74006E150D9E}" type="datetimeFigureOut">
              <a:rPr lang="en-US" smtClean="0"/>
              <a:t>5/21/20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F4C3D-8D0A-6D42-9D85-FA1FF3EFE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6406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86C51-54AF-B044-8E60-74006E150D9E}" type="datetimeFigureOut">
              <a:rPr lang="en-US" smtClean="0"/>
              <a:t>5/21/20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F4C3D-8D0A-6D42-9D85-FA1FF3EFEE32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13169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86C51-54AF-B044-8E60-74006E150D9E}" type="datetimeFigureOut">
              <a:rPr lang="en-US" smtClean="0"/>
              <a:t>5/21/20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F4C3D-8D0A-6D42-9D85-FA1FF3EFE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8354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86C51-54AF-B044-8E60-74006E150D9E}" type="datetimeFigureOut">
              <a:rPr lang="en-US" smtClean="0"/>
              <a:t>5/21/20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F4C3D-8D0A-6D42-9D85-FA1FF3EFE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8256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86C51-54AF-B044-8E60-74006E150D9E}" type="datetimeFigureOut">
              <a:rPr lang="en-US" smtClean="0"/>
              <a:t>5/21/20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F4C3D-8D0A-6D42-9D85-FA1FF3EFE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5722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86C51-54AF-B044-8E60-74006E150D9E}" type="datetimeFigureOut">
              <a:rPr lang="en-US" smtClean="0"/>
              <a:t>5/21/20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F4C3D-8D0A-6D42-9D85-FA1FF3EFE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5942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86C51-54AF-B044-8E60-74006E150D9E}" type="datetimeFigureOut">
              <a:rPr lang="en-US" smtClean="0"/>
              <a:t>5/21/20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F4C3D-8D0A-6D42-9D85-FA1FF3EFE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508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86C51-54AF-B044-8E60-74006E150D9E}" type="datetimeFigureOut">
              <a:rPr lang="en-US" smtClean="0"/>
              <a:t>5/21/20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F4C3D-8D0A-6D42-9D85-FA1FF3EFE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855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86C51-54AF-B044-8E60-74006E150D9E}" type="datetimeFigureOut">
              <a:rPr lang="en-US" smtClean="0"/>
              <a:t>5/21/20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F4C3D-8D0A-6D42-9D85-FA1FF3EFE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455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86C51-54AF-B044-8E60-74006E150D9E}" type="datetimeFigureOut">
              <a:rPr lang="en-US" smtClean="0"/>
              <a:t>5/21/20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F4C3D-8D0A-6D42-9D85-FA1FF3EFE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69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86C51-54AF-B044-8E60-74006E150D9E}" type="datetimeFigureOut">
              <a:rPr lang="en-US" smtClean="0"/>
              <a:t>5/21/20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F4C3D-8D0A-6D42-9D85-FA1FF3EFE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290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86C51-54AF-B044-8E60-74006E150D9E}" type="datetimeFigureOut">
              <a:rPr lang="en-US" smtClean="0"/>
              <a:t>5/21/20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F4C3D-8D0A-6D42-9D85-FA1FF3EFE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874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86C51-54AF-B044-8E60-74006E150D9E}" type="datetimeFigureOut">
              <a:rPr lang="en-US" smtClean="0"/>
              <a:t>5/21/20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F4C3D-8D0A-6D42-9D85-FA1FF3EFE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150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86C51-54AF-B044-8E60-74006E150D9E}" type="datetimeFigureOut">
              <a:rPr lang="en-US" smtClean="0"/>
              <a:t>5/21/20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F4C3D-8D0A-6D42-9D85-FA1FF3EFE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275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86C51-54AF-B044-8E60-74006E150D9E}" type="datetimeFigureOut">
              <a:rPr lang="en-US" smtClean="0"/>
              <a:t>5/21/20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F4C3D-8D0A-6D42-9D85-FA1FF3EFE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021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086C51-54AF-B044-8E60-74006E150D9E}" type="datetimeFigureOut">
              <a:rPr lang="en-US" smtClean="0"/>
              <a:t>5/21/20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BF4C3D-8D0A-6D42-9D85-FA1FF3EFE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671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83" r:id="rId1"/>
    <p:sldLayoutId id="2147483984" r:id="rId2"/>
    <p:sldLayoutId id="2147483985" r:id="rId3"/>
    <p:sldLayoutId id="2147483986" r:id="rId4"/>
    <p:sldLayoutId id="2147483987" r:id="rId5"/>
    <p:sldLayoutId id="2147483988" r:id="rId6"/>
    <p:sldLayoutId id="2147483989" r:id="rId7"/>
    <p:sldLayoutId id="2147483990" r:id="rId8"/>
    <p:sldLayoutId id="2147483991" r:id="rId9"/>
    <p:sldLayoutId id="2147483992" r:id="rId10"/>
    <p:sldLayoutId id="2147483993" r:id="rId11"/>
    <p:sldLayoutId id="2147483994" r:id="rId12"/>
    <p:sldLayoutId id="2147483995" r:id="rId13"/>
    <p:sldLayoutId id="2147483996" r:id="rId14"/>
    <p:sldLayoutId id="2147483997" r:id="rId15"/>
    <p:sldLayoutId id="2147483998" r:id="rId16"/>
    <p:sldLayoutId id="214748399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4.jpeg"/><Relationship Id="rId7" Type="http://schemas.openxmlformats.org/officeDocument/2006/relationships/diagramColors" Target="../diagrams/colors1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C6384-7CB9-FF40-A6E6-DF574DF3D3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7244" y="586716"/>
            <a:ext cx="10017512" cy="2479675"/>
          </a:xfrm>
        </p:spPr>
        <p:txBody>
          <a:bodyPr/>
          <a:lstStyle/>
          <a:p>
            <a:r>
              <a:rPr lang="en-US" dirty="0"/>
              <a:t>Investment Opportunity in Iowa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E84ACC-A0AF-534E-A22D-1845E3A5F8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7244" y="3077348"/>
            <a:ext cx="9144000" cy="1655762"/>
          </a:xfrm>
        </p:spPr>
        <p:txBody>
          <a:bodyPr/>
          <a:lstStyle/>
          <a:p>
            <a:r>
              <a:rPr lang="en-US" dirty="0"/>
              <a:t>Zabumba Investments</a:t>
            </a:r>
          </a:p>
        </p:txBody>
      </p:sp>
    </p:spTree>
    <p:extLst>
      <p:ext uri="{BB962C8B-B14F-4D97-AF65-F5344CB8AC3E}">
        <p14:creationId xmlns:p14="http://schemas.microsoft.com/office/powerpoint/2010/main" val="22102264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CBC15-ECC5-8344-BEA6-2E61F3AEC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88F85-A4C2-854D-AA6F-33F32DFC27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0150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16635-CC9E-AE40-9315-D442A8FCC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142F34-2821-D44A-9730-DAC181B7C0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5612" y="2097088"/>
            <a:ext cx="6197600" cy="368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777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95245-DD54-5742-88C2-4F51D6C92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AB69E-E90A-C041-9107-0D4559EF22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969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38F77-EFB3-1745-8595-145076401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Missingness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4A3873-A982-7F4F-BB17-9554AE7A67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672" y="2097088"/>
            <a:ext cx="5257180" cy="373894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0CA85E6-0D20-2942-B6AF-0ED83F33FBAF}"/>
              </a:ext>
            </a:extLst>
          </p:cNvPr>
          <p:cNvSpPr txBox="1"/>
          <p:nvPr/>
        </p:nvSpPr>
        <p:spPr>
          <a:xfrm>
            <a:off x="6312150" y="2097747"/>
            <a:ext cx="54701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Most NA values, are not actually missing.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example: NA for Fence means there’s no fence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are only 4 variables with actual missing values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9D1C47D-0455-8045-906B-7A1882F054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2966" y="3560159"/>
            <a:ext cx="4273849" cy="3039591"/>
          </a:xfrm>
          <a:prstGeom prst="rect">
            <a:avLst/>
          </a:prstGeom>
        </p:spPr>
      </p:pic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544F7274-D838-3146-BCB2-3BF9CE32329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2332012"/>
              </p:ext>
            </p:extLst>
          </p:nvPr>
        </p:nvGraphicFramePr>
        <p:xfrm>
          <a:off x="2550741" y="1482177"/>
          <a:ext cx="4452225" cy="47099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278879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075C5-1CE9-134F-AC08-D4BB1510B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Imputation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1AE35-FA73-324F-ADD1-930400D07D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Lot Frontage - </a:t>
            </a:r>
          </a:p>
          <a:p>
            <a:r>
              <a:rPr lang="en-US" dirty="0"/>
              <a:t>Masonry Veneer Type, Masonry Veneer Area* -  </a:t>
            </a:r>
          </a:p>
          <a:p>
            <a:r>
              <a:rPr lang="en-US" dirty="0"/>
              <a:t>Electrical System -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1800" dirty="0"/>
              <a:t>*Noticed inconsistency in the data, No Masonry Veneer Type with Masonry Veneer Area &gt; 0. </a:t>
            </a:r>
          </a:p>
          <a:p>
            <a:pPr marL="0" indent="0">
              <a:buNone/>
            </a:pPr>
            <a:r>
              <a:rPr lang="en-US" sz="1800" dirty="0"/>
              <a:t>Indicates data issues. Due to time constraints, I did not investigate further. </a:t>
            </a:r>
          </a:p>
        </p:txBody>
      </p:sp>
    </p:spTree>
    <p:extLst>
      <p:ext uri="{BB962C8B-B14F-4D97-AF65-F5344CB8AC3E}">
        <p14:creationId xmlns:p14="http://schemas.microsoft.com/office/powerpoint/2010/main" val="3973986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9C005-A45D-734A-94F0-9D0A76F78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AA6FE-0749-5E4D-9413-46496CB6FA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Total Porch Square Footage – combined existing data, and dropped </a:t>
            </a:r>
          </a:p>
          <a:p>
            <a:r>
              <a:rPr lang="en-US" dirty="0"/>
              <a:t>Total SF of home and Number of Floors rather than 1</a:t>
            </a:r>
            <a:r>
              <a:rPr lang="en-US" baseline="30000" dirty="0"/>
              <a:t>st</a:t>
            </a:r>
            <a:r>
              <a:rPr lang="en-US" dirty="0"/>
              <a:t> and 2</a:t>
            </a:r>
            <a:r>
              <a:rPr lang="en-US" baseline="30000" dirty="0"/>
              <a:t>nd</a:t>
            </a:r>
            <a:r>
              <a:rPr lang="en-US" dirty="0"/>
              <a:t> floor SF</a:t>
            </a:r>
          </a:p>
          <a:p>
            <a:r>
              <a:rPr lang="en-US" dirty="0"/>
              <a:t>Central Air flag changed from Y/N to binary 1/0 variable </a:t>
            </a:r>
          </a:p>
        </p:txBody>
      </p:sp>
    </p:spTree>
    <p:extLst>
      <p:ext uri="{BB962C8B-B14F-4D97-AF65-F5344CB8AC3E}">
        <p14:creationId xmlns:p14="http://schemas.microsoft.com/office/powerpoint/2010/main" val="2095472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CD380-14FF-7042-BFB8-9109800B3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C01172-8ABF-064F-99BB-47EF95E051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9930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8B598-2F9C-1141-B668-C960B46A9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 – part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B5EA7-468D-5A4D-B7ED-03260B2F33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556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AD1A2-1CF2-734C-B17F-D79786B1A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Round 1 – linear models 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1552BA15-ED53-2F49-983A-D0FAF33049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59733" y="4175783"/>
            <a:ext cx="2812618" cy="1875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334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FCF8B-84C3-6547-A48B-9D3E03F22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2EE1F-4070-A04B-A8A2-7A2147A071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5886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{DC8B330B-5A22-554E-9E88-FDD6A158C2D2}tf10001122</Template>
  <TotalTime>218</TotalTime>
  <Words>147</Words>
  <Application>Microsoft Macintosh PowerPoint</Application>
  <PresentationFormat>Widescreen</PresentationFormat>
  <Paragraphs>25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Tw Cen MT</vt:lpstr>
      <vt:lpstr>Circuit</vt:lpstr>
      <vt:lpstr>Investment Opportunity in Iowa</vt:lpstr>
      <vt:lpstr>Intro</vt:lpstr>
      <vt:lpstr>Missingness</vt:lpstr>
      <vt:lpstr>Imputation</vt:lpstr>
      <vt:lpstr>Feature Engineering</vt:lpstr>
      <vt:lpstr>Data Exploration</vt:lpstr>
      <vt:lpstr>Data exploration – part 2</vt:lpstr>
      <vt:lpstr>Round 1 – linear models </vt:lpstr>
      <vt:lpstr>SECOND MODEL</vt:lpstr>
      <vt:lpstr>Final Model</vt:lpstr>
      <vt:lpstr>Questions?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Hongxin Wang</dc:creator>
  <cp:lastModifiedBy>Hongxin Wang</cp:lastModifiedBy>
  <cp:revision>12</cp:revision>
  <dcterms:created xsi:type="dcterms:W3CDTF">2020-05-20T21:26:31Z</dcterms:created>
  <dcterms:modified xsi:type="dcterms:W3CDTF">2020-05-22T03:39:37Z</dcterms:modified>
</cp:coreProperties>
</file>