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E5"/>
    <a:srgbClr val="E7E6E6"/>
    <a:srgbClr val="004166"/>
    <a:srgbClr val="0DE4FC"/>
    <a:srgbClr val="19ABFF"/>
    <a:srgbClr val="0BE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24F48-31A4-49C1-85BD-D9A2D961A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1430CD-176E-42C8-8AD2-036DF0A13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1D2681-FCE5-495B-A67D-FDB13C77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8E3A-10AA-4DA2-903E-328FFDD556AF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2C25CD-124B-4BE2-85E4-38C45785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704370-67D9-49B2-924F-36285933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067-A86E-4F24-81B9-61EEDC966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74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21C1B-B3D5-4264-ACDC-5DF0AAF0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45ADED-E967-442B-AFE1-E5128D230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E1F0C0-FD59-4599-AE23-CC4B73EC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8E3A-10AA-4DA2-903E-328FFDD556AF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B9158-C09E-4BFC-BA19-793E6244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14ADD-3895-4405-BA14-015ECBE7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067-A86E-4F24-81B9-61EEDC966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85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0602CA-C971-473F-8727-966C87BCF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EE1063-BBCC-46C2-AC4E-C0E9B29CE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8686E4-6C25-4D00-AB7E-8A9F1046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8E3A-10AA-4DA2-903E-328FFDD556AF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CDBE91-A316-4E63-BCC6-9AD9C33F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EC64DD-8FDB-4CFD-8EA4-ABE1B986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067-A86E-4F24-81B9-61EEDC966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17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AB061-5453-4356-9F91-ACBB2806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BF9FD1-CFBA-4AEB-9973-C36ACE21E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9F391C-F0F3-4BE2-A1ED-7AC44F7C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8E3A-10AA-4DA2-903E-328FFDD556AF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22DFD1-3B51-4659-B8DC-E930256A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6418D2-5784-4503-9D75-6124FF3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067-A86E-4F24-81B9-61EEDC966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63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CA643-2E3A-45EC-9BBE-88677837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AF5DF0-57DD-44B4-9637-6B8E0C925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FE90AE-B271-4433-821F-24014E81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8E3A-10AA-4DA2-903E-328FFDD556AF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63D002-BAF9-4D00-AC0D-2E76629B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CC5BD-F1D5-4C54-9449-B7019015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067-A86E-4F24-81B9-61EEDC966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11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3FB74-978E-4973-9161-31EE2474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28829-7297-4E3F-B483-E02490EC6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0DB61E-0314-4F7A-9D4A-5FFD37CE6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FAFB3E-997F-4429-91BC-34E9A659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8E3A-10AA-4DA2-903E-328FFDD556AF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71B55B-B628-47C2-B366-90CBA492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E66C8C-C908-4C35-8262-5FF87714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067-A86E-4F24-81B9-61EEDC966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35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7D5C8-ACCE-4F3B-9152-4E17C271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C0A79D-80B1-447B-B807-CC59B3D38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389CB5-C9B8-40C2-89FA-ACAF688D3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079499-1D87-49AB-85E2-22549BFE1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0DEE350-7616-473E-A77C-263754AC4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AB3AF4-15E6-444E-8D02-533E372F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8E3A-10AA-4DA2-903E-328FFDD556AF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8B0525-A0F9-4A3D-8075-DEC0DC9C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F8DDDBB-49E0-491A-B552-E2E16591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067-A86E-4F24-81B9-61EEDC966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37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82BE1-1FED-4A8B-9AED-7599A034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7591EA-DCB2-4EBA-AEF5-5C04CB2A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8E3A-10AA-4DA2-903E-328FFDD556AF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A72C8B-0D6F-4037-A1A2-8FFDB446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79CD8D-F727-4435-A66D-E1B83C45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067-A86E-4F24-81B9-61EEDC966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47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9F9035-C6B8-4D1B-B3CF-408795B1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8E3A-10AA-4DA2-903E-328FFDD556AF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B6D324-5CE5-4CE5-B414-97BB3632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94E521-2E91-4EB5-8473-CDD6D92F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067-A86E-4F24-81B9-61EEDC966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78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84DAE-6A10-4C5A-9344-4B98C256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693372-1CBD-4CA2-A544-9AA4AC395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62CFA6-0AB4-4EBE-94DB-7DDFAA2F6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EDCBA3-76F8-4165-B4CA-D6CA0BA4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8E3A-10AA-4DA2-903E-328FFDD556AF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9E4550-19C5-4B89-9D3A-F8F1CE27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767157-A5BA-4E64-9C47-8FBA7277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067-A86E-4F24-81B9-61EEDC966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17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70BD5-1C53-4DAC-B3A3-541DE2928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3C41C2-035C-476E-A82A-72F6D90F5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8A2BE5-3746-4E8E-9B48-2A499549F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99FCF2-4DFF-434B-83C4-821C2EB2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8E3A-10AA-4DA2-903E-328FFDD556AF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D3CCAC-5DDC-4453-9124-2BA72890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CF447A-2C90-47C9-8BF1-720E3EEE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1067-A86E-4F24-81B9-61EEDC966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93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A932E9-BBEA-4996-9D4D-3275DA2F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D79C8B-F79A-48F9-9CDA-3334A686B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B30C57-94F5-481F-9C06-DCC5DC49B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D8E3A-10AA-4DA2-903E-328FFDD556AF}" type="datetimeFigureOut">
              <a:rPr lang="pt-BR" smtClean="0"/>
              <a:t>30/09/2021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E998F6-FE5B-4354-8C61-3C8F7E632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F78F96-E9E3-46A3-B0EB-ECA5C06D6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1067-A86E-4F24-81B9-61EEDC9666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437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E1287635-2418-40EB-A8F9-C7F53D6CF6C4}"/>
              </a:ext>
            </a:extLst>
          </p:cNvPr>
          <p:cNvSpPr/>
          <p:nvPr/>
        </p:nvSpPr>
        <p:spPr>
          <a:xfrm>
            <a:off x="0" y="0"/>
            <a:ext cx="12192000" cy="768485"/>
          </a:xfrm>
          <a:prstGeom prst="rect">
            <a:avLst/>
          </a:prstGeom>
          <a:solidFill>
            <a:schemeClr val="bg2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Desenho de boneco de neve&#10;&#10;Descrição gerada automaticamente">
            <a:extLst>
              <a:ext uri="{FF2B5EF4-FFF2-40B4-BE49-F238E27FC236}">
                <a16:creationId xmlns:a16="http://schemas.microsoft.com/office/drawing/2014/main" id="{FFD3747E-7362-413E-BE10-2A0CC3B4A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" r="3139"/>
          <a:stretch/>
        </p:blipFill>
        <p:spPr>
          <a:xfrm>
            <a:off x="6850966" y="1556074"/>
            <a:ext cx="4920399" cy="390920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9394E40-D4A8-4703-BC30-E025D7F332D8}"/>
              </a:ext>
            </a:extLst>
          </p:cNvPr>
          <p:cNvSpPr txBox="1"/>
          <p:nvPr/>
        </p:nvSpPr>
        <p:spPr>
          <a:xfrm>
            <a:off x="167417" y="1918016"/>
            <a:ext cx="67878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4400" b="1" i="0" dirty="0">
                <a:solidFill>
                  <a:srgbClr val="004166"/>
                </a:solidFill>
                <a:effectLst/>
                <a:latin typeface="DIN Next LT Pro" panose="020B0503020203050203"/>
              </a:rPr>
              <a:t>Não perca tempo com cálculos de </a:t>
            </a:r>
            <a:r>
              <a:rPr lang="pt-BR" sz="4400" b="1" i="0" dirty="0">
                <a:solidFill>
                  <a:srgbClr val="0092E5"/>
                </a:solidFill>
                <a:effectLst/>
                <a:latin typeface="DIN Next LT Pro" panose="020B0503020203050203"/>
              </a:rPr>
              <a:t>Revisão do FGTS </a:t>
            </a:r>
            <a:r>
              <a:rPr lang="pt-BR" sz="4400" b="1" i="0" dirty="0">
                <a:solidFill>
                  <a:srgbClr val="004166"/>
                </a:solidFill>
                <a:effectLst/>
                <a:latin typeface="DIN Next LT Pro" panose="020B0503020203050203"/>
              </a:rPr>
              <a:t>no seu escritório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D61A472-632D-4033-B81D-E49BB539E0FC}"/>
              </a:ext>
            </a:extLst>
          </p:cNvPr>
          <p:cNvSpPr txBox="1"/>
          <p:nvPr/>
        </p:nvSpPr>
        <p:spPr>
          <a:xfrm>
            <a:off x="4857016" y="168242"/>
            <a:ext cx="2937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4166"/>
                </a:solidFill>
                <a:latin typeface="DIN Next LT Pro" panose="020B0503020203050203" pitchFamily="34" charset="0"/>
              </a:rPr>
              <a:t>PortoFino</a:t>
            </a:r>
            <a:r>
              <a:rPr lang="pt-BR" sz="2000" dirty="0">
                <a:solidFill>
                  <a:srgbClr val="004166"/>
                </a:solidFill>
                <a:latin typeface="DIN Next LT Pro" panose="020B0503020203050203" pitchFamily="34" charset="0"/>
              </a:rPr>
              <a:t> Contabilidade</a:t>
            </a:r>
          </a:p>
        </p:txBody>
      </p:sp>
      <p:pic>
        <p:nvPicPr>
          <p:cNvPr id="21" name="Imagem 20" descr="Logotipo, Ícone&#10;&#10;Descrição gerada automaticamente">
            <a:extLst>
              <a:ext uri="{FF2B5EF4-FFF2-40B4-BE49-F238E27FC236}">
                <a16:creationId xmlns:a16="http://schemas.microsoft.com/office/drawing/2014/main" id="{D0D4FD39-10FD-47B3-9AE9-0F25C202E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70" y="74636"/>
            <a:ext cx="768264" cy="576000"/>
          </a:xfrm>
          <a:prstGeom prst="rect">
            <a:avLst/>
          </a:prstGeom>
        </p:spPr>
      </p:pic>
      <p:grpSp>
        <p:nvGrpSpPr>
          <p:cNvPr id="32" name="Agrupar 31">
            <a:extLst>
              <a:ext uri="{FF2B5EF4-FFF2-40B4-BE49-F238E27FC236}">
                <a16:creationId xmlns:a16="http://schemas.microsoft.com/office/drawing/2014/main" id="{D53E6585-D0C9-498E-9423-9187361CD5D1}"/>
              </a:ext>
            </a:extLst>
          </p:cNvPr>
          <p:cNvGrpSpPr/>
          <p:nvPr/>
        </p:nvGrpSpPr>
        <p:grpSpPr>
          <a:xfrm>
            <a:off x="11319782" y="276481"/>
            <a:ext cx="576000" cy="261093"/>
            <a:chOff x="11485152" y="1237505"/>
            <a:chExt cx="576000" cy="261093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5A21E294-C72F-4563-BF75-021448B8F5DF}"/>
                </a:ext>
              </a:extLst>
            </p:cNvPr>
            <p:cNvSpPr/>
            <p:nvPr/>
          </p:nvSpPr>
          <p:spPr>
            <a:xfrm>
              <a:off x="11485152" y="1462598"/>
              <a:ext cx="576000" cy="36000"/>
            </a:xfrm>
            <a:prstGeom prst="roundRect">
              <a:avLst>
                <a:gd name="adj" fmla="val 50000"/>
              </a:avLst>
            </a:prstGeom>
            <a:solidFill>
              <a:srgbClr val="009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D5E01568-1359-4FA4-8F1A-A46F5F957403}"/>
                </a:ext>
              </a:extLst>
            </p:cNvPr>
            <p:cNvSpPr/>
            <p:nvPr/>
          </p:nvSpPr>
          <p:spPr>
            <a:xfrm>
              <a:off x="11506674" y="1237505"/>
              <a:ext cx="554478" cy="36000"/>
            </a:xfrm>
            <a:prstGeom prst="roundRect">
              <a:avLst>
                <a:gd name="adj" fmla="val 50000"/>
              </a:avLst>
            </a:prstGeom>
            <a:solidFill>
              <a:srgbClr val="009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2070FF11-C483-4C4E-A7F5-0F20ED4337A8}"/>
                </a:ext>
              </a:extLst>
            </p:cNvPr>
            <p:cNvSpPr/>
            <p:nvPr/>
          </p:nvSpPr>
          <p:spPr>
            <a:xfrm>
              <a:off x="11506674" y="1350051"/>
              <a:ext cx="554478" cy="36000"/>
            </a:xfrm>
            <a:prstGeom prst="roundRect">
              <a:avLst>
                <a:gd name="adj" fmla="val 50000"/>
              </a:avLst>
            </a:prstGeom>
            <a:solidFill>
              <a:srgbClr val="009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D1B777BA-86B6-47FA-85E4-D79A199F9CE1}"/>
              </a:ext>
            </a:extLst>
          </p:cNvPr>
          <p:cNvGrpSpPr/>
          <p:nvPr/>
        </p:nvGrpSpPr>
        <p:grpSpPr>
          <a:xfrm>
            <a:off x="1628253" y="4939984"/>
            <a:ext cx="3866189" cy="525295"/>
            <a:chOff x="1530975" y="4939984"/>
            <a:chExt cx="3866189" cy="525295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3801DC09-25A7-4545-9F78-D11AB09B757D}"/>
                </a:ext>
              </a:extLst>
            </p:cNvPr>
            <p:cNvSpPr/>
            <p:nvPr/>
          </p:nvSpPr>
          <p:spPr>
            <a:xfrm>
              <a:off x="1530975" y="4939984"/>
              <a:ext cx="3866189" cy="525295"/>
            </a:xfrm>
            <a:prstGeom prst="roundRect">
              <a:avLst>
                <a:gd name="adj" fmla="val 50000"/>
              </a:avLst>
            </a:prstGeom>
            <a:solidFill>
              <a:srgbClr val="009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93E3151B-CB7A-4A7F-B0B9-342DBA423D56}"/>
                </a:ext>
              </a:extLst>
            </p:cNvPr>
            <p:cNvSpPr txBox="1"/>
            <p:nvPr/>
          </p:nvSpPr>
          <p:spPr>
            <a:xfrm>
              <a:off x="2110469" y="5008237"/>
              <a:ext cx="2996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DIN Next LT Pro" panose="020B0503020203050203"/>
                </a:rPr>
                <a:t>Quero o cálculo do FGTS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4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0691797-7F4B-4F78-8EB2-52C527090B50}"/>
              </a:ext>
            </a:extLst>
          </p:cNvPr>
          <p:cNvSpPr/>
          <p:nvPr/>
        </p:nvSpPr>
        <p:spPr>
          <a:xfrm>
            <a:off x="3377524" y="374514"/>
            <a:ext cx="2519464" cy="4965971"/>
          </a:xfrm>
          <a:prstGeom prst="round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3BF5E84-D69A-433F-B68C-6E628836D975}"/>
              </a:ext>
            </a:extLst>
          </p:cNvPr>
          <p:cNvSpPr/>
          <p:nvPr/>
        </p:nvSpPr>
        <p:spPr>
          <a:xfrm>
            <a:off x="460037" y="374514"/>
            <a:ext cx="2519464" cy="4965971"/>
          </a:xfrm>
          <a:prstGeom prst="roundRect">
            <a:avLst/>
          </a:prstGeom>
          <a:solidFill>
            <a:srgbClr val="E7E6E6">
              <a:alpha val="6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DD06307-D265-4C09-9B18-A4DA59F753E7}"/>
              </a:ext>
            </a:extLst>
          </p:cNvPr>
          <p:cNvSpPr/>
          <p:nvPr/>
        </p:nvSpPr>
        <p:spPr>
          <a:xfrm>
            <a:off x="754705" y="520429"/>
            <a:ext cx="1930129" cy="1921213"/>
          </a:xfrm>
          <a:prstGeom prst="ellipse">
            <a:avLst/>
          </a:prstGeom>
          <a:solidFill>
            <a:srgbClr val="004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92E5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884C93E-BBEB-4A1F-AA10-3D93EA49CA5D}"/>
              </a:ext>
            </a:extLst>
          </p:cNvPr>
          <p:cNvSpPr/>
          <p:nvPr/>
        </p:nvSpPr>
        <p:spPr>
          <a:xfrm>
            <a:off x="3672192" y="520429"/>
            <a:ext cx="1930129" cy="1921213"/>
          </a:xfrm>
          <a:prstGeom prst="ellipse">
            <a:avLst/>
          </a:prstGeom>
          <a:solidFill>
            <a:srgbClr val="004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92E5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BC4E764-787C-4E7E-81DC-6EC15E3AF8E7}"/>
              </a:ext>
            </a:extLst>
          </p:cNvPr>
          <p:cNvSpPr/>
          <p:nvPr/>
        </p:nvSpPr>
        <p:spPr>
          <a:xfrm>
            <a:off x="6589679" y="520429"/>
            <a:ext cx="1930129" cy="1921213"/>
          </a:xfrm>
          <a:prstGeom prst="ellipse">
            <a:avLst/>
          </a:prstGeom>
          <a:solidFill>
            <a:srgbClr val="004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92E5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C0AB54A-A322-41D9-8958-3AB62F98524A}"/>
              </a:ext>
            </a:extLst>
          </p:cNvPr>
          <p:cNvSpPr/>
          <p:nvPr/>
        </p:nvSpPr>
        <p:spPr>
          <a:xfrm>
            <a:off x="9507166" y="520429"/>
            <a:ext cx="1930129" cy="1921213"/>
          </a:xfrm>
          <a:prstGeom prst="ellipse">
            <a:avLst/>
          </a:prstGeom>
          <a:solidFill>
            <a:srgbClr val="004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92E5"/>
              </a:solidFill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7ECE2B5-685F-4D2C-B289-37334FF3CC75}"/>
              </a:ext>
            </a:extLst>
          </p:cNvPr>
          <p:cNvSpPr/>
          <p:nvPr/>
        </p:nvSpPr>
        <p:spPr>
          <a:xfrm>
            <a:off x="6295011" y="2782111"/>
            <a:ext cx="2519464" cy="2558374"/>
          </a:xfrm>
          <a:prstGeom prst="round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FA656AC-D0CF-4387-85C4-0B80F8938394}"/>
              </a:ext>
            </a:extLst>
          </p:cNvPr>
          <p:cNvSpPr/>
          <p:nvPr/>
        </p:nvSpPr>
        <p:spPr>
          <a:xfrm>
            <a:off x="9212498" y="2782111"/>
            <a:ext cx="2519464" cy="2558374"/>
          </a:xfrm>
          <a:prstGeom prst="round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14A6588-F4D7-450C-9D0E-9B203BB0355A}"/>
              </a:ext>
            </a:extLst>
          </p:cNvPr>
          <p:cNvSpPr txBox="1"/>
          <p:nvPr/>
        </p:nvSpPr>
        <p:spPr>
          <a:xfrm>
            <a:off x="886635" y="1048554"/>
            <a:ext cx="1666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DIN Next LT Pro" panose="020B0503020203050203"/>
              </a:rPr>
              <a:t>Serviços de empregadores Domésticos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0B96B63-2723-4760-AD41-4C704345A3C0}"/>
              </a:ext>
            </a:extLst>
          </p:cNvPr>
          <p:cNvSpPr txBox="1"/>
          <p:nvPr/>
        </p:nvSpPr>
        <p:spPr>
          <a:xfrm>
            <a:off x="3804122" y="1188647"/>
            <a:ext cx="1666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DIN Next LT Pro" panose="020B0503020203050203"/>
              </a:rPr>
              <a:t>Contabilidade para Advocacia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A7E4016-6CFA-4666-8BAA-2346F8F916F2}"/>
              </a:ext>
            </a:extLst>
          </p:cNvPr>
          <p:cNvSpPr txBox="1"/>
          <p:nvPr/>
        </p:nvSpPr>
        <p:spPr>
          <a:xfrm>
            <a:off x="6721609" y="1311757"/>
            <a:ext cx="1666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DIN Next LT Pro" panose="020B0503020203050203"/>
              </a:rPr>
              <a:t>Cálculos Jurídicos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0FA651C-1DE2-4783-919B-226E1F005E40}"/>
              </a:ext>
            </a:extLst>
          </p:cNvPr>
          <p:cNvSpPr txBox="1"/>
          <p:nvPr/>
        </p:nvSpPr>
        <p:spPr>
          <a:xfrm>
            <a:off x="9639096" y="1311757"/>
            <a:ext cx="1666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DIN Next LT Pro" panose="020B0503020203050203"/>
              </a:rPr>
              <a:t>MEI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4EE99A5-3BF6-4573-B6D0-295C86A412DD}"/>
              </a:ext>
            </a:extLst>
          </p:cNvPr>
          <p:cNvSpPr txBox="1"/>
          <p:nvPr/>
        </p:nvSpPr>
        <p:spPr>
          <a:xfrm>
            <a:off x="736669" y="3431870"/>
            <a:ext cx="1930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rgbClr val="004166"/>
                </a:solidFill>
                <a:latin typeface="DIN Next LT Pro" panose="020B0503020203050203"/>
              </a:rPr>
              <a:t>Texto </a:t>
            </a:r>
            <a:r>
              <a:rPr lang="pt-BR" sz="2000" dirty="0">
                <a:solidFill>
                  <a:srgbClr val="0092E5"/>
                </a:solidFill>
                <a:latin typeface="DIN Next LT Pro" panose="020B0503020203050203"/>
              </a:rPr>
              <a:t>explicando</a:t>
            </a:r>
            <a:r>
              <a:rPr lang="pt-BR" sz="2000" dirty="0">
                <a:solidFill>
                  <a:srgbClr val="004166"/>
                </a:solidFill>
                <a:latin typeface="DIN Next LT Pro" panose="020B0503020203050203"/>
              </a:rPr>
              <a:t> o que seria esse serviço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8330C77-CC12-4978-9F55-2711B68AF12A}"/>
              </a:ext>
            </a:extLst>
          </p:cNvPr>
          <p:cNvSpPr txBox="1"/>
          <p:nvPr/>
        </p:nvSpPr>
        <p:spPr>
          <a:xfrm>
            <a:off x="3666180" y="3431870"/>
            <a:ext cx="1930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rgbClr val="004166"/>
                </a:solidFill>
                <a:latin typeface="DIN Next LT Pro" panose="020B0503020203050203"/>
              </a:rPr>
              <a:t>Texto </a:t>
            </a:r>
            <a:r>
              <a:rPr lang="pt-BR" sz="2000" dirty="0">
                <a:solidFill>
                  <a:srgbClr val="0092E5"/>
                </a:solidFill>
                <a:latin typeface="DIN Next LT Pro" panose="020B0503020203050203"/>
              </a:rPr>
              <a:t>explicando</a:t>
            </a:r>
            <a:r>
              <a:rPr lang="pt-BR" sz="2000" dirty="0">
                <a:solidFill>
                  <a:srgbClr val="004166"/>
                </a:solidFill>
                <a:latin typeface="DIN Next LT Pro" panose="020B0503020203050203"/>
              </a:rPr>
              <a:t> o que seria esse serviço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FB66625-7566-491B-834A-8B4CDF54675B}"/>
              </a:ext>
            </a:extLst>
          </p:cNvPr>
          <p:cNvSpPr txBox="1"/>
          <p:nvPr/>
        </p:nvSpPr>
        <p:spPr>
          <a:xfrm>
            <a:off x="6595691" y="3431870"/>
            <a:ext cx="1930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rgbClr val="004166"/>
                </a:solidFill>
                <a:latin typeface="DIN Next LT Pro" panose="020B0503020203050203"/>
              </a:rPr>
              <a:t>Texto </a:t>
            </a:r>
            <a:r>
              <a:rPr lang="pt-BR" sz="2000" dirty="0">
                <a:solidFill>
                  <a:srgbClr val="0092E5"/>
                </a:solidFill>
                <a:latin typeface="DIN Next LT Pro" panose="020B0503020203050203"/>
              </a:rPr>
              <a:t>explicando</a:t>
            </a:r>
            <a:r>
              <a:rPr lang="pt-BR" sz="2000" dirty="0">
                <a:solidFill>
                  <a:srgbClr val="004166"/>
                </a:solidFill>
                <a:latin typeface="DIN Next LT Pro" panose="020B0503020203050203"/>
              </a:rPr>
              <a:t> o que seria esse serviço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A0F9568-F33D-4259-AA01-C84F4CCF2209}"/>
              </a:ext>
            </a:extLst>
          </p:cNvPr>
          <p:cNvSpPr txBox="1"/>
          <p:nvPr/>
        </p:nvSpPr>
        <p:spPr>
          <a:xfrm>
            <a:off x="9525203" y="3431870"/>
            <a:ext cx="1930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solidFill>
                  <a:srgbClr val="004166"/>
                </a:solidFill>
                <a:latin typeface="DIN Next LT Pro" panose="020B0503020203050203"/>
              </a:rPr>
              <a:t>Texto </a:t>
            </a:r>
            <a:r>
              <a:rPr lang="pt-BR" sz="2000" dirty="0">
                <a:solidFill>
                  <a:srgbClr val="0092E5"/>
                </a:solidFill>
                <a:latin typeface="DIN Next LT Pro" panose="020B0503020203050203"/>
              </a:rPr>
              <a:t>explicando</a:t>
            </a:r>
            <a:r>
              <a:rPr lang="pt-BR" sz="2000" dirty="0">
                <a:solidFill>
                  <a:srgbClr val="004166"/>
                </a:solidFill>
                <a:latin typeface="DIN Next LT Pro" panose="020B0503020203050203"/>
              </a:rPr>
              <a:t> o que seria esse serviço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5A33C659-C870-4F1A-87F5-DB2C0F747339}"/>
              </a:ext>
            </a:extLst>
          </p:cNvPr>
          <p:cNvGrpSpPr/>
          <p:nvPr/>
        </p:nvGrpSpPr>
        <p:grpSpPr>
          <a:xfrm>
            <a:off x="826952" y="5739319"/>
            <a:ext cx="1785634" cy="541919"/>
            <a:chOff x="1530975" y="4939984"/>
            <a:chExt cx="3866189" cy="525295"/>
          </a:xfrm>
          <a:noFill/>
        </p:grpSpPr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036579B3-ED49-4687-AF16-BC6EBEE5868C}"/>
                </a:ext>
              </a:extLst>
            </p:cNvPr>
            <p:cNvSpPr/>
            <p:nvPr/>
          </p:nvSpPr>
          <p:spPr>
            <a:xfrm>
              <a:off x="1530975" y="4939984"/>
              <a:ext cx="3866189" cy="525295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092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74F03850-3D2D-422D-85D1-02521D210A90}"/>
                </a:ext>
              </a:extLst>
            </p:cNvPr>
            <p:cNvSpPr txBox="1"/>
            <p:nvPr/>
          </p:nvSpPr>
          <p:spPr>
            <a:xfrm>
              <a:off x="2397601" y="5053292"/>
              <a:ext cx="2132930" cy="29833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rgbClr val="0092E5"/>
                  </a:solidFill>
                  <a:latin typeface="DIN Next LT Pro" panose="020B0503020203050203"/>
                </a:rPr>
                <a:t>EU QUERO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A09BCEA8-EE63-4B30-B25F-B428CF5FD904}"/>
              </a:ext>
            </a:extLst>
          </p:cNvPr>
          <p:cNvGrpSpPr/>
          <p:nvPr/>
        </p:nvGrpSpPr>
        <p:grpSpPr>
          <a:xfrm>
            <a:off x="3776661" y="5739319"/>
            <a:ext cx="1785634" cy="541919"/>
            <a:chOff x="1530975" y="4939984"/>
            <a:chExt cx="3866189" cy="525295"/>
          </a:xfrm>
          <a:noFill/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21CB365D-033C-4D0B-B176-CA76E0F0AA38}"/>
                </a:ext>
              </a:extLst>
            </p:cNvPr>
            <p:cNvSpPr/>
            <p:nvPr/>
          </p:nvSpPr>
          <p:spPr>
            <a:xfrm>
              <a:off x="1530975" y="4939984"/>
              <a:ext cx="3866189" cy="525295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092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35F37D94-DDF2-4386-80FB-3DEE1E71696D}"/>
                </a:ext>
              </a:extLst>
            </p:cNvPr>
            <p:cNvSpPr txBox="1"/>
            <p:nvPr/>
          </p:nvSpPr>
          <p:spPr>
            <a:xfrm>
              <a:off x="2397601" y="5053292"/>
              <a:ext cx="2132930" cy="29833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rgbClr val="0092E5"/>
                  </a:solidFill>
                  <a:latin typeface="DIN Next LT Pro" panose="020B0503020203050203"/>
                </a:rPr>
                <a:t>EU QUERO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326EAE9-E096-48EA-8E0B-48D1F409DB3D}"/>
              </a:ext>
            </a:extLst>
          </p:cNvPr>
          <p:cNvGrpSpPr/>
          <p:nvPr/>
        </p:nvGrpSpPr>
        <p:grpSpPr>
          <a:xfrm>
            <a:off x="9676078" y="5739319"/>
            <a:ext cx="1785634" cy="541919"/>
            <a:chOff x="1530975" y="4939984"/>
            <a:chExt cx="3866189" cy="525295"/>
          </a:xfrm>
          <a:noFill/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A4C4F48F-C1C9-43F3-9267-852001993D3F}"/>
                </a:ext>
              </a:extLst>
            </p:cNvPr>
            <p:cNvSpPr/>
            <p:nvPr/>
          </p:nvSpPr>
          <p:spPr>
            <a:xfrm>
              <a:off x="1530975" y="4939984"/>
              <a:ext cx="3866189" cy="525295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092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17D3E99C-2CDC-4EF7-93E5-17B54A464276}"/>
                </a:ext>
              </a:extLst>
            </p:cNvPr>
            <p:cNvSpPr txBox="1"/>
            <p:nvPr/>
          </p:nvSpPr>
          <p:spPr>
            <a:xfrm>
              <a:off x="2397601" y="5053292"/>
              <a:ext cx="2132930" cy="29833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rgbClr val="0092E5"/>
                  </a:solidFill>
                  <a:latin typeface="DIN Next LT Pro" panose="020B0503020203050203"/>
                </a:rPr>
                <a:t>EU QUERO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EA4C5281-7AB8-4688-9EC4-CDBDEE8DE573}"/>
              </a:ext>
            </a:extLst>
          </p:cNvPr>
          <p:cNvGrpSpPr/>
          <p:nvPr/>
        </p:nvGrpSpPr>
        <p:grpSpPr>
          <a:xfrm>
            <a:off x="6726370" y="5739319"/>
            <a:ext cx="1785634" cy="541919"/>
            <a:chOff x="1530975" y="4939984"/>
            <a:chExt cx="3866189" cy="525295"/>
          </a:xfrm>
          <a:noFill/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57C5DAE5-75D1-4AC9-A833-070AE1F2E0EE}"/>
                </a:ext>
              </a:extLst>
            </p:cNvPr>
            <p:cNvSpPr/>
            <p:nvPr/>
          </p:nvSpPr>
          <p:spPr>
            <a:xfrm>
              <a:off x="1530975" y="4939984"/>
              <a:ext cx="3866189" cy="525295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rgbClr val="0092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32E46467-61E8-473B-AC4E-9D2F1A370279}"/>
                </a:ext>
              </a:extLst>
            </p:cNvPr>
            <p:cNvSpPr txBox="1"/>
            <p:nvPr/>
          </p:nvSpPr>
          <p:spPr>
            <a:xfrm>
              <a:off x="2397601" y="5053292"/>
              <a:ext cx="2132930" cy="29833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rgbClr val="0092E5"/>
                  </a:solidFill>
                  <a:latin typeface="DIN Next LT Pro" panose="020B0503020203050203"/>
                </a:rPr>
                <a:t>EU QUERO</a:t>
              </a:r>
            </a:p>
          </p:txBody>
        </p:sp>
      </p:grp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FF6C1E68-5D44-4ACD-B3E3-FDE201EE8C02}"/>
              </a:ext>
            </a:extLst>
          </p:cNvPr>
          <p:cNvSpPr/>
          <p:nvPr/>
        </p:nvSpPr>
        <p:spPr>
          <a:xfrm rot="20071364">
            <a:off x="-33208" y="197919"/>
            <a:ext cx="1634247" cy="528125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VALIDAR</a:t>
            </a:r>
          </a:p>
        </p:txBody>
      </p:sp>
    </p:spTree>
    <p:extLst>
      <p:ext uri="{BB962C8B-B14F-4D97-AF65-F5344CB8AC3E}">
        <p14:creationId xmlns:p14="http://schemas.microsoft.com/office/powerpoint/2010/main" val="387598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FAEA929-1E85-49E2-9BD0-E4AD9D12DC64}"/>
              </a:ext>
            </a:extLst>
          </p:cNvPr>
          <p:cNvSpPr/>
          <p:nvPr/>
        </p:nvSpPr>
        <p:spPr>
          <a:xfrm>
            <a:off x="1222513" y="2882348"/>
            <a:ext cx="9664798" cy="3578087"/>
          </a:xfrm>
          <a:prstGeom prst="roundRect">
            <a:avLst>
              <a:gd name="adj" fmla="val 57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D7A0A3-DA6D-4FD0-9B98-6CAB390A0A74}"/>
              </a:ext>
            </a:extLst>
          </p:cNvPr>
          <p:cNvSpPr txBox="1"/>
          <p:nvPr/>
        </p:nvSpPr>
        <p:spPr>
          <a:xfrm>
            <a:off x="1994169" y="493140"/>
            <a:ext cx="72762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004166"/>
                </a:solidFill>
                <a:latin typeface="DIN Next LT Pro" panose="020B0503020203050203"/>
              </a:rPr>
              <a:t>Aqui você tem a </a:t>
            </a:r>
            <a:r>
              <a:rPr lang="pt-BR" sz="3200" dirty="0">
                <a:solidFill>
                  <a:srgbClr val="0092E5"/>
                </a:solidFill>
                <a:latin typeface="DIN Next LT Pro" panose="020B0503020203050203"/>
              </a:rPr>
              <a:t>GARANTIA</a:t>
            </a:r>
            <a:r>
              <a:rPr lang="pt-BR" sz="3200" dirty="0">
                <a:solidFill>
                  <a:srgbClr val="004166"/>
                </a:solidFill>
                <a:latin typeface="DIN Next LT Pro" panose="020B0503020203050203"/>
              </a:rPr>
              <a:t> de um ótimo atendimento, e se você não ficar satisfeito devolvemos seu dinheiro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B500E2-52E7-438D-90C5-FA60AEF18168}"/>
              </a:ext>
            </a:extLst>
          </p:cNvPr>
          <p:cNvSpPr txBox="1"/>
          <p:nvPr/>
        </p:nvSpPr>
        <p:spPr>
          <a:xfrm>
            <a:off x="6530834" y="3701895"/>
            <a:ext cx="4095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0092E5"/>
                </a:solidFill>
                <a:latin typeface="DIN Next LT Pro" panose="020B0503020203050203"/>
              </a:rPr>
              <a:t>Conheça os planos que cabem no seu bolso!</a:t>
            </a:r>
          </a:p>
        </p:txBody>
      </p:sp>
      <p:pic>
        <p:nvPicPr>
          <p:cNvPr id="8" name="Imagem 7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5BA818A5-5921-499E-8B36-84DE7E1DB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501" y="3501958"/>
            <a:ext cx="4563967" cy="2354093"/>
          </a:xfrm>
          <a:prstGeom prst="rect">
            <a:avLst/>
          </a:prstGeom>
        </p:spPr>
      </p:pic>
      <p:pic>
        <p:nvPicPr>
          <p:cNvPr id="10" name="Imagem 9" descr="Forma, Seta&#10;&#10;Descrição gerada automaticamente">
            <a:extLst>
              <a:ext uri="{FF2B5EF4-FFF2-40B4-BE49-F238E27FC236}">
                <a16:creationId xmlns:a16="http://schemas.microsoft.com/office/drawing/2014/main" id="{74F8ED08-F4B7-434E-82F4-BED4C76E9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619" y="4177234"/>
            <a:ext cx="1080000" cy="1080000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3133844E-619B-47A2-9CB7-763F86416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319" y="4113036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1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24A2216-4B37-48A9-825B-AFB31089070E}"/>
              </a:ext>
            </a:extLst>
          </p:cNvPr>
          <p:cNvGrpSpPr/>
          <p:nvPr/>
        </p:nvGrpSpPr>
        <p:grpSpPr>
          <a:xfrm>
            <a:off x="391537" y="4843720"/>
            <a:ext cx="11408924" cy="710117"/>
            <a:chOff x="391537" y="5199980"/>
            <a:chExt cx="11408924" cy="710117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505863D0-6477-4AB2-B2C7-C021D3FDD744}"/>
                </a:ext>
              </a:extLst>
            </p:cNvPr>
            <p:cNvSpPr/>
            <p:nvPr/>
          </p:nvSpPr>
          <p:spPr>
            <a:xfrm>
              <a:off x="391537" y="5199980"/>
              <a:ext cx="11408924" cy="7101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: Pentágono 23">
              <a:extLst>
                <a:ext uri="{FF2B5EF4-FFF2-40B4-BE49-F238E27FC236}">
                  <a16:creationId xmlns:a16="http://schemas.microsoft.com/office/drawing/2014/main" id="{1628722B-91F4-4BAA-A187-A7D054FF3F31}"/>
                </a:ext>
              </a:extLst>
            </p:cNvPr>
            <p:cNvSpPr/>
            <p:nvPr/>
          </p:nvSpPr>
          <p:spPr>
            <a:xfrm>
              <a:off x="391537" y="5199980"/>
              <a:ext cx="1018974" cy="710117"/>
            </a:xfrm>
            <a:prstGeom prst="homePlate">
              <a:avLst/>
            </a:prstGeom>
            <a:solidFill>
              <a:srgbClr val="009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E931AC3D-399C-4EB6-9FDC-E1ACCF77D69F}"/>
              </a:ext>
            </a:extLst>
          </p:cNvPr>
          <p:cNvGrpSpPr/>
          <p:nvPr/>
        </p:nvGrpSpPr>
        <p:grpSpPr>
          <a:xfrm>
            <a:off x="391537" y="3529535"/>
            <a:ext cx="11408924" cy="710118"/>
            <a:chOff x="391537" y="3715880"/>
            <a:chExt cx="11408924" cy="710118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C2C0C971-2011-4B21-A912-65E139B1E1AC}"/>
                </a:ext>
              </a:extLst>
            </p:cNvPr>
            <p:cNvSpPr/>
            <p:nvPr/>
          </p:nvSpPr>
          <p:spPr>
            <a:xfrm>
              <a:off x="391537" y="3715881"/>
              <a:ext cx="11408924" cy="7101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eta: Pentágono 22">
              <a:extLst>
                <a:ext uri="{FF2B5EF4-FFF2-40B4-BE49-F238E27FC236}">
                  <a16:creationId xmlns:a16="http://schemas.microsoft.com/office/drawing/2014/main" id="{737F295C-A711-46A1-BA30-155BD3347769}"/>
                </a:ext>
              </a:extLst>
            </p:cNvPr>
            <p:cNvSpPr/>
            <p:nvPr/>
          </p:nvSpPr>
          <p:spPr>
            <a:xfrm>
              <a:off x="391537" y="3715880"/>
              <a:ext cx="1018974" cy="710117"/>
            </a:xfrm>
            <a:prstGeom prst="homePlate">
              <a:avLst/>
            </a:prstGeom>
            <a:solidFill>
              <a:srgbClr val="009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329BF14-7065-4838-BFDA-EE09E535A42D}"/>
              </a:ext>
            </a:extLst>
          </p:cNvPr>
          <p:cNvGrpSpPr/>
          <p:nvPr/>
        </p:nvGrpSpPr>
        <p:grpSpPr>
          <a:xfrm>
            <a:off x="3081166" y="188421"/>
            <a:ext cx="6029669" cy="1033669"/>
            <a:chOff x="2316663" y="188421"/>
            <a:chExt cx="6029669" cy="1033669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2F7B749E-0A16-44E8-BE7A-6B90AA46E286}"/>
                </a:ext>
              </a:extLst>
            </p:cNvPr>
            <p:cNvSpPr/>
            <p:nvPr/>
          </p:nvSpPr>
          <p:spPr>
            <a:xfrm>
              <a:off x="2888904" y="350198"/>
              <a:ext cx="5457428" cy="710117"/>
            </a:xfrm>
            <a:prstGeom prst="roundRect">
              <a:avLst/>
            </a:prstGeom>
            <a:solidFill>
              <a:srgbClr val="E7E6E6">
                <a:alpha val="44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BEDC06DB-FD3C-40FA-8D32-408ABFD343D8}"/>
                </a:ext>
              </a:extLst>
            </p:cNvPr>
            <p:cNvGrpSpPr/>
            <p:nvPr/>
          </p:nvGrpSpPr>
          <p:grpSpPr>
            <a:xfrm>
              <a:off x="2316663" y="188421"/>
              <a:ext cx="983974" cy="1033669"/>
              <a:chOff x="2355574" y="894522"/>
              <a:chExt cx="983974" cy="1033669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00A0530E-8AC4-4BDC-B856-976C98C15EBC}"/>
                  </a:ext>
                </a:extLst>
              </p:cNvPr>
              <p:cNvSpPr/>
              <p:nvPr/>
            </p:nvSpPr>
            <p:spPr>
              <a:xfrm>
                <a:off x="2355574" y="894522"/>
                <a:ext cx="983974" cy="1033669"/>
              </a:xfrm>
              <a:prstGeom prst="ellipse">
                <a:avLst/>
              </a:prstGeom>
              <a:solidFill>
                <a:srgbClr val="0041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Imagem 5" descr="Ícone&#10;&#10;Descrição gerada automaticamente">
                <a:extLst>
                  <a:ext uri="{FF2B5EF4-FFF2-40B4-BE49-F238E27FC236}">
                    <a16:creationId xmlns:a16="http://schemas.microsoft.com/office/drawing/2014/main" id="{618240E7-041B-4951-BC5B-31D1CBB80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5951" y="1118683"/>
                <a:ext cx="523220" cy="523220"/>
              </a:xfrm>
              <a:prstGeom prst="rect">
                <a:avLst/>
              </a:prstGeom>
            </p:spPr>
          </p:pic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99925E41-73BC-49EC-8379-85C94CC10B4B}"/>
                </a:ext>
              </a:extLst>
            </p:cNvPr>
            <p:cNvSpPr txBox="1"/>
            <p:nvPr/>
          </p:nvSpPr>
          <p:spPr>
            <a:xfrm>
              <a:off x="3461144" y="443646"/>
              <a:ext cx="47246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4166"/>
                  </a:solidFill>
                  <a:latin typeface="DIN Next LT Pro" panose="020B0503020203050203"/>
                </a:rPr>
                <a:t>Fique a vontade para perguntar</a:t>
              </a:r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117426-AEC3-4457-BCCC-FCBFEE4C6CAA}"/>
              </a:ext>
            </a:extLst>
          </p:cNvPr>
          <p:cNvSpPr txBox="1"/>
          <p:nvPr/>
        </p:nvSpPr>
        <p:spPr>
          <a:xfrm>
            <a:off x="1809344" y="3472230"/>
            <a:ext cx="758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0092E5"/>
                </a:solidFill>
                <a:latin typeface="DIN Next LT Pro" panose="020B0503020203050203"/>
              </a:rPr>
              <a:t>3.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5973E7-575F-46A8-88D6-D67D4B25B62F}"/>
              </a:ext>
            </a:extLst>
          </p:cNvPr>
          <p:cNvSpPr txBox="1"/>
          <p:nvPr/>
        </p:nvSpPr>
        <p:spPr>
          <a:xfrm>
            <a:off x="6805678" y="3478087"/>
            <a:ext cx="758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0092E5"/>
                </a:solidFill>
                <a:latin typeface="DIN Next LT Pro" panose="020B0503020203050203"/>
              </a:rPr>
              <a:t>4.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B4F165-0613-4BA7-810A-BE219869DA56}"/>
              </a:ext>
            </a:extLst>
          </p:cNvPr>
          <p:cNvSpPr txBox="1"/>
          <p:nvPr/>
        </p:nvSpPr>
        <p:spPr>
          <a:xfrm>
            <a:off x="1809344" y="4780557"/>
            <a:ext cx="758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0092E5"/>
                </a:solidFill>
                <a:latin typeface="DIN Next LT Pro" panose="020B0503020203050203"/>
              </a:rPr>
              <a:t>5.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C96A91E-F4A4-4B70-B322-98BB0B74A271}"/>
              </a:ext>
            </a:extLst>
          </p:cNvPr>
          <p:cNvSpPr txBox="1"/>
          <p:nvPr/>
        </p:nvSpPr>
        <p:spPr>
          <a:xfrm>
            <a:off x="6805678" y="4784833"/>
            <a:ext cx="758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rgbClr val="0092E5"/>
                </a:solidFill>
                <a:latin typeface="DIN Next LT Pro" panose="020B0503020203050203"/>
              </a:rPr>
              <a:t>6.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14EBA05-CA05-4769-BDD1-8291507D6AA7}"/>
              </a:ext>
            </a:extLst>
          </p:cNvPr>
          <p:cNvGrpSpPr/>
          <p:nvPr/>
        </p:nvGrpSpPr>
        <p:grpSpPr>
          <a:xfrm>
            <a:off x="391537" y="2163903"/>
            <a:ext cx="11408924" cy="838435"/>
            <a:chOff x="391537" y="2163903"/>
            <a:chExt cx="11408924" cy="838435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AA5A8BE7-783D-48E2-8203-DC755EE3FAF8}"/>
                </a:ext>
              </a:extLst>
            </p:cNvPr>
            <p:cNvSpPr/>
            <p:nvPr/>
          </p:nvSpPr>
          <p:spPr>
            <a:xfrm>
              <a:off x="391537" y="2231782"/>
              <a:ext cx="11408924" cy="71011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B4CA8C1-13F3-4F40-9AAC-6EF429D1932D}"/>
                </a:ext>
              </a:extLst>
            </p:cNvPr>
            <p:cNvSpPr txBox="1"/>
            <p:nvPr/>
          </p:nvSpPr>
          <p:spPr>
            <a:xfrm>
              <a:off x="1809344" y="2163903"/>
              <a:ext cx="7587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b="1" dirty="0">
                  <a:solidFill>
                    <a:srgbClr val="0092E5"/>
                  </a:solidFill>
                  <a:latin typeface="DIN Next LT Pro" panose="020B0503020203050203"/>
                </a:rPr>
                <a:t>1.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2C7E0DC-3CD1-45B8-85DF-04DD15C05244}"/>
                </a:ext>
              </a:extLst>
            </p:cNvPr>
            <p:cNvSpPr txBox="1"/>
            <p:nvPr/>
          </p:nvSpPr>
          <p:spPr>
            <a:xfrm>
              <a:off x="6805678" y="2171341"/>
              <a:ext cx="7587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800" b="1" dirty="0">
                  <a:solidFill>
                    <a:srgbClr val="0092E5"/>
                  </a:solidFill>
                  <a:latin typeface="DIN Next LT Pro" panose="020B0503020203050203"/>
                </a:rPr>
                <a:t>2.</a:t>
              </a:r>
            </a:p>
          </p:txBody>
        </p:sp>
        <p:sp>
          <p:nvSpPr>
            <p:cNvPr id="22" name="Seta: Pentágono 21">
              <a:extLst>
                <a:ext uri="{FF2B5EF4-FFF2-40B4-BE49-F238E27FC236}">
                  <a16:creationId xmlns:a16="http://schemas.microsoft.com/office/drawing/2014/main" id="{6FAD896A-1123-4CD3-8C4E-4197C65EE167}"/>
                </a:ext>
              </a:extLst>
            </p:cNvPr>
            <p:cNvSpPr/>
            <p:nvPr/>
          </p:nvSpPr>
          <p:spPr>
            <a:xfrm>
              <a:off x="391537" y="2231782"/>
              <a:ext cx="1018974" cy="710117"/>
            </a:xfrm>
            <a:prstGeom prst="homePlate">
              <a:avLst/>
            </a:prstGeom>
            <a:solidFill>
              <a:srgbClr val="009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21DB5234-D6A8-4030-B249-ECD653858B7E}"/>
                </a:ext>
              </a:extLst>
            </p:cNvPr>
            <p:cNvSpPr txBox="1"/>
            <p:nvPr/>
          </p:nvSpPr>
          <p:spPr>
            <a:xfrm>
              <a:off x="2684834" y="2414401"/>
              <a:ext cx="3268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4166"/>
                  </a:solidFill>
                  <a:latin typeface="DIN Next LT Pro" panose="020B0503020203050203"/>
                </a:rPr>
                <a:t>Lugar para pergunta?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83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tângulo 50">
            <a:extLst>
              <a:ext uri="{FF2B5EF4-FFF2-40B4-BE49-F238E27FC236}">
                <a16:creationId xmlns:a16="http://schemas.microsoft.com/office/drawing/2014/main" id="{5D2EBA5D-3BE9-497E-9C74-B7F5232FB450}"/>
              </a:ext>
            </a:extLst>
          </p:cNvPr>
          <p:cNvSpPr/>
          <p:nvPr/>
        </p:nvSpPr>
        <p:spPr>
          <a:xfrm>
            <a:off x="0" y="-21290"/>
            <a:ext cx="12192000" cy="1062150"/>
          </a:xfrm>
          <a:prstGeom prst="rect">
            <a:avLst/>
          </a:prstGeom>
          <a:solidFill>
            <a:srgbClr val="E7E6E6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EC00378-A666-48ED-AF47-F0C6C3053481}"/>
              </a:ext>
            </a:extLst>
          </p:cNvPr>
          <p:cNvGrpSpPr/>
          <p:nvPr/>
        </p:nvGrpSpPr>
        <p:grpSpPr>
          <a:xfrm>
            <a:off x="4351654" y="86575"/>
            <a:ext cx="3376381" cy="900000"/>
            <a:chOff x="5159044" y="329771"/>
            <a:chExt cx="3376381" cy="900000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D7B21A3-BF29-4CB3-987A-F14EC1F7F78F}"/>
                </a:ext>
              </a:extLst>
            </p:cNvPr>
            <p:cNvSpPr txBox="1"/>
            <p:nvPr/>
          </p:nvSpPr>
          <p:spPr>
            <a:xfrm>
              <a:off x="5159044" y="465093"/>
              <a:ext cx="2515293" cy="590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solidFill>
                    <a:srgbClr val="0092E5"/>
                  </a:solidFill>
                  <a:latin typeface="DIN Next LT Pro" panose="020B0503020203050203"/>
                </a:rPr>
                <a:t>Fique Ligado</a:t>
              </a:r>
            </a:p>
          </p:txBody>
        </p:sp>
        <p:pic>
          <p:nvPicPr>
            <p:cNvPr id="22" name="Imagem 21" descr="Logotipo, nome da empresa&#10;&#10;Descrição gerada automaticamente">
              <a:extLst>
                <a:ext uri="{FF2B5EF4-FFF2-40B4-BE49-F238E27FC236}">
                  <a16:creationId xmlns:a16="http://schemas.microsoft.com/office/drawing/2014/main" id="{8C16A762-3595-420A-ADF8-F2B5D126C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5425" y="329771"/>
              <a:ext cx="900000" cy="900000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2493A1B-6B8D-429A-BAD2-D194FF66A878}"/>
              </a:ext>
            </a:extLst>
          </p:cNvPr>
          <p:cNvGrpSpPr/>
          <p:nvPr/>
        </p:nvGrpSpPr>
        <p:grpSpPr>
          <a:xfrm>
            <a:off x="261984" y="2000656"/>
            <a:ext cx="3580440" cy="3816484"/>
            <a:chOff x="261984" y="2000656"/>
            <a:chExt cx="3580440" cy="3816484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59D3DC68-311D-4A7D-8C67-3EB32EED5F90}"/>
                </a:ext>
              </a:extLst>
            </p:cNvPr>
            <p:cNvGrpSpPr/>
            <p:nvPr/>
          </p:nvGrpSpPr>
          <p:grpSpPr>
            <a:xfrm>
              <a:off x="261984" y="2000656"/>
              <a:ext cx="3580440" cy="3816484"/>
              <a:chOff x="495450" y="2000656"/>
              <a:chExt cx="3580440" cy="3816484"/>
            </a:xfrm>
          </p:grpSpPr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45502670-2F69-4A48-8DE6-616B4D96FC61}"/>
                  </a:ext>
                </a:extLst>
              </p:cNvPr>
              <p:cNvSpPr/>
              <p:nvPr/>
            </p:nvSpPr>
            <p:spPr>
              <a:xfrm>
                <a:off x="644608" y="2149813"/>
                <a:ext cx="3431282" cy="3667327"/>
              </a:xfrm>
              <a:prstGeom prst="roundRect">
                <a:avLst>
                  <a:gd name="adj" fmla="val 375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A6547EB2-91B0-45C6-9D57-437859EED1A8}"/>
                  </a:ext>
                </a:extLst>
              </p:cNvPr>
              <p:cNvSpPr/>
              <p:nvPr/>
            </p:nvSpPr>
            <p:spPr>
              <a:xfrm>
                <a:off x="495450" y="2000656"/>
                <a:ext cx="3431282" cy="3667327"/>
              </a:xfrm>
              <a:prstGeom prst="roundRect">
                <a:avLst>
                  <a:gd name="adj" fmla="val 3757"/>
                </a:avLst>
              </a:prstGeom>
              <a:noFill/>
              <a:ln w="19050">
                <a:solidFill>
                  <a:srgbClr val="0041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88E3B603-14DF-45BF-92E1-270E1FB58C0C}"/>
                </a:ext>
              </a:extLst>
            </p:cNvPr>
            <p:cNvSpPr txBox="1"/>
            <p:nvPr/>
          </p:nvSpPr>
          <p:spPr>
            <a:xfrm>
              <a:off x="805440" y="2413337"/>
              <a:ext cx="24144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i="0" strike="noStrike" dirty="0">
                  <a:solidFill>
                    <a:srgbClr val="0092E5"/>
                  </a:solidFill>
                  <a:effectLst/>
                  <a:latin typeface="DIN Next LT Pro" panose="020B0503020203050203"/>
                </a:rPr>
                <a:t>BANCO CORA: CONTA DIGITAL PARA EMPREENDEDORES</a:t>
              </a:r>
              <a:endParaRPr lang="pt-BR" sz="2000" i="0" dirty="0">
                <a:solidFill>
                  <a:srgbClr val="0092E5"/>
                </a:solidFill>
                <a:effectLst/>
                <a:latin typeface="DIN Next LT Pro" panose="020B0503020203050203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5D58E1FB-2FB5-4633-9835-64BAA632D5C6}"/>
                </a:ext>
              </a:extLst>
            </p:cNvPr>
            <p:cNvSpPr txBox="1"/>
            <p:nvPr/>
          </p:nvSpPr>
          <p:spPr>
            <a:xfrm>
              <a:off x="582352" y="3626797"/>
              <a:ext cx="288782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600" b="0" i="0" dirty="0">
                  <a:solidFill>
                    <a:srgbClr val="004166"/>
                  </a:solidFill>
                  <a:effectLst/>
                  <a:latin typeface="DIN Next LT Pro" panose="020B0503020203050203"/>
                </a:rPr>
                <a:t>Você é cliente Tactus e está cansado do seu banco cobrando altas taxas e dificultando a sua operação? Vamos te apresentar o Banco Cora, que é parceiro da Tactus</a:t>
              </a:r>
              <a:endParaRPr lang="pt-BR" sz="1600" dirty="0">
                <a:solidFill>
                  <a:srgbClr val="004166"/>
                </a:solidFill>
                <a:latin typeface="DIN Next LT Pro" panose="020B0503020203050203"/>
              </a:endParaRPr>
            </a:p>
          </p:txBody>
        </p:sp>
        <p:sp>
          <p:nvSpPr>
            <p:cNvPr id="35" name="Seta: Pentágono 34">
              <a:extLst>
                <a:ext uri="{FF2B5EF4-FFF2-40B4-BE49-F238E27FC236}">
                  <a16:creationId xmlns:a16="http://schemas.microsoft.com/office/drawing/2014/main" id="{45B995CA-3DC5-4C19-B3DB-2F6B31BEEC55}"/>
                </a:ext>
              </a:extLst>
            </p:cNvPr>
            <p:cNvSpPr/>
            <p:nvPr/>
          </p:nvSpPr>
          <p:spPr>
            <a:xfrm>
              <a:off x="2396082" y="5201586"/>
              <a:ext cx="1118680" cy="306832"/>
            </a:xfrm>
            <a:prstGeom prst="homePlate">
              <a:avLst/>
            </a:prstGeom>
            <a:solidFill>
              <a:srgbClr val="009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Leia +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5493926E-0D06-4920-8D2B-AAA0974CD03D}"/>
              </a:ext>
            </a:extLst>
          </p:cNvPr>
          <p:cNvGrpSpPr/>
          <p:nvPr/>
        </p:nvGrpSpPr>
        <p:grpSpPr>
          <a:xfrm>
            <a:off x="4305455" y="2000656"/>
            <a:ext cx="3580440" cy="3816484"/>
            <a:chOff x="261984" y="2000656"/>
            <a:chExt cx="3580440" cy="3816484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16369B33-6728-4C3A-BA78-6953E9B20BA9}"/>
                </a:ext>
              </a:extLst>
            </p:cNvPr>
            <p:cNvGrpSpPr/>
            <p:nvPr/>
          </p:nvGrpSpPr>
          <p:grpSpPr>
            <a:xfrm>
              <a:off x="261984" y="2000656"/>
              <a:ext cx="3580440" cy="3816484"/>
              <a:chOff x="495450" y="2000656"/>
              <a:chExt cx="3580440" cy="3816484"/>
            </a:xfrm>
          </p:grpSpPr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D07F3CA3-5867-4CAE-818D-6F1E1D55CCC4}"/>
                  </a:ext>
                </a:extLst>
              </p:cNvPr>
              <p:cNvSpPr/>
              <p:nvPr/>
            </p:nvSpPr>
            <p:spPr>
              <a:xfrm>
                <a:off x="644608" y="2149813"/>
                <a:ext cx="3431282" cy="3667327"/>
              </a:xfrm>
              <a:prstGeom prst="roundRect">
                <a:avLst>
                  <a:gd name="adj" fmla="val 375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AF7B2E89-CD00-4F2C-988B-8E0B6DCC3291}"/>
                  </a:ext>
                </a:extLst>
              </p:cNvPr>
              <p:cNvSpPr/>
              <p:nvPr/>
            </p:nvSpPr>
            <p:spPr>
              <a:xfrm>
                <a:off x="495450" y="2000656"/>
                <a:ext cx="3431282" cy="3667327"/>
              </a:xfrm>
              <a:prstGeom prst="roundRect">
                <a:avLst>
                  <a:gd name="adj" fmla="val 3757"/>
                </a:avLst>
              </a:prstGeom>
              <a:noFill/>
              <a:ln w="19050">
                <a:solidFill>
                  <a:srgbClr val="0041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95DF80E5-CB3D-4E7E-8B01-66B02FA7AE78}"/>
                </a:ext>
              </a:extLst>
            </p:cNvPr>
            <p:cNvSpPr txBox="1"/>
            <p:nvPr/>
          </p:nvSpPr>
          <p:spPr>
            <a:xfrm>
              <a:off x="805440" y="2413337"/>
              <a:ext cx="24144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i="0" strike="noStrike" dirty="0">
                  <a:solidFill>
                    <a:srgbClr val="0092E5"/>
                  </a:solidFill>
                  <a:effectLst/>
                  <a:latin typeface="DIN Next LT Pro" panose="020B0503020203050203"/>
                </a:rPr>
                <a:t>BANCO CORA: CONTA DIGITAL PARA EMPREENDEDORES</a:t>
              </a:r>
              <a:endParaRPr lang="pt-BR" sz="2000" i="0" dirty="0">
                <a:solidFill>
                  <a:srgbClr val="0092E5"/>
                </a:solidFill>
                <a:effectLst/>
                <a:latin typeface="DIN Next LT Pro" panose="020B0503020203050203"/>
              </a:endParaRP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1BA2FB6A-EC1D-45C4-BB88-A417BDDCD735}"/>
                </a:ext>
              </a:extLst>
            </p:cNvPr>
            <p:cNvSpPr txBox="1"/>
            <p:nvPr/>
          </p:nvSpPr>
          <p:spPr>
            <a:xfrm>
              <a:off x="582352" y="3626797"/>
              <a:ext cx="288782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600" b="0" i="0" dirty="0">
                  <a:solidFill>
                    <a:srgbClr val="004166"/>
                  </a:solidFill>
                  <a:effectLst/>
                  <a:latin typeface="DIN Next LT Pro" panose="020B0503020203050203"/>
                </a:rPr>
                <a:t>Você é cliente Tactus e está cansado do seu banco cobrando altas taxas e dificultando a sua operação? Vamos te apresentar o Banco Cora, que é parceiro da Tactus</a:t>
              </a:r>
              <a:endParaRPr lang="pt-BR" sz="1600" dirty="0">
                <a:solidFill>
                  <a:srgbClr val="004166"/>
                </a:solidFill>
                <a:latin typeface="DIN Next LT Pro" panose="020B0503020203050203"/>
              </a:endParaRPr>
            </a:p>
          </p:txBody>
        </p:sp>
        <p:sp>
          <p:nvSpPr>
            <p:cNvPr id="41" name="Seta: Pentágono 40">
              <a:extLst>
                <a:ext uri="{FF2B5EF4-FFF2-40B4-BE49-F238E27FC236}">
                  <a16:creationId xmlns:a16="http://schemas.microsoft.com/office/drawing/2014/main" id="{82AC89BC-BE8F-4B25-9751-6650B2B5E6D9}"/>
                </a:ext>
              </a:extLst>
            </p:cNvPr>
            <p:cNvSpPr/>
            <p:nvPr/>
          </p:nvSpPr>
          <p:spPr>
            <a:xfrm>
              <a:off x="2396082" y="5201586"/>
              <a:ext cx="1118680" cy="306832"/>
            </a:xfrm>
            <a:prstGeom prst="homePlate">
              <a:avLst/>
            </a:prstGeom>
            <a:solidFill>
              <a:srgbClr val="009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Leia +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86E10D11-863F-4C8D-B68F-69B95DB89DD8}"/>
              </a:ext>
            </a:extLst>
          </p:cNvPr>
          <p:cNvGrpSpPr/>
          <p:nvPr/>
        </p:nvGrpSpPr>
        <p:grpSpPr>
          <a:xfrm>
            <a:off x="8348927" y="2000656"/>
            <a:ext cx="3580440" cy="3816484"/>
            <a:chOff x="261984" y="2000656"/>
            <a:chExt cx="3580440" cy="3816484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272BC834-7465-47F2-A7E0-488EAE0D69E9}"/>
                </a:ext>
              </a:extLst>
            </p:cNvPr>
            <p:cNvGrpSpPr/>
            <p:nvPr/>
          </p:nvGrpSpPr>
          <p:grpSpPr>
            <a:xfrm>
              <a:off x="261984" y="2000656"/>
              <a:ext cx="3580440" cy="3816484"/>
              <a:chOff x="495450" y="2000656"/>
              <a:chExt cx="3580440" cy="3816484"/>
            </a:xfrm>
          </p:grpSpPr>
          <p:sp>
            <p:nvSpPr>
              <p:cNvPr id="49" name="Retângulo: Cantos Arredondados 48">
                <a:extLst>
                  <a:ext uri="{FF2B5EF4-FFF2-40B4-BE49-F238E27FC236}">
                    <a16:creationId xmlns:a16="http://schemas.microsoft.com/office/drawing/2014/main" id="{470BF508-1830-404C-B051-A24BA8B1D8E9}"/>
                  </a:ext>
                </a:extLst>
              </p:cNvPr>
              <p:cNvSpPr/>
              <p:nvPr/>
            </p:nvSpPr>
            <p:spPr>
              <a:xfrm>
                <a:off x="644608" y="2149813"/>
                <a:ext cx="3431282" cy="3667327"/>
              </a:xfrm>
              <a:prstGeom prst="roundRect">
                <a:avLst>
                  <a:gd name="adj" fmla="val 375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57008DF2-73B9-4406-A8C0-F491FD900074}"/>
                  </a:ext>
                </a:extLst>
              </p:cNvPr>
              <p:cNvSpPr/>
              <p:nvPr/>
            </p:nvSpPr>
            <p:spPr>
              <a:xfrm>
                <a:off x="495450" y="2000656"/>
                <a:ext cx="3431282" cy="3667327"/>
              </a:xfrm>
              <a:prstGeom prst="roundRect">
                <a:avLst>
                  <a:gd name="adj" fmla="val 3757"/>
                </a:avLst>
              </a:prstGeom>
              <a:noFill/>
              <a:ln w="19050">
                <a:solidFill>
                  <a:srgbClr val="0041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C6A51AFC-A1E9-483A-B839-14D9F6681A70}"/>
                </a:ext>
              </a:extLst>
            </p:cNvPr>
            <p:cNvSpPr txBox="1"/>
            <p:nvPr/>
          </p:nvSpPr>
          <p:spPr>
            <a:xfrm>
              <a:off x="805440" y="2413337"/>
              <a:ext cx="24144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i="0" strike="noStrike" dirty="0">
                  <a:solidFill>
                    <a:srgbClr val="0092E5"/>
                  </a:solidFill>
                  <a:effectLst/>
                  <a:latin typeface="DIN Next LT Pro" panose="020B0503020203050203"/>
                </a:rPr>
                <a:t>BANCO CORA: CONTA DIGITAL PARA EMPREENDEDORES</a:t>
              </a:r>
              <a:endParaRPr lang="pt-BR" sz="2000" i="0" dirty="0">
                <a:solidFill>
                  <a:srgbClr val="0092E5"/>
                </a:solidFill>
                <a:effectLst/>
                <a:latin typeface="DIN Next LT Pro" panose="020B0503020203050203"/>
              </a:endParaRP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02CF74C7-5BB5-4A7F-8CDF-8465E9795A4F}"/>
                </a:ext>
              </a:extLst>
            </p:cNvPr>
            <p:cNvSpPr txBox="1"/>
            <p:nvPr/>
          </p:nvSpPr>
          <p:spPr>
            <a:xfrm>
              <a:off x="582352" y="3626797"/>
              <a:ext cx="288782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600" b="0" i="0" dirty="0">
                  <a:solidFill>
                    <a:srgbClr val="004166"/>
                  </a:solidFill>
                  <a:effectLst/>
                  <a:latin typeface="DIN Next LT Pro" panose="020B0503020203050203"/>
                </a:rPr>
                <a:t>Você é cliente Tactus e está cansado do seu banco cobrando altas taxas e dificultando a sua operação? Vamos te apresentar o Banco Cora, que é parceiro da Tactus</a:t>
              </a:r>
              <a:endParaRPr lang="pt-BR" sz="1600" dirty="0">
                <a:solidFill>
                  <a:srgbClr val="004166"/>
                </a:solidFill>
                <a:latin typeface="DIN Next LT Pro" panose="020B0503020203050203"/>
              </a:endParaRPr>
            </a:p>
          </p:txBody>
        </p:sp>
        <p:sp>
          <p:nvSpPr>
            <p:cNvPr id="48" name="Seta: Pentágono 47">
              <a:extLst>
                <a:ext uri="{FF2B5EF4-FFF2-40B4-BE49-F238E27FC236}">
                  <a16:creationId xmlns:a16="http://schemas.microsoft.com/office/drawing/2014/main" id="{40A23866-D03E-41CF-B4E5-F02E5A6581C6}"/>
                </a:ext>
              </a:extLst>
            </p:cNvPr>
            <p:cNvSpPr/>
            <p:nvPr/>
          </p:nvSpPr>
          <p:spPr>
            <a:xfrm>
              <a:off x="2396082" y="5201586"/>
              <a:ext cx="1118680" cy="306832"/>
            </a:xfrm>
            <a:prstGeom prst="homePlate">
              <a:avLst/>
            </a:prstGeom>
            <a:solidFill>
              <a:srgbClr val="009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Leia 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069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B6D4D27-7F5C-49FF-8F69-D2F81D7AAECA}"/>
              </a:ext>
            </a:extLst>
          </p:cNvPr>
          <p:cNvSpPr txBox="1"/>
          <p:nvPr/>
        </p:nvSpPr>
        <p:spPr>
          <a:xfrm>
            <a:off x="550416" y="221942"/>
            <a:ext cx="334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Rascunho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9A40C65-6C13-40E9-A0AF-93878433505C}"/>
              </a:ext>
            </a:extLst>
          </p:cNvPr>
          <p:cNvSpPr/>
          <p:nvPr/>
        </p:nvSpPr>
        <p:spPr>
          <a:xfrm>
            <a:off x="2800165" y="976544"/>
            <a:ext cx="1358284" cy="1340528"/>
          </a:xfrm>
          <a:prstGeom prst="ellipse">
            <a:avLst/>
          </a:prstGeom>
          <a:solidFill>
            <a:srgbClr val="009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C0410AA-3F4D-4BE1-8B08-FCEC31AF2DB7}"/>
              </a:ext>
            </a:extLst>
          </p:cNvPr>
          <p:cNvSpPr/>
          <p:nvPr/>
        </p:nvSpPr>
        <p:spPr>
          <a:xfrm>
            <a:off x="4583837" y="976544"/>
            <a:ext cx="1358284" cy="1340528"/>
          </a:xfrm>
          <a:prstGeom prst="ellipse">
            <a:avLst/>
          </a:prstGeom>
          <a:solidFill>
            <a:srgbClr val="0041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C1ADB32-43CB-4194-983C-8E46E2FA6677}"/>
              </a:ext>
            </a:extLst>
          </p:cNvPr>
          <p:cNvSpPr/>
          <p:nvPr/>
        </p:nvSpPr>
        <p:spPr>
          <a:xfrm>
            <a:off x="1016493" y="1049045"/>
            <a:ext cx="1358284" cy="1340528"/>
          </a:xfrm>
          <a:prstGeom prst="ellipse">
            <a:avLst/>
          </a:prstGeom>
          <a:solidFill>
            <a:srgbClr val="0DE4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9ABFF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241CB61-2348-4DF7-B7A9-C69BF9476E45}"/>
              </a:ext>
            </a:extLst>
          </p:cNvPr>
          <p:cNvSpPr/>
          <p:nvPr/>
        </p:nvSpPr>
        <p:spPr>
          <a:xfrm>
            <a:off x="2800165" y="3090909"/>
            <a:ext cx="1358284" cy="134052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049E611-7418-4687-BF8E-C7DBDC8BA37D}"/>
              </a:ext>
            </a:extLst>
          </p:cNvPr>
          <p:cNvSpPr/>
          <p:nvPr/>
        </p:nvSpPr>
        <p:spPr>
          <a:xfrm>
            <a:off x="1695635" y="3090909"/>
            <a:ext cx="1358284" cy="134052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4008A1-2FC3-455E-AA17-B192B1EEBB46}"/>
              </a:ext>
            </a:extLst>
          </p:cNvPr>
          <p:cNvSpPr/>
          <p:nvPr/>
        </p:nvSpPr>
        <p:spPr>
          <a:xfrm>
            <a:off x="2247900" y="3792245"/>
            <a:ext cx="1358284" cy="1340528"/>
          </a:xfrm>
          <a:prstGeom prst="ellipse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DA1A348-B80F-41B6-B6BD-A8C415532EE5}"/>
              </a:ext>
            </a:extLst>
          </p:cNvPr>
          <p:cNvGrpSpPr/>
          <p:nvPr/>
        </p:nvGrpSpPr>
        <p:grpSpPr>
          <a:xfrm>
            <a:off x="220028" y="160055"/>
            <a:ext cx="2046517" cy="812711"/>
            <a:chOff x="949601" y="850718"/>
            <a:chExt cx="2530291" cy="1115906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FF2FC2AA-48DB-42F8-8928-D60D9287A827}"/>
                </a:ext>
              </a:extLst>
            </p:cNvPr>
            <p:cNvSpPr/>
            <p:nvPr/>
          </p:nvSpPr>
          <p:spPr>
            <a:xfrm>
              <a:off x="1076057" y="957956"/>
              <a:ext cx="2403835" cy="1008668"/>
            </a:xfrm>
            <a:prstGeom prst="roundRect">
              <a:avLst>
                <a:gd name="adj" fmla="val 919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3F1099B8-AC63-4446-AA85-D7E6C79C2732}"/>
                </a:ext>
              </a:extLst>
            </p:cNvPr>
            <p:cNvSpPr/>
            <p:nvPr/>
          </p:nvSpPr>
          <p:spPr>
            <a:xfrm>
              <a:off x="949601" y="850718"/>
              <a:ext cx="2403835" cy="1008668"/>
            </a:xfrm>
            <a:prstGeom prst="roundRect">
              <a:avLst>
                <a:gd name="adj" fmla="val 9191"/>
              </a:avLst>
            </a:prstGeom>
            <a:noFill/>
            <a:ln w="12700">
              <a:solidFill>
                <a:srgbClr val="0041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B3BC43D8-064F-49F4-93E4-D4C6959F470C}"/>
                </a:ext>
              </a:extLst>
            </p:cNvPr>
            <p:cNvGrpSpPr/>
            <p:nvPr/>
          </p:nvGrpSpPr>
          <p:grpSpPr>
            <a:xfrm>
              <a:off x="1242748" y="1062023"/>
              <a:ext cx="2056737" cy="718416"/>
              <a:chOff x="164942" y="53123"/>
              <a:chExt cx="1885670" cy="682457"/>
            </a:xfrm>
          </p:grpSpPr>
          <p:pic>
            <p:nvPicPr>
              <p:cNvPr id="15" name="Imagem 14" descr="Logotipo, Ícone&#10;&#10;Descrição gerada automaticamente">
                <a:extLst>
                  <a:ext uri="{FF2B5EF4-FFF2-40B4-BE49-F238E27FC236}">
                    <a16:creationId xmlns:a16="http://schemas.microsoft.com/office/drawing/2014/main" id="{1D199825-8148-454A-88D3-46F600832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4942" y="189974"/>
                <a:ext cx="578203" cy="433499"/>
              </a:xfrm>
              <a:prstGeom prst="rect">
                <a:avLst/>
              </a:prstGeom>
            </p:spPr>
          </p:pic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E5C853EB-1729-48FB-9217-0E68D9B5533A}"/>
                  </a:ext>
                </a:extLst>
              </p:cNvPr>
              <p:cNvSpPr txBox="1"/>
              <p:nvPr/>
            </p:nvSpPr>
            <p:spPr>
              <a:xfrm>
                <a:off x="617568" y="53123"/>
                <a:ext cx="1433044" cy="682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>
                    <a:solidFill>
                      <a:srgbClr val="004166"/>
                    </a:solidFill>
                    <a:latin typeface="DIN Next LT Pro" panose="020B0503020203050203" pitchFamily="34" charset="0"/>
                  </a:rPr>
                  <a:t>PortoFino Contabilidade</a:t>
                </a:r>
              </a:p>
            </p:txBody>
          </p:sp>
        </p:grp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4D6DA8C-10F6-4A6B-B2EA-7A92CF863534}"/>
              </a:ext>
            </a:extLst>
          </p:cNvPr>
          <p:cNvGrpSpPr/>
          <p:nvPr/>
        </p:nvGrpSpPr>
        <p:grpSpPr>
          <a:xfrm>
            <a:off x="5942121" y="2098678"/>
            <a:ext cx="3833390" cy="1158991"/>
            <a:chOff x="4075194" y="732807"/>
            <a:chExt cx="3833390" cy="1147863"/>
          </a:xfrm>
        </p:grpSpPr>
        <p:pic>
          <p:nvPicPr>
            <p:cNvPr id="18" name="Imagem 17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C4EED80-F3B1-4C4E-8E59-09405E47F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5194" y="732807"/>
              <a:ext cx="1147864" cy="1147863"/>
            </a:xfrm>
            <a:prstGeom prst="rect">
              <a:avLst/>
            </a:prstGeom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7ECAA469-4FE0-4FB6-B07B-769F2A365FCE}"/>
                </a:ext>
              </a:extLst>
            </p:cNvPr>
            <p:cNvSpPr txBox="1"/>
            <p:nvPr/>
          </p:nvSpPr>
          <p:spPr>
            <a:xfrm>
              <a:off x="5393291" y="1021403"/>
              <a:ext cx="2515293" cy="579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pt-BR" sz="3200" b="1" i="0" dirty="0">
                <a:effectLst/>
                <a:latin typeface="Montserrat"/>
              </a:endParaRP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B78D69A-660B-4F2C-A17F-B31DB18DE440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BANCO CORA: CONTA DIGITAL PARA EMPREENDEDORES</a:t>
            </a:r>
          </a:p>
        </p:txBody>
      </p:sp>
    </p:spTree>
    <p:extLst>
      <p:ext uri="{BB962C8B-B14F-4D97-AF65-F5344CB8AC3E}">
        <p14:creationId xmlns:p14="http://schemas.microsoft.com/office/powerpoint/2010/main" val="2620570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247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DIN Next LT Pro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Jéssica Karine</dc:creator>
  <cp:lastModifiedBy>Jéssica Karine</cp:lastModifiedBy>
  <cp:revision>37</cp:revision>
  <dcterms:created xsi:type="dcterms:W3CDTF">2021-07-28T10:37:04Z</dcterms:created>
  <dcterms:modified xsi:type="dcterms:W3CDTF">2021-09-30T12:55:09Z</dcterms:modified>
</cp:coreProperties>
</file>