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5" name="Slide Image Placeholder 1"/>
          <p:cNvSpPr>
            <a:spLocks noChangeAspect="1" noRot="1" noGrp="1"/>
          </p:cNvSpPr>
          <p:nvPr>
            <p:ph type="sldImg"/>
          </p:nvPr>
        </p:nvSpPr>
        <p:spPr/>
      </p:sp>
      <p:sp>
        <p:nvSpPr>
          <p:cNvPr id="1048636" name="Notes Placeholder 2"/>
          <p:cNvSpPr>
            <a:spLocks noGrp="1"/>
          </p:cNvSpPr>
          <p:nvPr>
            <p:ph type="body" idx="1"/>
          </p:nvPr>
        </p:nvSpPr>
        <p:spPr/>
        <p:txBody>
          <a:bodyPr/>
          <a:p>
            <a:endParaRPr dirty="0" lang="en-IN"/>
          </a:p>
        </p:txBody>
      </p:sp>
      <p:sp>
        <p:nvSpPr>
          <p:cNvPr id="104863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2794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2794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2794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794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1"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3" name="TextBox 13"/>
          <p:cNvSpPr txBox="1"/>
          <p:nvPr/>
        </p:nvSpPr>
        <p:spPr>
          <a:xfrm>
            <a:off x="1747837" y="3290233"/>
            <a:ext cx="8610600" cy="2301240"/>
          </a:xfrm>
          <a:prstGeom prst="rect"/>
          <a:noFill/>
        </p:spPr>
        <p:txBody>
          <a:bodyPr anchor="t" bIns="45720" lIns="91440" rIns="91440" rtlCol="0" tIns="45720" wrap="square">
            <a:spAutoFit/>
          </a:bodyPr>
          <a:p>
            <a:r>
              <a:rPr dirty="0" sz="2400" lang="en-US"/>
              <a:t>STUDENT NAME: </a:t>
            </a:r>
          </a:p>
          <a:p>
            <a:r>
              <a:rPr dirty="0" sz="2400" lang="en-US"/>
              <a:t>REGISTER NO AND NMID: </a:t>
            </a:r>
            <a:r>
              <a:rPr altLang="en-IN" dirty="0" sz="2400" lang="en-US"/>
              <a:t>2</a:t>
            </a:r>
            <a:r>
              <a:rPr altLang="en-IN" dirty="0" sz="2400" lang="en-US"/>
              <a:t>2</a:t>
            </a:r>
            <a:r>
              <a:rPr altLang="en-IN" dirty="0" sz="2400" lang="en-US"/>
              <a:t>2</a:t>
            </a:r>
            <a:r>
              <a:rPr altLang="en-IN" dirty="0" sz="2400" lang="en-US"/>
              <a:t>4</a:t>
            </a:r>
            <a:r>
              <a:rPr altLang="en-IN" dirty="0" sz="2400" lang="en-US"/>
              <a:t>1</a:t>
            </a:r>
            <a:r>
              <a:rPr altLang="en-IN" dirty="0" sz="2400" lang="en-US"/>
              <a:t>0</a:t>
            </a:r>
            <a:r>
              <a:rPr altLang="en-IN" dirty="0" sz="2400" lang="en-US"/>
              <a:t>9</a:t>
            </a:r>
            <a:r>
              <a:rPr altLang="en-IN" dirty="0" sz="2400" lang="en-US"/>
              <a:t>4</a:t>
            </a:r>
            <a:r>
              <a:rPr altLang="en-IN" dirty="0" sz="2400" lang="en-US"/>
              <a:t>9</a:t>
            </a:r>
            <a:r>
              <a:rPr altLang="en-IN" dirty="0" sz="2400" lang="en-US"/>
              <a:t> </a:t>
            </a:r>
            <a:r>
              <a:rPr altLang="en-IN" dirty="0" sz="2400" lang="en-US"/>
              <a:t>/</a:t>
            </a:r>
            <a:r>
              <a:rPr altLang="en-IN" dirty="0" sz="2400" lang="en-US"/>
              <a:t> </a:t>
            </a:r>
            <a:r>
              <a:rPr altLang="en-IN" dirty="0" sz="2400" lang="en-US"/>
              <a:t>a</a:t>
            </a:r>
            <a:r>
              <a:rPr altLang="en-IN" dirty="0" sz="2400" lang="en-US"/>
              <a:t>s</a:t>
            </a:r>
            <a:r>
              <a:rPr altLang="en-IN" dirty="0" sz="2400" lang="en-US"/>
              <a:t>u</a:t>
            </a:r>
            <a:r>
              <a:rPr altLang="en-IN" dirty="0" sz="2400" lang="en-US"/>
              <a:t>n</a:t>
            </a:r>
            <a:r>
              <a:rPr altLang="en-IN" dirty="0" sz="2400" lang="en-US"/>
              <a:t>m</a:t>
            </a:r>
            <a:r>
              <a:rPr altLang="en-IN" dirty="0" sz="2400" lang="en-US"/>
              <a:t>1</a:t>
            </a:r>
            <a:r>
              <a:rPr altLang="en-IN" dirty="0" sz="2400" lang="en-US"/>
              <a:t>7</a:t>
            </a:r>
            <a:r>
              <a:rPr altLang="en-IN" dirty="0" sz="2400" lang="en-US"/>
              <a:t>1</a:t>
            </a:r>
            <a:r>
              <a:rPr altLang="en-IN" dirty="0" sz="2400" lang="en-US"/>
              <a:t>9</a:t>
            </a:r>
            <a:r>
              <a:rPr altLang="en-IN" dirty="0" sz="2400" lang="en-US"/>
              <a:t>2</a:t>
            </a:r>
            <a:r>
              <a:rPr altLang="en-IN" dirty="0" sz="2400" lang="en-US"/>
              <a:t>2</a:t>
            </a:r>
            <a:r>
              <a:rPr altLang="en-IN" dirty="0" sz="2400" lang="en-US"/>
              <a:t>2</a:t>
            </a:r>
            <a:r>
              <a:rPr altLang="en-IN" dirty="0" sz="2400" lang="en-US"/>
              <a:t>4</a:t>
            </a:r>
            <a:r>
              <a:rPr altLang="en-IN" dirty="0" sz="2400" lang="en-US"/>
              <a:t>1</a:t>
            </a:r>
            <a:r>
              <a:rPr altLang="en-IN" dirty="0" sz="2400" lang="en-US"/>
              <a:t>0</a:t>
            </a:r>
            <a:r>
              <a:rPr altLang="en-IN" dirty="0" sz="2400" lang="en-US"/>
              <a:t>9</a:t>
            </a:r>
            <a:r>
              <a:rPr altLang="en-IN" dirty="0" sz="2400" lang="en-US"/>
              <a:t>4</a:t>
            </a:r>
            <a:r>
              <a:rPr altLang="en-IN" dirty="0" sz="2400" lang="en-US"/>
              <a:t>9</a:t>
            </a:r>
            <a:endParaRPr dirty="0" sz="2400" lang="en-US">
              <a:cs typeface="Calibri"/>
            </a:endParaRPr>
          </a:p>
          <a:p>
            <a:r>
              <a:rPr dirty="0" sz="2400" lang="en-US"/>
              <a:t>DEPARTMENT: </a:t>
            </a:r>
            <a:r>
              <a:rPr altLang="en-IN" dirty="0" sz="2400" lang="en-US"/>
              <a:t>B</a:t>
            </a:r>
            <a:r>
              <a:rPr altLang="en-IN" dirty="0" sz="2400" lang="en-US"/>
              <a:t>.</a:t>
            </a:r>
            <a:r>
              <a:rPr altLang="en-IN" dirty="0" sz="2400" lang="en-US"/>
              <a:t>s</a:t>
            </a:r>
            <a:r>
              <a:rPr altLang="en-IN" dirty="0" sz="2400" lang="en-US"/>
              <a:t>c</a:t>
            </a:r>
            <a:r>
              <a:rPr altLang="en-IN" dirty="0" sz="2400" lang="en-US"/>
              <a:t> </a:t>
            </a:r>
            <a:r>
              <a:rPr altLang="en-IN" dirty="0" sz="2400" lang="en-US"/>
              <a:t>C</a:t>
            </a:r>
            <a:r>
              <a:rPr altLang="en-IN" dirty="0" sz="2400" lang="en-US"/>
              <a:t>o</a:t>
            </a:r>
            <a:r>
              <a:rPr altLang="en-IN" dirty="0" sz="2400" lang="en-US"/>
              <a:t>m</a:t>
            </a:r>
            <a:r>
              <a:rPr altLang="en-IN" dirty="0" sz="2400" lang="en-US"/>
              <a:t>p</a:t>
            </a:r>
            <a:r>
              <a:rPr altLang="en-IN" dirty="0" sz="2400" lang="en-US"/>
              <a:t>uter </a:t>
            </a:r>
            <a:r>
              <a:rPr altLang="en-IN" dirty="0" sz="2400" lang="en-US"/>
              <a:t>science </a:t>
            </a:r>
            <a:endParaRPr altLang="en-US" lang="zh-CN"/>
          </a:p>
          <a:p>
            <a:r>
              <a:rPr dirty="0" sz="2400" lang="en-US"/>
              <a:t>COLLEGE: COLLEGE/ UNIVERSITY</a:t>
            </a:r>
            <a:r>
              <a:rPr altLang="en-IN" dirty="0" sz="2400" lang="en-US"/>
              <a:t>:</a:t>
            </a:r>
            <a:r>
              <a:rPr altLang="en-IN" dirty="0" sz="2400" lang="en-US"/>
              <a:t> </a:t>
            </a:r>
            <a:r>
              <a:rPr altLang="en-IN" dirty="0" sz="2400" lang="en-US"/>
              <a:t>P</a:t>
            </a:r>
            <a:r>
              <a:rPr altLang="en-IN" dirty="0" sz="2400" lang="en-US"/>
              <a:t>e</a:t>
            </a:r>
            <a:r>
              <a:rPr altLang="en-IN" dirty="0" sz="2400" lang="en-US"/>
              <a:t>r</a:t>
            </a:r>
            <a:r>
              <a:rPr altLang="en-IN" dirty="0" sz="2400" lang="en-US"/>
              <a:t>i</a:t>
            </a:r>
            <a:r>
              <a:rPr altLang="en-IN" dirty="0" sz="2400" lang="en-US"/>
              <a:t> </a:t>
            </a:r>
            <a:r>
              <a:rPr altLang="en-IN" dirty="0" sz="2400" lang="en-US"/>
              <a:t>college </a:t>
            </a:r>
            <a:r>
              <a:rPr altLang="en-IN" dirty="0" sz="2400" lang="en-US"/>
              <a:t>of </a:t>
            </a:r>
            <a:r>
              <a:rPr altLang="en-IN" dirty="0" sz="2400" lang="en-US"/>
              <a:t>arts </a:t>
            </a:r>
            <a:r>
              <a:rPr altLang="en-IN" dirty="0" sz="2400" lang="en-US"/>
              <a:t>and </a:t>
            </a:r>
            <a:r>
              <a:rPr altLang="en-IN" dirty="0" sz="2400" lang="en-US"/>
              <a:t>science</a:t>
            </a:r>
            <a:r>
              <a:rPr altLang="en-IN" dirty="0" sz="2400" lang="en-US"/>
              <a:t> </a:t>
            </a:r>
            <a:r>
              <a:rPr altLang="en-IN" dirty="0" sz="2400" lang="en-US"/>
              <a:t>/</a:t>
            </a:r>
            <a:r>
              <a:rPr altLang="en-IN"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a:t>
            </a:r>
            <a:r>
              <a:rPr altLang="en-IN" dirty="0" sz="2400" lang="en-US"/>
              <a:t>s</a:t>
            </a:r>
            <a:r>
              <a:rPr altLang="en-IN" dirty="0" sz="2400" lang="en-US"/>
              <a:t> </a:t>
            </a:r>
            <a:r>
              <a:rPr altLang="en-IN" dirty="0" sz="2400" lang="en-US"/>
              <a:t>University </a:t>
            </a:r>
            <a:endParaRPr altLang="en-US" lang="zh-CN"/>
          </a:p>
          <a:p>
            <a:r>
              <a:rPr dirty="0" sz="2400" lang="en-US"/>
              <a:t>           </a:t>
            </a:r>
            <a:endParaRPr dirty="0" sz="2400" lang="en-IN"/>
          </a:p>
        </p:txBody>
      </p:sp>
      <p:sp>
        <p:nvSpPr>
          <p:cNvPr id="1048634" name=""/>
          <p:cNvSpPr txBox="1"/>
          <p:nvPr/>
        </p:nvSpPr>
        <p:spPr>
          <a:xfrm>
            <a:off x="4096000" y="3219450"/>
            <a:ext cx="4000000" cy="523240"/>
          </a:xfrm>
          <a:prstGeom prst="rect"/>
        </p:spPr>
        <p:txBody>
          <a:bodyPr rtlCol="0" wrap="square">
            <a:spAutoFit/>
          </a:bodyPr>
          <a:p>
            <a:r>
              <a:rPr altLang="en-IN" sz="2800" lang="en-US">
                <a:solidFill>
                  <a:srgbClr val="000000"/>
                </a:solidFill>
              </a:rPr>
              <a:t>M</a:t>
            </a:r>
            <a:r>
              <a:rPr altLang="en-IN" sz="2800" lang="en-US">
                <a:solidFill>
                  <a:srgbClr val="000000"/>
                </a:solidFill>
              </a:rPr>
              <a:t>.</a:t>
            </a:r>
            <a:r>
              <a:rPr altLang="en-IN" sz="2800" lang="en-US">
                <a:solidFill>
                  <a:srgbClr val="000000"/>
                </a:solidFill>
              </a:rPr>
              <a:t>J</a:t>
            </a:r>
            <a:r>
              <a:rPr altLang="en-IN" sz="2800" lang="en-US">
                <a:solidFill>
                  <a:srgbClr val="000000"/>
                </a:solidFill>
              </a:rPr>
              <a:t>e</a:t>
            </a:r>
            <a:r>
              <a:rPr altLang="en-IN" sz="2800" lang="en-US">
                <a:solidFill>
                  <a:srgbClr val="000000"/>
                </a:solidFill>
              </a:rPr>
              <a:t>s</a:t>
            </a:r>
            <a:r>
              <a:rPr altLang="en-IN" sz="2800" lang="en-US">
                <a:solidFill>
                  <a:srgbClr val="000000"/>
                </a:solidFill>
              </a:rPr>
              <a:t>s</a:t>
            </a:r>
            <a:r>
              <a:rPr altLang="en-IN" sz="2800" lang="en-US">
                <a:solidFill>
                  <a:srgbClr val="000000"/>
                </a:solidFill>
              </a:rPr>
              <a:t>i</a:t>
            </a:r>
            <a:r>
              <a:rPr altLang="en-IN" sz="2800" lang="en-US">
                <a:solidFill>
                  <a:srgbClr val="000000"/>
                </a:solidFill>
              </a:rPr>
              <a:t>m</a:t>
            </a:r>
            <a:r>
              <a:rPr altLang="en-IN" sz="2800" lang="en-US">
                <a:solidFill>
                  <a:srgbClr val="000000"/>
                </a:solidFill>
              </a:rPr>
              <a:t>a</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1" name="TextBox 8"/>
          <p:cNvSpPr txBox="1"/>
          <p:nvPr/>
        </p:nvSpPr>
        <p:spPr>
          <a:xfrm>
            <a:off x="2446690" y="2035491"/>
            <a:ext cx="8498771" cy="3444240"/>
          </a:xfrm>
          <a:prstGeom prst="rect"/>
          <a:noFill/>
        </p:spPr>
        <p:txBody>
          <a:bodyPr rtlCol="0" wrap="square">
            <a:spAutoFit/>
          </a:bodyPr>
          <a:p>
            <a:pPr algn="l">
              <a:buFont typeface="Arial" panose="020B0604020202020204" pitchFamily="34" charset="0"/>
              <a:buChar char="•"/>
            </a:pPr>
            <a:r>
              <a:rPr b="0" dirty="0" sz="3600" i="0" lang="en-US">
                <a:solidFill>
                  <a:srgbClr val="0D0D0D"/>
                </a:solidFill>
                <a:effectLst/>
                <a:latin typeface="Times New Roman" panose="02020603050405020304" pitchFamily="18" charset="0"/>
                <a:cs typeface="Times New Roman" panose="02020603050405020304" pitchFamily="18" charset="0"/>
              </a:rPr>
              <a:t>The image is a collage of six photos showing a man in a coastal setting. Two photos feature the man in a dark jacket, while four others depict scenic coastal views with paths, water, hills, and trees.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9" name=""/>
          <p:cNvSpPr txBox="1"/>
          <p:nvPr/>
        </p:nvSpPr>
        <p:spPr>
          <a:xfrm>
            <a:off x="996347" y="1137573"/>
            <a:ext cx="9302087" cy="5044440"/>
          </a:xfrm>
          <a:prstGeom prst="rect"/>
        </p:spPr>
        <p:txBody>
          <a:bodyPr rtlCol="0" wrap="square">
            <a:spAutoFit/>
          </a:bodyPr>
          <a:p>
            <a:r>
              <a:rPr sz="3200" lang="en-IN">
                <a:solidFill>
                  <a:srgbClr val="000000"/>
                </a:solidFill>
              </a:rPr>
              <a:t>A digital portfolio for photographers serves as a powerful platform to showcase creativity, technical skills, and artistic vision to a global audience. Unlike traditional printed portfolios, it provides dynamic features such as interactive galleries, multimedia integration, easy updates, and accessibility across devices. This enhances professional visibility, builds credibility, and opens opportunities for collaborations, clients, and exhibitions.</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10" name=""/>
          <p:cNvSpPr txBox="1"/>
          <p:nvPr/>
        </p:nvSpPr>
        <p:spPr>
          <a:xfrm>
            <a:off x="1859262" y="3251200"/>
            <a:ext cx="7834735" cy="523240"/>
          </a:xfrm>
          <a:prstGeom prst="rect"/>
        </p:spPr>
        <p:txBody>
          <a:bodyPr rtlCol="0" wrap="square">
            <a:spAutoFit/>
          </a:bodyPr>
          <a:p>
            <a:r>
              <a:rPr sz="2800" lang="en-IN">
                <a:solidFill>
                  <a:srgbClr val="000000"/>
                </a:solidFill>
              </a:rPr>
              <a:t>https://github.com/jessima377-beep/Jessima</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grpSp>
        <p:nvGrpSpPr>
          <p:cNvPr id="31" name="object 3"/>
          <p:cNvGrpSpPr/>
          <p:nvPr/>
        </p:nvGrpSpPr>
        <p:grpSpPr>
          <a:xfrm>
            <a:off x="7443849" y="0"/>
            <a:ext cx="4752975" cy="6863080"/>
            <a:chOff x="7443849" y="0"/>
            <a:chExt cx="4752975" cy="6863080"/>
          </a:xfrm>
        </p:grpSpPr>
        <p:sp>
          <p:nvSpPr>
            <p:cNvPr id="104863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1"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3" name=""/>
          <p:cNvSpPr txBox="1"/>
          <p:nvPr/>
        </p:nvSpPr>
        <p:spPr>
          <a:xfrm>
            <a:off x="1182615" y="2524759"/>
            <a:ext cx="9993791" cy="1767840"/>
          </a:xfrm>
          <a:prstGeom prst="rect"/>
        </p:spPr>
        <p:txBody>
          <a:bodyPr rtlCol="0" wrap="square">
            <a:spAutoFit/>
          </a:bodyPr>
          <a:p>
            <a:r>
              <a:rPr altLang="en-IN" sz="5400" lang="en-US">
                <a:solidFill>
                  <a:srgbClr val="000000"/>
                </a:solidFill>
              </a:rPr>
              <a:t>Digital</a:t>
            </a:r>
            <a:r>
              <a:rPr altLang="en-IN" sz="5400" lang="en-US">
                <a:solidFill>
                  <a:srgbClr val="000000"/>
                </a:solidFill>
              </a:rPr>
              <a:t> port</a:t>
            </a:r>
            <a:r>
              <a:rPr altLang="en-IN" sz="5400" lang="en-US">
                <a:solidFill>
                  <a:srgbClr val="000000"/>
                </a:solidFill>
              </a:rPr>
              <a:t>f</a:t>
            </a:r>
            <a:r>
              <a:rPr altLang="en-IN" sz="5400" lang="en-US">
                <a:solidFill>
                  <a:srgbClr val="000000"/>
                </a:solidFill>
              </a:rPr>
              <a:t>oli</a:t>
            </a:r>
            <a:r>
              <a:rPr altLang="en-IN" sz="5400" lang="en-US">
                <a:solidFill>
                  <a:srgbClr val="000000"/>
                </a:solidFill>
              </a:rPr>
              <a:t>o</a:t>
            </a:r>
            <a:r>
              <a:rPr altLang="en-IN" sz="5400" lang="en-US">
                <a:solidFill>
                  <a:srgbClr val="000000"/>
                </a:solidFill>
              </a:rPr>
              <a:t> </a:t>
            </a:r>
            <a:r>
              <a:rPr altLang="en-IN" sz="5400" lang="en-US">
                <a:solidFill>
                  <a:srgbClr val="000000"/>
                </a:solidFill>
              </a:rPr>
              <a:t>for</a:t>
            </a:r>
            <a:r>
              <a:rPr altLang="en-IN" sz="5400" lang="en-US">
                <a:solidFill>
                  <a:srgbClr val="000000"/>
                </a:solidFill>
              </a:rPr>
              <a:t> phot</a:t>
            </a:r>
            <a:r>
              <a:rPr altLang="en-IN" sz="5400" lang="en-US">
                <a:solidFill>
                  <a:srgbClr val="000000"/>
                </a:solidFill>
              </a:rPr>
              <a:t>ogra</a:t>
            </a:r>
            <a:r>
              <a:rPr altLang="en-IN" sz="5400" lang="en-US">
                <a:solidFill>
                  <a:srgbClr val="000000"/>
                </a:solidFill>
              </a:rPr>
              <a:t>p</a:t>
            </a:r>
            <a:r>
              <a:rPr altLang="en-IN" sz="5400" lang="en-US">
                <a:solidFill>
                  <a:srgbClr val="000000"/>
                </a:solidFill>
              </a:rPr>
              <a:t>her</a:t>
            </a:r>
            <a:r>
              <a:rPr altLang="en-IN" sz="5400" lang="en-US">
                <a:solidFill>
                  <a:srgbClr val="000000"/>
                </a:solidFill>
              </a:rPr>
              <a:t>s</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8"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0" name="TextBox 22"/>
          <p:cNvSpPr txBox="1"/>
          <p:nvPr/>
        </p:nvSpPr>
        <p:spPr>
          <a:xfrm>
            <a:off x="2509807" y="1041533"/>
            <a:ext cx="5029200" cy="4832092"/>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rot="20452554">
            <a:off x="9912544" y="4555450"/>
            <a:ext cx="2283178" cy="2256556"/>
            <a:chOff x="8535694" y="3988712"/>
            <a:chExt cx="2283178" cy="2692575"/>
          </a:xfrm>
        </p:grpSpPr>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535694" y="3988712"/>
              <a:ext cx="2283178" cy="2692575"/>
            </a:xfrm>
            <a:prstGeom prst="rect"/>
          </p:spPr>
        </p:pic>
      </p:grpSp>
      <p:sp>
        <p:nvSpPr>
          <p:cNvPr id="104867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7"/>
          <p:cNvSpPr txBox="1">
            <a:spLocks noGrp="1"/>
          </p:cNvSpPr>
          <p:nvPr>
            <p:ph type="title"/>
          </p:nvPr>
        </p:nvSpPr>
        <p:spPr>
          <a:xfrm>
            <a:off x="782374" y="307480"/>
            <a:ext cx="5904594" cy="575310"/>
          </a:xfrm>
          <a:prstGeom prst="rect"/>
        </p:spPr>
        <p:txBody>
          <a:bodyPr bIns="0" lIns="0" rIns="0" rtlCol="0" tIns="16510" vert="horz" wrap="square">
            <a:spAutoFit/>
          </a:bodyPr>
          <a:p>
            <a:pPr marL="12700">
              <a:lnSpc>
                <a:spcPct val="100000"/>
              </a:lnSpc>
              <a:spcBef>
                <a:spcPts val="130"/>
              </a:spcBef>
              <a:tabLst>
                <a:tab algn="l" pos="2727960"/>
              </a:tabLst>
            </a:pPr>
            <a:r>
              <a:rPr dirty="0" sz="3600" spc="-20"/>
              <a:t>P</a:t>
            </a:r>
            <a:r>
              <a:rPr dirty="0" sz="3600" spc="15"/>
              <a:t>ROB</a:t>
            </a:r>
            <a:r>
              <a:rPr dirty="0" sz="3600" spc="55"/>
              <a:t>L</a:t>
            </a:r>
            <a:r>
              <a:rPr dirty="0" sz="3600" spc="-20"/>
              <a:t>E</a:t>
            </a:r>
            <a:r>
              <a:rPr dirty="0" sz="3600" spc="20"/>
              <a:t>M</a:t>
            </a:r>
            <a:r>
              <a:rPr dirty="0" sz="3600"/>
              <a:t>	</a:t>
            </a:r>
            <a:r>
              <a:rPr dirty="0" sz="3600" spc="10"/>
              <a:t>S</a:t>
            </a:r>
            <a:r>
              <a:rPr dirty="0" sz="3600" spc="-370"/>
              <a:t>T</a:t>
            </a:r>
            <a:r>
              <a:rPr dirty="0" sz="3600" spc="-375"/>
              <a:t>A</a:t>
            </a:r>
            <a:r>
              <a:rPr dirty="0" sz="3600" spc="15"/>
              <a:t>T</a:t>
            </a:r>
            <a:r>
              <a:rPr dirty="0" sz="3600" spc="-10"/>
              <a:t>E</a:t>
            </a:r>
            <a:r>
              <a:rPr dirty="0" sz="3600" spc="-20"/>
              <a:t>ME</a:t>
            </a:r>
            <a:r>
              <a:rPr dirty="0" sz="3600" spc="10"/>
              <a:t>NT</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6" name=""/>
          <p:cNvSpPr txBox="1"/>
          <p:nvPr/>
        </p:nvSpPr>
        <p:spPr>
          <a:xfrm>
            <a:off x="1058599" y="978534"/>
            <a:ext cx="8583560" cy="5273040"/>
          </a:xfrm>
          <a:prstGeom prst="rect"/>
        </p:spPr>
        <p:txBody>
          <a:bodyPr rtlCol="0" wrap="square">
            <a:spAutoFit/>
          </a:bodyPr>
          <a:p>
            <a:r>
              <a:rPr sz="2800" lang="en-IN">
                <a:solidFill>
                  <a:srgbClr val="000000"/>
                </a:solidFill>
              </a:rPr>
              <a:t>In today’s digital age, photographers face challenges in showcasing their work effectively to potential clients, agencies, and audiences. Traditional methods such as printed albums or scattered social media posts often fail to provide a professional, organized, and customizable presentation of their skills. Additionally, photographers need a platform that not only highlights their creativity but also helps them build a personal brand, manage their portfolio efficiently, and reach a wider audience.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9341790" y="3384947"/>
            <a:ext cx="2850210" cy="3073003"/>
            <a:chOff x="8658225" y="2647950"/>
            <a:chExt cx="3533775" cy="381000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7"/>
          <p:cNvSpPr txBox="1">
            <a:spLocks noGrp="1"/>
          </p:cNvSpPr>
          <p:nvPr>
            <p:ph type="title"/>
          </p:nvPr>
        </p:nvSpPr>
        <p:spPr>
          <a:xfrm>
            <a:off x="334976" y="633079"/>
            <a:ext cx="5568801" cy="511810"/>
          </a:xfrm>
          <a:prstGeom prst="rect"/>
        </p:spPr>
        <p:txBody>
          <a:bodyPr bIns="0" lIns="0" rIns="0" rtlCol="0" tIns="16510" vert="horz" wrap="square">
            <a:spAutoFit/>
          </a:bodyPr>
          <a:p>
            <a:pPr marL="12700">
              <a:lnSpc>
                <a:spcPct val="100000"/>
              </a:lnSpc>
              <a:spcBef>
                <a:spcPts val="130"/>
              </a:spcBef>
              <a:tabLst>
                <a:tab algn="l" pos="2642870"/>
              </a:tabLst>
            </a:pPr>
            <a:r>
              <a:rPr dirty="0" sz="3200" spc="5"/>
              <a:t>PROJECT</a:t>
            </a:r>
            <a:r>
              <a:rPr altLang="en-IN" dirty="0" sz="3200" lang="en-US" spc="5"/>
              <a:t> </a:t>
            </a:r>
            <a:r>
              <a:rPr altLang="en-IN" dirty="0" sz="3200" lang="en-US" spc="5"/>
              <a:t> </a:t>
            </a:r>
            <a:r>
              <a:rPr dirty="0" sz="320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2" name=""/>
          <p:cNvSpPr txBox="1"/>
          <p:nvPr/>
        </p:nvSpPr>
        <p:spPr>
          <a:xfrm>
            <a:off x="293574" y="1144888"/>
            <a:ext cx="10473321" cy="5120639"/>
          </a:xfrm>
          <a:prstGeom prst="rect"/>
        </p:spPr>
        <p:txBody>
          <a:bodyPr rtlCol="0" wrap="square">
            <a:spAutoFit/>
          </a:bodyPr>
          <a:p>
            <a:r>
              <a:rPr sz="3600" lang="en-IN">
                <a:solidFill>
                  <a:srgbClr val="000000"/>
                </a:solidFill>
              </a:rPr>
              <a:t>The Digital Portfolio for Photographers is a web-based platform designed to help photographers professionally showcase their work, build a personal brand, and connect with potential clients. Unlike social media or generic portfolio sites, this project focuses on providing photographers with full creative control, customization options, and a dedicated professional space to present their art.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5"/>
          <p:cNvSpPr txBox="1">
            <a:spLocks noGrp="1"/>
          </p:cNvSpPr>
          <p:nvPr>
            <p:ph type="title"/>
          </p:nvPr>
        </p:nvSpPr>
        <p:spPr>
          <a:xfrm>
            <a:off x="314308" y="295625"/>
            <a:ext cx="7273739" cy="5118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8" name=""/>
          <p:cNvSpPr txBox="1"/>
          <p:nvPr/>
        </p:nvSpPr>
        <p:spPr>
          <a:xfrm>
            <a:off x="314309" y="1200296"/>
            <a:ext cx="11603073" cy="5273040"/>
          </a:xfrm>
          <a:prstGeom prst="rect"/>
        </p:spPr>
        <p:txBody>
          <a:bodyPr rtlCol="0" wrap="square">
            <a:spAutoFit/>
          </a:bodyPr>
          <a:p>
            <a:r>
              <a:rPr sz="2800" lang="en-IN">
                <a:solidFill>
                  <a:srgbClr val="000000"/>
                </a:solidFill>
              </a:rPr>
              <a:t>1. Photographers (Primary Users)
Freelance photographers
Professional/studio photographers
Hobbyists or students building a career in photography
They use the portfolio to upload, organize, and present their work. 
2. Potential Clients (Secondary Users)
Individuals looking for photographers for weddings, events, portraits, etc.
Businesses/agencies seeking photographers for commercial shoots or campaigns
They use the portfolio to explore work samples, evaluate skills, and contact/book photographers.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1797899" cy="3248025"/>
          </a:xfrm>
          <a:prstGeom prst="rect"/>
        </p:spPr>
      </p:pic>
      <p:sp>
        <p:nvSpPr>
          <p:cNvPr id="104862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6"/>
          <p:cNvSpPr txBox="1">
            <a:spLocks noGrp="1"/>
          </p:cNvSpPr>
          <p:nvPr>
            <p:ph type="title"/>
          </p:nvPr>
        </p:nvSpPr>
        <p:spPr>
          <a:xfrm>
            <a:off x="356871" y="463546"/>
            <a:ext cx="9763125" cy="445135"/>
          </a:xfrm>
          <a:prstGeom prst="rect"/>
        </p:spPr>
        <p:txBody>
          <a:bodyPr bIns="0" lIns="0" rIns="0" rtlCol="0" tIns="13335" vert="horz" wrap="square">
            <a:spAutoFit/>
          </a:bodyPr>
          <a:p>
            <a:pPr marL="12700">
              <a:lnSpc>
                <a:spcPct val="100000"/>
              </a:lnSpc>
              <a:spcBef>
                <a:spcPts val="105"/>
              </a:spcBef>
            </a:pPr>
            <a:r>
              <a:rPr dirty="0" sz="2800" lang="en-IN" spc="10"/>
              <a:t>TOOLS AND TECHNIQUES</a:t>
            </a:r>
            <a:endParaRPr dirty="0" sz="3600"/>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5" name=""/>
          <p:cNvSpPr txBox="1"/>
          <p:nvPr/>
        </p:nvSpPr>
        <p:spPr>
          <a:xfrm>
            <a:off x="2198061" y="908680"/>
            <a:ext cx="9591244" cy="3114040"/>
          </a:xfrm>
          <a:prstGeom prst="rect"/>
        </p:spPr>
        <p:txBody>
          <a:bodyPr rtlCol="0" wrap="square">
            <a:spAutoFit/>
          </a:bodyPr>
          <a:p>
            <a:r>
              <a:rPr sz="2800" lang="en-IN">
                <a:solidFill>
                  <a:srgbClr val="000000"/>
                </a:solidFill>
              </a:rPr>
              <a:t>1. Portfolio Building Platforms
Adobe Portfolio (integrated with Lightroom &amp; Photoshop)
Wix / Squarespace / WordPress (customizable website builders)
Behance / Dribbble (community-based platforms)
Google Sites (simple, free option)</a:t>
            </a:r>
            <a:endParaRPr sz="2800" lang="en-IN">
              <a:solidFill>
                <a:srgbClr val="000000"/>
              </a:solidFill>
            </a:endParaRPr>
          </a:p>
        </p:txBody>
      </p:sp>
      <p:sp>
        <p:nvSpPr>
          <p:cNvPr id="1048626" name=""/>
          <p:cNvSpPr txBox="1"/>
          <p:nvPr/>
        </p:nvSpPr>
        <p:spPr>
          <a:xfrm>
            <a:off x="2198061" y="4022720"/>
            <a:ext cx="9146715" cy="1932940"/>
          </a:xfrm>
          <a:prstGeom prst="rect"/>
        </p:spPr>
        <p:txBody>
          <a:bodyPr rtlCol="0" wrap="square">
            <a:spAutoFit/>
          </a:bodyPr>
          <a:p>
            <a:r>
              <a:rPr sz="2400" lang="en-IN">
                <a:solidFill>
                  <a:srgbClr val="000000"/>
                </a:solidFill>
              </a:rPr>
              <a:t>2. Curating Work
Select only your best and most diverse photographs (quality &gt; quantity).
Organize into categories (portrait, landscape, product, event, etc.).</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1418832" y="982341"/>
            <a:ext cx="8965473" cy="5704840"/>
          </a:xfrm>
          <a:prstGeom prst="rect"/>
        </p:spPr>
        <p:txBody>
          <a:bodyPr rtlCol="0" wrap="square">
            <a:spAutoFit/>
          </a:bodyPr>
          <a:p>
            <a:r>
              <a:rPr sz="2800" lang="en-IN">
                <a:solidFill>
                  <a:srgbClr val="000000"/>
                </a:solidFill>
              </a:rPr>
              <a:t>1. Homepage / Landing Page
Eye-catching hero image or slideshow of best work.
Minimal text → focus on visuals.
Quick navigation (Portfolio | About | Services | Contact).
2. Portfolio Gallery Layouts
Grid Layout → clean, symmetrical, easy browsing.
Masonry Layout → dynamic, Pinterest-style, works for varied image sizes.
Carousel/Slideshow Layout → ideal for storytelling or series.
Category Tabs → portraits, events, products, travel, etc.</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Title 1"/>
          <p:cNvSpPr>
            <a:spLocks noGrp="1"/>
          </p:cNvSpPr>
          <p:nvPr>
            <p:ph type="title"/>
          </p:nvPr>
        </p:nvSpPr>
        <p:spPr/>
        <p:txBody>
          <a:bodyPr/>
          <a:p>
            <a:r>
              <a:rPr dirty="0" lang="en-IN"/>
              <a:t>FEATURES AND FUNCTIONALITY</a:t>
            </a:r>
          </a:p>
        </p:txBody>
      </p:sp>
      <p:sp>
        <p:nvSpPr>
          <p:cNvPr id="1048608" name=""/>
          <p:cNvSpPr txBox="1"/>
          <p:nvPr/>
        </p:nvSpPr>
        <p:spPr>
          <a:xfrm>
            <a:off x="755332" y="1320479"/>
            <a:ext cx="10035805" cy="3037841"/>
          </a:xfrm>
          <a:prstGeom prst="rect"/>
        </p:spPr>
        <p:txBody>
          <a:bodyPr rtlCol="0" wrap="square">
            <a:spAutoFit/>
          </a:bodyPr>
          <a:p>
            <a:r>
              <a:rPr sz="2400" lang="en-IN">
                <a:solidFill>
                  <a:srgbClr val="000000"/>
                </a:solidFill>
              </a:rPr>
              <a:t>Features : 
1. Homepage / Landing Page
Striking hero image or slideshow of signature work.
Clear navigation menu (Portfolio, About, Services, Contact).
2. Portfolio Gallery
Organized categories (portrait, landscape, fashion, events, etc.).
Multiple layouts: grid, masonry, carousel, full-screen.
Ability to view high-resolution image preview on click (lightbox).</a:t>
            </a:r>
            <a:endParaRPr sz="2800" lang="en-IN">
              <a:solidFill>
                <a:srgbClr val="000000"/>
              </a:solidFill>
            </a:endParaRPr>
          </a:p>
        </p:txBody>
      </p:sp>
      <p:sp>
        <p:nvSpPr>
          <p:cNvPr id="1048609" name=""/>
          <p:cNvSpPr txBox="1"/>
          <p:nvPr/>
        </p:nvSpPr>
        <p:spPr>
          <a:xfrm>
            <a:off x="755331" y="4535164"/>
            <a:ext cx="9755251" cy="1932940"/>
          </a:xfrm>
          <a:prstGeom prst="rect"/>
        </p:spPr>
        <p:txBody>
          <a:bodyPr rtlCol="0" wrap="square">
            <a:spAutoFit/>
          </a:bodyPr>
          <a:p>
            <a:r>
              <a:rPr sz="2400" lang="en-IN">
                <a:solidFill>
                  <a:srgbClr val="000000"/>
                </a:solidFill>
              </a:rPr>
              <a:t>Functionality : 
1. User-Friendly Navigation
Intuitive menu, breadcrumbs, and search functionality.
2. Responsive &amp; Mobile-Friendly
Works smoothly across desktop, tablet, mobile.</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2024-03-27T19:07:22Z</dcterms:created>
  <dcterms:modified xsi:type="dcterms:W3CDTF">2025-09-06T11:58:18Z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e6c5e7026a2b4a639c19b345d19c45b2</vt:lpwstr>
  </property>
</Properties>
</file>