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  <p:sldMasterId id="2147483746" r:id="rId2"/>
  </p:sldMasterIdLst>
  <p:notesMasterIdLst>
    <p:notesMasterId r:id="rId48"/>
  </p:notesMasterIdLst>
  <p:sldIdLst>
    <p:sldId id="256" r:id="rId3"/>
    <p:sldId id="308" r:id="rId4"/>
    <p:sldId id="280" r:id="rId5"/>
    <p:sldId id="270" r:id="rId6"/>
    <p:sldId id="309" r:id="rId7"/>
    <p:sldId id="257" r:id="rId8"/>
    <p:sldId id="285" r:id="rId9"/>
    <p:sldId id="267" r:id="rId10"/>
    <p:sldId id="303" r:id="rId11"/>
    <p:sldId id="289" r:id="rId12"/>
    <p:sldId id="269" r:id="rId13"/>
    <p:sldId id="305" r:id="rId14"/>
    <p:sldId id="264" r:id="rId15"/>
    <p:sldId id="281" r:id="rId16"/>
    <p:sldId id="282" r:id="rId17"/>
    <p:sldId id="283" r:id="rId18"/>
    <p:sldId id="294" r:id="rId19"/>
    <p:sldId id="284" r:id="rId20"/>
    <p:sldId id="304" r:id="rId21"/>
    <p:sldId id="302" r:id="rId22"/>
    <p:sldId id="291" r:id="rId23"/>
    <p:sldId id="293" r:id="rId24"/>
    <p:sldId id="295" r:id="rId25"/>
    <p:sldId id="296" r:id="rId26"/>
    <p:sldId id="286" r:id="rId27"/>
    <p:sldId id="292" r:id="rId28"/>
    <p:sldId id="297" r:id="rId29"/>
    <p:sldId id="306" r:id="rId30"/>
    <p:sldId id="307" r:id="rId31"/>
    <p:sldId id="287" r:id="rId32"/>
    <p:sldId id="273" r:id="rId33"/>
    <p:sldId id="298" r:id="rId34"/>
    <p:sldId id="299" r:id="rId35"/>
    <p:sldId id="274" r:id="rId36"/>
    <p:sldId id="300" r:id="rId37"/>
    <p:sldId id="275" r:id="rId38"/>
    <p:sldId id="301" r:id="rId39"/>
    <p:sldId id="276" r:id="rId40"/>
    <p:sldId id="277" r:id="rId41"/>
    <p:sldId id="279" r:id="rId42"/>
    <p:sldId id="258" r:id="rId43"/>
    <p:sldId id="260" r:id="rId44"/>
    <p:sldId id="290" r:id="rId45"/>
    <p:sldId id="288" r:id="rId46"/>
    <p:sldId id="266" r:id="rId47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9DF"/>
    <a:srgbClr val="636363"/>
    <a:srgbClr val="8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8" autoAdjust="0"/>
  </p:normalViewPr>
  <p:slideViewPr>
    <p:cSldViewPr>
      <p:cViewPr varScale="1">
        <p:scale>
          <a:sx n="139" d="100"/>
          <a:sy n="139" d="100"/>
        </p:scale>
        <p:origin x="-12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5BB82FB-7611-DF40-BC8B-98FF0FBFF366}" type="datetimeFigureOut">
              <a:rPr lang="en-US"/>
              <a:pPr>
                <a:defRPr/>
              </a:pPr>
              <a:t>7/29/12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B9BF63C-773E-D442-A2EE-87077B6B8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 of this talk: show you some</a:t>
            </a:r>
            <a:r>
              <a:rPr lang="en-US" baseline="0" dirty="0" smtClean="0"/>
              <a:t> stuff that Android makes really easy.</a:t>
            </a:r>
          </a:p>
          <a:p>
            <a:r>
              <a:rPr lang="en-US" baseline="0" dirty="0" smtClean="0"/>
              <a:t>Two benefits – learn some details of how activities are triggered on Android, especially between applications. And see some of what’s not only possible, but easy.</a:t>
            </a:r>
          </a:p>
          <a:p>
            <a:r>
              <a:rPr lang="en-US" baseline="0" dirty="0" smtClean="0"/>
              <a:t>Along the way we will learn about: permissions, security, </a:t>
            </a:r>
            <a:r>
              <a:rPr lang="en-US" baseline="0" dirty="0" err="1" smtClean="0"/>
              <a:t>legos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pokemon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7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Q for me: what else can I pick?</a:t>
            </a:r>
          </a:p>
          <a:p>
            <a:r>
              <a:rPr lang="en-US" dirty="0" smtClean="0">
                <a:latin typeface="Arial" charset="0"/>
              </a:rPr>
              <a:t>Get the filter out of the</a:t>
            </a:r>
            <a:r>
              <a:rPr lang="en-US" baseline="0" dirty="0" smtClean="0">
                <a:latin typeface="Arial" charset="0"/>
              </a:rPr>
              <a:t> </a:t>
            </a:r>
            <a:r>
              <a:rPr lang="en-US" baseline="0" dirty="0" err="1" smtClean="0">
                <a:latin typeface="Arial" charset="0"/>
              </a:rPr>
              <a:t>AndroidManifest</a:t>
            </a:r>
            <a:r>
              <a:rPr lang="en-US" baseline="0" dirty="0" smtClean="0">
                <a:latin typeface="Arial" charset="0"/>
              </a:rPr>
              <a:t> that matches this</a:t>
            </a:r>
            <a:endParaRPr lang="en-US" dirty="0">
              <a:latin typeface="Arial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C3BBE3-34AE-BF4A-8E11-8F97B84A86D9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Concept: activity returning a result. A slide with the </a:t>
            </a:r>
            <a:r>
              <a:rPr lang="en-US" dirty="0" err="1" smtClean="0"/>
              <a:t>pokeball</a:t>
            </a:r>
            <a:r>
              <a:rPr lang="en-US" dirty="0" smtClean="0"/>
              <a:t> going back and forth between activities</a:t>
            </a:r>
            <a:r>
              <a:rPr lang="en-US" baseline="0" dirty="0" smtClean="0"/>
              <a:t> would be nice.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8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MMS</a:t>
            </a:r>
          </a:p>
          <a:p>
            <a:r>
              <a:rPr lang="en-US" dirty="0" smtClean="0">
                <a:latin typeface="Calibri" charset="0"/>
              </a:rPr>
              <a:t>Email</a:t>
            </a:r>
          </a:p>
          <a:p>
            <a:r>
              <a:rPr lang="en-US" dirty="0" smtClean="0">
                <a:latin typeface="Calibri" charset="0"/>
              </a:rPr>
              <a:t>Twitter.</a:t>
            </a:r>
            <a:r>
              <a:rPr lang="en-US" baseline="0" dirty="0" smtClean="0">
                <a:latin typeface="Calibri" charset="0"/>
              </a:rPr>
              <a:t> Etc.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- figure out what DEBUG_LOG_RESOLUTION does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- can you give other apps permission to access your data</a:t>
            </a:r>
            <a:r>
              <a:rPr lang="en-US" dirty="0" smtClean="0">
                <a:latin typeface="Calibri" charset="0"/>
              </a:rPr>
              <a:t>? A: you can make files or databases WORLD_WRITABLE. Or put them on the SD Card, if it has one.</a:t>
            </a:r>
            <a:endParaRPr lang="en-US" dirty="0">
              <a:latin typeface="Calibri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A4B88-F865-E34A-B4A7-643265B9DA37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6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wonder if I could add my HTC Activity to create chooser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7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(5/24/12 20:08) -----</a:t>
            </a:r>
          </a:p>
          <a:p>
            <a:r>
              <a:rPr lang="en-US"/>
              <a:t>what comes back in the data here? it is the location, or a small version of the image?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4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(5/24/12 20:08) -----</a:t>
            </a:r>
          </a:p>
          <a:p>
            <a:r>
              <a:rPr lang="en-US" dirty="0"/>
              <a:t>get a mouse clicker that will go into my </a:t>
            </a:r>
            <a:r>
              <a:rPr lang="en-US" dirty="0" err="1"/>
              <a:t>usb</a:t>
            </a:r>
            <a:r>
              <a:rPr lang="en-US" dirty="0"/>
              <a:t> port next to my phone</a:t>
            </a:r>
          </a:p>
          <a:p>
            <a:endParaRPr lang="en-US" dirty="0"/>
          </a:p>
          <a:p>
            <a:r>
              <a:rPr lang="en-US" dirty="0"/>
              <a:t>make a new repo called </a:t>
            </a:r>
            <a:r>
              <a:rPr lang="en-US" dirty="0" err="1"/>
              <a:t>Tronsmit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 the log button</a:t>
            </a:r>
          </a:p>
          <a:p>
            <a:endParaRPr lang="en-US" dirty="0"/>
          </a:p>
          <a:p>
            <a:r>
              <a:rPr lang="en-US" dirty="0"/>
              <a:t>what is the difference between an application and a package?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Java is like</a:t>
            </a:r>
            <a:r>
              <a:rPr lang="en-US" baseline="0" dirty="0" smtClean="0"/>
              <a:t> 2x4 bricks, Android is like this </a:t>
            </a:r>
            <a:r>
              <a:rPr lang="en-US" baseline="0" dirty="0" err="1" smtClean="0"/>
              <a:t>lego</a:t>
            </a:r>
            <a:r>
              <a:rPr lang="en-US" baseline="0" dirty="0" smtClean="0"/>
              <a:t> set. These big pieces have two benefits and one cost. </a:t>
            </a:r>
          </a:p>
          <a:p>
            <a:r>
              <a:rPr lang="en-US" baseline="0" dirty="0" smtClean="0"/>
              <a:t>Benefit #1: you can build something looks really cool, fast.</a:t>
            </a:r>
          </a:p>
          <a:p>
            <a:r>
              <a:rPr lang="en-US" baseline="0" dirty="0" smtClean="0"/>
              <a:t>Benefit #2: your space station looks like it’s on the same team as all the other Lego space station. Your Android app has a consistent user experience from other Android apps.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6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screenshot,</a:t>
            </a:r>
            <a:r>
              <a:rPr lang="en-US" baseline="0" dirty="0" smtClean="0"/>
              <a:t> later.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flipping to </a:t>
            </a:r>
            <a:r>
              <a:rPr lang="en-US" dirty="0" err="1" smtClean="0"/>
              <a:t>AndroidManifest.xml</a:t>
            </a:r>
            <a:r>
              <a:rPr lang="en-US" dirty="0" smtClean="0"/>
              <a:t> and show the activity definitions.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these communicate with intents.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intents are</a:t>
            </a:r>
            <a:r>
              <a:rPr lang="en-US" baseline="0" dirty="0" smtClean="0"/>
              <a:t> messages. they are like </a:t>
            </a:r>
            <a:r>
              <a:rPr lang="en-US" baseline="0" dirty="0" err="1" smtClean="0"/>
              <a:t>pokemon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Remember to define </a:t>
            </a:r>
            <a:r>
              <a:rPr lang="en-US" baseline="0" dirty="0" err="1" smtClean="0"/>
              <a:t>pokemon</a:t>
            </a:r>
            <a:r>
              <a:rPr lang="en-US" baseline="0" dirty="0" smtClean="0"/>
              <a:t> and describe how it works, then how intents are like that and different. (</a:t>
            </a:r>
            <a:r>
              <a:rPr lang="en-US" baseline="0" dirty="0" err="1" smtClean="0"/>
              <a:t>LIke</a:t>
            </a:r>
            <a:r>
              <a:rPr lang="en-US" baseline="0" dirty="0" smtClean="0"/>
              <a:t>: throw it out there, something pops out. Different: You don’t typically choose the </a:t>
            </a:r>
            <a:r>
              <a:rPr lang="en-US" baseline="0" dirty="0" err="1" smtClean="0"/>
              <a:t>pokemon</a:t>
            </a:r>
            <a:r>
              <a:rPr lang="en-US" baseline="0" dirty="0" smtClean="0"/>
              <a:t> that’s going to pop out.)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6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technical stuff: </a:t>
            </a:r>
            <a:r>
              <a:rPr lang="en-US" dirty="0" err="1" smtClean="0"/>
              <a:t>tasts</a:t>
            </a:r>
            <a:r>
              <a:rPr lang="en-US" dirty="0" smtClean="0"/>
              <a:t> and the back stack.</a:t>
            </a:r>
          </a:p>
          <a:p>
            <a:r>
              <a:rPr lang="en-US" dirty="0" smtClean="0"/>
              <a:t> Each program</a:t>
            </a:r>
            <a:r>
              <a:rPr lang="en-US" baseline="0" dirty="0" smtClean="0"/>
              <a:t> runs as its own Linux user, in its own process.</a:t>
            </a:r>
          </a:p>
          <a:p>
            <a:r>
              <a:rPr lang="en-US" baseline="0" dirty="0" smtClean="0"/>
              <a:t>Home is the launcher screen. your app can start from there. the main activity launches first, and can launch other activities.</a:t>
            </a:r>
          </a:p>
          <a:p>
            <a:r>
              <a:rPr lang="en-US" baseline="0" dirty="0" smtClean="0"/>
              <a:t>Intents that use other applications launch the activity in the other app’s process, but in your back stack.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did I steal this from?</a:t>
            </a:r>
          </a:p>
          <a:p>
            <a:r>
              <a:rPr lang="en-US" dirty="0" smtClean="0"/>
              <a:t>this determines which activities will match while intents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BF63C-773E-D442-A2EE-87077B6B88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5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extras can be primitives, arrays, or Serializable or Parcelable. Objects can be passed.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B21A7F-F9EB-FB41-A62A-5377DB33A5E0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771244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Code goes here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0692927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278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7331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BC3CE50-7D4B-C142-B064-C9F6C9A3E45D}" type="datetimeFigureOut">
              <a:rPr lang="en-US" smtClean="0"/>
              <a:t>7/29/12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9BF1E8-3E1F-1349-A194-4BD14870D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3693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2B3E9B-DCEE-FD49-93C5-CC6C06003061}" type="datetimeFigureOut">
              <a:rPr lang="en-US" smtClean="0"/>
              <a:t>7/29/12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1165DCD-65F6-5140-A539-F8F599DE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rgbClr val="FFFFFF"/>
            </a:gs>
          </a:gsLst>
          <a:lin ang="158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0614" y="274638"/>
            <a:ext cx="65961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 descr="tronsmi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6" y="503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rgbClr val="FFFFFF"/>
            </a:gs>
          </a:gsLst>
          <a:lin ang="158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0614" y="274638"/>
            <a:ext cx="65961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@jessitron</a:t>
            </a:r>
            <a:endParaRPr lang="en-US" dirty="0"/>
          </a:p>
        </p:txBody>
      </p:sp>
      <p:pic>
        <p:nvPicPr>
          <p:cNvPr id="7" name="Picture 6" descr="tronsmitic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6" y="503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8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4" Type="http://schemas.openxmlformats.org/officeDocument/2006/relationships/image" Target="../media/image57.jpg"/><Relationship Id="rId5" Type="http://schemas.openxmlformats.org/officeDocument/2006/relationships/image" Target="../media/image58.jpg"/><Relationship Id="rId6" Type="http://schemas.openxmlformats.org/officeDocument/2006/relationships/image" Target="../media/image59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46" Type="http://schemas.openxmlformats.org/officeDocument/2006/relationships/image" Target="../media/image45.png"/><Relationship Id="rId47" Type="http://schemas.openxmlformats.org/officeDocument/2006/relationships/image" Target="../media/image46.jpeg"/><Relationship Id="rId48" Type="http://schemas.openxmlformats.org/officeDocument/2006/relationships/image" Target="../media/image47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image" Target="../media/image25.png"/><Relationship Id="rId27" Type="http://schemas.openxmlformats.org/officeDocument/2006/relationships/image" Target="../media/image26.jpeg"/><Relationship Id="rId28" Type="http://schemas.openxmlformats.org/officeDocument/2006/relationships/image" Target="../media/image27.jpeg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gif"/><Relationship Id="rId34" Type="http://schemas.openxmlformats.org/officeDocument/2006/relationships/image" Target="../media/image33.jpe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jpe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gif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7.png"/><Relationship Id="rId3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9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jessitron/Transm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CA" sz="3600" dirty="0">
                <a:latin typeface="Arial" charset="0"/>
              </a:rPr>
              <a:t>Android: State Your Intentions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pPr eaLnBrk="1" hangingPunct="1"/>
            <a:r>
              <a:rPr lang="en-CA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Jessica Kerr				@</a:t>
            </a:r>
            <a:r>
              <a:rPr lang="en-CA" dirty="0" err="1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jessitron</a:t>
            </a:r>
            <a:endParaRPr lang="en-CA" dirty="0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content://</a:t>
            </a:r>
            <a:r>
              <a:rPr lang="en-US" dirty="0" err="1"/>
              <a:t>com.android.contacts</a:t>
            </a:r>
            <a:r>
              <a:rPr lang="en-US" dirty="0"/>
              <a:t>/contacts/lookup/</a:t>
            </a:r>
            <a:r>
              <a:rPr lang="en-US" dirty="0" smtClean="0"/>
              <a:t>9a…8/</a:t>
            </a:r>
            <a:r>
              <a:rPr lang="en-US" dirty="0"/>
              <a:t>1015</a:t>
            </a:r>
            <a:endParaRPr lang="en-US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Scheme</a:t>
            </a:r>
          </a:p>
          <a:p>
            <a:pPr lvl="1"/>
            <a:r>
              <a:rPr lang="en-US" sz="2800" dirty="0" smtClean="0"/>
              <a:t>Type</a:t>
            </a:r>
          </a:p>
          <a:p>
            <a:pPr lvl="1"/>
            <a:r>
              <a:rPr lang="en-US" sz="2800" dirty="0" smtClean="0"/>
              <a:t>Host</a:t>
            </a:r>
          </a:p>
          <a:p>
            <a:pPr lvl="1"/>
            <a:r>
              <a:rPr lang="en-US" sz="2800" dirty="0" smtClean="0"/>
              <a:t>Port</a:t>
            </a:r>
          </a:p>
          <a:p>
            <a:pPr lvl="1"/>
            <a:r>
              <a:rPr lang="en-US" sz="2800" dirty="0" smtClean="0"/>
              <a:t>Path or Path Pattern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25559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Intent Filters</a:t>
            </a:r>
          </a:p>
        </p:txBody>
      </p:sp>
      <p:sp>
        <p:nvSpPr>
          <p:cNvPr id="2" name="Manual Operation 1"/>
          <p:cNvSpPr/>
          <p:nvPr/>
        </p:nvSpPr>
        <p:spPr>
          <a:xfrm>
            <a:off x="1676400" y="1524000"/>
            <a:ext cx="5486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Target type</a:t>
            </a:r>
          </a:p>
        </p:txBody>
      </p:sp>
      <p:sp>
        <p:nvSpPr>
          <p:cNvPr id="5" name="Manual Operation 4"/>
          <p:cNvSpPr/>
          <p:nvPr/>
        </p:nvSpPr>
        <p:spPr>
          <a:xfrm>
            <a:off x="2209800" y="2514600"/>
            <a:ext cx="41910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Action</a:t>
            </a:r>
          </a:p>
        </p:txBody>
      </p:sp>
      <p:sp>
        <p:nvSpPr>
          <p:cNvPr id="6" name="Manual Operation 5"/>
          <p:cNvSpPr/>
          <p:nvPr/>
        </p:nvSpPr>
        <p:spPr>
          <a:xfrm>
            <a:off x="2590800" y="3429000"/>
            <a:ext cx="32004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Categories</a:t>
            </a:r>
          </a:p>
        </p:txBody>
      </p:sp>
      <p:sp>
        <p:nvSpPr>
          <p:cNvPr id="7" name="Manual Operation 6"/>
          <p:cNvSpPr/>
          <p:nvPr/>
        </p:nvSpPr>
        <p:spPr>
          <a:xfrm>
            <a:off x="3429000" y="4419600"/>
            <a:ext cx="1600200" cy="612775"/>
          </a:xfrm>
          <a:prstGeom prst="flowChartManualOperation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Cloud 3"/>
          <p:cNvSpPr/>
          <p:nvPr/>
        </p:nvSpPr>
        <p:spPr>
          <a:xfrm>
            <a:off x="2514600" y="5410200"/>
            <a:ext cx="3276600" cy="38100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</a:t>
            </a:r>
            <a:endParaRPr lang="en-US" dirty="0"/>
          </a:p>
        </p:txBody>
      </p:sp>
      <p:pic>
        <p:nvPicPr>
          <p:cNvPr id="4" name="Picture 3" descr="Screen Shot 2012-05-31 at 7.46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797092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0727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2-05-13_14-30-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71600"/>
            <a:ext cx="1828800" cy="3227294"/>
          </a:xfrm>
          <a:prstGeom prst="rect">
            <a:avLst/>
          </a:prstGeom>
        </p:spPr>
      </p:pic>
      <p:pic>
        <p:nvPicPr>
          <p:cNvPr id="3" name="Picture 2" descr="2011-09-02_09-48-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52600"/>
            <a:ext cx="1721168" cy="3037355"/>
          </a:xfrm>
          <a:prstGeom prst="rect">
            <a:avLst/>
          </a:prstGeom>
        </p:spPr>
      </p:pic>
      <p:pic>
        <p:nvPicPr>
          <p:cNvPr id="6" name="Picture 5" descr="2012-05-13_14-35-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438400"/>
            <a:ext cx="1770380" cy="3124200"/>
          </a:xfrm>
          <a:prstGeom prst="rect">
            <a:avLst/>
          </a:prstGeom>
        </p:spPr>
      </p:pic>
      <p:pic>
        <p:nvPicPr>
          <p:cNvPr id="5" name="Picture 4" descr="2012-05-13_14-16-5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1575275" cy="2779897"/>
          </a:xfrm>
          <a:prstGeom prst="rect">
            <a:avLst/>
          </a:prstGeom>
        </p:spPr>
      </p:pic>
      <p:pic>
        <p:nvPicPr>
          <p:cNvPr id="8" name="Picture 7" descr="2012-05-30_10-28-2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362200"/>
            <a:ext cx="1856740" cy="3276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Pick a Contact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74131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READ_CONTACTS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ContactsContract.Contacts.CONTENT_URI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of chosen</a:t>
                      </a:r>
                      <a:r>
                        <a:rPr lang="en-US" sz="2400" baseline="0" dirty="0" smtClean="0"/>
                        <a:t> contact.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1</a:t>
            </a:r>
          </a:p>
        </p:txBody>
      </p:sp>
      <p:pic>
        <p:nvPicPr>
          <p:cNvPr id="6" name="Picture 5" descr="Screen Shot 2012-05-31 at 8.13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416800" cy="21717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Getting results: step 2</a:t>
            </a:r>
          </a:p>
        </p:txBody>
      </p:sp>
      <p:pic>
        <p:nvPicPr>
          <p:cNvPr id="4" name="Picture 3" descr="Screen Shot 2012-05-30 at 10.2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251700" cy="3302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something else: image</a:t>
            </a:r>
            <a:endParaRPr lang="en-US" dirty="0"/>
          </a:p>
        </p:txBody>
      </p:sp>
      <p:pic>
        <p:nvPicPr>
          <p:cNvPr id="6" name="Picture 5" descr="Screen Shot 2012-05-29 at 8.43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" y="2057400"/>
            <a:ext cx="9144000" cy="172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4216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Send </a:t>
            </a:r>
            <a:r>
              <a:rPr lang="en-US" dirty="0" smtClean="0">
                <a:latin typeface="Arial" charset="0"/>
              </a:rPr>
              <a:t>an Image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81777"/>
              </p:ext>
            </p:extLst>
          </p:nvPr>
        </p:nvGraphicFramePr>
        <p:xfrm>
          <a:off x="304800" y="1828800"/>
          <a:ext cx="84582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799"/>
                <a:gridCol w="4343401"/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Intent.ACTION_SEND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 of image</a:t>
                      </a:r>
                      <a:r>
                        <a:rPr lang="en-US" sz="2400" baseline="0" dirty="0" smtClean="0"/>
                        <a:t>: </a:t>
                      </a:r>
                      <a:r>
                        <a:rPr lang="en-US" sz="2400" dirty="0" smtClean="0"/>
                        <a:t>“image/jpeg”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Intent.EXTRA_STREAM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to image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6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EXTRA_PHONE_NUMBER or “address”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Destination phone number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Intent.EXTRA_TEXT</a:t>
                      </a:r>
                      <a:r>
                        <a:rPr lang="en-US" sz="2400" dirty="0" smtClean="0"/>
                        <a:t> or “</a:t>
                      </a:r>
                      <a:r>
                        <a:rPr lang="en-US" sz="2400" dirty="0" err="1" smtClean="0"/>
                        <a:t>sms_body</a:t>
                      </a:r>
                      <a:r>
                        <a:rPr lang="en-US" sz="2400" dirty="0" smtClean="0"/>
                        <a:t>”</a:t>
                      </a:r>
                      <a:endParaRPr lang="en-US" sz="2400" dirty="0"/>
                    </a:p>
                  </a:txBody>
                  <a:tcPr marT="45722" marB="45722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body</a:t>
                      </a:r>
                      <a:endParaRPr lang="en-US" sz="2400" dirty="0"/>
                    </a:p>
                  </a:txBody>
                  <a:tcPr marT="45722" marB="4572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activities like…</a:t>
            </a:r>
            <a:endParaRPr lang="en-US" dirty="0"/>
          </a:p>
        </p:txBody>
      </p:sp>
      <p:pic>
        <p:nvPicPr>
          <p:cNvPr id="4" name="Picture 3" descr="Screen Shot 2012-05-31 at 7.46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754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6679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>
            <a:off x="285751" y="69757"/>
            <a:ext cx="8686799" cy="1129777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13" y="254303"/>
            <a:ext cx="1107509" cy="69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1" y="427060"/>
            <a:ext cx="1239026" cy="46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74" y="424072"/>
            <a:ext cx="1726809" cy="43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1" y="386260"/>
            <a:ext cx="1173347" cy="48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http://www.stlouisdayofdotnet.com/2012/Media/Default/Sponsors/microsof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03" y="391861"/>
            <a:ext cx="1463438" cy="5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424589" y="117439"/>
            <a:ext cx="1521028" cy="429937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000" b="1" spc="-7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Platinum Sponsors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85751" y="5662975"/>
            <a:ext cx="8686799" cy="1112569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stlouisdayofdotnet.com/2012/Media/Default/Sponsors/discountasp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85" y="5733661"/>
            <a:ext cx="757763" cy="54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tlouisdayofdotnet.com/2012/Media/Default/Sponsors/logicnp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92" y="6170393"/>
            <a:ext cx="1393879" cy="4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tlouisdayofdotnet.com/2012/Media/Default/Sponsors/pluralsigh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6257818"/>
            <a:ext cx="1290670" cy="4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tlouisdayofdotnet.com/2012/Media/Default/Sponsors/TransITion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49" y="5696058"/>
            <a:ext cx="1051931" cy="50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tlouisdayofdotnet.com/2012/Media/Default/Sponsors/stackoverflow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3" y="6053587"/>
            <a:ext cx="1689279" cy="63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itle 1"/>
          <p:cNvSpPr txBox="1">
            <a:spLocks/>
          </p:cNvSpPr>
          <p:nvPr/>
        </p:nvSpPr>
        <p:spPr>
          <a:xfrm>
            <a:off x="360655" y="5718734"/>
            <a:ext cx="1437029" cy="303592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000" b="1" spc="-7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Silver Sponsors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75010" y="1342744"/>
            <a:ext cx="8686799" cy="4237099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http://www.stlouisdayofdotnet.com/2012/Media/Default/Sponsors/equifax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41" y="3788499"/>
            <a:ext cx="1381642" cy="4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www.stlouisdayofdotnet.com/2012/Media/Default/Sponsors/architectnow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5" y="2500039"/>
            <a:ext cx="929359" cy="113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www.stlouisdayofdotnet.com/2012/Media/Default/Sponsors/talentporte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85" y="1503905"/>
            <a:ext cx="1240244" cy="4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stlouisdayofdotnet.com/2012/Media/Default/Sponsors/vantagelink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578" y="2183039"/>
            <a:ext cx="619091" cy="87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://www.stlouisdayofdotnet.com/2012/Media/Default/Sponsors/ctp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42" y="5025887"/>
            <a:ext cx="1383764" cy="44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www.stlouisdayofdotnet.com/2012/Media/Default/Sponsors/kellymitchell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40" y="2850722"/>
            <a:ext cx="1689997" cy="2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http://www.stlouisdayofdotnet.com/2012/Media/Default/Sponsors/daugherty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20" y="3756202"/>
            <a:ext cx="1149206" cy="54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http://www.stlouisdayofdotnet.com/2012/Media/Default/Sponsors/componenton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22" y="4405481"/>
            <a:ext cx="1559645" cy="4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http://www.stlouisdayofdotnet.com/2012/Media/Default/Sponsors/busyevent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21" y="2172433"/>
            <a:ext cx="554079" cy="56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6" descr="http://www.stlouisdayofdotnet.com/2012/Media/Default/Sponsors/fastsearch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09" y="2771286"/>
            <a:ext cx="582211" cy="6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http://www.stlouisdayofdotnet.com/2012/Media/Default/Sponsors/washuit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94" y="3137086"/>
            <a:ext cx="914841" cy="7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0" descr="http://www.stlouisdayofdotnet.com/2012/Media/Default/Sponsors/AdvancedResources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7" y="5023676"/>
            <a:ext cx="1369637" cy="45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4" descr="http://www.stlouisdayofdotnet.com/2012/Media/Default/Sponsors/preferredresources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880" y="4948446"/>
            <a:ext cx="1501871" cy="51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8" descr="http://www.stlouisdayofdotnet.com/2012/Media/Default/Sponsors/ungerboeck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4" y="3737970"/>
            <a:ext cx="1324568" cy="5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0" descr="http://www.stlouisdayofdotnet.com/2012/Media/Default/Sponsors/byrne-software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40" y="2447102"/>
            <a:ext cx="983810" cy="4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2" descr="http://www.stlouisdayofdotnet.com/2012/Media/Default/Sponsors/PerceptiveSoftware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54" y="1447800"/>
            <a:ext cx="1911275" cy="67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4" descr="http://www.stlouisdayofdotnet.com/2012/Media/Default/Sponsors/LRS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51" y="1622936"/>
            <a:ext cx="619644" cy="60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478632" y="1450550"/>
            <a:ext cx="1387342" cy="457200"/>
          </a:xfrm>
          <a:prstGeom prst="rect">
            <a:avLst/>
          </a:prstGeom>
        </p:spPr>
        <p:txBody>
          <a:bodyPr lIns="68586" tIns="34294" rIns="68586" bIns="34294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 smtClean="0">
                <a:ln w="3175">
                  <a:noFill/>
                </a:ln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000" b="1" spc="-7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egoe UI" pitchFamily="34" charset="0"/>
                <a:cs typeface="Segoe UI" pitchFamily="34" charset="0"/>
              </a:rPr>
              <a:t>Gold Sponsors</a:t>
            </a:r>
          </a:p>
        </p:txBody>
      </p:sp>
      <p:pic>
        <p:nvPicPr>
          <p:cNvPr id="52" name="Picture 51" descr="http://www.stlouisdayofdotnet.com/2012/Media/Default/Sponsors/scottrade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72" y="2491369"/>
            <a:ext cx="1023360" cy="4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6" descr="http://www.stlouisdayofdotnet.com/2012/Media/Default/Sponsors/MissouriState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25" y="1477308"/>
            <a:ext cx="1481279" cy="5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2" descr="http://www.stlouisdayofdotnet.com/2012/Media/Default/Sponsors/infragistics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290" y="2217767"/>
            <a:ext cx="1555715" cy="4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6" descr="http://www.stlouisdayofdotnet.com/2012/Media/Default/Sponsors/cait.gif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800" y="4169366"/>
            <a:ext cx="1632872" cy="5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0" descr="http://www.stlouisdayofdotnet.com/2012/Media/Default/Sponsors/adaptivesg.jp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59" y="4559542"/>
            <a:ext cx="1354944" cy="35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://www.stlouisdayofdotnet.com/2012/Media/Default/Sponsors/centriq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204" y="3167040"/>
            <a:ext cx="910679" cy="55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http://www.stlouisdayofdotnet.com/2012/Media/Default/Sponsors/TDKtechnologies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11" y="1490661"/>
            <a:ext cx="1035247" cy="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http://www.stlouisdayofdotnet.com/2012/Media/Default/Sponsors/Twilio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" y="4333238"/>
            <a:ext cx="1396532" cy="6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tlouisdayofdotnet.com/2012/Media/Default/Sponsors/perficient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9" y="1866614"/>
            <a:ext cx="951617" cy="55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stlouisdayofdotnet.com/2012/Media/Default/Sponsors/iBridge.pn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83" y="3123193"/>
            <a:ext cx="1104094" cy="56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www.stlouisdayofdotnet.com/2012/Media/Default/Sponsors/powerdnn.png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25" y="2114875"/>
            <a:ext cx="1470216" cy="28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stlouisdayofdotnet.com/2012/Media/Default/Sponsors/serversilo.png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0" y="3373626"/>
            <a:ext cx="800282" cy="3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ttp://www.stlouisdayofdotnet.com/2012/Media/Default/Sponsors/nextgen-is.png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64" y="3311904"/>
            <a:ext cx="1173292" cy="2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://www.stlouisdayofdotnet.com/2012/Media/Default/Sponsors/appdynamics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89" y="3953926"/>
            <a:ext cx="1588220" cy="33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tlouisdayofdotnet.com/2012/Media/Default/Sponsors/dotnetnuke.png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53" y="5690689"/>
            <a:ext cx="1498492" cy="5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stlouisdayofdotnet.com/2012/Media/Default/Sponsors/jacobsonstaffing.png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57" y="5774645"/>
            <a:ext cx="1068575" cy="4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stlouisdayofdotnet.com/2012/Media/Default/Sponsors/mindscape.png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68" y="6348425"/>
            <a:ext cx="1081129" cy="30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8" descr="http://www.stlouisdayofdotnet.com/2012/Media/Default/Sponsors/xiolink.jpg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807" y="4290754"/>
            <a:ext cx="540361" cy="45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 descr="http://www.stlouisdayofdotnet.com/2012/Media/Default/Sponsors/telerik.png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81" y="4865539"/>
            <a:ext cx="1222852" cy="5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5845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SEND intent</a:t>
            </a:r>
            <a:endParaRPr lang="en-US" dirty="0"/>
          </a:p>
        </p:txBody>
      </p:sp>
      <p:pic>
        <p:nvPicPr>
          <p:cNvPr id="6" name="Picture 5" descr="Screen Shot 2012-05-27 at 4.03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t="2229" r="1792" b="74412"/>
          <a:stretch/>
        </p:blipFill>
        <p:spPr>
          <a:xfrm>
            <a:off x="152400" y="2971800"/>
            <a:ext cx="8811848" cy="85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2800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SEND intent</a:t>
            </a:r>
            <a:endParaRPr lang="en-US" dirty="0"/>
          </a:p>
        </p:txBody>
      </p:sp>
      <p:pic>
        <p:nvPicPr>
          <p:cNvPr id="6" name="Picture 5" descr="Screen Shot 2012-05-27 at 4.03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t="26307" r="1" b="33280"/>
          <a:stretch/>
        </p:blipFill>
        <p:spPr>
          <a:xfrm>
            <a:off x="136769" y="2725615"/>
            <a:ext cx="9007232" cy="149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618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it out there!</a:t>
            </a:r>
            <a:endParaRPr lang="en-US" dirty="0"/>
          </a:p>
        </p:txBody>
      </p:sp>
      <p:pic>
        <p:nvPicPr>
          <p:cNvPr id="4" name="Picture 3" descr="Screen Shot 2012-05-27 at 4.04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151194" cy="1776542"/>
          </a:xfrm>
          <a:prstGeom prst="rect">
            <a:avLst/>
          </a:prstGeom>
        </p:spPr>
      </p:pic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3893340" y="4356555"/>
            <a:ext cx="1270000" cy="711200"/>
            <a:chOff x="3581400" y="3048000"/>
            <a:chExt cx="1406661" cy="787400"/>
          </a:xfrm>
        </p:grpSpPr>
        <p:pic>
          <p:nvPicPr>
            <p:cNvPr id="6" name="Picture 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451878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8800" y="2438400"/>
            <a:ext cx="2438400" cy="2057399"/>
            <a:chOff x="5486400" y="2286000"/>
            <a:chExt cx="2438400" cy="2057399"/>
          </a:xfrm>
        </p:grpSpPr>
        <p:sp>
          <p:nvSpPr>
            <p:cNvPr id="37" name="Rounded Rectangle 36"/>
            <p:cNvSpPr/>
            <p:nvPr/>
          </p:nvSpPr>
          <p:spPr>
            <a:xfrm>
              <a:off x="5486400" y="2286000"/>
              <a:ext cx="2438400" cy="205739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19800" y="3063240"/>
              <a:ext cx="1295400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Resolve</a:t>
              </a:r>
            </a:p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Activity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Task, Two Processes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tronsmit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3048000"/>
            <a:ext cx="23622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TronsmitActivity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638800" y="2438400"/>
            <a:ext cx="2438400" cy="2057399"/>
            <a:chOff x="5638800" y="2438400"/>
            <a:chExt cx="2438400" cy="2057399"/>
          </a:xfrm>
        </p:grpSpPr>
        <p:sp>
          <p:nvSpPr>
            <p:cNvPr id="9" name="Rounded Rectangle 8"/>
            <p:cNvSpPr/>
            <p:nvPr/>
          </p:nvSpPr>
          <p:spPr>
            <a:xfrm>
              <a:off x="5638800" y="2438400"/>
              <a:ext cx="2438400" cy="205739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twitter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3063240"/>
              <a:ext cx="1828800" cy="82296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PostActivity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>
            <a:off x="4953000" y="3467100"/>
            <a:ext cx="106680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Pentagon 12"/>
          <p:cNvSpPr/>
          <p:nvPr/>
        </p:nvSpPr>
        <p:spPr>
          <a:xfrm rot="5400000">
            <a:off x="914400" y="327660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  <a:endCxn id="7" idx="1"/>
          </p:cNvCxnSpPr>
          <p:nvPr/>
        </p:nvCxnSpPr>
        <p:spPr>
          <a:xfrm flipV="1">
            <a:off x="1737360" y="3467100"/>
            <a:ext cx="853440" cy="15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906507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2-05-30_10-28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3352800" cy="591670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7200" y="5257800"/>
            <a:ext cx="3429000" cy="9144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4800600" y="1905000"/>
            <a:ext cx="350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To unset: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Settings…</a:t>
            </a:r>
          </a:p>
          <a:p>
            <a:r>
              <a:rPr lang="en-US" dirty="0" smtClean="0">
                <a:latin typeface="+mj-lt"/>
              </a:rPr>
              <a:t>Applications…</a:t>
            </a:r>
          </a:p>
          <a:p>
            <a:r>
              <a:rPr lang="en-US" dirty="0" smtClean="0">
                <a:latin typeface="+mj-lt"/>
              </a:rPr>
              <a:t>Manage Applications…</a:t>
            </a:r>
          </a:p>
          <a:p>
            <a:r>
              <a:rPr lang="en-US" dirty="0" smtClean="0">
                <a:latin typeface="+mj-lt"/>
              </a:rPr>
              <a:t>- Default app -</a:t>
            </a:r>
          </a:p>
          <a:p>
            <a:r>
              <a:rPr lang="en-US" dirty="0" smtClean="0">
                <a:latin typeface="+mj-lt"/>
              </a:rPr>
              <a:t>Clear Defaults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627901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an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1424"/>
              </p:ext>
            </p:extLst>
          </p:nvPr>
        </p:nvGraphicFramePr>
        <p:xfrm>
          <a:off x="304800" y="14478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2214080"/>
                <a:gridCol w="4343401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Intent.ACTION_PICK_ACTIVITY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2410">
                <a:tc gridSpan="3">
                  <a:txBody>
                    <a:bodyPr/>
                    <a:lstStyle/>
                    <a:p>
                      <a:r>
                        <a:rPr lang="en-US" sz="2400" dirty="0" smtClean="0"/>
                        <a:t>Extras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5390">
                <a:tc gridSpan="2">
                  <a:txBody>
                    <a:bodyPr/>
                    <a:lstStyle/>
                    <a:p>
                      <a:r>
                        <a:rPr lang="en-US" sz="2400" dirty="0" err="1" smtClean="0"/>
                        <a:t>Intent.EXTRA_INTENT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Present</a:t>
                      </a:r>
                      <a:r>
                        <a:rPr lang="en-US" sz="2400" baseline="0" dirty="0" smtClean="0"/>
                        <a:t> activities that fill this intent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Intent.</a:t>
                      </a:r>
                    </a:p>
                    <a:p>
                      <a:r>
                        <a:rPr lang="en-US" sz="2400" dirty="0" smtClean="0"/>
                        <a:t>EXTRA_TITLE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 of the list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 marT="45722" marB="45722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Intent that will launch</a:t>
                      </a:r>
                      <a:r>
                        <a:rPr lang="en-US" sz="2400" baseline="0" dirty="0" smtClean="0"/>
                        <a:t> the chosen activity</a:t>
                      </a:r>
                      <a:endParaRPr lang="en-US" sz="2400" dirty="0"/>
                    </a:p>
                  </a:txBody>
                  <a:tcPr marT="45722" marB="45722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6260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out what they picked</a:t>
            </a:r>
            <a:endParaRPr lang="en-US" dirty="0"/>
          </a:p>
        </p:txBody>
      </p:sp>
      <p:pic>
        <p:nvPicPr>
          <p:cNvPr id="7" name="Picture 6" descr="Screen Shot 2012-05-27 at 4.09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107"/>
            <a:ext cx="9144000" cy="1645248"/>
          </a:xfrm>
          <a:prstGeom prst="rect">
            <a:avLst/>
          </a:prstGeom>
        </p:spPr>
      </p:pic>
      <p:pic>
        <p:nvPicPr>
          <p:cNvPr id="9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76" y="4724400"/>
            <a:ext cx="719624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105400"/>
            <a:ext cx="262424" cy="25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>
            <a:stCxn id="13" idx="3"/>
            <a:endCxn id="9" idx="1"/>
          </p:cNvCxnSpPr>
          <p:nvPr/>
        </p:nvCxnSpPr>
        <p:spPr>
          <a:xfrm flipV="1">
            <a:off x="3615224" y="5080000"/>
            <a:ext cx="287952" cy="155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9166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Activity</a:t>
            </a:r>
            <a:endParaRPr lang="en-US" dirty="0"/>
          </a:p>
        </p:txBody>
      </p:sp>
      <p:pic>
        <p:nvPicPr>
          <p:cNvPr id="5" name="Picture 4" descr="2012-05-30_10-28-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362" y="0"/>
            <a:ext cx="388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97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PICK_ACTIVITY result</a:t>
            </a:r>
            <a:endParaRPr lang="en-US" dirty="0"/>
          </a:p>
        </p:txBody>
      </p:sp>
      <p:pic>
        <p:nvPicPr>
          <p:cNvPr id="6" name="Picture 5" descr="Screen Shot 2012-05-31 at 9.50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3800"/>
            <a:ext cx="9144000" cy="812546"/>
          </a:xfrm>
          <a:prstGeom prst="rect">
            <a:avLst/>
          </a:prstGeom>
        </p:spPr>
      </p:pic>
      <p:pic>
        <p:nvPicPr>
          <p:cNvPr id="9" name="Picture 8" descr="Screen Shot 2012-05-31 at 9.54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58" y="1674935"/>
            <a:ext cx="7099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2345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explicit intent</a:t>
            </a:r>
            <a:endParaRPr lang="en-US" dirty="0"/>
          </a:p>
        </p:txBody>
      </p:sp>
      <p:pic>
        <p:nvPicPr>
          <p:cNvPr id="4" name="Picture 3" descr="Screen Shot 2012-05-31 at 9.51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5346700" cy="118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4038600"/>
            <a:ext cx="6019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Component: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+mj-lt"/>
              </a:rPr>
              <a:t>Package name of application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+mj-lt"/>
              </a:rPr>
              <a:t>Fully qualified class name of activity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498918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3" descr="lego_space_st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1450"/>
            <a:ext cx="84074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ways to let the user choose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044274"/>
              </p:ext>
            </p:extLst>
          </p:nvPr>
        </p:nvGraphicFramePr>
        <p:xfrm>
          <a:off x="457200" y="2057400"/>
          <a:ext cx="8001000" cy="30422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0"/>
                <a:gridCol w="1295400"/>
                <a:gridCol w="1295400"/>
                <a:gridCol w="1219200"/>
              </a:tblGrid>
              <a:tr h="7366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“Set as default”?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Custom</a:t>
                      </a:r>
                      <a:r>
                        <a:rPr lang="en-US" baseline="0" dirty="0" smtClean="0">
                          <a:solidFill>
                            <a:schemeClr val="accent6"/>
                          </a:solidFill>
                        </a:rPr>
                        <a:t> Title</a:t>
                      </a:r>
                      <a:endParaRPr lang="en-US" dirty="0" smtClean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accent6"/>
                          </a:solidFill>
                        </a:rPr>
                        <a:t>Launches choice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Just start the activity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Intent.createChooser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(…)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85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ACTION_PICK_ACTIVITY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>
                          <a:lumMod val="50000"/>
                          <a:lumOff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213753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66267"/>
              </p:ext>
            </p:extLst>
          </p:nvPr>
        </p:nvGraphicFramePr>
        <p:xfrm>
          <a:off x="304800" y="1752600"/>
          <a:ext cx="8458200" cy="419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6019800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MediaStore.ACTION_IMAGE_CAPTURE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Extra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MediaStore.EXTRA_OUTPUT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aseline="0" dirty="0" smtClean="0"/>
                        <a:t>– </a:t>
                      </a:r>
                      <a:r>
                        <a:rPr lang="en-US" sz="2400" baseline="0" dirty="0" smtClean="0"/>
                        <a:t>Content </a:t>
                      </a:r>
                      <a:r>
                        <a:rPr lang="en-US" sz="2400" baseline="0" dirty="0" smtClean="0"/>
                        <a:t>URI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Result:</a:t>
                      </a:r>
                      <a:r>
                        <a:rPr lang="en-US" sz="2400" baseline="0" dirty="0" smtClean="0"/>
                        <a:t> data</a:t>
                      </a:r>
                      <a:endParaRPr lang="en-US" sz="2400" dirty="0" smtClean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URI where image was saved  </a:t>
                      </a:r>
                      <a:r>
                        <a:rPr lang="en-US" sz="2400" dirty="0" smtClean="0"/>
                        <a:t>(Gingerbread)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Result: extra</a:t>
                      </a:r>
                      <a:r>
                        <a:rPr lang="en-US" sz="2400" baseline="0" dirty="0" smtClean="0"/>
                        <a:t> “data”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Small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itmap version of image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05-30 at 3.3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9144000" cy="124803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Take a Picture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3795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picture - result</a:t>
            </a:r>
            <a:endParaRPr lang="en-US" dirty="0"/>
          </a:p>
        </p:txBody>
      </p:sp>
      <p:pic>
        <p:nvPicPr>
          <p:cNvPr id="4" name="Picture 3" descr="Screen Shot 2012-05-30 at 3.3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620"/>
            <a:ext cx="9144000" cy="21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5756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Let the user 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84168"/>
              </p:ext>
            </p:extLst>
          </p:nvPr>
        </p:nvGraphicFramePr>
        <p:xfrm>
          <a:off x="304800" y="1752600"/>
          <a:ext cx="8458200" cy="209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Intent.ACTION_DIAL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Call a phone number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32216"/>
              </p:ext>
            </p:extLst>
          </p:nvPr>
        </p:nvGraphicFramePr>
        <p:xfrm>
          <a:off x="304800" y="1752600"/>
          <a:ext cx="8458200" cy="3143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719"/>
                <a:gridCol w="6557481"/>
              </a:tblGrid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Permission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CALL_PHONE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Intent.ACTION_CALL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0477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 marT="45728" marB="45728" anchor="ctr">
                    <a:lnL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tel:</a:t>
                      </a:r>
                      <a:r>
                        <a:rPr lang="en-US" sz="2400" baseline="0" dirty="0" err="1" smtClean="0"/>
                        <a:t>xxxxxxxxxx</a:t>
                      </a:r>
                      <a:endParaRPr lang="en-US" sz="2400" dirty="0"/>
                    </a:p>
                  </a:txBody>
                  <a:tcPr marT="45728" marB="45728" anchor="ctr"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520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else is available?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View</a:t>
            </a:r>
          </a:p>
          <a:p>
            <a:pPr lvl="1"/>
            <a:r>
              <a:rPr lang="en-US" dirty="0" smtClean="0">
                <a:latin typeface="Arial" charset="0"/>
              </a:rPr>
              <a:t>Browser</a:t>
            </a:r>
          </a:p>
          <a:p>
            <a:pPr lvl="1"/>
            <a:r>
              <a:rPr lang="en-US" dirty="0" smtClean="0">
                <a:latin typeface="Arial" charset="0"/>
              </a:rPr>
              <a:t>Contact</a:t>
            </a:r>
          </a:p>
          <a:p>
            <a:pPr lvl="1"/>
            <a:r>
              <a:rPr lang="en-US" dirty="0" smtClean="0">
                <a:latin typeface="Arial" charset="0"/>
              </a:rPr>
              <a:t>Image</a:t>
            </a:r>
          </a:p>
          <a:p>
            <a:r>
              <a:rPr lang="en-US" dirty="0" smtClean="0">
                <a:latin typeface="Arial" charset="0"/>
              </a:rPr>
              <a:t>Edit</a:t>
            </a:r>
          </a:p>
          <a:p>
            <a:r>
              <a:rPr lang="en-US" dirty="0" smtClean="0">
                <a:latin typeface="Arial" charset="0"/>
              </a:rPr>
              <a:t>Map</a:t>
            </a:r>
          </a:p>
          <a:p>
            <a:r>
              <a:rPr lang="en-US" dirty="0" smtClean="0">
                <a:latin typeface="Arial" charset="0"/>
              </a:rPr>
              <a:t>Flash some lights</a:t>
            </a:r>
          </a:p>
        </p:txBody>
      </p:sp>
      <p:pic>
        <p:nvPicPr>
          <p:cNvPr id="2" name="Picture 1" descr="Screen Shot 2012-05-24 at 3.49.0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5696" r="567" b="12187"/>
          <a:stretch/>
        </p:blipFill>
        <p:spPr>
          <a:xfrm>
            <a:off x="4924334" y="4411400"/>
            <a:ext cx="3576271" cy="98031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an activity resolvable?</a:t>
            </a:r>
            <a:endParaRPr lang="en-US" dirty="0"/>
          </a:p>
        </p:txBody>
      </p:sp>
      <p:pic>
        <p:nvPicPr>
          <p:cNvPr id="7" name="Picture 6" descr="Screen Shot 2012-05-30 at 7.2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9232"/>
            <a:ext cx="9144000" cy="16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491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What is available on my device?</a:t>
            </a:r>
            <a:endParaRPr lang="en-US" dirty="0">
              <a:latin typeface="Arial" charset="0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queryIntentActivities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Package Manager</a:t>
            </a:r>
          </a:p>
        </p:txBody>
      </p:sp>
      <p:pic>
        <p:nvPicPr>
          <p:cNvPr id="2" name="Picture 1" descr="Screen Shot 2012-05-31 at 8.04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696"/>
            <a:ext cx="9144000" cy="124783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Go to the source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Chrome extension</a:t>
            </a:r>
          </a:p>
          <a:p>
            <a:pPr lvl="1"/>
            <a:r>
              <a:rPr lang="en-US" dirty="0" smtClean="0">
                <a:latin typeface="Arial" charset="0"/>
              </a:rPr>
              <a:t>Android SDK Reference Search</a:t>
            </a:r>
          </a:p>
          <a:p>
            <a:pPr lvl="1"/>
            <a:r>
              <a:rPr lang="en-US" dirty="0" smtClean="0">
                <a:latin typeface="Arial" charset="0"/>
              </a:rPr>
              <a:t>Adds “view source” link to API docs</a:t>
            </a:r>
          </a:p>
          <a:p>
            <a:r>
              <a:rPr lang="en-US" dirty="0" smtClean="0">
                <a:latin typeface="Arial" charset="0"/>
              </a:rPr>
              <a:t>Download the source yourself</a:t>
            </a:r>
          </a:p>
          <a:p>
            <a:pPr lvl="1"/>
            <a:r>
              <a:rPr lang="en-US" dirty="0" err="1" smtClean="0">
                <a:latin typeface="Arial" charset="0"/>
              </a:rPr>
              <a:t>source.android.com</a:t>
            </a:r>
            <a:r>
              <a:rPr lang="en-US" dirty="0">
                <a:latin typeface="Arial" charset="0"/>
              </a:rPr>
              <a:t>/source/</a:t>
            </a:r>
            <a:r>
              <a:rPr lang="en-US" dirty="0" err="1" smtClean="0">
                <a:latin typeface="Arial" charset="0"/>
              </a:rPr>
              <a:t>downloading.html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“The initial sync operation will take an hour or more to complete</a:t>
            </a:r>
            <a:r>
              <a:rPr lang="en-US" dirty="0" smtClean="0">
                <a:latin typeface="Arial" charset="0"/>
              </a:rPr>
              <a:t>.”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err="1">
                <a:latin typeface="Arial" charset="0"/>
              </a:rPr>
              <a:t>AndroidManifest.xml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2362200"/>
            <a:ext cx="7239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https://</a:t>
            </a:r>
            <a:r>
              <a:rPr lang="en-US" sz="3200" dirty="0" err="1">
                <a:latin typeface="+mj-lt"/>
              </a:rPr>
              <a:t>github.com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jessitron</a:t>
            </a:r>
            <a:r>
              <a:rPr lang="en-US" sz="3200" dirty="0">
                <a:latin typeface="+mj-lt"/>
              </a:rPr>
              <a:t>/</a:t>
            </a:r>
            <a:r>
              <a:rPr lang="en-US" sz="3200" dirty="0" err="1">
                <a:latin typeface="+mj-lt"/>
              </a:rPr>
              <a:t>Tronsmit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Community Resources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</a:rPr>
              <a:t>Developer.android.com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StackOverflow</a:t>
            </a:r>
            <a:endParaRPr lang="en-US" dirty="0" smtClean="0">
              <a:latin typeface="Arial" charset="0"/>
            </a:endParaRPr>
          </a:p>
          <a:p>
            <a:r>
              <a:rPr lang="en-US" dirty="0" err="1" smtClean="0">
                <a:latin typeface="Arial" charset="0"/>
              </a:rPr>
              <a:t>OpenIntents.org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>
                <a:latin typeface="Arial" charset="0"/>
              </a:rPr>
              <a:t>Resources not accessed through intents</a:t>
            </a:r>
          </a:p>
        </p:txBody>
      </p:sp>
      <p:sp>
        <p:nvSpPr>
          <p:cNvPr id="225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err="1" smtClean="0">
                <a:latin typeface="Arial" charset="0"/>
              </a:rPr>
              <a:t>MediaPlayer</a:t>
            </a:r>
            <a:endParaRPr lang="en-CA" dirty="0" smtClean="0">
              <a:latin typeface="Arial" charset="0"/>
            </a:endParaRPr>
          </a:p>
          <a:p>
            <a:pPr eaLnBrk="1" hangingPunct="1"/>
            <a:r>
              <a:rPr lang="en-CA" dirty="0" err="1" smtClean="0">
                <a:latin typeface="Arial" charset="0"/>
              </a:rPr>
              <a:t>MediaRecorder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ContentProviders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smtClean="0">
                <a:latin typeface="Arial" charset="0"/>
              </a:rPr>
              <a:t>Photos and other media</a:t>
            </a:r>
            <a:endParaRPr lang="en-CA" dirty="0">
              <a:latin typeface="Arial" charset="0"/>
            </a:endParaRPr>
          </a:p>
          <a:p>
            <a:pPr eaLnBrk="1" hangingPunct="1"/>
            <a:r>
              <a:rPr lang="en-CA" dirty="0" err="1">
                <a:latin typeface="Arial" charset="0"/>
              </a:rPr>
              <a:t>SystemServices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LocationManager</a:t>
            </a:r>
            <a:endParaRPr lang="en-CA" dirty="0">
              <a:latin typeface="Arial" charset="0"/>
            </a:endParaRPr>
          </a:p>
          <a:p>
            <a:pPr lvl="1" eaLnBrk="1" hangingPunct="1"/>
            <a:r>
              <a:rPr lang="en-CA" dirty="0" err="1">
                <a:latin typeface="Arial" charset="0"/>
              </a:rPr>
              <a:t>SMSManager</a:t>
            </a:r>
            <a:endParaRPr lang="en-CA" dirty="0">
              <a:latin typeface="Arial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19200" y="228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r>
              <a:rPr lang="en-CA" sz="2000">
                <a:solidFill>
                  <a:srgbClr val="89A8B7"/>
                </a:solidFill>
                <a:latin typeface="Arial" charset="0"/>
              </a:rPr>
              <a:t>Presentation title</a:t>
            </a: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Where to go next</a:t>
            </a:r>
            <a:endParaRPr lang="en-US" dirty="0">
              <a:latin typeface="Arial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 err="1" smtClean="0">
                <a:latin typeface="Arial" charset="0"/>
              </a:rPr>
              <a:t>Tronsmit</a:t>
            </a:r>
            <a:r>
              <a:rPr lang="en-US" sz="3200" dirty="0" smtClean="0">
                <a:latin typeface="Arial" charset="0"/>
              </a:rPr>
              <a:t> sample application: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  <a:hlinkClick r:id="rId3"/>
              </a:rPr>
              <a:t>https://github.com/jessitron/Tronsmit</a:t>
            </a:r>
            <a:endParaRPr lang="en-US" sz="2600" dirty="0" smtClean="0">
              <a:latin typeface="Arial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Download it, install it on your device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>
                <a:latin typeface="Arial" charset="0"/>
              </a:rPr>
              <a:t>Try to take over the world</a:t>
            </a:r>
            <a:endParaRPr lang="en-US" sz="2600" dirty="0">
              <a:latin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0" y="4800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/>
                <a:cs typeface="Calibri"/>
              </a:rPr>
              <a:t>@</a:t>
            </a:r>
            <a:r>
              <a:rPr lang="en-US" sz="3600" dirty="0" err="1" smtClean="0">
                <a:latin typeface="Calibri"/>
                <a:cs typeface="Calibri"/>
              </a:rPr>
              <a:t>jessitron</a:t>
            </a:r>
            <a:endParaRPr lang="en-US" sz="36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FLAG_ACTIVITY_NEW_TASK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38400" y="15240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2098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1000" y="22098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14600" y="38862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472440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886200" y="2590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3154680" y="2590800"/>
            <a:ext cx="185928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914400" y="342900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 flipV="1">
            <a:off x="1737360" y="2590800"/>
            <a:ext cx="1082040" cy="1043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0417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FLAG_ACTIVITY_CLEAR_WHEN_TASK_RESET</a:t>
            </a:r>
          </a:p>
          <a:p>
            <a:pPr lvl="1"/>
            <a:r>
              <a:rPr lang="en-US" dirty="0" smtClean="0"/>
              <a:t>Don’t hang around if the user leaves and comes back</a:t>
            </a:r>
          </a:p>
          <a:p>
            <a:r>
              <a:rPr lang="en-US" dirty="0" smtClean="0"/>
              <a:t>FLAG_ACTIVITY_REORDER_TO_FRONT</a:t>
            </a:r>
          </a:p>
          <a:p>
            <a:pPr lvl="1"/>
            <a:r>
              <a:rPr lang="en-US" dirty="0" smtClean="0"/>
              <a:t>Don’t have duplicates of this activity in the stack</a:t>
            </a:r>
            <a:endParaRPr lang="en-US" dirty="0"/>
          </a:p>
          <a:p>
            <a:r>
              <a:rPr lang="en-US" dirty="0" smtClean="0"/>
              <a:t>FLAG_ACTIVITY_CLEAR_TOP</a:t>
            </a:r>
          </a:p>
          <a:p>
            <a:pPr lvl="1"/>
            <a:r>
              <a:rPr lang="en-US" dirty="0" smtClean="0"/>
              <a:t>Prevent circles in the back stack</a:t>
            </a:r>
          </a:p>
          <a:p>
            <a:r>
              <a:rPr lang="en-US" dirty="0" smtClean="0"/>
              <a:t>FLAG_ACTIVITY_NEW_TASK</a:t>
            </a:r>
          </a:p>
          <a:p>
            <a:pPr lvl="1"/>
            <a:r>
              <a:rPr lang="en-US" dirty="0" smtClean="0"/>
              <a:t>Put this activity in the task of its own application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FLAG_ACTIVITY_MULTIPLE_TASK, will always start a new task</a:t>
            </a:r>
          </a:p>
          <a:p>
            <a:r>
              <a:rPr lang="en-US" dirty="0" smtClean="0"/>
              <a:t>FLAG_ACTIVITY_NO_ANIMATION, NO_HISTORY</a:t>
            </a:r>
          </a:p>
          <a:p>
            <a:pPr lvl="1"/>
            <a:r>
              <a:rPr lang="en-US" dirty="0" smtClean="0"/>
              <a:t>Transparently forward to another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5824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Your own intentions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your own </a:t>
            </a:r>
            <a:r>
              <a:rPr lang="en-US" dirty="0" smtClean="0">
                <a:latin typeface="Arial" charset="0"/>
              </a:rPr>
              <a:t>activities </a:t>
            </a:r>
            <a:r>
              <a:rPr lang="en-US" dirty="0">
                <a:latin typeface="Arial" charset="0"/>
              </a:rPr>
              <a:t>that fire</a:t>
            </a:r>
          </a:p>
          <a:p>
            <a:pPr lvl="1"/>
            <a:r>
              <a:rPr lang="en-US" dirty="0">
                <a:latin typeface="Arial" charset="0"/>
              </a:rPr>
              <a:t>When the device approaches a specific geographic location</a:t>
            </a:r>
          </a:p>
          <a:p>
            <a:pPr lvl="1"/>
            <a:r>
              <a:rPr lang="en-US" dirty="0">
                <a:latin typeface="Arial" charset="0"/>
              </a:rPr>
              <a:t>When the device turns on and off</a:t>
            </a:r>
          </a:p>
          <a:p>
            <a:pPr lvl="1"/>
            <a:r>
              <a:rPr lang="en-US" dirty="0">
                <a:latin typeface="Arial" charset="0"/>
              </a:rPr>
              <a:t>When the battery gets </a:t>
            </a:r>
            <a:r>
              <a:rPr lang="en-US" dirty="0" smtClean="0">
                <a:latin typeface="Arial" charset="0"/>
              </a:rPr>
              <a:t>low</a:t>
            </a:r>
          </a:p>
          <a:p>
            <a:pPr lvl="1"/>
            <a:r>
              <a:rPr lang="en-US" dirty="0" smtClean="0">
                <a:latin typeface="Arial" charset="0"/>
              </a:rPr>
              <a:t>To open a link to your own website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66800" y="1905000"/>
            <a:ext cx="2286000" cy="2209800"/>
            <a:chOff x="762000" y="1981200"/>
            <a:chExt cx="2286000" cy="2209800"/>
          </a:xfrm>
        </p:grpSpPr>
        <p:sp>
          <p:nvSpPr>
            <p:cNvPr id="5" name="Rectangle 4"/>
            <p:cNvSpPr/>
            <p:nvPr/>
          </p:nvSpPr>
          <p:spPr>
            <a:xfrm>
              <a:off x="762000" y="1981200"/>
              <a:ext cx="1981200" cy="19050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2133600"/>
              <a:ext cx="1981200" cy="19050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2286000"/>
              <a:ext cx="1981200" cy="19050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chemeClr val="bg1"/>
                  </a:solidFill>
                </a:rPr>
                <a:t>Activities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rapezoid 7"/>
          <p:cNvSpPr/>
          <p:nvPr/>
        </p:nvSpPr>
        <p:spPr>
          <a:xfrm>
            <a:off x="1219200" y="51054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10253F"/>
                </a:solidFill>
              </a:rPr>
              <a:t>Services</a:t>
            </a:r>
            <a:endParaRPr lang="en-US" dirty="0">
              <a:solidFill>
                <a:srgbClr val="10253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3200" y="2895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Diagonal Stripe 9"/>
          <p:cNvSpPr/>
          <p:nvPr/>
        </p:nvSpPr>
        <p:spPr>
          <a:xfrm rot="10800000">
            <a:off x="6019800" y="2133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705600" y="2133600"/>
            <a:ext cx="744538" cy="1219200"/>
            <a:chOff x="6553200" y="4114800"/>
            <a:chExt cx="8382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Diagonal Stripe 12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7391400" y="2133600"/>
            <a:ext cx="533400" cy="963613"/>
            <a:chOff x="7467600" y="4267200"/>
            <a:chExt cx="533400" cy="963706"/>
          </a:xfrm>
        </p:grpSpPr>
        <p:sp>
          <p:nvSpPr>
            <p:cNvPr id="15" name="Rectangle 14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Diagonal Stripe 15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38800" y="2362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Broadcast Receivers</a:t>
            </a:r>
            <a:endParaRPr lang="en-US" dirty="0">
              <a:latin typeface="+mn-lt"/>
            </a:endParaRPr>
          </a:p>
        </p:txBody>
      </p:sp>
      <p:sp>
        <p:nvSpPr>
          <p:cNvPr id="18" name="Can 17"/>
          <p:cNvSpPr/>
          <p:nvPr/>
        </p:nvSpPr>
        <p:spPr>
          <a:xfrm>
            <a:off x="6324600" y="4495800"/>
            <a:ext cx="1447800" cy="18288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51027"/>
      </p:ext>
    </p:extLst>
  </p:cSld>
  <p:clrMapOvr>
    <a:masterClrMapping/>
  </p:clrMapOvr>
  <p:transition xmlns:p14="http://schemas.microsoft.com/office/powerpoint/2010/main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34200" y="3657600"/>
            <a:ext cx="76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26670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8194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2971800"/>
            <a:ext cx="914400" cy="10668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 rot="10800000">
            <a:off x="6400800" y="2895600"/>
            <a:ext cx="838200" cy="1295400"/>
          </a:xfrm>
          <a:prstGeom prst="diagStripe">
            <a:avLst>
              <a:gd name="adj" fmla="val 62752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02" name="Group 9"/>
          <p:cNvGrpSpPr>
            <a:grpSpLocks/>
          </p:cNvGrpSpPr>
          <p:nvPr/>
        </p:nvGrpSpPr>
        <p:grpSpPr bwMode="auto">
          <a:xfrm>
            <a:off x="7086600" y="2895600"/>
            <a:ext cx="744538" cy="1219200"/>
            <a:chOff x="6553200" y="4114800"/>
            <a:chExt cx="8382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7085787" y="4877396"/>
              <a:ext cx="76850" cy="6090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Diagonal Stripe 11"/>
            <p:cNvSpPr/>
            <p:nvPr/>
          </p:nvSpPr>
          <p:spPr>
            <a:xfrm rot="10800000">
              <a:off x="6553200" y="4114800"/>
              <a:ext cx="838200" cy="1294805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03" name="Group 8"/>
          <p:cNvGrpSpPr>
            <a:grpSpLocks/>
          </p:cNvGrpSpPr>
          <p:nvPr/>
        </p:nvGrpSpPr>
        <p:grpSpPr bwMode="auto">
          <a:xfrm>
            <a:off x="7772400" y="2895600"/>
            <a:ext cx="533400" cy="963613"/>
            <a:chOff x="7467600" y="4267200"/>
            <a:chExt cx="533400" cy="963706"/>
          </a:xfrm>
        </p:grpSpPr>
        <p:sp>
          <p:nvSpPr>
            <p:cNvPr id="13" name="Rectangle 12"/>
            <p:cNvSpPr/>
            <p:nvPr/>
          </p:nvSpPr>
          <p:spPr>
            <a:xfrm>
              <a:off x="7848600" y="4800651"/>
              <a:ext cx="49213" cy="430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iagonal Stripe 13"/>
            <p:cNvSpPr/>
            <p:nvPr/>
          </p:nvSpPr>
          <p:spPr>
            <a:xfrm rot="10800000">
              <a:off x="7467600" y="4267200"/>
              <a:ext cx="533400" cy="914488"/>
            </a:xfrm>
            <a:prstGeom prst="diagStripe">
              <a:avLst>
                <a:gd name="adj" fmla="val 62752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rapezoid 15"/>
          <p:cNvSpPr/>
          <p:nvPr/>
        </p:nvSpPr>
        <p:spPr>
          <a:xfrm>
            <a:off x="3657600" y="4876800"/>
            <a:ext cx="2057400" cy="990600"/>
          </a:xfrm>
          <a:prstGeom prst="trapezoi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5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6800"/>
            <a:ext cx="14779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6" name="Group 41"/>
          <p:cNvGrpSpPr>
            <a:grpSpLocks/>
          </p:cNvGrpSpPr>
          <p:nvPr/>
        </p:nvGrpSpPr>
        <p:grpSpPr bwMode="auto">
          <a:xfrm rot="9583989">
            <a:off x="3581400" y="3048000"/>
            <a:ext cx="1406525" cy="787400"/>
            <a:chOff x="3581400" y="3048000"/>
            <a:chExt cx="1406661" cy="787400"/>
          </a:xfrm>
        </p:grpSpPr>
        <p:pic>
          <p:nvPicPr>
            <p:cNvPr id="4127" name="Picture 8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Straight Connector 40"/>
            <p:cNvCxnSpPr/>
            <p:nvPr/>
          </p:nvCxnSpPr>
          <p:spPr>
            <a:xfrm flipH="1">
              <a:off x="3582375" y="3429777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658542" y="3278519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657848" y="3582871"/>
              <a:ext cx="533452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7" name="Group 88"/>
          <p:cNvGrpSpPr>
            <a:grpSpLocks/>
          </p:cNvGrpSpPr>
          <p:nvPr/>
        </p:nvGrpSpPr>
        <p:grpSpPr bwMode="auto">
          <a:xfrm rot="2309524">
            <a:off x="5394325" y="2438400"/>
            <a:ext cx="1270000" cy="711200"/>
            <a:chOff x="3581400" y="3048000"/>
            <a:chExt cx="1406661" cy="787400"/>
          </a:xfrm>
        </p:grpSpPr>
        <p:pic>
          <p:nvPicPr>
            <p:cNvPr id="4123" name="Picture 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1" name="Straight Connector 90"/>
            <p:cNvCxnSpPr/>
            <p:nvPr/>
          </p:nvCxnSpPr>
          <p:spPr>
            <a:xfrm flipH="1">
              <a:off x="3581069" y="3429990"/>
              <a:ext cx="53277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3656022" y="3275399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656226" y="3580633"/>
              <a:ext cx="534531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8" name="Group 93"/>
          <p:cNvGrpSpPr>
            <a:grpSpLocks/>
          </p:cNvGrpSpPr>
          <p:nvPr/>
        </p:nvGrpSpPr>
        <p:grpSpPr bwMode="auto">
          <a:xfrm rot="6393396">
            <a:off x="4867275" y="3849688"/>
            <a:ext cx="1017588" cy="569912"/>
            <a:chOff x="3581400" y="3048000"/>
            <a:chExt cx="1406661" cy="787400"/>
          </a:xfrm>
        </p:grpSpPr>
        <p:pic>
          <p:nvPicPr>
            <p:cNvPr id="4119" name="Picture 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6" name="Straight Connector 95"/>
            <p:cNvCxnSpPr/>
            <p:nvPr/>
          </p:nvCxnSpPr>
          <p:spPr>
            <a:xfrm flipH="1">
              <a:off x="3579354" y="3429053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657298" y="3275468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656329" y="3580084"/>
              <a:ext cx="533257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9" name="Group 98"/>
          <p:cNvGrpSpPr>
            <a:grpSpLocks/>
          </p:cNvGrpSpPr>
          <p:nvPr/>
        </p:nvGrpSpPr>
        <p:grpSpPr bwMode="auto">
          <a:xfrm rot="8272852">
            <a:off x="2443163" y="2465388"/>
            <a:ext cx="1217612" cy="681037"/>
            <a:chOff x="3581400" y="3048000"/>
            <a:chExt cx="1406661" cy="787400"/>
          </a:xfrm>
        </p:grpSpPr>
        <p:pic>
          <p:nvPicPr>
            <p:cNvPr id="4115" name="Picture 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Straight Connector 100"/>
            <p:cNvCxnSpPr/>
            <p:nvPr/>
          </p:nvCxnSpPr>
          <p:spPr>
            <a:xfrm flipH="1">
              <a:off x="3581627" y="3429235"/>
              <a:ext cx="533688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3657325" y="3276678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3657034" y="3580772"/>
              <a:ext cx="531854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0" name="Group 103"/>
          <p:cNvGrpSpPr>
            <a:grpSpLocks/>
          </p:cNvGrpSpPr>
          <p:nvPr/>
        </p:nvGrpSpPr>
        <p:grpSpPr bwMode="auto">
          <a:xfrm rot="2031075">
            <a:off x="2449513" y="4095750"/>
            <a:ext cx="1238250" cy="693738"/>
            <a:chOff x="3581400" y="3048000"/>
            <a:chExt cx="1406661" cy="787400"/>
          </a:xfrm>
        </p:grpSpPr>
        <p:pic>
          <p:nvPicPr>
            <p:cNvPr id="4111" name="Picture 10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3048000"/>
              <a:ext cx="797061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" name="Straight Connector 105"/>
            <p:cNvCxnSpPr/>
            <p:nvPr/>
          </p:nvCxnSpPr>
          <p:spPr>
            <a:xfrm flipH="1">
              <a:off x="3580630" y="3427687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3657232" y="3276551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3657087" y="3580393"/>
              <a:ext cx="53381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activities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2438400"/>
            <a:ext cx="28956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myapp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3124200"/>
            <a:ext cx="10668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3124200"/>
            <a:ext cx="822960" cy="762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50076" y="2438400"/>
            <a:ext cx="1512724" cy="20573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gmail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9800" y="3063240"/>
            <a:ext cx="822960" cy="822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57600" y="3505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 flipV="1">
            <a:off x="4785360" y="3474720"/>
            <a:ext cx="1234440" cy="304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Pentagon 13"/>
          <p:cNvSpPr/>
          <p:nvPr/>
        </p:nvSpPr>
        <p:spPr>
          <a:xfrm rot="5400000">
            <a:off x="1219200" y="3291840"/>
            <a:ext cx="822960" cy="822960"/>
          </a:xfrm>
          <a:prstGeom prst="homePlat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  <a:endCxn id="5" idx="1"/>
          </p:cNvCxnSpPr>
          <p:nvPr/>
        </p:nvCxnSpPr>
        <p:spPr>
          <a:xfrm>
            <a:off x="2042160" y="3497580"/>
            <a:ext cx="548640" cy="7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8880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Parts of an Intent</a:t>
            </a:r>
          </a:p>
        </p:txBody>
      </p:sp>
      <p:pic>
        <p:nvPicPr>
          <p:cNvPr id="2" name="Picture 1" descr="intentConten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64000"/>
            <a:ext cx="7150100" cy="459408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AndroidManifest.xml</a:t>
            </a:r>
            <a:endParaRPr lang="en-US" dirty="0"/>
          </a:p>
        </p:txBody>
      </p:sp>
      <p:pic>
        <p:nvPicPr>
          <p:cNvPr id="4" name="Picture 3" descr="Screen Shot 2012-05-31 at 7.47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62400"/>
            <a:ext cx="6705600" cy="1524000"/>
          </a:xfrm>
          <a:prstGeom prst="rect">
            <a:avLst/>
          </a:prstGeom>
        </p:spPr>
      </p:pic>
      <p:pic>
        <p:nvPicPr>
          <p:cNvPr id="7" name="Picture 6" descr="Screen Shot 2012-05-31 at 7.46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6815528" cy="83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3276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42899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jessitron-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jessitron-blue.thmx</Template>
  <TotalTime>12782</TotalTime>
  <Words>1087</Words>
  <Application>Microsoft Macintosh PowerPoint</Application>
  <PresentationFormat>On-screen Show (4:3)</PresentationFormat>
  <Paragraphs>248</Paragraphs>
  <Slides>45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jessitron-blue</vt:lpstr>
      <vt:lpstr>1_Office Theme</vt:lpstr>
      <vt:lpstr>Android: State Your Intentions</vt:lpstr>
      <vt:lpstr>PowerPoint Presentation</vt:lpstr>
      <vt:lpstr>PowerPoint Presentation</vt:lpstr>
      <vt:lpstr>PowerPoint Presentation</vt:lpstr>
      <vt:lpstr>Application Components</vt:lpstr>
      <vt:lpstr>PowerPoint Presentation</vt:lpstr>
      <vt:lpstr>Tasks and activities</vt:lpstr>
      <vt:lpstr>Parts of an Intent</vt:lpstr>
      <vt:lpstr>AndroidManifest.xml</vt:lpstr>
      <vt:lpstr>Data</vt:lpstr>
      <vt:lpstr>Intent Filters</vt:lpstr>
      <vt:lpstr>Intent Filter</vt:lpstr>
      <vt:lpstr>PowerPoint Presentation</vt:lpstr>
      <vt:lpstr>Pick a Contact</vt:lpstr>
      <vt:lpstr>Getting results: step 1</vt:lpstr>
      <vt:lpstr>Getting results: step 2</vt:lpstr>
      <vt:lpstr>Pick something else: image</vt:lpstr>
      <vt:lpstr>Send an Image</vt:lpstr>
      <vt:lpstr>Match activities like…</vt:lpstr>
      <vt:lpstr>Create a SEND intent</vt:lpstr>
      <vt:lpstr>Create a SEND intent</vt:lpstr>
      <vt:lpstr>Throw it out there!</vt:lpstr>
      <vt:lpstr>One Task, Two Processes</vt:lpstr>
      <vt:lpstr>PowerPoint Presentation</vt:lpstr>
      <vt:lpstr>Pick an activity</vt:lpstr>
      <vt:lpstr>Find out what they picked</vt:lpstr>
      <vt:lpstr>Pick Activity</vt:lpstr>
      <vt:lpstr>PICK_ACTIVITY result</vt:lpstr>
      <vt:lpstr>Launch explicit intent</vt:lpstr>
      <vt:lpstr>Three ways to let the user choose </vt:lpstr>
      <vt:lpstr>Take a Picture</vt:lpstr>
      <vt:lpstr>Take a Picture</vt:lpstr>
      <vt:lpstr>Take a picture - result</vt:lpstr>
      <vt:lpstr>Let the user call a phone number</vt:lpstr>
      <vt:lpstr>Call a phone number</vt:lpstr>
      <vt:lpstr>What else is available?</vt:lpstr>
      <vt:lpstr>Is an activity resolvable?</vt:lpstr>
      <vt:lpstr>What is available on my device?</vt:lpstr>
      <vt:lpstr>Go to the source</vt:lpstr>
      <vt:lpstr>Community Resources</vt:lpstr>
      <vt:lpstr>Resources not accessed through intents</vt:lpstr>
      <vt:lpstr>Where to go next</vt:lpstr>
      <vt:lpstr>FLAG_ACTIVITY_NEW_TASK</vt:lpstr>
      <vt:lpstr>Activity Flags</vt:lpstr>
      <vt:lpstr>Your own intentions</vt:lpstr>
    </vt:vector>
  </TitlesOfParts>
  <Company>Koob Industries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Archidata</dc:creator>
  <cp:lastModifiedBy>Jessica Kerr</cp:lastModifiedBy>
  <cp:revision>96</cp:revision>
  <dcterms:created xsi:type="dcterms:W3CDTF">2003-01-14T22:50:09Z</dcterms:created>
  <dcterms:modified xsi:type="dcterms:W3CDTF">2012-07-30T01:15:05Z</dcterms:modified>
</cp:coreProperties>
</file>