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80" r:id="rId3"/>
    <p:sldId id="270" r:id="rId4"/>
    <p:sldId id="257" r:id="rId5"/>
    <p:sldId id="285" r:id="rId6"/>
    <p:sldId id="267" r:id="rId7"/>
    <p:sldId id="303" r:id="rId8"/>
    <p:sldId id="289" r:id="rId9"/>
    <p:sldId id="269" r:id="rId10"/>
    <p:sldId id="305" r:id="rId11"/>
    <p:sldId id="264" r:id="rId12"/>
    <p:sldId id="281" r:id="rId13"/>
    <p:sldId id="282" r:id="rId14"/>
    <p:sldId id="283" r:id="rId15"/>
    <p:sldId id="294" r:id="rId16"/>
    <p:sldId id="284" r:id="rId17"/>
    <p:sldId id="304" r:id="rId18"/>
    <p:sldId id="302" r:id="rId19"/>
    <p:sldId id="291" r:id="rId20"/>
    <p:sldId id="293" r:id="rId21"/>
    <p:sldId id="295" r:id="rId22"/>
    <p:sldId id="296" r:id="rId23"/>
    <p:sldId id="286" r:id="rId24"/>
    <p:sldId id="292" r:id="rId25"/>
    <p:sldId id="297" r:id="rId26"/>
    <p:sldId id="287" r:id="rId27"/>
    <p:sldId id="273" r:id="rId28"/>
    <p:sldId id="298" r:id="rId29"/>
    <p:sldId id="299" r:id="rId30"/>
    <p:sldId id="274" r:id="rId31"/>
    <p:sldId id="300" r:id="rId32"/>
    <p:sldId id="275" r:id="rId33"/>
    <p:sldId id="301" r:id="rId34"/>
    <p:sldId id="290" r:id="rId35"/>
    <p:sldId id="288" r:id="rId36"/>
    <p:sldId id="276" r:id="rId37"/>
    <p:sldId id="277" r:id="rId38"/>
    <p:sldId id="279" r:id="rId39"/>
    <p:sldId id="260" r:id="rId40"/>
    <p:sldId id="262" r:id="rId41"/>
    <p:sldId id="258" r:id="rId42"/>
    <p:sldId id="266" r:id="rId43"/>
  </p:sldIdLst>
  <p:sldSz cx="9144000" cy="6858000" type="screen4x3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9DF"/>
    <a:srgbClr val="636363"/>
    <a:srgbClr val="89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12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85BB82FB-7611-DF40-BC8B-98FF0FBFF366}" type="datetimeFigureOut">
              <a:rPr lang="en-US"/>
              <a:pPr>
                <a:defRPr/>
              </a:pPr>
              <a:t>5/27/12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CB9BF63C-773E-D442-A2EE-87077B6B8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529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 screenshot,</a:t>
            </a:r>
            <a:r>
              <a:rPr lang="en-US" baseline="0" dirty="0" smtClean="0"/>
              <a:t> later.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BF63C-773E-D442-A2EE-87077B6B885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85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extras can be primitives, arrays, or Serializable or Parcelable. Objects can be passed.</a:t>
            </a: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8B21A7F-F9EB-FB41-A62A-5377DB33A5E0}" type="slidenum">
              <a:rPr lang="en-US" sz="1200"/>
              <a:pPr eaLnBrk="1" hangingPunct="1"/>
              <a:t>9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" charset="0"/>
              </a:rPr>
              <a:t>Q for me: what else can I pick?</a:t>
            </a:r>
          </a:p>
          <a:p>
            <a:r>
              <a:rPr lang="en-US" dirty="0" smtClean="0">
                <a:latin typeface="Arial" charset="0"/>
              </a:rPr>
              <a:t>Get the filter out of the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baseline="0" dirty="0" err="1" smtClean="0">
                <a:latin typeface="Arial" charset="0"/>
              </a:rPr>
              <a:t>AndroidManifest</a:t>
            </a:r>
            <a:r>
              <a:rPr lang="en-US" baseline="0" dirty="0" smtClean="0">
                <a:latin typeface="Arial" charset="0"/>
              </a:rPr>
              <a:t> that matches this</a:t>
            </a:r>
            <a:endParaRPr lang="en-US" dirty="0">
              <a:latin typeface="Arial" charset="0"/>
            </a:endParaRPr>
          </a:p>
          <a:p>
            <a:endParaRPr lang="en-US" dirty="0">
              <a:latin typeface="Calibri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B8C3BBE3-34AE-BF4A-8E11-8F97B84A86D9}" type="slidenum">
              <a:rPr lang="en-US" sz="1200"/>
              <a:pPr eaLnBrk="1" hangingPunct="1"/>
              <a:t>12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MMS</a:t>
            </a:r>
          </a:p>
          <a:p>
            <a:r>
              <a:rPr lang="en-US" dirty="0" smtClean="0">
                <a:latin typeface="Calibri" charset="0"/>
              </a:rPr>
              <a:t>Email</a:t>
            </a:r>
          </a:p>
          <a:p>
            <a:r>
              <a:rPr lang="en-US" dirty="0" smtClean="0">
                <a:latin typeface="Calibri" charset="0"/>
              </a:rPr>
              <a:t>Twitter.</a:t>
            </a:r>
            <a:r>
              <a:rPr lang="en-US" baseline="0" dirty="0" smtClean="0">
                <a:latin typeface="Calibri" charset="0"/>
              </a:rPr>
              <a:t> Etc.</a:t>
            </a:r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- figure out what DEBUG_LOG_RESOLUTION does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- can you give other apps permission to access your data</a:t>
            </a:r>
            <a:r>
              <a:rPr lang="en-US" dirty="0" smtClean="0">
                <a:latin typeface="Calibri" charset="0"/>
              </a:rPr>
              <a:t>? A: you can make files or databases WORLD_WRITABLE. Or put them on the SD Card, if it has one.</a:t>
            </a:r>
            <a:endParaRPr lang="en-US" dirty="0">
              <a:latin typeface="Calibri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33A4B88-F865-E34A-B4A7-643265B9DA37}" type="slidenum">
              <a:rPr lang="en-US" sz="1200"/>
              <a:pPr eaLnBrk="1" hangingPunct="1"/>
              <a:t>16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Would like to add diagram of what this looks like activity/task</a:t>
            </a:r>
            <a:r>
              <a:rPr lang="en-US" baseline="0" dirty="0" smtClean="0"/>
              <a:t> wise. Want to see on phone what the back stack looks like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BF63C-773E-D442-A2EE-87077B6B885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1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wonder if I could add my HTC Activity to create chooser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BF63C-773E-D442-A2EE-87077B6B885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77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(5/24/12 20:08) -----</a:t>
            </a:r>
          </a:p>
          <a:p>
            <a:r>
              <a:rPr lang="en-US"/>
              <a:t>what comes back in the data here? it is the location, or a small version of the image?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BF63C-773E-D442-A2EE-87077B6B885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64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(5/24/12 20:08) -----</a:t>
            </a:r>
          </a:p>
          <a:p>
            <a:r>
              <a:rPr lang="en-US" dirty="0"/>
              <a:t>get a mouse clicker that will go into my </a:t>
            </a:r>
            <a:r>
              <a:rPr lang="en-US" dirty="0" err="1"/>
              <a:t>usb</a:t>
            </a:r>
            <a:r>
              <a:rPr lang="en-US" dirty="0"/>
              <a:t> port next to my phone</a:t>
            </a:r>
          </a:p>
          <a:p>
            <a:endParaRPr lang="en-US" dirty="0"/>
          </a:p>
          <a:p>
            <a:r>
              <a:rPr lang="en-US" dirty="0"/>
              <a:t>make a new repo called </a:t>
            </a:r>
            <a:r>
              <a:rPr lang="en-US" dirty="0" err="1"/>
              <a:t>Tronsmit</a:t>
            </a:r>
            <a:endParaRPr lang="en-US" dirty="0"/>
          </a:p>
          <a:p>
            <a:endParaRPr lang="en-US" dirty="0"/>
          </a:p>
          <a:p>
            <a:r>
              <a:rPr lang="en-US" dirty="0"/>
              <a:t>fix the log button</a:t>
            </a:r>
          </a:p>
          <a:p>
            <a:endParaRPr lang="en-US" dirty="0"/>
          </a:p>
          <a:p>
            <a:r>
              <a:rPr lang="en-US" dirty="0"/>
              <a:t>what is the difference between an application and a package?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BF63C-773E-D442-A2EE-87077B6B885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1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41534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49349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838200"/>
            <a:ext cx="215265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838200"/>
            <a:ext cx="6305550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57634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79931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357267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229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229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88771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78496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81510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5856325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8110822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1247862"/>
      </p:ext>
    </p:extLst>
  </p:cSld>
  <p:clrMapOvr>
    <a:masterClrMapping/>
  </p:clrMapOvr>
  <p:transition xmlns:p14="http://schemas.microsoft.com/office/powerpoint/2010/main">
    <p:wip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8382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610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>
    <p:wip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>
          <a:solidFill>
            <a:srgbClr val="D7D9DF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>
          <a:solidFill>
            <a:srgbClr val="D7D9DF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6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jessitron/Transmi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CA" sz="3600">
                <a:latin typeface="Arial" charset="0"/>
              </a:rPr>
              <a:t>Android: State Your Intentions</a:t>
            </a:r>
          </a:p>
        </p:txBody>
      </p:sp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/>
          <a:p>
            <a:pPr eaLnBrk="1" hangingPunct="1"/>
            <a:r>
              <a:rPr lang="en-CA">
                <a:latin typeface="Arial" charset="0"/>
              </a:rPr>
              <a:t>Jessica Kerr				@jessitron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Filter</a:t>
            </a:r>
            <a:endParaRPr lang="en-US" dirty="0"/>
          </a:p>
        </p:txBody>
      </p:sp>
      <p:pic>
        <p:nvPicPr>
          <p:cNvPr id="4" name="Picture 3" descr="Screen Shot 2012-05-31 at 7.46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00"/>
            <a:ext cx="7970921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07279"/>
      </p:ext>
    </p:extLst>
  </p:cSld>
  <p:clrMapOvr>
    <a:masterClrMapping/>
  </p:clrMapOvr>
  <p:transition xmlns:p14="http://schemas.microsoft.com/office/powerpoint/2010/main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2012-05-13_14-30-3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371600"/>
            <a:ext cx="1828800" cy="3227294"/>
          </a:xfrm>
          <a:prstGeom prst="rect">
            <a:avLst/>
          </a:prstGeom>
        </p:spPr>
      </p:pic>
      <p:pic>
        <p:nvPicPr>
          <p:cNvPr id="3" name="Picture 2" descr="2011-09-02_09-48-4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752600"/>
            <a:ext cx="1721168" cy="3037355"/>
          </a:xfrm>
          <a:prstGeom prst="rect">
            <a:avLst/>
          </a:prstGeom>
        </p:spPr>
      </p:pic>
      <p:pic>
        <p:nvPicPr>
          <p:cNvPr id="6" name="Picture 5" descr="2012-05-13_14-35-0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438400"/>
            <a:ext cx="1770380" cy="3124200"/>
          </a:xfrm>
          <a:prstGeom prst="rect">
            <a:avLst/>
          </a:prstGeom>
        </p:spPr>
      </p:pic>
      <p:pic>
        <p:nvPicPr>
          <p:cNvPr id="5" name="Picture 4" descr="2012-05-13_14-16-54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43000"/>
            <a:ext cx="1575275" cy="2779897"/>
          </a:xfrm>
          <a:prstGeom prst="rect">
            <a:avLst/>
          </a:prstGeom>
        </p:spPr>
      </p:pic>
      <p:pic>
        <p:nvPicPr>
          <p:cNvPr id="8" name="Picture 7" descr="2012-05-30_10-28-22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362200"/>
            <a:ext cx="1856740" cy="3276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Pick a Contact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574131"/>
              </p:ext>
            </p:extLst>
          </p:nvPr>
        </p:nvGraphicFramePr>
        <p:xfrm>
          <a:off x="304800" y="1752600"/>
          <a:ext cx="8458200" cy="419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19"/>
                <a:gridCol w="6557481"/>
              </a:tblGrid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Permission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READ_CONTACTS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Intent.ACTION_PICK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ContactsContract.Contacts.CONTENT_URI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Result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URI of chosen</a:t>
                      </a:r>
                      <a:r>
                        <a:rPr lang="en-US" sz="2400" baseline="0" dirty="0" smtClean="0"/>
                        <a:t> contact.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Getting results: step 1</a:t>
            </a:r>
          </a:p>
        </p:txBody>
      </p:sp>
      <p:pic>
        <p:nvPicPr>
          <p:cNvPr id="6" name="Picture 5" descr="Screen Shot 2012-05-31 at 8.13.1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86000"/>
            <a:ext cx="7416800" cy="21717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Getting results: step 2</a:t>
            </a:r>
          </a:p>
        </p:txBody>
      </p:sp>
      <p:pic>
        <p:nvPicPr>
          <p:cNvPr id="4" name="Picture 3" descr="Screen Shot 2012-05-30 at 10.20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28800"/>
            <a:ext cx="7251700" cy="3302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something else: image</a:t>
            </a:r>
            <a:endParaRPr lang="en-US" dirty="0"/>
          </a:p>
        </p:txBody>
      </p:sp>
      <p:pic>
        <p:nvPicPr>
          <p:cNvPr id="6" name="Picture 5" descr="Screen Shot 2012-05-29 at 8.43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3" y="2057400"/>
            <a:ext cx="9144000" cy="172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42161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Send </a:t>
            </a:r>
            <a:r>
              <a:rPr lang="en-US" dirty="0" smtClean="0">
                <a:latin typeface="Arial" charset="0"/>
              </a:rPr>
              <a:t>an Image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183142"/>
              </p:ext>
            </p:extLst>
          </p:nvPr>
        </p:nvGraphicFramePr>
        <p:xfrm>
          <a:off x="304800" y="1447800"/>
          <a:ext cx="8458200" cy="42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799"/>
                <a:gridCol w="4343401"/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2" marB="45722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Intent.ACTION_SEND</a:t>
                      </a:r>
                      <a:endParaRPr lang="en-US" sz="2400" dirty="0"/>
                    </a:p>
                  </a:txBody>
                  <a:tcPr marT="45722" marB="4572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</a:t>
                      </a:r>
                      <a:endParaRPr lang="en-US" sz="2400" dirty="0"/>
                    </a:p>
                  </a:txBody>
                  <a:tcPr marT="45722" marB="45722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 of image</a:t>
                      </a:r>
                      <a:r>
                        <a:rPr lang="en-US" sz="2400" baseline="0" dirty="0" smtClean="0"/>
                        <a:t>: </a:t>
                      </a:r>
                      <a:r>
                        <a:rPr lang="en-US" sz="2400" dirty="0" smtClean="0"/>
                        <a:t>“image/jpeg”</a:t>
                      </a:r>
                      <a:endParaRPr lang="en-US" sz="2400" dirty="0"/>
                    </a:p>
                  </a:txBody>
                  <a:tcPr marT="45722" marB="4572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Intent.EXTRA_STREAM</a:t>
                      </a:r>
                      <a:endParaRPr lang="en-US" sz="2400" dirty="0"/>
                    </a:p>
                  </a:txBody>
                  <a:tcPr marT="45722" marB="45722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URI to image</a:t>
                      </a:r>
                      <a:endParaRPr lang="en-US" sz="2400" dirty="0"/>
                    </a:p>
                  </a:txBody>
                  <a:tcPr marT="45722" marB="4572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06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EXTRA_PHONE_NUMBER or “address”</a:t>
                      </a:r>
                      <a:endParaRPr lang="en-US" sz="2400" dirty="0"/>
                    </a:p>
                  </a:txBody>
                  <a:tcPr marT="45722" marB="45722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Destination phone number</a:t>
                      </a:r>
                      <a:endParaRPr lang="en-US" sz="2400" dirty="0"/>
                    </a:p>
                  </a:txBody>
                  <a:tcPr marT="45722" marB="4572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680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Intent.EXTRA_TEXT</a:t>
                      </a:r>
                      <a:r>
                        <a:rPr lang="en-US" sz="2400" dirty="0" smtClean="0"/>
                        <a:t> or “</a:t>
                      </a:r>
                      <a:r>
                        <a:rPr lang="en-US" sz="2400" dirty="0" err="1" smtClean="0"/>
                        <a:t>sms_body</a:t>
                      </a:r>
                      <a:r>
                        <a:rPr lang="en-US" sz="2400" dirty="0" smtClean="0"/>
                        <a:t>”</a:t>
                      </a:r>
                      <a:endParaRPr lang="en-US" sz="2400" dirty="0"/>
                    </a:p>
                  </a:txBody>
                  <a:tcPr marT="45722" marB="45722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body</a:t>
                      </a:r>
                      <a:endParaRPr lang="en-US" sz="2400" dirty="0"/>
                    </a:p>
                  </a:txBody>
                  <a:tcPr marT="45722" marB="4572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 activities like…</a:t>
            </a:r>
            <a:endParaRPr lang="en-US" dirty="0"/>
          </a:p>
        </p:txBody>
      </p:sp>
      <p:pic>
        <p:nvPicPr>
          <p:cNvPr id="4" name="Picture 3" descr="Screen Shot 2012-05-31 at 7.46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62200"/>
            <a:ext cx="75438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66798"/>
      </p:ext>
    </p:extLst>
  </p:cSld>
  <p:clrMapOvr>
    <a:masterClrMapping/>
  </p:clrMapOvr>
  <p:transition xmlns:p14="http://schemas.microsoft.com/office/powerpoint/2010/main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SEND intent</a:t>
            </a:r>
            <a:endParaRPr lang="en-US" dirty="0"/>
          </a:p>
        </p:txBody>
      </p:sp>
      <p:pic>
        <p:nvPicPr>
          <p:cNvPr id="6" name="Picture 5" descr="Screen Shot 2012-05-27 at 4.03.0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" t="2229" r="1792" b="74412"/>
          <a:stretch/>
        </p:blipFill>
        <p:spPr>
          <a:xfrm>
            <a:off x="152400" y="2971800"/>
            <a:ext cx="8811848" cy="85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28001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SEND intent</a:t>
            </a:r>
            <a:endParaRPr lang="en-US" dirty="0"/>
          </a:p>
        </p:txBody>
      </p:sp>
      <p:pic>
        <p:nvPicPr>
          <p:cNvPr id="6" name="Picture 5" descr="Screen Shot 2012-05-27 at 4.03.0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" t="26307" r="1" b="33280"/>
          <a:stretch/>
        </p:blipFill>
        <p:spPr>
          <a:xfrm>
            <a:off x="136769" y="2725615"/>
            <a:ext cx="9007232" cy="14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46186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3" descr="lego_space_st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857250"/>
            <a:ext cx="6705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it out there!</a:t>
            </a:r>
            <a:endParaRPr lang="en-US" dirty="0"/>
          </a:p>
        </p:txBody>
      </p:sp>
      <p:pic>
        <p:nvPicPr>
          <p:cNvPr id="4" name="Picture 3" descr="Screen Shot 2012-05-27 at 4.04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8800"/>
            <a:ext cx="8151194" cy="1776542"/>
          </a:xfrm>
          <a:prstGeom prst="rect">
            <a:avLst/>
          </a:prstGeom>
        </p:spPr>
      </p:pic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3893340" y="4356555"/>
            <a:ext cx="1270000" cy="711200"/>
            <a:chOff x="3581400" y="3048000"/>
            <a:chExt cx="1406661" cy="787400"/>
          </a:xfrm>
        </p:grpSpPr>
        <p:pic>
          <p:nvPicPr>
            <p:cNvPr id="6" name="Picture 8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Connector 6"/>
            <p:cNvCxnSpPr/>
            <p:nvPr/>
          </p:nvCxnSpPr>
          <p:spPr>
            <a:xfrm flipH="1">
              <a:off x="3581069" y="3429990"/>
              <a:ext cx="532773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656022" y="3275399"/>
              <a:ext cx="534531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3656226" y="3580633"/>
              <a:ext cx="534531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4518788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638800" y="2438400"/>
            <a:ext cx="2438400" cy="2057399"/>
            <a:chOff x="5486400" y="2286000"/>
            <a:chExt cx="2438400" cy="2057399"/>
          </a:xfrm>
        </p:grpSpPr>
        <p:sp>
          <p:nvSpPr>
            <p:cNvPr id="37" name="Rounded Rectangle 36"/>
            <p:cNvSpPr/>
            <p:nvPr/>
          </p:nvSpPr>
          <p:spPr>
            <a:xfrm>
              <a:off x="5486400" y="2286000"/>
              <a:ext cx="2438400" cy="2057399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system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019800" y="3063240"/>
              <a:ext cx="1295400" cy="82296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Resolve</a:t>
              </a:r>
            </a:p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Activity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Task, Two Processes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09800" y="2438400"/>
            <a:ext cx="2895600" cy="2057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tronsmit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90800" y="3048000"/>
            <a:ext cx="2362200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TronsmitActivity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638800" y="2438400"/>
            <a:ext cx="2438400" cy="2057399"/>
            <a:chOff x="5638800" y="2438400"/>
            <a:chExt cx="2438400" cy="2057399"/>
          </a:xfrm>
        </p:grpSpPr>
        <p:sp>
          <p:nvSpPr>
            <p:cNvPr id="9" name="Rounded Rectangle 8"/>
            <p:cNvSpPr/>
            <p:nvPr/>
          </p:nvSpPr>
          <p:spPr>
            <a:xfrm>
              <a:off x="5638800" y="2438400"/>
              <a:ext cx="2438400" cy="2057399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twitter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19800" y="3063240"/>
              <a:ext cx="1828800" cy="82296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lang="en-US" dirty="0" err="1" smtClean="0">
                  <a:solidFill>
                    <a:schemeClr val="accent2">
                      <a:lumMod val="75000"/>
                    </a:schemeClr>
                  </a:solidFill>
                </a:rPr>
                <a:t>PostActivity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12" name="Straight Arrow Connector 11"/>
          <p:cNvCxnSpPr>
            <a:stCxn id="7" idx="3"/>
            <a:endCxn id="10" idx="1"/>
          </p:cNvCxnSpPr>
          <p:nvPr/>
        </p:nvCxnSpPr>
        <p:spPr>
          <a:xfrm>
            <a:off x="4953000" y="3467100"/>
            <a:ext cx="1066800" cy="76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Pentagon 12"/>
          <p:cNvSpPr/>
          <p:nvPr/>
        </p:nvSpPr>
        <p:spPr>
          <a:xfrm rot="5400000">
            <a:off x="914400" y="3276600"/>
            <a:ext cx="822960" cy="822960"/>
          </a:xfrm>
          <a:prstGeom prst="homePlat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4" name="Straight Arrow Connector 13"/>
          <p:cNvCxnSpPr>
            <a:stCxn id="13" idx="0"/>
            <a:endCxn id="7" idx="1"/>
          </p:cNvCxnSpPr>
          <p:nvPr/>
        </p:nvCxnSpPr>
        <p:spPr>
          <a:xfrm flipV="1">
            <a:off x="1737360" y="3467100"/>
            <a:ext cx="853440" cy="152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906507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12-05-30_10-28-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81000"/>
            <a:ext cx="3352800" cy="591670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57200" y="5257800"/>
            <a:ext cx="3429000" cy="914400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TextBox 5"/>
          <p:cNvSpPr txBox="1"/>
          <p:nvPr/>
        </p:nvSpPr>
        <p:spPr>
          <a:xfrm>
            <a:off x="4800600" y="1905000"/>
            <a:ext cx="3505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To unset: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Settings…</a:t>
            </a:r>
          </a:p>
          <a:p>
            <a:r>
              <a:rPr lang="en-US" dirty="0" smtClean="0">
                <a:latin typeface="+mj-lt"/>
              </a:rPr>
              <a:t>Applications…</a:t>
            </a:r>
          </a:p>
          <a:p>
            <a:r>
              <a:rPr lang="en-US" dirty="0" smtClean="0">
                <a:latin typeface="+mj-lt"/>
              </a:rPr>
              <a:t>Manage Applications…</a:t>
            </a:r>
          </a:p>
          <a:p>
            <a:r>
              <a:rPr lang="en-US" dirty="0" smtClean="0">
                <a:latin typeface="+mj-lt"/>
              </a:rPr>
              <a:t>- Default app -</a:t>
            </a:r>
          </a:p>
          <a:p>
            <a:r>
              <a:rPr lang="en-US" dirty="0" smtClean="0">
                <a:latin typeface="+mj-lt"/>
              </a:rPr>
              <a:t>Clear Defaults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6279019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an activity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11424"/>
              </p:ext>
            </p:extLst>
          </p:nvPr>
        </p:nvGraphicFramePr>
        <p:xfrm>
          <a:off x="304800" y="1447800"/>
          <a:ext cx="8458200" cy="419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19"/>
                <a:gridCol w="2214080"/>
                <a:gridCol w="4343401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400" dirty="0" err="1" smtClean="0"/>
                        <a:t>Intent.ACTION_PICK_ACTIVITY</a:t>
                      </a:r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2410">
                <a:tc gridSpan="3">
                  <a:txBody>
                    <a:bodyPr/>
                    <a:lstStyle/>
                    <a:p>
                      <a:r>
                        <a:rPr lang="en-US" sz="2400" dirty="0" smtClean="0"/>
                        <a:t>Extras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5390">
                <a:tc gridSpan="2">
                  <a:txBody>
                    <a:bodyPr/>
                    <a:lstStyle/>
                    <a:p>
                      <a:r>
                        <a:rPr lang="en-US" sz="2400" dirty="0" err="1" smtClean="0"/>
                        <a:t>Intent.EXTRA_INTENT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Present</a:t>
                      </a:r>
                      <a:r>
                        <a:rPr lang="en-US" sz="2400" baseline="0" dirty="0" smtClean="0"/>
                        <a:t> activities that fill this intent</a:t>
                      </a:r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14400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Intent.</a:t>
                      </a:r>
                    </a:p>
                    <a:p>
                      <a:r>
                        <a:rPr lang="en-US" sz="2400" dirty="0" smtClean="0"/>
                        <a:t>EXTRA_TITLE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Title of the list</a:t>
                      </a:r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Result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Intent that will launch</a:t>
                      </a:r>
                      <a:r>
                        <a:rPr lang="en-US" sz="2400" baseline="0" dirty="0" smtClean="0"/>
                        <a:t> the chosen activity</a:t>
                      </a:r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762606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out what they picked</a:t>
            </a:r>
            <a:endParaRPr lang="en-US" dirty="0"/>
          </a:p>
        </p:txBody>
      </p:sp>
      <p:pic>
        <p:nvPicPr>
          <p:cNvPr id="7" name="Picture 6" descr="Screen Shot 2012-05-27 at 4.09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1107"/>
            <a:ext cx="9144000" cy="1645248"/>
          </a:xfrm>
          <a:prstGeom prst="rect">
            <a:avLst/>
          </a:prstGeom>
        </p:spPr>
      </p:pic>
      <p:pic>
        <p:nvPicPr>
          <p:cNvPr id="9" name="Picture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176" y="4724400"/>
            <a:ext cx="719624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105400"/>
            <a:ext cx="262424" cy="25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/>
          <p:cNvCxnSpPr>
            <a:stCxn id="13" idx="3"/>
            <a:endCxn id="9" idx="1"/>
          </p:cNvCxnSpPr>
          <p:nvPr/>
        </p:nvCxnSpPr>
        <p:spPr>
          <a:xfrm flipV="1">
            <a:off x="3615224" y="5080000"/>
            <a:ext cx="287952" cy="1550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091666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Activity</a:t>
            </a:r>
            <a:endParaRPr lang="en-US" dirty="0"/>
          </a:p>
        </p:txBody>
      </p:sp>
      <p:pic>
        <p:nvPicPr>
          <p:cNvPr id="5" name="Picture 4" descr="2012-05-30_10-28-2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2" y="0"/>
            <a:ext cx="3886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97240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to let the user choose	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044274"/>
              </p:ext>
            </p:extLst>
          </p:nvPr>
        </p:nvGraphicFramePr>
        <p:xfrm>
          <a:off x="457200" y="2057400"/>
          <a:ext cx="8001000" cy="3042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91000"/>
                <a:gridCol w="1295400"/>
                <a:gridCol w="1295400"/>
                <a:gridCol w="1219200"/>
              </a:tblGrid>
              <a:tr h="7366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“Set as default”?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Custom</a:t>
                      </a:r>
                      <a:r>
                        <a:rPr lang="en-US" baseline="0" dirty="0" smtClean="0">
                          <a:solidFill>
                            <a:schemeClr val="accent6"/>
                          </a:solidFill>
                        </a:rPr>
                        <a:t> Title</a:t>
                      </a:r>
                      <a:endParaRPr lang="en-US" dirty="0" smtClean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accent6"/>
                          </a:solidFill>
                        </a:rPr>
                        <a:t>Launches choice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5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Just start the activity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6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55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accent6"/>
                          </a:solidFill>
                        </a:rPr>
                        <a:t>Intent.createChooser</a:t>
                      </a: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(…)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5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ACTION_PICK_ACTIVITY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213753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Take a Picture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984428"/>
              </p:ext>
            </p:extLst>
          </p:nvPr>
        </p:nvGraphicFramePr>
        <p:xfrm>
          <a:off x="304800" y="1752600"/>
          <a:ext cx="8458200" cy="419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/>
                <a:gridCol w="6019800"/>
              </a:tblGrid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MediaStore.ACTION_IMAGE_CAPTURE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Extra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MediaStore.EXTRA_OUTPUT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baseline="0" dirty="0" smtClean="0"/>
                        <a:t>– File URI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Result:</a:t>
                      </a:r>
                      <a:r>
                        <a:rPr lang="en-US" sz="2400" baseline="0" dirty="0" smtClean="0"/>
                        <a:t> data</a:t>
                      </a:r>
                      <a:endParaRPr lang="en-US" sz="2400" dirty="0" smtClean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URI where image was saved  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Result: extra</a:t>
                      </a:r>
                      <a:r>
                        <a:rPr lang="en-US" sz="2400" baseline="0" dirty="0" smtClean="0"/>
                        <a:t> “data”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Small</a:t>
                      </a:r>
                      <a:r>
                        <a:rPr lang="en-US" sz="2400" baseline="0" dirty="0" smtClean="0"/>
                        <a:t> b</a:t>
                      </a:r>
                      <a:r>
                        <a:rPr lang="en-US" sz="2400" dirty="0" smtClean="0"/>
                        <a:t>itmap version of image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2-05-30 at 3.31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7000"/>
            <a:ext cx="9144000" cy="124803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7772400" cy="4572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Take a Picture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33795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 picture - result</a:t>
            </a:r>
            <a:endParaRPr lang="en-US" dirty="0"/>
          </a:p>
        </p:txBody>
      </p:sp>
      <p:pic>
        <p:nvPicPr>
          <p:cNvPr id="4" name="Picture 3" descr="Screen Shot 2012-05-30 at 3.39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3620"/>
            <a:ext cx="9144000" cy="211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57560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66800" y="2362200"/>
            <a:ext cx="72390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https://</a:t>
            </a:r>
            <a:r>
              <a:rPr lang="en-US" sz="3200" dirty="0" err="1">
                <a:latin typeface="+mj-lt"/>
              </a:rPr>
              <a:t>github.com</a:t>
            </a:r>
            <a:r>
              <a:rPr lang="en-US" sz="3200" dirty="0">
                <a:latin typeface="+mj-lt"/>
              </a:rPr>
              <a:t>/</a:t>
            </a:r>
            <a:r>
              <a:rPr lang="en-US" sz="3200" dirty="0" err="1">
                <a:latin typeface="+mj-lt"/>
              </a:rPr>
              <a:t>jessitron</a:t>
            </a:r>
            <a:r>
              <a:rPr lang="en-US" sz="3200" dirty="0">
                <a:latin typeface="+mj-lt"/>
              </a:rPr>
              <a:t>/</a:t>
            </a:r>
            <a:r>
              <a:rPr lang="en-US" sz="3200" dirty="0" err="1">
                <a:latin typeface="+mj-lt"/>
              </a:rPr>
              <a:t>Tronsmit</a:t>
            </a:r>
            <a:endParaRPr lang="en-US" sz="3200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7772400" cy="4572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Let the user c</a:t>
            </a:r>
            <a:r>
              <a:rPr lang="en-US" dirty="0" smtClean="0">
                <a:latin typeface="Arial" charset="0"/>
              </a:rPr>
              <a:t>all </a:t>
            </a:r>
            <a:r>
              <a:rPr lang="en-US" dirty="0" smtClean="0">
                <a:latin typeface="Arial" charset="0"/>
              </a:rPr>
              <a:t>a phone number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684168"/>
              </p:ext>
            </p:extLst>
          </p:nvPr>
        </p:nvGraphicFramePr>
        <p:xfrm>
          <a:off x="304800" y="1752600"/>
          <a:ext cx="8458200" cy="2095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19"/>
                <a:gridCol w="6557481"/>
              </a:tblGrid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Intent.ACTION_DIAL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tel:</a:t>
                      </a:r>
                      <a:r>
                        <a:rPr lang="en-US" sz="2400" baseline="0" dirty="0" err="1" smtClean="0"/>
                        <a:t>xxxxxxxxxx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7772400" cy="4572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Call a phone number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432216"/>
              </p:ext>
            </p:extLst>
          </p:nvPr>
        </p:nvGraphicFramePr>
        <p:xfrm>
          <a:off x="304800" y="1752600"/>
          <a:ext cx="8458200" cy="3143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19"/>
                <a:gridCol w="6557481"/>
              </a:tblGrid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Permission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CALL_PHONE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Intent.ACTION_CALL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tel:</a:t>
                      </a:r>
                      <a:r>
                        <a:rPr lang="en-US" sz="2400" baseline="0" dirty="0" err="1" smtClean="0"/>
                        <a:t>xxxxxxxxxx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55204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What else is available?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View</a:t>
            </a:r>
          </a:p>
          <a:p>
            <a:pPr lvl="1"/>
            <a:r>
              <a:rPr lang="en-US" dirty="0" smtClean="0">
                <a:latin typeface="Arial" charset="0"/>
              </a:rPr>
              <a:t>Browser</a:t>
            </a:r>
          </a:p>
          <a:p>
            <a:pPr lvl="1"/>
            <a:r>
              <a:rPr lang="en-US" dirty="0" smtClean="0">
                <a:latin typeface="Arial" charset="0"/>
              </a:rPr>
              <a:t>Contact</a:t>
            </a:r>
          </a:p>
          <a:p>
            <a:pPr lvl="1"/>
            <a:r>
              <a:rPr lang="en-US" dirty="0" smtClean="0">
                <a:latin typeface="Arial" charset="0"/>
              </a:rPr>
              <a:t>Image</a:t>
            </a:r>
          </a:p>
          <a:p>
            <a:r>
              <a:rPr lang="en-US" dirty="0" smtClean="0">
                <a:latin typeface="Arial" charset="0"/>
              </a:rPr>
              <a:t>Edit</a:t>
            </a:r>
          </a:p>
          <a:p>
            <a:r>
              <a:rPr lang="en-US" dirty="0" smtClean="0">
                <a:latin typeface="Arial" charset="0"/>
              </a:rPr>
              <a:t>Flash some lights</a:t>
            </a:r>
            <a:endParaRPr lang="en-US" dirty="0">
              <a:latin typeface="Arial" charset="0"/>
            </a:endParaRPr>
          </a:p>
        </p:txBody>
      </p:sp>
      <p:pic>
        <p:nvPicPr>
          <p:cNvPr id="2" name="Picture 1" descr="Screen Shot 2012-05-24 at 3.49.06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" t="5696" r="567" b="12187"/>
          <a:stretch/>
        </p:blipFill>
        <p:spPr>
          <a:xfrm>
            <a:off x="4924334" y="4411400"/>
            <a:ext cx="3576271" cy="98031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an activity resolvable?</a:t>
            </a:r>
            <a:endParaRPr lang="en-US" dirty="0"/>
          </a:p>
        </p:txBody>
      </p:sp>
      <p:pic>
        <p:nvPicPr>
          <p:cNvPr id="7" name="Picture 6" descr="Screen Shot 2012-05-30 at 7.21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9232"/>
            <a:ext cx="9144000" cy="169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44910"/>
      </p:ext>
    </p:extLst>
  </p:cSld>
  <p:clrMapOvr>
    <a:masterClrMapping/>
  </p:clrMapOvr>
  <p:transition xmlns:p14="http://schemas.microsoft.com/office/powerpoint/2010/main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FLAG_ACTIVITY_NEW_TASK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438400" y="1524000"/>
            <a:ext cx="2895600" cy="2057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myapp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2209800"/>
            <a:ext cx="10668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91000" y="2209800"/>
            <a:ext cx="822960" cy="762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514600" y="3886200"/>
            <a:ext cx="1512724" cy="205739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gmail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43200" y="4724400"/>
            <a:ext cx="822960" cy="82296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" name="Straight Arrow Connector 9"/>
          <p:cNvCxnSpPr>
            <a:endCxn id="6" idx="1"/>
          </p:cNvCxnSpPr>
          <p:nvPr/>
        </p:nvCxnSpPr>
        <p:spPr>
          <a:xfrm>
            <a:off x="3886200" y="2590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3154680" y="2590800"/>
            <a:ext cx="1859280" cy="2133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Pentagon 13"/>
          <p:cNvSpPr/>
          <p:nvPr/>
        </p:nvSpPr>
        <p:spPr>
          <a:xfrm rot="5400000">
            <a:off x="914400" y="3429000"/>
            <a:ext cx="822960" cy="822960"/>
          </a:xfrm>
          <a:prstGeom prst="homePlat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5" name="Straight Arrow Connector 14"/>
          <p:cNvCxnSpPr>
            <a:stCxn id="14" idx="0"/>
            <a:endCxn id="5" idx="1"/>
          </p:cNvCxnSpPr>
          <p:nvPr/>
        </p:nvCxnSpPr>
        <p:spPr>
          <a:xfrm flipV="1">
            <a:off x="1737360" y="2590800"/>
            <a:ext cx="1082040" cy="10439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804178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FLAG_ACTIVITY_CLEAR_WHEN_TASK_RESET</a:t>
            </a:r>
          </a:p>
          <a:p>
            <a:pPr lvl="1"/>
            <a:r>
              <a:rPr lang="en-US" dirty="0" smtClean="0"/>
              <a:t>Don’t hang around if the user leaves and comes back</a:t>
            </a:r>
          </a:p>
          <a:p>
            <a:r>
              <a:rPr lang="en-US" dirty="0" smtClean="0"/>
              <a:t>FLAG_ACTIVITY_REORDER_TO_FRONT</a:t>
            </a:r>
          </a:p>
          <a:p>
            <a:pPr lvl="1"/>
            <a:r>
              <a:rPr lang="en-US" dirty="0" smtClean="0"/>
              <a:t>Don’t have duplicates of this activity in the stack</a:t>
            </a:r>
            <a:endParaRPr lang="en-US" dirty="0"/>
          </a:p>
          <a:p>
            <a:r>
              <a:rPr lang="en-US" dirty="0" smtClean="0"/>
              <a:t>FLAG_ACTIVITY_CLEAR_TOP</a:t>
            </a:r>
          </a:p>
          <a:p>
            <a:pPr lvl="1"/>
            <a:r>
              <a:rPr lang="en-US" dirty="0" smtClean="0"/>
              <a:t>Prevent circles in the back stack</a:t>
            </a:r>
          </a:p>
          <a:p>
            <a:r>
              <a:rPr lang="en-US" dirty="0" smtClean="0"/>
              <a:t>FLAG_ACTIVITY_NEW_TASK</a:t>
            </a:r>
          </a:p>
          <a:p>
            <a:pPr lvl="1"/>
            <a:r>
              <a:rPr lang="en-US" dirty="0" smtClean="0"/>
              <a:t>Put this activity in the task of its own application</a:t>
            </a:r>
          </a:p>
          <a:p>
            <a:pPr lvl="1"/>
            <a:r>
              <a:rPr lang="en-US" dirty="0"/>
              <a:t>With </a:t>
            </a:r>
            <a:r>
              <a:rPr lang="en-US" dirty="0" smtClean="0"/>
              <a:t>FLAG_ACTIVITY_MULTIPLE_TASK, will always start a new task</a:t>
            </a:r>
          </a:p>
          <a:p>
            <a:r>
              <a:rPr lang="en-US" dirty="0" smtClean="0"/>
              <a:t>FLAG_ACTIVITY_NO_ANIMATION, NO_HISTORY</a:t>
            </a:r>
          </a:p>
          <a:p>
            <a:pPr lvl="1"/>
            <a:r>
              <a:rPr lang="en-US" dirty="0" smtClean="0"/>
              <a:t>Transparently forward to another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758240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What is available on my device?</a:t>
            </a:r>
            <a:endParaRPr lang="en-US" dirty="0">
              <a:latin typeface="Arial" charset="0"/>
            </a:endParaRP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</a:rPr>
              <a:t>queryIntentActivities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Package </a:t>
            </a:r>
            <a:r>
              <a:rPr lang="en-US" dirty="0" smtClean="0">
                <a:latin typeface="Arial" charset="0"/>
              </a:rPr>
              <a:t>Manager</a:t>
            </a:r>
            <a:endParaRPr lang="en-US" dirty="0" smtClean="0">
              <a:latin typeface="Arial" charset="0"/>
            </a:endParaRPr>
          </a:p>
        </p:txBody>
      </p:sp>
      <p:pic>
        <p:nvPicPr>
          <p:cNvPr id="2" name="Picture 1" descr="Screen Shot 2012-05-31 at 8.04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1696"/>
            <a:ext cx="9144000" cy="124783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Go to the source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Chrome extension</a:t>
            </a:r>
          </a:p>
          <a:p>
            <a:pPr lvl="1"/>
            <a:r>
              <a:rPr lang="en-US" dirty="0" smtClean="0">
                <a:latin typeface="Arial" charset="0"/>
              </a:rPr>
              <a:t>Android SDK Reference Search</a:t>
            </a:r>
          </a:p>
          <a:p>
            <a:pPr lvl="1"/>
            <a:r>
              <a:rPr lang="en-US" dirty="0" smtClean="0">
                <a:latin typeface="Arial" charset="0"/>
              </a:rPr>
              <a:t>Adds “view source” link to API docs</a:t>
            </a:r>
          </a:p>
          <a:p>
            <a:r>
              <a:rPr lang="en-US" dirty="0" smtClean="0">
                <a:latin typeface="Arial" charset="0"/>
              </a:rPr>
              <a:t>Download the source yourself</a:t>
            </a:r>
          </a:p>
          <a:p>
            <a:pPr lvl="1"/>
            <a:r>
              <a:rPr lang="en-US" dirty="0" err="1" smtClean="0">
                <a:latin typeface="Arial" charset="0"/>
              </a:rPr>
              <a:t>source.android.com</a:t>
            </a:r>
            <a:r>
              <a:rPr lang="en-US" dirty="0">
                <a:latin typeface="Arial" charset="0"/>
              </a:rPr>
              <a:t>/source/</a:t>
            </a:r>
            <a:r>
              <a:rPr lang="en-US" dirty="0" err="1" smtClean="0">
                <a:latin typeface="Arial" charset="0"/>
              </a:rPr>
              <a:t>downloading.html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“The initial sync operation will take an hour or more to complete</a:t>
            </a:r>
            <a:r>
              <a:rPr lang="en-US" dirty="0" smtClean="0">
                <a:latin typeface="Arial" charset="0"/>
              </a:rPr>
              <a:t>.”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err="1">
                <a:latin typeface="Arial" charset="0"/>
              </a:rPr>
              <a:t>AndroidManifest.xml</a:t>
            </a:r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Community Resources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</a:rPr>
              <a:t>Developer.android.com</a:t>
            </a:r>
            <a:endParaRPr lang="en-US" dirty="0" smtClean="0">
              <a:latin typeface="Arial" charset="0"/>
            </a:endParaRPr>
          </a:p>
          <a:p>
            <a:r>
              <a:rPr lang="en-US" dirty="0" err="1" smtClean="0">
                <a:latin typeface="Arial" charset="0"/>
              </a:rPr>
              <a:t>StackOverflow</a:t>
            </a:r>
            <a:endParaRPr lang="en-US" dirty="0" smtClean="0">
              <a:latin typeface="Arial" charset="0"/>
            </a:endParaRPr>
          </a:p>
          <a:p>
            <a:r>
              <a:rPr lang="en-US" dirty="0" err="1" smtClean="0">
                <a:latin typeface="Arial" charset="0"/>
              </a:rPr>
              <a:t>OpenIntents.org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Where to go next</a:t>
            </a:r>
            <a:endParaRPr lang="en-US" dirty="0">
              <a:latin typeface="Arial" charset="0"/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 err="1" smtClean="0">
                <a:latin typeface="Arial" charset="0"/>
              </a:rPr>
              <a:t>Tronsmit</a:t>
            </a:r>
            <a:r>
              <a:rPr lang="en-US" sz="3200" dirty="0" smtClean="0">
                <a:latin typeface="Arial" charset="0"/>
              </a:rPr>
              <a:t> </a:t>
            </a:r>
            <a:r>
              <a:rPr lang="en-US" sz="3200" dirty="0" smtClean="0">
                <a:latin typeface="Arial" charset="0"/>
              </a:rPr>
              <a:t>sample application: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600" dirty="0" smtClean="0">
                <a:latin typeface="Arial" charset="0"/>
                <a:hlinkClick r:id="rId3"/>
              </a:rPr>
              <a:t>https://github.com/jessitron/</a:t>
            </a:r>
            <a:r>
              <a:rPr lang="en-US" sz="2600" dirty="0" smtClean="0">
                <a:latin typeface="Arial" charset="0"/>
                <a:hlinkClick r:id="rId3"/>
              </a:rPr>
              <a:t>Tronsmit</a:t>
            </a:r>
            <a:endParaRPr lang="en-US" sz="2600" dirty="0" smtClean="0">
              <a:latin typeface="Arial" charset="0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600" dirty="0" smtClean="0">
                <a:latin typeface="Arial" charset="0"/>
              </a:rPr>
              <a:t>Download it, install it on your device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600" dirty="0" smtClean="0">
                <a:latin typeface="Arial" charset="0"/>
              </a:rPr>
              <a:t>Try to take </a:t>
            </a:r>
            <a:r>
              <a:rPr lang="en-US" sz="2600" dirty="0" smtClean="0">
                <a:latin typeface="Arial" charset="0"/>
              </a:rPr>
              <a:t>over the world</a:t>
            </a:r>
            <a:endParaRPr lang="en-US" sz="2600" dirty="0">
              <a:latin typeface="Arial" charset="0"/>
            </a:endParaRPr>
          </a:p>
          <a:p>
            <a:pPr>
              <a:buFontTx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15000" y="48006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/>
                <a:cs typeface="Calibri"/>
              </a:rPr>
              <a:t>@</a:t>
            </a:r>
            <a:r>
              <a:rPr lang="en-US" sz="3600" dirty="0" err="1" smtClean="0">
                <a:latin typeface="Calibri"/>
                <a:cs typeface="Calibri"/>
              </a:rPr>
              <a:t>jessitron</a:t>
            </a:r>
            <a:endParaRPr lang="en-US" sz="36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934200" y="3657600"/>
            <a:ext cx="762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43000" y="2667000"/>
            <a:ext cx="914400" cy="10668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2819400"/>
            <a:ext cx="914400" cy="10668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2971800"/>
            <a:ext cx="914400" cy="10668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Diagonal Stripe 4"/>
          <p:cNvSpPr/>
          <p:nvPr/>
        </p:nvSpPr>
        <p:spPr>
          <a:xfrm rot="10800000">
            <a:off x="6400800" y="2895600"/>
            <a:ext cx="838200" cy="1295400"/>
          </a:xfrm>
          <a:prstGeom prst="diagStripe">
            <a:avLst>
              <a:gd name="adj" fmla="val 62752"/>
            </a:avLst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02" name="Group 9"/>
          <p:cNvGrpSpPr>
            <a:grpSpLocks/>
          </p:cNvGrpSpPr>
          <p:nvPr/>
        </p:nvGrpSpPr>
        <p:grpSpPr bwMode="auto">
          <a:xfrm>
            <a:off x="7086600" y="2895600"/>
            <a:ext cx="744538" cy="1219200"/>
            <a:chOff x="6553200" y="4114800"/>
            <a:chExt cx="838200" cy="1371600"/>
          </a:xfrm>
        </p:grpSpPr>
        <p:sp>
          <p:nvSpPr>
            <p:cNvPr id="11" name="Rectangle 10"/>
            <p:cNvSpPr/>
            <p:nvPr/>
          </p:nvSpPr>
          <p:spPr>
            <a:xfrm>
              <a:off x="7085787" y="4877396"/>
              <a:ext cx="76850" cy="6090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Diagonal Stripe 11"/>
            <p:cNvSpPr/>
            <p:nvPr/>
          </p:nvSpPr>
          <p:spPr>
            <a:xfrm rot="10800000">
              <a:off x="6553200" y="4114800"/>
              <a:ext cx="838200" cy="1294805"/>
            </a:xfrm>
            <a:prstGeom prst="diagStripe">
              <a:avLst>
                <a:gd name="adj" fmla="val 62752"/>
              </a:avLst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03" name="Group 8"/>
          <p:cNvGrpSpPr>
            <a:grpSpLocks/>
          </p:cNvGrpSpPr>
          <p:nvPr/>
        </p:nvGrpSpPr>
        <p:grpSpPr bwMode="auto">
          <a:xfrm>
            <a:off x="7772400" y="2895600"/>
            <a:ext cx="533400" cy="963613"/>
            <a:chOff x="7467600" y="4267200"/>
            <a:chExt cx="533400" cy="963706"/>
          </a:xfrm>
        </p:grpSpPr>
        <p:sp>
          <p:nvSpPr>
            <p:cNvPr id="13" name="Rectangle 12"/>
            <p:cNvSpPr/>
            <p:nvPr/>
          </p:nvSpPr>
          <p:spPr>
            <a:xfrm>
              <a:off x="7848600" y="4800651"/>
              <a:ext cx="49213" cy="4302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Diagonal Stripe 13"/>
            <p:cNvSpPr/>
            <p:nvPr/>
          </p:nvSpPr>
          <p:spPr>
            <a:xfrm rot="10800000">
              <a:off x="7467600" y="4267200"/>
              <a:ext cx="533400" cy="914488"/>
            </a:xfrm>
            <a:prstGeom prst="diagStripe">
              <a:avLst>
                <a:gd name="adj" fmla="val 62752"/>
              </a:avLst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Trapezoid 15"/>
          <p:cNvSpPr/>
          <p:nvPr/>
        </p:nvSpPr>
        <p:spPr>
          <a:xfrm>
            <a:off x="3657600" y="4876800"/>
            <a:ext cx="2057400" cy="990600"/>
          </a:xfrm>
          <a:prstGeom prst="trapezoid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5" name="Picture 1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066800"/>
            <a:ext cx="147796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6" name="Group 41"/>
          <p:cNvGrpSpPr>
            <a:grpSpLocks/>
          </p:cNvGrpSpPr>
          <p:nvPr/>
        </p:nvGrpSpPr>
        <p:grpSpPr bwMode="auto">
          <a:xfrm rot="9583989">
            <a:off x="3581400" y="3048000"/>
            <a:ext cx="1406525" cy="787400"/>
            <a:chOff x="3581400" y="3048000"/>
            <a:chExt cx="1406661" cy="787400"/>
          </a:xfrm>
        </p:grpSpPr>
        <p:pic>
          <p:nvPicPr>
            <p:cNvPr id="4127" name="Picture 8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1" name="Straight Connector 40"/>
            <p:cNvCxnSpPr/>
            <p:nvPr/>
          </p:nvCxnSpPr>
          <p:spPr>
            <a:xfrm flipH="1">
              <a:off x="3582375" y="3429777"/>
              <a:ext cx="533452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3658542" y="3278519"/>
              <a:ext cx="533452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3657848" y="3582871"/>
              <a:ext cx="533452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7" name="Group 88"/>
          <p:cNvGrpSpPr>
            <a:grpSpLocks/>
          </p:cNvGrpSpPr>
          <p:nvPr/>
        </p:nvGrpSpPr>
        <p:grpSpPr bwMode="auto">
          <a:xfrm rot="2309524">
            <a:off x="5394325" y="2438400"/>
            <a:ext cx="1270000" cy="711200"/>
            <a:chOff x="3581400" y="3048000"/>
            <a:chExt cx="1406661" cy="787400"/>
          </a:xfrm>
        </p:grpSpPr>
        <p:pic>
          <p:nvPicPr>
            <p:cNvPr id="4123" name="Picture 8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1" name="Straight Connector 90"/>
            <p:cNvCxnSpPr/>
            <p:nvPr/>
          </p:nvCxnSpPr>
          <p:spPr>
            <a:xfrm flipH="1">
              <a:off x="3581069" y="3429990"/>
              <a:ext cx="532773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3656022" y="3275399"/>
              <a:ext cx="534531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3656226" y="3580633"/>
              <a:ext cx="534531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8" name="Group 93"/>
          <p:cNvGrpSpPr>
            <a:grpSpLocks/>
          </p:cNvGrpSpPr>
          <p:nvPr/>
        </p:nvGrpSpPr>
        <p:grpSpPr bwMode="auto">
          <a:xfrm rot="6393396">
            <a:off x="4867275" y="3849688"/>
            <a:ext cx="1017588" cy="569912"/>
            <a:chOff x="3581400" y="3048000"/>
            <a:chExt cx="1406661" cy="787400"/>
          </a:xfrm>
        </p:grpSpPr>
        <p:pic>
          <p:nvPicPr>
            <p:cNvPr id="4119" name="Picture 9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6" name="Straight Connector 95"/>
            <p:cNvCxnSpPr/>
            <p:nvPr/>
          </p:nvCxnSpPr>
          <p:spPr>
            <a:xfrm flipH="1">
              <a:off x="3579354" y="3429053"/>
              <a:ext cx="533257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3657298" y="3275468"/>
              <a:ext cx="533257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3656329" y="3580084"/>
              <a:ext cx="533257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9" name="Group 98"/>
          <p:cNvGrpSpPr>
            <a:grpSpLocks/>
          </p:cNvGrpSpPr>
          <p:nvPr/>
        </p:nvGrpSpPr>
        <p:grpSpPr bwMode="auto">
          <a:xfrm rot="8272852">
            <a:off x="2443163" y="2465388"/>
            <a:ext cx="1217612" cy="681037"/>
            <a:chOff x="3581400" y="3048000"/>
            <a:chExt cx="1406661" cy="787400"/>
          </a:xfrm>
        </p:grpSpPr>
        <p:pic>
          <p:nvPicPr>
            <p:cNvPr id="4115" name="Picture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1" name="Straight Connector 100"/>
            <p:cNvCxnSpPr/>
            <p:nvPr/>
          </p:nvCxnSpPr>
          <p:spPr>
            <a:xfrm flipH="1">
              <a:off x="3581627" y="3429235"/>
              <a:ext cx="533688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3657325" y="3276678"/>
              <a:ext cx="531854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3657034" y="3580772"/>
              <a:ext cx="531854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0" name="Group 103"/>
          <p:cNvGrpSpPr>
            <a:grpSpLocks/>
          </p:cNvGrpSpPr>
          <p:nvPr/>
        </p:nvGrpSpPr>
        <p:grpSpPr bwMode="auto">
          <a:xfrm rot="2031075">
            <a:off x="2449513" y="4095750"/>
            <a:ext cx="1238250" cy="693738"/>
            <a:chOff x="3581400" y="3048000"/>
            <a:chExt cx="1406661" cy="787400"/>
          </a:xfrm>
        </p:grpSpPr>
        <p:pic>
          <p:nvPicPr>
            <p:cNvPr id="4111" name="Picture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6" name="Straight Connector 105"/>
            <p:cNvCxnSpPr/>
            <p:nvPr/>
          </p:nvCxnSpPr>
          <p:spPr>
            <a:xfrm flipH="1">
              <a:off x="3580630" y="3427687"/>
              <a:ext cx="53381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3657232" y="3276551"/>
              <a:ext cx="53381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3657087" y="3580393"/>
              <a:ext cx="53381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Don't forget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Replace "presentation title" with my title wherever it </a:t>
            </a:r>
            <a:r>
              <a:rPr lang="en-US" dirty="0" smtClean="0">
                <a:latin typeface="Arial" charset="0"/>
              </a:rPr>
              <a:t>appears</a:t>
            </a:r>
          </a:p>
          <a:p>
            <a:r>
              <a:rPr lang="en-US" dirty="0" smtClean="0">
                <a:latin typeface="Arial" charset="0"/>
              </a:rPr>
              <a:t>App: try to duplicate crash when I hit “pick contact” but then exit, then try to go back.</a:t>
            </a:r>
          </a:p>
          <a:p>
            <a:r>
              <a:rPr lang="en-US" dirty="0" smtClean="0">
                <a:latin typeface="Arial" charset="0"/>
              </a:rPr>
              <a:t>What does it mean to set an app as a default? How does that stick, and what else does it affect?</a:t>
            </a:r>
          </a:p>
          <a:p>
            <a:r>
              <a:rPr lang="en-US" dirty="0" smtClean="0">
                <a:latin typeface="Arial" charset="0"/>
              </a:rPr>
              <a:t>Use  ACTION_PICK_ACTIVITY to let them choose what the button will do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dirty="0" err="1" smtClean="0">
                <a:latin typeface="Arial" charset="0"/>
              </a:rPr>
              <a:t>MediaPlayer</a:t>
            </a:r>
            <a:endParaRPr lang="en-CA" dirty="0" smtClean="0">
              <a:latin typeface="Arial" charset="0"/>
            </a:endParaRPr>
          </a:p>
          <a:p>
            <a:pPr eaLnBrk="1" hangingPunct="1"/>
            <a:r>
              <a:rPr lang="en-CA" dirty="0" err="1" smtClean="0">
                <a:latin typeface="Arial" charset="0"/>
              </a:rPr>
              <a:t>MediaRecorder</a:t>
            </a:r>
            <a:endParaRPr lang="en-CA" dirty="0">
              <a:latin typeface="Arial" charset="0"/>
            </a:endParaRPr>
          </a:p>
          <a:p>
            <a:pPr eaLnBrk="1" hangingPunct="1"/>
            <a:r>
              <a:rPr lang="en-CA" dirty="0" err="1">
                <a:latin typeface="Arial" charset="0"/>
              </a:rPr>
              <a:t>ContentProviders</a:t>
            </a:r>
            <a:endParaRPr lang="en-CA" dirty="0">
              <a:latin typeface="Arial" charset="0"/>
            </a:endParaRPr>
          </a:p>
          <a:p>
            <a:pPr lvl="1" eaLnBrk="1" hangingPunct="1"/>
            <a:r>
              <a:rPr lang="en-CA" dirty="0" smtClean="0">
                <a:latin typeface="Arial" charset="0"/>
              </a:rPr>
              <a:t>Photos and other media</a:t>
            </a:r>
            <a:endParaRPr lang="en-CA" dirty="0">
              <a:latin typeface="Arial" charset="0"/>
            </a:endParaRPr>
          </a:p>
          <a:p>
            <a:pPr eaLnBrk="1" hangingPunct="1"/>
            <a:r>
              <a:rPr lang="en-CA" dirty="0" err="1">
                <a:latin typeface="Arial" charset="0"/>
              </a:rPr>
              <a:t>SystemServices</a:t>
            </a:r>
            <a:endParaRPr lang="en-CA" dirty="0">
              <a:latin typeface="Arial" charset="0"/>
            </a:endParaRPr>
          </a:p>
          <a:p>
            <a:pPr lvl="1" eaLnBrk="1" hangingPunct="1"/>
            <a:r>
              <a:rPr lang="en-CA" dirty="0" err="1">
                <a:latin typeface="Arial" charset="0"/>
              </a:rPr>
              <a:t>LocationManager</a:t>
            </a:r>
            <a:endParaRPr lang="en-CA" dirty="0">
              <a:latin typeface="Arial" charset="0"/>
            </a:endParaRPr>
          </a:p>
          <a:p>
            <a:pPr lvl="1" eaLnBrk="1" hangingPunct="1"/>
            <a:r>
              <a:rPr lang="en-CA" dirty="0" err="1">
                <a:latin typeface="Arial" charset="0"/>
              </a:rPr>
              <a:t>SMSManager</a:t>
            </a:r>
            <a:endParaRPr lang="en-CA" dirty="0">
              <a:latin typeface="Arial" charset="0"/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>
                <a:latin typeface="Arial" charset="0"/>
              </a:rPr>
              <a:t>Resources not accessed through intents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/>
            <a:r>
              <a:rPr lang="en-CA" sz="2000">
                <a:solidFill>
                  <a:srgbClr val="89A8B7"/>
                </a:solidFill>
                <a:latin typeface="Arial" charset="0"/>
              </a:rPr>
              <a:t>Presentation title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Your own intentions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Create your own </a:t>
            </a:r>
            <a:r>
              <a:rPr lang="en-US" dirty="0" smtClean="0">
                <a:latin typeface="Arial" charset="0"/>
              </a:rPr>
              <a:t>activities </a:t>
            </a:r>
            <a:r>
              <a:rPr lang="en-US" dirty="0">
                <a:latin typeface="Arial" charset="0"/>
              </a:rPr>
              <a:t>that fire</a:t>
            </a:r>
          </a:p>
          <a:p>
            <a:pPr lvl="1"/>
            <a:r>
              <a:rPr lang="en-US" dirty="0">
                <a:latin typeface="Arial" charset="0"/>
              </a:rPr>
              <a:t>When the device approaches a specific geographic location</a:t>
            </a:r>
          </a:p>
          <a:p>
            <a:pPr lvl="1"/>
            <a:r>
              <a:rPr lang="en-US" dirty="0">
                <a:latin typeface="Arial" charset="0"/>
              </a:rPr>
              <a:t>When the device turns on and off</a:t>
            </a:r>
          </a:p>
          <a:p>
            <a:pPr lvl="1"/>
            <a:r>
              <a:rPr lang="en-US" dirty="0">
                <a:latin typeface="Arial" charset="0"/>
              </a:rPr>
              <a:t>When the battery gets </a:t>
            </a:r>
            <a:r>
              <a:rPr lang="en-US" dirty="0" smtClean="0">
                <a:latin typeface="Arial" charset="0"/>
              </a:rPr>
              <a:t>low</a:t>
            </a:r>
          </a:p>
          <a:p>
            <a:pPr lvl="1"/>
            <a:r>
              <a:rPr lang="en-US" dirty="0" smtClean="0">
                <a:latin typeface="Arial" charset="0"/>
              </a:rPr>
              <a:t>To open a link to your own website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and activities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09800" y="2438400"/>
            <a:ext cx="2895600" cy="2057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myapp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3124200"/>
            <a:ext cx="10668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62400" y="3124200"/>
            <a:ext cx="822960" cy="762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650076" y="2438400"/>
            <a:ext cx="1512724" cy="205739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gmail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19800" y="3063240"/>
            <a:ext cx="822960" cy="82296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" name="Straight Arrow Connector 9"/>
          <p:cNvCxnSpPr>
            <a:endCxn id="6" idx="1"/>
          </p:cNvCxnSpPr>
          <p:nvPr/>
        </p:nvCxnSpPr>
        <p:spPr>
          <a:xfrm>
            <a:off x="3657600" y="3505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1"/>
          </p:cNvCxnSpPr>
          <p:nvPr/>
        </p:nvCxnSpPr>
        <p:spPr>
          <a:xfrm flipV="1">
            <a:off x="4785360" y="3474720"/>
            <a:ext cx="1234440" cy="304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Pentagon 13"/>
          <p:cNvSpPr/>
          <p:nvPr/>
        </p:nvSpPr>
        <p:spPr>
          <a:xfrm rot="5400000">
            <a:off x="1219200" y="3291840"/>
            <a:ext cx="822960" cy="822960"/>
          </a:xfrm>
          <a:prstGeom prst="homePlat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5" name="Straight Arrow Connector 14"/>
          <p:cNvCxnSpPr>
            <a:stCxn id="14" idx="0"/>
            <a:endCxn id="5" idx="1"/>
          </p:cNvCxnSpPr>
          <p:nvPr/>
        </p:nvCxnSpPr>
        <p:spPr>
          <a:xfrm>
            <a:off x="2042160" y="3497580"/>
            <a:ext cx="548640" cy="76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48880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Parts of an Intent</a:t>
            </a:r>
          </a:p>
        </p:txBody>
      </p:sp>
      <p:pic>
        <p:nvPicPr>
          <p:cNvPr id="2" name="Picture 1" descr="intentConten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64000"/>
            <a:ext cx="7150100" cy="459408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AndroidManifest.xml</a:t>
            </a:r>
            <a:endParaRPr lang="en-US" dirty="0"/>
          </a:p>
        </p:txBody>
      </p:sp>
      <p:pic>
        <p:nvPicPr>
          <p:cNvPr id="4" name="Picture 3" descr="Screen Shot 2012-05-31 at 7.47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962400"/>
            <a:ext cx="6705600" cy="1524000"/>
          </a:xfrm>
          <a:prstGeom prst="rect">
            <a:avLst/>
          </a:prstGeom>
        </p:spPr>
      </p:pic>
      <p:pic>
        <p:nvPicPr>
          <p:cNvPr id="7" name="Picture 6" descr="Screen Shot 2012-05-31 at 7.46.1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57400"/>
            <a:ext cx="6815528" cy="838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000" y="32766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42899"/>
      </p:ext>
    </p:extLst>
  </p:cSld>
  <p:clrMapOvr>
    <a:masterClrMapping/>
  </p:clrMapOvr>
  <p:transition xmlns:p14="http://schemas.microsoft.com/office/powerpoint/2010/main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content://</a:t>
            </a:r>
            <a:r>
              <a:rPr lang="en-US" dirty="0" err="1"/>
              <a:t>com.android.contacts</a:t>
            </a:r>
            <a:r>
              <a:rPr lang="en-US" dirty="0"/>
              <a:t>/contacts/lookup/</a:t>
            </a:r>
            <a:r>
              <a:rPr lang="en-US" dirty="0" smtClean="0"/>
              <a:t>9a…8/</a:t>
            </a:r>
            <a:r>
              <a:rPr lang="en-US" dirty="0"/>
              <a:t>1015</a:t>
            </a:r>
            <a:endParaRPr lang="en-US" dirty="0" smtClean="0"/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Scheme</a:t>
            </a:r>
          </a:p>
          <a:p>
            <a:pPr lvl="1"/>
            <a:r>
              <a:rPr lang="en-US" sz="2800" dirty="0" smtClean="0"/>
              <a:t>Type</a:t>
            </a:r>
            <a:endParaRPr lang="en-US" sz="2800" dirty="0" smtClean="0"/>
          </a:p>
          <a:p>
            <a:pPr lvl="1"/>
            <a:r>
              <a:rPr lang="en-US" sz="2800" dirty="0" smtClean="0"/>
              <a:t>Host</a:t>
            </a:r>
          </a:p>
          <a:p>
            <a:pPr lvl="1"/>
            <a:r>
              <a:rPr lang="en-US" sz="2800" dirty="0" smtClean="0"/>
              <a:t>Port</a:t>
            </a:r>
          </a:p>
          <a:p>
            <a:pPr lvl="1"/>
            <a:r>
              <a:rPr lang="en-US" sz="2800" dirty="0" smtClean="0"/>
              <a:t>Path or Path Pattern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255597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Intent Filters</a:t>
            </a:r>
          </a:p>
        </p:txBody>
      </p:sp>
      <p:sp>
        <p:nvSpPr>
          <p:cNvPr id="2" name="Manual Operation 1"/>
          <p:cNvSpPr/>
          <p:nvPr/>
        </p:nvSpPr>
        <p:spPr>
          <a:xfrm>
            <a:off x="1676400" y="1524000"/>
            <a:ext cx="5486400" cy="612775"/>
          </a:xfrm>
          <a:prstGeom prst="flowChartManualOperati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Target type</a:t>
            </a:r>
          </a:p>
        </p:txBody>
      </p:sp>
      <p:sp>
        <p:nvSpPr>
          <p:cNvPr id="5" name="Manual Operation 4"/>
          <p:cNvSpPr/>
          <p:nvPr/>
        </p:nvSpPr>
        <p:spPr>
          <a:xfrm>
            <a:off x="2209800" y="2514600"/>
            <a:ext cx="4191000" cy="612775"/>
          </a:xfrm>
          <a:prstGeom prst="flowChartManualOperati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Action</a:t>
            </a:r>
          </a:p>
        </p:txBody>
      </p:sp>
      <p:sp>
        <p:nvSpPr>
          <p:cNvPr id="6" name="Manual Operation 5"/>
          <p:cNvSpPr/>
          <p:nvPr/>
        </p:nvSpPr>
        <p:spPr>
          <a:xfrm>
            <a:off x="2590800" y="3429000"/>
            <a:ext cx="3200400" cy="612775"/>
          </a:xfrm>
          <a:prstGeom prst="flowChartManualOperati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Categories</a:t>
            </a:r>
          </a:p>
        </p:txBody>
      </p:sp>
      <p:sp>
        <p:nvSpPr>
          <p:cNvPr id="7" name="Manual Operation 6"/>
          <p:cNvSpPr/>
          <p:nvPr/>
        </p:nvSpPr>
        <p:spPr>
          <a:xfrm>
            <a:off x="3429000" y="4419600"/>
            <a:ext cx="1600200" cy="612775"/>
          </a:xfrm>
          <a:prstGeom prst="flowChartManualOperati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4" name="Cloud 3"/>
          <p:cNvSpPr/>
          <p:nvPr/>
        </p:nvSpPr>
        <p:spPr>
          <a:xfrm>
            <a:off x="2514600" y="5410200"/>
            <a:ext cx="3276600" cy="381000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AAAAA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12118</TotalTime>
  <Words>827</Words>
  <Application>Microsoft Macintosh PowerPoint</Application>
  <PresentationFormat>On-screen Show (4:3)</PresentationFormat>
  <Paragraphs>213</Paragraphs>
  <Slides>42</Slides>
  <Notes>8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Default Design</vt:lpstr>
      <vt:lpstr>Android: State Your Intentions</vt:lpstr>
      <vt:lpstr>PowerPoint Presentation</vt:lpstr>
      <vt:lpstr>PowerPoint Presentation</vt:lpstr>
      <vt:lpstr>PowerPoint Presentation</vt:lpstr>
      <vt:lpstr>Tasks and activities</vt:lpstr>
      <vt:lpstr>Parts of an Intent</vt:lpstr>
      <vt:lpstr>AndroidManifest.xml</vt:lpstr>
      <vt:lpstr>Data</vt:lpstr>
      <vt:lpstr>Intent Filters</vt:lpstr>
      <vt:lpstr>Intent Filter</vt:lpstr>
      <vt:lpstr>PowerPoint Presentation</vt:lpstr>
      <vt:lpstr>Pick a Contact</vt:lpstr>
      <vt:lpstr>Getting results: step 1</vt:lpstr>
      <vt:lpstr>Getting results: step 2</vt:lpstr>
      <vt:lpstr>Pick something else: image</vt:lpstr>
      <vt:lpstr>Send an Image</vt:lpstr>
      <vt:lpstr>Match activities like…</vt:lpstr>
      <vt:lpstr>Create a SEND intent</vt:lpstr>
      <vt:lpstr>Create a SEND intent</vt:lpstr>
      <vt:lpstr>Throw it out there!</vt:lpstr>
      <vt:lpstr>One Task, Two Processes</vt:lpstr>
      <vt:lpstr>PowerPoint Presentation</vt:lpstr>
      <vt:lpstr>Pick an activity</vt:lpstr>
      <vt:lpstr>Find out what they picked</vt:lpstr>
      <vt:lpstr>Pick Activity</vt:lpstr>
      <vt:lpstr>Three ways to let the user choose </vt:lpstr>
      <vt:lpstr>Take a Picture</vt:lpstr>
      <vt:lpstr>Take a Picture</vt:lpstr>
      <vt:lpstr>Take a picture - result</vt:lpstr>
      <vt:lpstr>Let the user call a phone number</vt:lpstr>
      <vt:lpstr>Call a phone number</vt:lpstr>
      <vt:lpstr>What else is available?</vt:lpstr>
      <vt:lpstr>Is an activity resolvable?</vt:lpstr>
      <vt:lpstr>FLAG_ACTIVITY_NEW_TASK</vt:lpstr>
      <vt:lpstr>Activity Flags</vt:lpstr>
      <vt:lpstr>What is available on my device?</vt:lpstr>
      <vt:lpstr>Go to the source</vt:lpstr>
      <vt:lpstr>Community Resources</vt:lpstr>
      <vt:lpstr>Where to go next</vt:lpstr>
      <vt:lpstr>Don't forget</vt:lpstr>
      <vt:lpstr>Resources not accessed through intents</vt:lpstr>
      <vt:lpstr>Your own intentions</vt:lpstr>
    </vt:vector>
  </TitlesOfParts>
  <Company>Koob Industries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Archidata</dc:creator>
  <cp:lastModifiedBy>Jessica Kerr</cp:lastModifiedBy>
  <cp:revision>82</cp:revision>
  <dcterms:created xsi:type="dcterms:W3CDTF">2003-01-14T22:50:09Z</dcterms:created>
  <dcterms:modified xsi:type="dcterms:W3CDTF">2012-05-31T15:17:48Z</dcterms:modified>
</cp:coreProperties>
</file>