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46" r:id="rId2"/>
  </p:sldMasterIdLst>
  <p:notesMasterIdLst>
    <p:notesMasterId r:id="rId49"/>
  </p:notesMasterIdLst>
  <p:sldIdLst>
    <p:sldId id="256" r:id="rId3"/>
    <p:sldId id="308" r:id="rId4"/>
    <p:sldId id="280" r:id="rId5"/>
    <p:sldId id="270" r:id="rId6"/>
    <p:sldId id="309" r:id="rId7"/>
    <p:sldId id="257" r:id="rId8"/>
    <p:sldId id="285" r:id="rId9"/>
    <p:sldId id="267" r:id="rId10"/>
    <p:sldId id="303" r:id="rId11"/>
    <p:sldId id="289" r:id="rId12"/>
    <p:sldId id="269" r:id="rId13"/>
    <p:sldId id="305" r:id="rId14"/>
    <p:sldId id="264" r:id="rId15"/>
    <p:sldId id="281" r:id="rId16"/>
    <p:sldId id="282" r:id="rId17"/>
    <p:sldId id="283" r:id="rId18"/>
    <p:sldId id="294" r:id="rId19"/>
    <p:sldId id="284" r:id="rId20"/>
    <p:sldId id="304" r:id="rId21"/>
    <p:sldId id="302" r:id="rId22"/>
    <p:sldId id="291" r:id="rId23"/>
    <p:sldId id="293" r:id="rId24"/>
    <p:sldId id="295" r:id="rId25"/>
    <p:sldId id="296" r:id="rId26"/>
    <p:sldId id="286" r:id="rId27"/>
    <p:sldId id="292" r:id="rId28"/>
    <p:sldId id="297" r:id="rId29"/>
    <p:sldId id="306" r:id="rId30"/>
    <p:sldId id="307" r:id="rId31"/>
    <p:sldId id="287" r:id="rId32"/>
    <p:sldId id="273" r:id="rId33"/>
    <p:sldId id="298" r:id="rId34"/>
    <p:sldId id="310" r:id="rId35"/>
    <p:sldId id="299" r:id="rId36"/>
    <p:sldId id="274" r:id="rId37"/>
    <p:sldId id="300" r:id="rId38"/>
    <p:sldId id="275" r:id="rId39"/>
    <p:sldId id="301" r:id="rId40"/>
    <p:sldId id="276" r:id="rId41"/>
    <p:sldId id="277" r:id="rId42"/>
    <p:sldId id="279" r:id="rId43"/>
    <p:sldId id="260" r:id="rId44"/>
    <p:sldId id="258" r:id="rId45"/>
    <p:sldId id="290" r:id="rId46"/>
    <p:sldId id="288" r:id="rId47"/>
    <p:sldId id="266" r:id="rId4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013" autoAdjust="0"/>
  </p:normalViewPr>
  <p:slideViewPr>
    <p:cSldViewPr>
      <p:cViewPr varScale="1">
        <p:scale>
          <a:sx n="60" d="100"/>
          <a:sy n="60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8/4/12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 of this talk: show you some</a:t>
            </a:r>
            <a:r>
              <a:rPr lang="en-US" baseline="0" dirty="0" smtClean="0"/>
              <a:t> stuff that Android makes really easy.</a:t>
            </a:r>
          </a:p>
          <a:p>
            <a:r>
              <a:rPr lang="en-US" baseline="0" dirty="0" smtClean="0"/>
              <a:t>Two benefits – learn some details of how activities are triggered on Android, especially between applications. And see some of what’s not only possible, but easy.</a:t>
            </a:r>
          </a:p>
          <a:p>
            <a:r>
              <a:rPr lang="en-US" baseline="0" dirty="0" smtClean="0"/>
              <a:t>Along the way we will learn about: permissions, security, </a:t>
            </a:r>
            <a:r>
              <a:rPr lang="en-US" baseline="0" dirty="0" err="1" smtClean="0"/>
              <a:t>legos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pokemon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Q for me: what else can I pick?</a:t>
            </a:r>
          </a:p>
          <a:p>
            <a:r>
              <a:rPr lang="en-US" dirty="0" smtClean="0">
                <a:latin typeface="Arial" charset="0"/>
              </a:rPr>
              <a:t>Get the filter out of the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baseline="0" dirty="0" err="1" smtClean="0">
                <a:latin typeface="Arial" charset="0"/>
              </a:rPr>
              <a:t>AndroidManifest</a:t>
            </a:r>
            <a:r>
              <a:rPr lang="en-US" baseline="0" dirty="0" smtClean="0">
                <a:latin typeface="Arial" charset="0"/>
              </a:rPr>
              <a:t> that matches this</a:t>
            </a:r>
            <a:endParaRPr lang="en-US" dirty="0">
              <a:latin typeface="Aria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Concept: activity returning a result. A slide with the </a:t>
            </a:r>
            <a:r>
              <a:rPr lang="en-US" dirty="0" err="1" smtClean="0"/>
              <a:t>pokeball</a:t>
            </a:r>
            <a:r>
              <a:rPr lang="en-US" dirty="0" smtClean="0"/>
              <a:t> going back and forth between activities</a:t>
            </a:r>
            <a:r>
              <a:rPr lang="en-US" baseline="0" dirty="0" smtClean="0"/>
              <a:t> would be nice.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8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MMS</a:t>
            </a:r>
          </a:p>
          <a:p>
            <a:r>
              <a:rPr lang="en-US" dirty="0" smtClean="0">
                <a:latin typeface="Calibri" charset="0"/>
              </a:rPr>
              <a:t>Email</a:t>
            </a:r>
          </a:p>
          <a:p>
            <a:r>
              <a:rPr lang="en-US" dirty="0" smtClean="0">
                <a:latin typeface="Calibri" charset="0"/>
              </a:rPr>
              <a:t>Twitter.</a:t>
            </a:r>
            <a:r>
              <a:rPr lang="en-US" baseline="0" dirty="0" smtClean="0">
                <a:latin typeface="Calibri" charset="0"/>
              </a:rPr>
              <a:t> Etc.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figure out what DEBUG_LOG_RESOLUTION does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can you give other apps permission to access your data</a:t>
            </a:r>
            <a:r>
              <a:rPr lang="en-US" dirty="0" smtClean="0">
                <a:latin typeface="Calibri" charset="0"/>
              </a:rPr>
              <a:t>? A: you can make files or databases WORLD_WRITABLE. Or put them on the SD Card, if it has one.</a:t>
            </a:r>
            <a:endParaRPr lang="en-US" dirty="0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6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wonder if I could add my HTC Activity to create chooser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comes back in the data here? it is the location, or a small version of the image</a:t>
            </a:r>
            <a:r>
              <a:rPr lang="en-US" dirty="0" smtClean="0"/>
              <a:t>? de-pends.</a:t>
            </a:r>
          </a:p>
          <a:p>
            <a:endParaRPr lang="en-US" dirty="0" smtClean="0"/>
          </a:p>
          <a:p>
            <a:r>
              <a:rPr lang="en-US" dirty="0" smtClean="0"/>
              <a:t>Make this more specific about</a:t>
            </a:r>
            <a:r>
              <a:rPr lang="en-US" baseline="0" dirty="0" smtClean="0"/>
              <a:t> OS,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(5/24/12 20:08) -----</a:t>
            </a:r>
          </a:p>
          <a:p>
            <a:r>
              <a:rPr lang="en-US" dirty="0"/>
              <a:t>get a mouse clicker that will go into my </a:t>
            </a:r>
            <a:r>
              <a:rPr lang="en-US" dirty="0" err="1"/>
              <a:t>usb</a:t>
            </a:r>
            <a:r>
              <a:rPr lang="en-US" dirty="0"/>
              <a:t> port next to my phone</a:t>
            </a:r>
          </a:p>
          <a:p>
            <a:endParaRPr lang="en-US" dirty="0"/>
          </a:p>
          <a:p>
            <a:r>
              <a:rPr lang="en-US" dirty="0"/>
              <a:t>make a new repo called </a:t>
            </a:r>
            <a:r>
              <a:rPr lang="en-US" dirty="0" err="1"/>
              <a:t>Tronsmit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 the log button</a:t>
            </a:r>
          </a:p>
          <a:p>
            <a:endParaRPr lang="en-US" dirty="0"/>
          </a:p>
          <a:p>
            <a:r>
              <a:rPr lang="en-US" dirty="0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Java is like</a:t>
            </a:r>
            <a:r>
              <a:rPr lang="en-US" baseline="0" dirty="0" smtClean="0"/>
              <a:t> 2x4 bricks, Android is like this </a:t>
            </a:r>
            <a:r>
              <a:rPr lang="en-US" baseline="0" dirty="0" err="1" smtClean="0"/>
              <a:t>lego</a:t>
            </a:r>
            <a:r>
              <a:rPr lang="en-US" baseline="0" dirty="0" smtClean="0"/>
              <a:t> set. These big pieces have two benefits and one cost. </a:t>
            </a:r>
          </a:p>
          <a:p>
            <a:r>
              <a:rPr lang="en-US" baseline="0" dirty="0" smtClean="0"/>
              <a:t>Benefit #1: you can build something looks really cool, fast.</a:t>
            </a:r>
          </a:p>
          <a:p>
            <a:r>
              <a:rPr lang="en-US" baseline="0" dirty="0" smtClean="0"/>
              <a:t>Benefit #2: your space station looks like it’s on the same team as all the other Lego space station. Your Android app has a consistent user experience from other Android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screenshot,</a:t>
            </a:r>
            <a:r>
              <a:rPr lang="en-US" baseline="0" dirty="0" smtClean="0"/>
              <a:t>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flipping to </a:t>
            </a:r>
            <a:r>
              <a:rPr lang="en-US" dirty="0" err="1" smtClean="0"/>
              <a:t>AndroidManifest.xml</a:t>
            </a:r>
            <a:r>
              <a:rPr lang="en-US" dirty="0" smtClean="0"/>
              <a:t> and show the activity definitions.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communicate with intents.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intents are</a:t>
            </a:r>
            <a:r>
              <a:rPr lang="en-US" baseline="0" dirty="0" smtClean="0"/>
              <a:t> messages. they are like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Remember to define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 and describe how it works, then how intents are like that and different. (</a:t>
            </a:r>
            <a:r>
              <a:rPr lang="en-US" baseline="0" dirty="0" err="1" smtClean="0"/>
              <a:t>LIke</a:t>
            </a:r>
            <a:r>
              <a:rPr lang="en-US" baseline="0" dirty="0" smtClean="0"/>
              <a:t>: throw it out there, something pops out. Different: You don’t typically choose the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 that’s going to pop out.)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stuff: </a:t>
            </a:r>
            <a:r>
              <a:rPr lang="en-US" dirty="0" err="1" smtClean="0"/>
              <a:t>tasts</a:t>
            </a:r>
            <a:r>
              <a:rPr lang="en-US" dirty="0" smtClean="0"/>
              <a:t> and the back stack.</a:t>
            </a:r>
          </a:p>
          <a:p>
            <a:r>
              <a:rPr lang="en-US" dirty="0" smtClean="0"/>
              <a:t> Each program</a:t>
            </a:r>
            <a:r>
              <a:rPr lang="en-US" baseline="0" dirty="0" smtClean="0"/>
              <a:t> runs as its own Linux user, in its own process.</a:t>
            </a:r>
          </a:p>
          <a:p>
            <a:r>
              <a:rPr lang="en-US" baseline="0" dirty="0" smtClean="0"/>
              <a:t>Home is the launcher screen. your app can start from there. the main activity launches first, and can launch other activities.</a:t>
            </a:r>
          </a:p>
          <a:p>
            <a:r>
              <a:rPr lang="en-US" baseline="0" dirty="0" smtClean="0"/>
              <a:t>Intents that use other applications launch the activity in the other app’s process, but in your back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did I steal this from?</a:t>
            </a:r>
          </a:p>
          <a:p>
            <a:r>
              <a:rPr lang="en-US" dirty="0" smtClean="0"/>
              <a:t>this determines which activities will match while intents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7124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Code goes here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692927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78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7331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C3CE50-7D4B-C142-B064-C9F6C9A3E45D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9BF1E8-3E1F-1349-A194-4BD14870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693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B3E9B-DCEE-FD49-93C5-CC6C06003061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65DCD-65F6-5140-A539-F8F599DE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rgbClr val="FFFFFF"/>
            </a:gs>
          </a:gsLst>
          <a:lin ang="158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0614" y="274638"/>
            <a:ext cx="65961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tronsmi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6" y="503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rgbClr val="FFFFFF"/>
            </a:gs>
          </a:gsLst>
          <a:lin ang="158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0614" y="274638"/>
            <a:ext cx="65961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@jessitron</a:t>
            </a:r>
            <a:endParaRPr lang="en-US" dirty="0"/>
          </a:p>
        </p:txBody>
      </p:sp>
      <p:pic>
        <p:nvPicPr>
          <p:cNvPr id="7" name="Picture 6" descr="tronsmit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6" y="503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4" Type="http://schemas.openxmlformats.org/officeDocument/2006/relationships/image" Target="../media/image57.jpg"/><Relationship Id="rId5" Type="http://schemas.openxmlformats.org/officeDocument/2006/relationships/image" Target="../media/image58.jpg"/><Relationship Id="rId6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5.png"/><Relationship Id="rId47" Type="http://schemas.openxmlformats.org/officeDocument/2006/relationships/image" Target="../media/image46.jpeg"/><Relationship Id="rId48" Type="http://schemas.openxmlformats.org/officeDocument/2006/relationships/image" Target="../media/image47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image" Target="../media/image25.png"/><Relationship Id="rId27" Type="http://schemas.openxmlformats.org/officeDocument/2006/relationships/image" Target="../media/image26.jpeg"/><Relationship Id="rId28" Type="http://schemas.openxmlformats.org/officeDocument/2006/relationships/image" Target="../media/image27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gif"/><Relationship Id="rId34" Type="http://schemas.openxmlformats.org/officeDocument/2006/relationships/image" Target="../media/image33.jpe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e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gif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Relationship Id="rId3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essitron/Transm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dirty="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Jessica Kerr				@</a:t>
            </a:r>
            <a:r>
              <a:rPr lang="en-CA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jessitron</a:t>
            </a:r>
            <a:endParaRPr lang="en-CA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9530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St. Louis Days of .NET 2012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very early on Saturday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content://</a:t>
            </a:r>
            <a:r>
              <a:rPr lang="en-US" dirty="0" err="1"/>
              <a:t>com.android.contacts</a:t>
            </a:r>
            <a:r>
              <a:rPr lang="en-US" dirty="0"/>
              <a:t>/contacts/lookup/</a:t>
            </a:r>
            <a:r>
              <a:rPr lang="en-US" dirty="0" smtClean="0"/>
              <a:t>9a…8/</a:t>
            </a:r>
            <a:r>
              <a:rPr lang="en-US" dirty="0"/>
              <a:t>1015</a:t>
            </a: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Scheme</a:t>
            </a:r>
          </a:p>
          <a:p>
            <a:pPr lvl="1"/>
            <a:r>
              <a:rPr lang="en-US" sz="2800" dirty="0" smtClean="0"/>
              <a:t>Type</a:t>
            </a:r>
          </a:p>
          <a:p>
            <a:pPr lvl="1"/>
            <a:r>
              <a:rPr lang="en-US" sz="2800" dirty="0" smtClean="0"/>
              <a:t>Host</a:t>
            </a:r>
          </a:p>
          <a:p>
            <a:pPr lvl="1"/>
            <a:r>
              <a:rPr lang="en-US" sz="2800" dirty="0" smtClean="0"/>
              <a:t>Port</a:t>
            </a:r>
          </a:p>
          <a:p>
            <a:pPr lvl="1"/>
            <a:r>
              <a:rPr lang="en-US" sz="2800" dirty="0" smtClean="0"/>
              <a:t>Path or Path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pic>
        <p:nvPicPr>
          <p:cNvPr id="4" name="Picture 3" descr="Screen Shot 2012-05-31 at 7.4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79709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727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1828800" cy="3227294"/>
          </a:xfrm>
          <a:prstGeom prst="rect">
            <a:avLst/>
          </a:prstGeom>
        </p:spPr>
      </p:pic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38400"/>
            <a:ext cx="1770380" cy="3124200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1575275" cy="2779897"/>
          </a:xfrm>
          <a:prstGeom prst="rect">
            <a:avLst/>
          </a:prstGeom>
        </p:spPr>
      </p:pic>
      <p:pic>
        <p:nvPicPr>
          <p:cNvPr id="8" name="Picture 7" descr="2012-05-30_10-28-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362200"/>
            <a:ext cx="1856740" cy="327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pic>
        <p:nvPicPr>
          <p:cNvPr id="6" name="Picture 5" descr="Screen Shot 2012-05-31 at 8.13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16800" cy="2171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pic>
        <p:nvPicPr>
          <p:cNvPr id="4" name="Picture 3" descr="Screen Shot 2012-05-30 at 10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251700" cy="330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something else: image</a:t>
            </a:r>
            <a:endParaRPr lang="en-US" dirty="0"/>
          </a:p>
        </p:txBody>
      </p:sp>
      <p:pic>
        <p:nvPicPr>
          <p:cNvPr id="6" name="Picture 5" descr="Screen Shot 2012-05-29 at 8.4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" y="2057400"/>
            <a:ext cx="9144000" cy="17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2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 </a:t>
            </a:r>
            <a:r>
              <a:rPr lang="en-US" dirty="0" smtClean="0">
                <a:latin typeface="Arial" charset="0"/>
              </a:rPr>
              <a:t>an Image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1777"/>
              </p:ext>
            </p:extLst>
          </p:nvPr>
        </p:nvGraphicFramePr>
        <p:xfrm>
          <a:off x="304800" y="1828800"/>
          <a:ext cx="84582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99"/>
                <a:gridCol w="43434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image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smtClean="0"/>
                        <a:t>“image/jpeg”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EXTRA_PHONE_NUMBER or “address”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 phone number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Intent.EXTRA_TEXT</a:t>
                      </a:r>
                      <a:r>
                        <a:rPr lang="en-US" sz="2400" dirty="0" smtClean="0"/>
                        <a:t> or “</a:t>
                      </a:r>
                      <a:r>
                        <a:rPr lang="en-US" sz="2400" dirty="0" err="1" smtClean="0"/>
                        <a:t>sms_body</a:t>
                      </a:r>
                      <a:r>
                        <a:rPr lang="en-US" sz="2400" dirty="0" smtClean="0"/>
                        <a:t>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body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activities like…</a:t>
            </a:r>
            <a:endParaRPr lang="en-US" dirty="0"/>
          </a:p>
        </p:txBody>
      </p:sp>
      <p:pic>
        <p:nvPicPr>
          <p:cNvPr id="4" name="Picture 3" descr="Screen Shot 2012-05-31 at 7.4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54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679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85751" y="69757"/>
            <a:ext cx="8686799" cy="1129777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13" y="254303"/>
            <a:ext cx="1107509" cy="6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1" y="427060"/>
            <a:ext cx="1239026" cy="4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4" y="424072"/>
            <a:ext cx="1726809" cy="4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386260"/>
            <a:ext cx="1173347" cy="4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http://www.stlouisdayofdotnet.com/2012/Media/Default/Sponsors/microso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3" y="391861"/>
            <a:ext cx="1463438" cy="5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424589" y="117439"/>
            <a:ext cx="1521028" cy="429937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Platinum Sponsors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751" y="5662975"/>
            <a:ext cx="8686799" cy="1112569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stlouisdayofdotnet.com/2012/Media/Default/Sponsors/discountas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85" y="5733661"/>
            <a:ext cx="757763" cy="5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louisdayofdotnet.com/2012/Media/Default/Sponsors/logicn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2" y="6170393"/>
            <a:ext cx="1393879" cy="4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6257818"/>
            <a:ext cx="1290670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9" y="5696058"/>
            <a:ext cx="1051931" cy="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tlouisdayofdotnet.com/2012/Media/Default/Sponsors/stack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3" y="6053587"/>
            <a:ext cx="1689279" cy="6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360655" y="5718734"/>
            <a:ext cx="1437029" cy="303592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Silver Sponsors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5010" y="1342744"/>
            <a:ext cx="8686799" cy="4237099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ttp://www.stlouisdayofdotnet.com/2012/Media/Default/Sponsors/equifa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1" y="3788499"/>
            <a:ext cx="1381642" cy="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stlouisdayofdotnet.com/2012/Media/Default/Sponsors/architectnow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5" y="2500039"/>
            <a:ext cx="929359" cy="11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stlouisdayofdotnet.com/2012/Media/Default/Sponsors/talentpor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503905"/>
            <a:ext cx="1240244" cy="4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stlouisdayofdotnet.com/2012/Media/Default/Sponsors/vantagelink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78" y="2183039"/>
            <a:ext cx="619091" cy="8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stlouisdayofdotnet.com/2012/Media/Default/Sponsors/ctp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42" y="5025887"/>
            <a:ext cx="1383764" cy="4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stlouisdayofdotnet.com/2012/Media/Default/Sponsors/kellymitchell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0" y="2850722"/>
            <a:ext cx="1689997" cy="2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stlouisdayofdotnet.com/2012/Media/Default/Sponsors/daugherty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0" y="3756202"/>
            <a:ext cx="1149206" cy="54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http://www.stlouisdayofdotnet.com/2012/Media/Default/Sponsors/component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22" y="4405481"/>
            <a:ext cx="1559645" cy="4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www.stlouisdayofdotnet.com/2012/Media/Default/Sponsors/busyeven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1" y="2172433"/>
            <a:ext cx="554079" cy="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stlouisdayofdotnet.com/2012/Media/Default/Sponsors/fastsearch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09" y="2771286"/>
            <a:ext cx="582211" cy="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stlouisdayofdotnet.com/2012/Media/Default/Sponsors/washuit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94" y="3137086"/>
            <a:ext cx="914841" cy="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http://www.stlouisdayofdotnet.com/2012/Media/Default/Sponsors/AdvancedResources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7" y="5023676"/>
            <a:ext cx="1369637" cy="4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 descr="http://www.stlouisdayofdotnet.com/2012/Media/Default/Sponsors/preferredresources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80" y="4948446"/>
            <a:ext cx="1501871" cy="5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http://www.stlouisdayofdotnet.com/2012/Media/Default/Sponsors/ungerboeck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4" y="3737970"/>
            <a:ext cx="1324568" cy="5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0" descr="http://www.stlouisdayofdotnet.com/2012/Media/Default/Sponsors/byrne-software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40" y="2447102"/>
            <a:ext cx="983810" cy="4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http://www.stlouisdayofdotnet.com/2012/Media/Default/Sponsors/PerceptiveSoftware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54" y="1447800"/>
            <a:ext cx="1911275" cy="6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 descr="http://www.stlouisdayofdotnet.com/2012/Media/Default/Sponsors/LRS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51" y="1622936"/>
            <a:ext cx="619644" cy="6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78632" y="1450550"/>
            <a:ext cx="1387342" cy="457200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Gold Sponsors</a:t>
            </a:r>
          </a:p>
        </p:txBody>
      </p:sp>
      <p:pic>
        <p:nvPicPr>
          <p:cNvPr id="52" name="Picture 51" descr="http://www.stlouisdayofdotnet.com/2012/Media/Default/Sponsors/scottrade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72" y="2491369"/>
            <a:ext cx="1023360" cy="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6" descr="http://www.stlouisdayofdotnet.com/2012/Media/Default/Sponsors/MissouriSt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25" y="1477308"/>
            <a:ext cx="1481279" cy="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90" y="2217767"/>
            <a:ext cx="1555715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http://www.stlouisdayofdotnet.com/2012/Media/Default/Sponsors/cait.gif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00" y="4169366"/>
            <a:ext cx="1632872" cy="5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9" y="4559542"/>
            <a:ext cx="1354944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stlouisdayofdotnet.com/2012/Media/Default/Sponsors/centriq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04" y="3167040"/>
            <a:ext cx="910679" cy="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www.stlouisdayofdotnet.com/2012/Media/Default/Sponsors/TDKtechnologies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11" y="1490661"/>
            <a:ext cx="1035247" cy="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stlouisdayofdotnet.com/2012/Media/Default/Sponsors/Twilio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" y="4333238"/>
            <a:ext cx="1396532" cy="6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louisdayofdotnet.com/2012/Media/Default/Sponsors/perficient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9" y="1866614"/>
            <a:ext cx="951617" cy="5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stlouisdayofdotnet.com/2012/Media/Default/Sponsors/iBridge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83" y="3123193"/>
            <a:ext cx="1104094" cy="5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stlouisdayofdotnet.com/2012/Media/Default/Sponsors/powerdnn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25" y="2114875"/>
            <a:ext cx="1470216" cy="2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stlouisdayofdotnet.com/2012/Media/Default/Sponsors/serversilo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0" y="3373626"/>
            <a:ext cx="800282" cy="3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stlouisdayofdotnet.com/2012/Media/Default/Sponsors/nextgen-is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4" y="3311904"/>
            <a:ext cx="1173292" cy="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stlouisdayofdotnet.com/2012/Media/Default/Sponsors/appdynamics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9" y="3953926"/>
            <a:ext cx="1588220" cy="3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tlouisdayofdotnet.com/2012/Media/Default/Sponsors/dotnetnuke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53" y="5690689"/>
            <a:ext cx="1498492" cy="5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tlouisdayofdotnet.com/2012/Media/Default/Sponsors/jacobsonstaffing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57" y="5774645"/>
            <a:ext cx="1068575" cy="4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tlouisdayofdotnet.com/2012/Media/Default/Sponsors/mindscape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68" y="6348425"/>
            <a:ext cx="1081129" cy="3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8" descr="http://www.stlouisdayofdotnet.com/2012/Media/Default/Sponsors/xiolink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07" y="4290754"/>
            <a:ext cx="540361" cy="4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stlouisdayofdotnet.com/2012/Media/Default/Sponsors/telerik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1" y="4865539"/>
            <a:ext cx="1222852" cy="5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5845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2229" r="1792" b="74412"/>
          <a:stretch/>
        </p:blipFill>
        <p:spPr>
          <a:xfrm>
            <a:off x="152400" y="2971800"/>
            <a:ext cx="8811848" cy="8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2800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26307" r="1" b="33280"/>
          <a:stretch/>
        </p:blipFill>
        <p:spPr>
          <a:xfrm>
            <a:off x="136769" y="2725615"/>
            <a:ext cx="9007232" cy="1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618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it out there!</a:t>
            </a:r>
            <a:endParaRPr lang="en-US" dirty="0"/>
          </a:p>
        </p:txBody>
      </p:sp>
      <p:pic>
        <p:nvPicPr>
          <p:cNvPr id="4" name="Picture 3" descr="Screen Shot 2012-05-27 at 4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1194" cy="1776542"/>
          </a:xfrm>
          <a:prstGeom prst="rect">
            <a:avLst/>
          </a:prstGeom>
        </p:spPr>
      </p:pic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893340" y="4356555"/>
            <a:ext cx="1270000" cy="711200"/>
            <a:chOff x="3581400" y="3048000"/>
            <a:chExt cx="1406661" cy="787400"/>
          </a:xfrm>
        </p:grpSpPr>
        <p:pic>
          <p:nvPicPr>
            <p:cNvPr id="6" name="Picture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5187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8800" y="2438400"/>
            <a:ext cx="2438400" cy="2057399"/>
            <a:chOff x="5486400" y="2286000"/>
            <a:chExt cx="2438400" cy="2057399"/>
          </a:xfrm>
        </p:grpSpPr>
        <p:sp>
          <p:nvSpPr>
            <p:cNvPr id="37" name="Rounded Rectangle 36"/>
            <p:cNvSpPr/>
            <p:nvPr/>
          </p:nvSpPr>
          <p:spPr>
            <a:xfrm>
              <a:off x="5486400" y="22860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3063240"/>
              <a:ext cx="12954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Resolve</a:t>
              </a:r>
            </a:p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Task, Two Processes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tronsmit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048000"/>
            <a:ext cx="23622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TronsmitActivity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38800" y="2438400"/>
            <a:ext cx="2438400" cy="2057399"/>
            <a:chOff x="5638800" y="2438400"/>
            <a:chExt cx="2438400" cy="2057399"/>
          </a:xfrm>
        </p:grpSpPr>
        <p:sp>
          <p:nvSpPr>
            <p:cNvPr id="9" name="Rounded Rectangle 8"/>
            <p:cNvSpPr/>
            <p:nvPr/>
          </p:nvSpPr>
          <p:spPr>
            <a:xfrm>
              <a:off x="5638800" y="24384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twitter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063240"/>
              <a:ext cx="18288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PostActivity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953000" y="3467100"/>
            <a:ext cx="106680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Pentagon 12"/>
          <p:cNvSpPr/>
          <p:nvPr/>
        </p:nvSpPr>
        <p:spPr>
          <a:xfrm rot="5400000">
            <a:off x="914400" y="32766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7" idx="1"/>
          </p:cNvCxnSpPr>
          <p:nvPr/>
        </p:nvCxnSpPr>
        <p:spPr>
          <a:xfrm flipV="1">
            <a:off x="1737360" y="3467100"/>
            <a:ext cx="85344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0650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2-05-30_10-28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352800" cy="59167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" y="5257800"/>
            <a:ext cx="3429000" cy="9144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800600" y="19050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 unset: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Settings…</a:t>
            </a:r>
          </a:p>
          <a:p>
            <a:r>
              <a:rPr lang="en-US" dirty="0" smtClean="0">
                <a:latin typeface="+mj-lt"/>
              </a:rPr>
              <a:t>Applications…</a:t>
            </a:r>
          </a:p>
          <a:p>
            <a:r>
              <a:rPr lang="en-US" dirty="0" smtClean="0">
                <a:latin typeface="+mj-lt"/>
              </a:rPr>
              <a:t>Manage Applications…</a:t>
            </a:r>
          </a:p>
          <a:p>
            <a:r>
              <a:rPr lang="en-US" dirty="0" smtClean="0">
                <a:latin typeface="+mj-lt"/>
              </a:rPr>
              <a:t>- Default app -</a:t>
            </a:r>
          </a:p>
          <a:p>
            <a:r>
              <a:rPr lang="en-US" dirty="0" smtClean="0">
                <a:latin typeface="+mj-lt"/>
              </a:rPr>
              <a:t>Clear Defaults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2790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what they picked</a:t>
            </a:r>
            <a:endParaRPr lang="en-US" dirty="0"/>
          </a:p>
        </p:txBody>
      </p:sp>
      <p:pic>
        <p:nvPicPr>
          <p:cNvPr id="7" name="Picture 6" descr="Screen Shot 2012-05-27 at 4.0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107"/>
            <a:ext cx="9144000" cy="1645248"/>
          </a:xfrm>
          <a:prstGeom prst="rect">
            <a:avLst/>
          </a:prstGeom>
        </p:spPr>
      </p:pic>
      <p:pic>
        <p:nvPicPr>
          <p:cNvPr id="9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76" y="4724400"/>
            <a:ext cx="71962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262424" cy="2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>
            <a:stCxn id="13" idx="3"/>
            <a:endCxn id="9" idx="1"/>
          </p:cNvCxnSpPr>
          <p:nvPr/>
        </p:nvCxnSpPr>
        <p:spPr>
          <a:xfrm flipV="1">
            <a:off x="3615224" y="5080000"/>
            <a:ext cx="287952" cy="155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9166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Activity</a:t>
            </a:r>
            <a:endParaRPr lang="en-US" dirty="0"/>
          </a:p>
        </p:txBody>
      </p:sp>
      <p:pic>
        <p:nvPicPr>
          <p:cNvPr id="5" name="Picture 4" descr="2012-05-30_10-28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2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7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PICK_ACTIVITY result</a:t>
            </a:r>
            <a:endParaRPr lang="en-US" dirty="0"/>
          </a:p>
        </p:txBody>
      </p:sp>
      <p:pic>
        <p:nvPicPr>
          <p:cNvPr id="6" name="Picture 5" descr="Screen Shot 2012-05-31 at 9.5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812546"/>
          </a:xfrm>
          <a:prstGeom prst="rect">
            <a:avLst/>
          </a:prstGeom>
        </p:spPr>
      </p:pic>
      <p:pic>
        <p:nvPicPr>
          <p:cNvPr id="9" name="Picture 8" descr="Screen Shot 2012-05-31 at 9.54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8" y="1674935"/>
            <a:ext cx="7099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2345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explicit intent</a:t>
            </a:r>
            <a:endParaRPr lang="en-US" dirty="0"/>
          </a:p>
        </p:txBody>
      </p:sp>
      <p:pic>
        <p:nvPicPr>
          <p:cNvPr id="4" name="Picture 3" descr="Screen Shot 2012-05-31 at 9.51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346700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038600"/>
            <a:ext cx="601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Component: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+mj-lt"/>
              </a:rPr>
              <a:t>Package name of application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+mj-lt"/>
              </a:rPr>
              <a:t>Fully qualified class name of activity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9891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1450"/>
            <a:ext cx="84074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44274"/>
              </p:ext>
            </p:extLst>
          </p:nvPr>
        </p:nvGraphicFramePr>
        <p:xfrm>
          <a:off x="457200" y="2057400"/>
          <a:ext cx="8001000" cy="3042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0"/>
                <a:gridCol w="1295400"/>
                <a:gridCol w="1295400"/>
                <a:gridCol w="1219200"/>
              </a:tblGrid>
              <a:tr h="7366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“Set as default”?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Custom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Title</a:t>
                      </a:r>
                      <a:endParaRPr 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Launches choice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Just start the 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Intent.createChooser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(…)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ACTION_PICK_ACTIVITY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66267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6019800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Content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</a:t>
                      </a:r>
                      <a:r>
                        <a:rPr lang="en-US" sz="2400" baseline="0" dirty="0" smtClean="0"/>
                        <a:t> data</a:t>
                      </a:r>
                      <a:endParaRPr lang="en-US" sz="2400" dirty="0" smtClean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(Gingerbread)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 extra</a:t>
                      </a:r>
                      <a:r>
                        <a:rPr lang="en-US" sz="2400" baseline="0" dirty="0" smtClean="0"/>
                        <a:t> “data”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itmap version of image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5-30 at 3.3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9144000" cy="12480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3795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 descr="Screen Shot 2012-07-31 at 9.0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362200"/>
            <a:ext cx="9067800" cy="27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8209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picture - result</a:t>
            </a:r>
            <a:endParaRPr lang="en-US" dirty="0"/>
          </a:p>
        </p:txBody>
      </p:sp>
      <p:pic>
        <p:nvPicPr>
          <p:cNvPr id="4" name="Picture 3" descr="Screen Shot 2012-05-30 at 3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620"/>
            <a:ext cx="9144000" cy="21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756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Let the user 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2216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CALL_PHONE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Intent.ACTION_CALL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520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Map</a:t>
            </a:r>
          </a:p>
          <a:p>
            <a:r>
              <a:rPr lang="en-US" dirty="0" smtClean="0">
                <a:latin typeface="Arial" charset="0"/>
              </a:rPr>
              <a:t>Flash some lights</a:t>
            </a: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activity resolvable?</a:t>
            </a:r>
            <a:endParaRPr lang="en-US" dirty="0"/>
          </a:p>
        </p:txBody>
      </p:sp>
      <p:pic>
        <p:nvPicPr>
          <p:cNvPr id="7" name="Picture 6" descr="Screen Shot 2012-05-30 at 7.2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232"/>
            <a:ext cx="9144000" cy="16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49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queryIntentActivities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Manager</a:t>
            </a:r>
          </a:p>
        </p:txBody>
      </p:sp>
      <p:pic>
        <p:nvPicPr>
          <p:cNvPr id="2" name="Picture 1" descr="Screen Shot 2012-05-31 at 8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696"/>
            <a:ext cx="9144000" cy="1247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3622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https://</a:t>
            </a:r>
            <a:r>
              <a:rPr lang="en-US" sz="3200" dirty="0" err="1">
                <a:latin typeface="+mj-lt"/>
              </a:rPr>
              <a:t>github.com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jessitron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Tronsmit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look for: </a:t>
            </a:r>
            <a:r>
              <a:rPr lang="en-US" dirty="0" err="1" smtClean="0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err="1" smtClean="0">
                <a:latin typeface="Arial" charset="0"/>
              </a:rPr>
              <a:t>Tronsmit</a:t>
            </a:r>
            <a:r>
              <a:rPr lang="en-US" sz="3200" dirty="0" smtClean="0">
                <a:latin typeface="Arial" charset="0"/>
              </a:rPr>
              <a:t>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https://github.com/jessitron/Tronsmit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Try to 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4800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jessitron</a:t>
            </a:r>
            <a:endParaRPr lang="en-US" sz="3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FLAG_ACTIVITY_NEW_TASK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15240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2098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38862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72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886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3154680" y="2590800"/>
            <a:ext cx="185928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914400" y="34290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 flipV="1">
            <a:off x="1737360" y="2590800"/>
            <a:ext cx="1082040" cy="104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1905000"/>
            <a:ext cx="2286000" cy="2209800"/>
            <a:chOff x="762000" y="1981200"/>
            <a:chExt cx="2286000" cy="2209800"/>
          </a:xfrm>
        </p:grpSpPr>
        <p:sp>
          <p:nvSpPr>
            <p:cNvPr id="5" name="Rectangle 4"/>
            <p:cNvSpPr/>
            <p:nvPr/>
          </p:nvSpPr>
          <p:spPr>
            <a:xfrm>
              <a:off x="762000" y="1981200"/>
              <a:ext cx="1981200" cy="1905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2133600"/>
              <a:ext cx="1981200" cy="1905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2286000"/>
              <a:ext cx="1981200" cy="1905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Activities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rapezoid 7"/>
          <p:cNvSpPr/>
          <p:nvPr/>
        </p:nvSpPr>
        <p:spPr>
          <a:xfrm>
            <a:off x="1219200" y="51054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10253F"/>
                </a:solidFill>
              </a:rPr>
              <a:t>Services</a:t>
            </a:r>
            <a:endParaRPr lang="en-US" dirty="0">
              <a:solidFill>
                <a:srgbClr val="10253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2895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iagonal Stripe 9"/>
          <p:cNvSpPr/>
          <p:nvPr/>
        </p:nvSpPr>
        <p:spPr>
          <a:xfrm rot="10800000">
            <a:off x="6019800" y="2133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05600" y="2133600"/>
            <a:ext cx="744538" cy="1219200"/>
            <a:chOff x="6553200" y="4114800"/>
            <a:chExt cx="8382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Diagonal Stripe 12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7391400" y="2133600"/>
            <a:ext cx="533400" cy="963613"/>
            <a:chOff x="7467600" y="4267200"/>
            <a:chExt cx="533400" cy="963706"/>
          </a:xfrm>
        </p:grpSpPr>
        <p:sp>
          <p:nvSpPr>
            <p:cNvPr id="15" name="Rectangle 14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Diagonal Stripe 15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38800" y="2362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Broadcast Receivers</a:t>
            </a:r>
            <a:endParaRPr lang="en-US" dirty="0">
              <a:latin typeface="+mn-lt"/>
            </a:endParaRPr>
          </a:p>
        </p:txBody>
      </p:sp>
      <p:sp>
        <p:nvSpPr>
          <p:cNvPr id="18" name="Can 17"/>
          <p:cNvSpPr/>
          <p:nvPr/>
        </p:nvSpPr>
        <p:spPr>
          <a:xfrm>
            <a:off x="6324600" y="4495800"/>
            <a:ext cx="1447800" cy="1828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510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2" name="Picture 1" descr="intentCont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64000"/>
            <a:ext cx="7150100" cy="45940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pic>
        <p:nvPicPr>
          <p:cNvPr id="4" name="Picture 3" descr="Screen Shot 2012-05-31 at 7.47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6705600" cy="1524000"/>
          </a:xfrm>
          <a:prstGeom prst="rect">
            <a:avLst/>
          </a:prstGeom>
        </p:spPr>
      </p:pic>
      <p:pic>
        <p:nvPicPr>
          <p:cNvPr id="7" name="Picture 6" descr="Screen Shot 2012-05-31 at 7.46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815528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276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289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essitron-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jessitron-blue.thmx</Template>
  <TotalTime>12969</TotalTime>
  <Words>1062</Words>
  <Application>Microsoft Macintosh PowerPoint</Application>
  <PresentationFormat>On-screen Show (4:3)</PresentationFormat>
  <Paragraphs>247</Paragraphs>
  <Slides>46</Slides>
  <Notes>17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jessitron-blue</vt:lpstr>
      <vt:lpstr>1_Office Theme</vt:lpstr>
      <vt:lpstr>Android: State Your Intentions</vt:lpstr>
      <vt:lpstr>PowerPoint Presentation</vt:lpstr>
      <vt:lpstr>PowerPoint Presentation</vt:lpstr>
      <vt:lpstr>PowerPoint Presentation</vt:lpstr>
      <vt:lpstr>Application Components</vt:lpstr>
      <vt:lpstr>PowerPoint Presentation</vt:lpstr>
      <vt:lpstr>Tasks and activities</vt:lpstr>
      <vt:lpstr>Parts of an Intent</vt:lpstr>
      <vt:lpstr>AndroidManifest.xml</vt:lpstr>
      <vt:lpstr>Data</vt:lpstr>
      <vt:lpstr>Intent Filters</vt:lpstr>
      <vt:lpstr>Intent Filter</vt:lpstr>
      <vt:lpstr>PowerPoint Presentation</vt:lpstr>
      <vt:lpstr>Pick a Contact</vt:lpstr>
      <vt:lpstr>Getting results: step 1</vt:lpstr>
      <vt:lpstr>Getting results: step 2</vt:lpstr>
      <vt:lpstr>Pick something else: image</vt:lpstr>
      <vt:lpstr>Send an Image</vt:lpstr>
      <vt:lpstr>Match activities like…</vt:lpstr>
      <vt:lpstr>Create a SEND intent</vt:lpstr>
      <vt:lpstr>Create a SEND intent</vt:lpstr>
      <vt:lpstr>Throw it out there!</vt:lpstr>
      <vt:lpstr>One Task, Two Processes</vt:lpstr>
      <vt:lpstr>PowerPoint Presentation</vt:lpstr>
      <vt:lpstr>Pick an activity</vt:lpstr>
      <vt:lpstr>Find out what they picked</vt:lpstr>
      <vt:lpstr>Pick Activity</vt:lpstr>
      <vt:lpstr>PICK_ACTIVITY result</vt:lpstr>
      <vt:lpstr>Launch explicit intent</vt:lpstr>
      <vt:lpstr>Three ways to let the user choose </vt:lpstr>
      <vt:lpstr>Take a Picture</vt:lpstr>
      <vt:lpstr>Take a Picture</vt:lpstr>
      <vt:lpstr>Take a Picture</vt:lpstr>
      <vt:lpstr>Take a picture - result</vt:lpstr>
      <vt:lpstr>Let the user call a phone number</vt:lpstr>
      <vt:lpstr>Call a phone number</vt:lpstr>
      <vt:lpstr>What else is available?</vt:lpstr>
      <vt:lpstr>Is an activity resolvable?</vt:lpstr>
      <vt:lpstr>What is available on my device?</vt:lpstr>
      <vt:lpstr>Go to the source</vt:lpstr>
      <vt:lpstr>Community Resources</vt:lpstr>
      <vt:lpstr>Where to go next</vt:lpstr>
      <vt:lpstr>Resources not accessed through intents</vt:lpstr>
      <vt:lpstr>FLAG_ACTIVITY_NEW_TASK</vt:lpstr>
      <vt:lpstr>Activity Flags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102</cp:revision>
  <dcterms:created xsi:type="dcterms:W3CDTF">2003-01-14T22:50:09Z</dcterms:created>
  <dcterms:modified xsi:type="dcterms:W3CDTF">2012-08-04T14:19:20Z</dcterms:modified>
</cp:coreProperties>
</file>