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4"/>
  </p:normalViewPr>
  <p:slideViewPr>
    <p:cSldViewPr snapToGrid="0" snapToObjects="1">
      <p:cViewPr varScale="1">
        <p:scale>
          <a:sx n="121" d="100"/>
          <a:sy n="121" d="100"/>
        </p:scale>
        <p:origin x="2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EC1B80F-30E5-A445-AF56-0D741F72D8CA}" type="datetimeFigureOut">
              <a:rPr lang="en-US" smtClean="0"/>
              <a:t>5/4/20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EBFF5EC8-62B4-1744-B643-FD25DC519EAB}"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76514038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EC1B80F-30E5-A445-AF56-0D741F72D8CA}" type="datetimeFigureOut">
              <a:rPr lang="en-US" smtClean="0"/>
              <a:t>5/4/20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F5EC8-62B4-1744-B643-FD25DC519EAB}" type="slidenum">
              <a:rPr lang="en-US" smtClean="0"/>
              <a:t>‹#›</a:t>
            </a:fld>
            <a:endParaRPr lang="en-US"/>
          </a:p>
        </p:txBody>
      </p:sp>
    </p:spTree>
    <p:extLst>
      <p:ext uri="{BB962C8B-B14F-4D97-AF65-F5344CB8AC3E}">
        <p14:creationId xmlns:p14="http://schemas.microsoft.com/office/powerpoint/2010/main" val="3726233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EC1B80F-30E5-A445-AF56-0D741F72D8CA}" type="datetimeFigureOut">
              <a:rPr lang="en-US" smtClean="0"/>
              <a:t>5/4/20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F5EC8-62B4-1744-B643-FD25DC519EAB}" type="slidenum">
              <a:rPr lang="en-US" smtClean="0"/>
              <a:t>‹#›</a:t>
            </a:fld>
            <a:endParaRPr lang="en-US"/>
          </a:p>
        </p:txBody>
      </p:sp>
    </p:spTree>
    <p:extLst>
      <p:ext uri="{BB962C8B-B14F-4D97-AF65-F5344CB8AC3E}">
        <p14:creationId xmlns:p14="http://schemas.microsoft.com/office/powerpoint/2010/main" val="1973799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EC1B80F-30E5-A445-AF56-0D741F72D8CA}" type="datetimeFigureOut">
              <a:rPr lang="en-US" smtClean="0"/>
              <a:t>5/4/20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F5EC8-62B4-1744-B643-FD25DC519EAB}" type="slidenum">
              <a:rPr lang="en-US" smtClean="0"/>
              <a:t>‹#›</a:t>
            </a:fld>
            <a:endParaRPr lang="en-US"/>
          </a:p>
        </p:txBody>
      </p:sp>
    </p:spTree>
    <p:extLst>
      <p:ext uri="{BB962C8B-B14F-4D97-AF65-F5344CB8AC3E}">
        <p14:creationId xmlns:p14="http://schemas.microsoft.com/office/powerpoint/2010/main" val="1215107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EC1B80F-30E5-A445-AF56-0D741F72D8CA}" type="datetimeFigureOut">
              <a:rPr lang="en-US" smtClean="0"/>
              <a:t>5/4/20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EBFF5EC8-62B4-1744-B643-FD25DC519EAB}"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6698292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EC1B80F-30E5-A445-AF56-0D741F72D8CA}" type="datetimeFigureOut">
              <a:rPr lang="en-US" smtClean="0"/>
              <a:t>5/4/20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F5EC8-62B4-1744-B643-FD25DC519EAB}" type="slidenum">
              <a:rPr lang="en-US" smtClean="0"/>
              <a:t>‹#›</a:t>
            </a:fld>
            <a:endParaRPr lang="en-US"/>
          </a:p>
        </p:txBody>
      </p:sp>
    </p:spTree>
    <p:extLst>
      <p:ext uri="{BB962C8B-B14F-4D97-AF65-F5344CB8AC3E}">
        <p14:creationId xmlns:p14="http://schemas.microsoft.com/office/powerpoint/2010/main" val="3163927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EC1B80F-30E5-A445-AF56-0D741F72D8CA}" type="datetimeFigureOut">
              <a:rPr lang="en-US" smtClean="0"/>
              <a:t>5/4/20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FF5EC8-62B4-1744-B643-FD25DC519EAB}" type="slidenum">
              <a:rPr lang="en-US" smtClean="0"/>
              <a:t>‹#›</a:t>
            </a:fld>
            <a:endParaRPr lang="en-US"/>
          </a:p>
        </p:txBody>
      </p:sp>
    </p:spTree>
    <p:extLst>
      <p:ext uri="{BB962C8B-B14F-4D97-AF65-F5344CB8AC3E}">
        <p14:creationId xmlns:p14="http://schemas.microsoft.com/office/powerpoint/2010/main" val="1150829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EC1B80F-30E5-A445-AF56-0D741F72D8CA}" type="datetimeFigureOut">
              <a:rPr lang="en-US" smtClean="0"/>
              <a:t>5/4/20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FF5EC8-62B4-1744-B643-FD25DC519EAB}" type="slidenum">
              <a:rPr lang="en-US" smtClean="0"/>
              <a:t>‹#›</a:t>
            </a:fld>
            <a:endParaRPr lang="en-US"/>
          </a:p>
        </p:txBody>
      </p:sp>
    </p:spTree>
    <p:extLst>
      <p:ext uri="{BB962C8B-B14F-4D97-AF65-F5344CB8AC3E}">
        <p14:creationId xmlns:p14="http://schemas.microsoft.com/office/powerpoint/2010/main" val="4075010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C1B80F-30E5-A445-AF56-0D741F72D8CA}" type="datetimeFigureOut">
              <a:rPr lang="en-US" smtClean="0"/>
              <a:t>5/4/20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FF5EC8-62B4-1744-B643-FD25DC519EAB}" type="slidenum">
              <a:rPr lang="en-US" smtClean="0"/>
              <a:t>‹#›</a:t>
            </a:fld>
            <a:endParaRPr lang="en-US"/>
          </a:p>
        </p:txBody>
      </p:sp>
    </p:spTree>
    <p:extLst>
      <p:ext uri="{BB962C8B-B14F-4D97-AF65-F5344CB8AC3E}">
        <p14:creationId xmlns:p14="http://schemas.microsoft.com/office/powerpoint/2010/main" val="2864924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EC1B80F-30E5-A445-AF56-0D741F72D8CA}" type="datetimeFigureOut">
              <a:rPr lang="en-US" smtClean="0"/>
              <a:t>5/4/20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BFF5EC8-62B4-1744-B643-FD25DC519EAB}"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3483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EC1B80F-30E5-A445-AF56-0D741F72D8CA}" type="datetimeFigureOut">
              <a:rPr lang="en-US" smtClean="0"/>
              <a:t>5/4/20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BFF5EC8-62B4-1744-B643-FD25DC519EAB}"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13255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EC1B80F-30E5-A445-AF56-0D741F72D8CA}" type="datetimeFigureOut">
              <a:rPr lang="en-US" smtClean="0"/>
              <a:t>5/4/20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EBFF5EC8-62B4-1744-B643-FD25DC519EAB}"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377026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A6609-E552-3F42-824E-C3413879D24E}"/>
              </a:ext>
            </a:extLst>
          </p:cNvPr>
          <p:cNvSpPr>
            <a:spLocks noGrp="1"/>
          </p:cNvSpPr>
          <p:nvPr>
            <p:ph type="ctrTitle"/>
          </p:nvPr>
        </p:nvSpPr>
        <p:spPr/>
        <p:txBody>
          <a:bodyPr/>
          <a:lstStyle/>
          <a:p>
            <a:r>
              <a:rPr lang="en-US" dirty="0"/>
              <a:t>Capstone </a:t>
            </a:r>
            <a:br>
              <a:rPr lang="en-US" dirty="0"/>
            </a:br>
            <a:r>
              <a:rPr lang="en-US" dirty="0"/>
              <a:t>Founders’ Bakery</a:t>
            </a:r>
          </a:p>
        </p:txBody>
      </p:sp>
      <p:sp>
        <p:nvSpPr>
          <p:cNvPr id="3" name="Subtitle 2">
            <a:extLst>
              <a:ext uri="{FF2B5EF4-FFF2-40B4-BE49-F238E27FC236}">
                <a16:creationId xmlns:a16="http://schemas.microsoft.com/office/drawing/2014/main" id="{3A1FB4F5-7B17-F349-8A8D-B6F947F0682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13129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3E350-AFB9-D243-A7F1-51A17181EBC6}"/>
              </a:ext>
            </a:extLst>
          </p:cNvPr>
          <p:cNvSpPr>
            <a:spLocks noGrp="1"/>
          </p:cNvSpPr>
          <p:nvPr>
            <p:ph type="title"/>
          </p:nvPr>
        </p:nvSpPr>
        <p:spPr/>
        <p:txBody>
          <a:bodyPr/>
          <a:lstStyle/>
          <a:p>
            <a:r>
              <a:rPr lang="en-US" dirty="0"/>
              <a:t>Introduction : Business Problem</a:t>
            </a:r>
          </a:p>
        </p:txBody>
      </p:sp>
      <p:sp>
        <p:nvSpPr>
          <p:cNvPr id="3" name="Content Placeholder 2">
            <a:extLst>
              <a:ext uri="{FF2B5EF4-FFF2-40B4-BE49-F238E27FC236}">
                <a16:creationId xmlns:a16="http://schemas.microsoft.com/office/drawing/2014/main" id="{7339897B-5129-4948-ADBE-B1400035F368}"/>
              </a:ext>
            </a:extLst>
          </p:cNvPr>
          <p:cNvSpPr>
            <a:spLocks noGrp="1"/>
          </p:cNvSpPr>
          <p:nvPr>
            <p:ph idx="1"/>
          </p:nvPr>
        </p:nvSpPr>
        <p:spPr>
          <a:xfrm>
            <a:off x="1371600" y="1552074"/>
            <a:ext cx="9601200" cy="4315326"/>
          </a:xfrm>
        </p:spPr>
        <p:txBody>
          <a:bodyPr>
            <a:normAutofit/>
          </a:bodyPr>
          <a:lstStyle/>
          <a:p>
            <a:r>
              <a:rPr lang="en-US" dirty="0"/>
              <a:t>A group of undergraduate students from the University of Toronto (</a:t>
            </a:r>
            <a:r>
              <a:rPr lang="en-US" dirty="0" err="1"/>
              <a:t>UofT</a:t>
            </a:r>
            <a:r>
              <a:rPr lang="en-US" dirty="0"/>
              <a:t>) are looking to open a new bakery. In order to do so, they will need to gather capital by getting their fellow students to invest in their new venture via the Kickstarter portal.</a:t>
            </a:r>
          </a:p>
          <a:p>
            <a:endParaRPr lang="en-US" dirty="0"/>
          </a:p>
          <a:p>
            <a:r>
              <a:rPr lang="en-US" dirty="0"/>
              <a:t>This project aims to determine the optimal location of the new proposed bakery in order to get buy-in from their peers. </a:t>
            </a:r>
          </a:p>
          <a:p>
            <a:endParaRPr lang="en-US" dirty="0"/>
          </a:p>
          <a:p>
            <a:r>
              <a:rPr lang="en-US" dirty="0"/>
              <a:t>The founders would prefer a </a:t>
            </a:r>
            <a:r>
              <a:rPr lang="en-US" dirty="0" err="1"/>
              <a:t>neigborhood</a:t>
            </a:r>
            <a:r>
              <a:rPr lang="en-US" dirty="0"/>
              <a:t> is physically close to the </a:t>
            </a:r>
            <a:r>
              <a:rPr lang="en-US" dirty="0" err="1"/>
              <a:t>UofT</a:t>
            </a:r>
            <a:r>
              <a:rPr lang="en-US" dirty="0"/>
              <a:t> campus and does not have a bakery in the neighborhood. Ideally, the location should also be similar to the </a:t>
            </a:r>
            <a:r>
              <a:rPr lang="en-US" dirty="0" err="1"/>
              <a:t>UofT</a:t>
            </a:r>
            <a:r>
              <a:rPr lang="en-US" dirty="0"/>
              <a:t> neighborhood as the founders are </a:t>
            </a:r>
            <a:r>
              <a:rPr lang="en-US" dirty="0" err="1"/>
              <a:t>targetting</a:t>
            </a:r>
            <a:r>
              <a:rPr lang="en-US" dirty="0"/>
              <a:t> a similar demographic population. </a:t>
            </a:r>
          </a:p>
        </p:txBody>
      </p:sp>
    </p:spTree>
    <p:extLst>
      <p:ext uri="{BB962C8B-B14F-4D97-AF65-F5344CB8AC3E}">
        <p14:creationId xmlns:p14="http://schemas.microsoft.com/office/powerpoint/2010/main" val="524146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F4150-B4CD-064D-A871-5B7121F75893}"/>
              </a:ext>
            </a:extLst>
          </p:cNvPr>
          <p:cNvSpPr>
            <a:spLocks noGrp="1"/>
          </p:cNvSpPr>
          <p:nvPr>
            <p:ph type="title"/>
          </p:nvPr>
        </p:nvSpPr>
        <p:spPr/>
        <p:txBody>
          <a:bodyPr/>
          <a:lstStyle/>
          <a:p>
            <a:r>
              <a:rPr lang="en-US" dirty="0"/>
              <a:t> Description of Data</a:t>
            </a:r>
          </a:p>
        </p:txBody>
      </p:sp>
      <p:sp>
        <p:nvSpPr>
          <p:cNvPr id="3" name="Content Placeholder 2">
            <a:extLst>
              <a:ext uri="{FF2B5EF4-FFF2-40B4-BE49-F238E27FC236}">
                <a16:creationId xmlns:a16="http://schemas.microsoft.com/office/drawing/2014/main" id="{0C38843A-F0A9-014C-A652-AC9CF8D39D2F}"/>
              </a:ext>
            </a:extLst>
          </p:cNvPr>
          <p:cNvSpPr>
            <a:spLocks noGrp="1"/>
          </p:cNvSpPr>
          <p:nvPr>
            <p:ph idx="1"/>
          </p:nvPr>
        </p:nvSpPr>
        <p:spPr/>
        <p:txBody>
          <a:bodyPr/>
          <a:lstStyle/>
          <a:p>
            <a:r>
              <a:rPr lang="en-US" dirty="0"/>
              <a:t>Following data sources will used for this data analysis:</a:t>
            </a:r>
          </a:p>
          <a:p>
            <a:r>
              <a:rPr lang="en-US" dirty="0"/>
              <a:t>Beautiful Soup was used to scrape the following Wikipedia page, https://</a:t>
            </a:r>
            <a:r>
              <a:rPr lang="en-US" dirty="0" err="1"/>
              <a:t>en.wikipedia.org</a:t>
            </a:r>
            <a:r>
              <a:rPr lang="en-US" dirty="0"/>
              <a:t>/wiki/</a:t>
            </a:r>
            <a:r>
              <a:rPr lang="en-US" dirty="0" err="1"/>
              <a:t>List_of_postal_codes_of_Canada:_M</a:t>
            </a:r>
            <a:endParaRPr lang="en-US" dirty="0"/>
          </a:p>
          <a:p>
            <a:r>
              <a:rPr lang="en-US" dirty="0"/>
              <a:t>The coordinates of the University of Toronto campus and neighborhoods in the Downtown Toronto borough were obtained using **Google Maps API geocoding** </a:t>
            </a:r>
          </a:p>
          <a:p>
            <a:r>
              <a:rPr lang="en-US" dirty="0"/>
              <a:t>The number of bakery and their location in every Downtown neighborhood were obtained using  Foursquare API</a:t>
            </a:r>
          </a:p>
          <a:p>
            <a:r>
              <a:rPr lang="en-US" dirty="0"/>
              <a:t>The types of venues in each Downtown Toronto neighborhood were obtained using Foursquare API</a:t>
            </a:r>
          </a:p>
        </p:txBody>
      </p:sp>
    </p:spTree>
    <p:extLst>
      <p:ext uri="{BB962C8B-B14F-4D97-AF65-F5344CB8AC3E}">
        <p14:creationId xmlns:p14="http://schemas.microsoft.com/office/powerpoint/2010/main" val="2880538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BCD4-0727-4B4E-BF04-96A47C94AA6E}"/>
              </a:ext>
            </a:extLst>
          </p:cNvPr>
          <p:cNvSpPr>
            <a:spLocks noGrp="1"/>
          </p:cNvSpPr>
          <p:nvPr>
            <p:ph type="title"/>
          </p:nvPr>
        </p:nvSpPr>
        <p:spPr/>
        <p:txBody>
          <a:bodyPr/>
          <a:lstStyle/>
          <a:p>
            <a:r>
              <a:rPr lang="en-US" dirty="0"/>
              <a:t>Methodology </a:t>
            </a:r>
            <a:br>
              <a:rPr lang="en-US" dirty="0"/>
            </a:br>
            <a:endParaRPr lang="en-US" dirty="0"/>
          </a:p>
        </p:txBody>
      </p:sp>
      <p:sp>
        <p:nvSpPr>
          <p:cNvPr id="3" name="Content Placeholder 2">
            <a:extLst>
              <a:ext uri="{FF2B5EF4-FFF2-40B4-BE49-F238E27FC236}">
                <a16:creationId xmlns:a16="http://schemas.microsoft.com/office/drawing/2014/main" id="{56832ADC-F4B2-B74E-849B-418E16497ABF}"/>
              </a:ext>
            </a:extLst>
          </p:cNvPr>
          <p:cNvSpPr>
            <a:spLocks noGrp="1"/>
          </p:cNvSpPr>
          <p:nvPr>
            <p:ph idx="1"/>
          </p:nvPr>
        </p:nvSpPr>
        <p:spPr/>
        <p:txBody>
          <a:bodyPr/>
          <a:lstStyle/>
          <a:p>
            <a:r>
              <a:rPr lang="en-US" dirty="0"/>
              <a:t>1. Identify the location of the </a:t>
            </a:r>
            <a:r>
              <a:rPr lang="en-US" dirty="0" err="1"/>
              <a:t>UofT</a:t>
            </a:r>
            <a:r>
              <a:rPr lang="en-US" dirty="0"/>
              <a:t> campus and the which borough it is located in</a:t>
            </a:r>
          </a:p>
          <a:p>
            <a:r>
              <a:rPr lang="en-US" dirty="0"/>
              <a:t>2. Identify the neighborhoods that are in the borough </a:t>
            </a:r>
            <a:r>
              <a:rPr lang="en-US" dirty="0" err="1"/>
              <a:t>UofT</a:t>
            </a:r>
            <a:r>
              <a:rPr lang="en-US" dirty="0"/>
              <a:t> is located in</a:t>
            </a:r>
          </a:p>
          <a:p>
            <a:r>
              <a:rPr lang="en-US" dirty="0"/>
              <a:t>3. Explore location of bakeries within each neighborhood</a:t>
            </a:r>
          </a:p>
          <a:p>
            <a:r>
              <a:rPr lang="en-US" dirty="0"/>
              <a:t>4. Determine which neighborhood does not have a bakery</a:t>
            </a:r>
          </a:p>
          <a:p>
            <a:r>
              <a:rPr lang="en-US" dirty="0"/>
              <a:t>5. Analysis the similarity of each neighborhood by clusters using k-means clustering</a:t>
            </a:r>
          </a:p>
        </p:txBody>
      </p:sp>
    </p:spTree>
    <p:extLst>
      <p:ext uri="{BB962C8B-B14F-4D97-AF65-F5344CB8AC3E}">
        <p14:creationId xmlns:p14="http://schemas.microsoft.com/office/powerpoint/2010/main" val="474715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BD7D8-3C07-4D48-B85D-47F0236EA530}"/>
              </a:ext>
            </a:extLst>
          </p:cNvPr>
          <p:cNvSpPr>
            <a:spLocks noGrp="1"/>
          </p:cNvSpPr>
          <p:nvPr>
            <p:ph type="title"/>
          </p:nvPr>
        </p:nvSpPr>
        <p:spPr/>
        <p:txBody>
          <a:bodyPr/>
          <a:lstStyle/>
          <a:p>
            <a:r>
              <a:rPr lang="en-US" dirty="0"/>
              <a:t>Analysis – Exploring </a:t>
            </a:r>
            <a:r>
              <a:rPr lang="en-US" dirty="0" err="1"/>
              <a:t>UofT</a:t>
            </a:r>
            <a:r>
              <a:rPr lang="en-US" dirty="0"/>
              <a:t> campus</a:t>
            </a:r>
          </a:p>
        </p:txBody>
      </p:sp>
      <p:sp>
        <p:nvSpPr>
          <p:cNvPr id="3" name="Content Placeholder 2">
            <a:extLst>
              <a:ext uri="{FF2B5EF4-FFF2-40B4-BE49-F238E27FC236}">
                <a16:creationId xmlns:a16="http://schemas.microsoft.com/office/drawing/2014/main" id="{9C96F9F0-169A-064F-A0CA-209EF9461E4E}"/>
              </a:ext>
            </a:extLst>
          </p:cNvPr>
          <p:cNvSpPr>
            <a:spLocks noGrp="1"/>
          </p:cNvSpPr>
          <p:nvPr>
            <p:ph idx="1"/>
          </p:nvPr>
        </p:nvSpPr>
        <p:spPr>
          <a:xfrm>
            <a:off x="1371600" y="2286000"/>
            <a:ext cx="4355432" cy="3581400"/>
          </a:xfrm>
        </p:spPr>
        <p:txBody>
          <a:bodyPr/>
          <a:lstStyle/>
          <a:p>
            <a:r>
              <a:rPr lang="en-US" dirty="0"/>
              <a:t>The venues available within the University of Toronto campus were identified. As there is one bakery in the area, it would not be ideal to set up a new bakery in this neighborhood in order to avoid competition</a:t>
            </a:r>
          </a:p>
          <a:p>
            <a:endParaRPr lang="en-US" dirty="0"/>
          </a:p>
          <a:p>
            <a:endParaRPr lang="en-US" dirty="0"/>
          </a:p>
        </p:txBody>
      </p:sp>
      <p:pic>
        <p:nvPicPr>
          <p:cNvPr id="4" name="Picture 3">
            <a:extLst>
              <a:ext uri="{FF2B5EF4-FFF2-40B4-BE49-F238E27FC236}">
                <a16:creationId xmlns:a16="http://schemas.microsoft.com/office/drawing/2014/main" id="{1E92550C-8F6E-5E49-AC1B-F2E3F441994D}"/>
              </a:ext>
            </a:extLst>
          </p:cNvPr>
          <p:cNvPicPr>
            <a:picLocks noChangeAspect="1"/>
          </p:cNvPicPr>
          <p:nvPr/>
        </p:nvPicPr>
        <p:blipFill rotWithShape="1">
          <a:blip r:embed="rId2"/>
          <a:srcRect b="57403"/>
          <a:stretch/>
        </p:blipFill>
        <p:spPr>
          <a:xfrm>
            <a:off x="5974012" y="1752430"/>
            <a:ext cx="3717757" cy="4412463"/>
          </a:xfrm>
          <a:prstGeom prst="rect">
            <a:avLst/>
          </a:prstGeom>
        </p:spPr>
      </p:pic>
    </p:spTree>
    <p:extLst>
      <p:ext uri="{BB962C8B-B14F-4D97-AF65-F5344CB8AC3E}">
        <p14:creationId xmlns:p14="http://schemas.microsoft.com/office/powerpoint/2010/main" val="2211740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25560-FA7D-B14A-B585-8AB893F41410}"/>
              </a:ext>
            </a:extLst>
          </p:cNvPr>
          <p:cNvSpPr>
            <a:spLocks noGrp="1"/>
          </p:cNvSpPr>
          <p:nvPr>
            <p:ph type="title"/>
          </p:nvPr>
        </p:nvSpPr>
        <p:spPr/>
        <p:txBody>
          <a:bodyPr/>
          <a:lstStyle/>
          <a:p>
            <a:r>
              <a:rPr lang="en-US" dirty="0"/>
              <a:t>Analysis – Identifying bakeries in the neighborhoods nearby</a:t>
            </a:r>
          </a:p>
        </p:txBody>
      </p:sp>
      <p:pic>
        <p:nvPicPr>
          <p:cNvPr id="6" name="Content Placeholder 5">
            <a:extLst>
              <a:ext uri="{FF2B5EF4-FFF2-40B4-BE49-F238E27FC236}">
                <a16:creationId xmlns:a16="http://schemas.microsoft.com/office/drawing/2014/main" id="{5A8EE4AB-48CA-5241-BA39-0059B3EAF0FA}"/>
              </a:ext>
            </a:extLst>
          </p:cNvPr>
          <p:cNvPicPr>
            <a:picLocks noGrp="1" noChangeAspect="1"/>
          </p:cNvPicPr>
          <p:nvPr>
            <p:ph idx="1"/>
          </p:nvPr>
        </p:nvPicPr>
        <p:blipFill>
          <a:blip r:embed="rId2"/>
          <a:stretch>
            <a:fillRect/>
          </a:stretch>
        </p:blipFill>
        <p:spPr>
          <a:xfrm>
            <a:off x="2191752" y="2171700"/>
            <a:ext cx="7808495" cy="4502479"/>
          </a:xfrm>
        </p:spPr>
      </p:pic>
    </p:spTree>
    <p:extLst>
      <p:ext uri="{BB962C8B-B14F-4D97-AF65-F5344CB8AC3E}">
        <p14:creationId xmlns:p14="http://schemas.microsoft.com/office/powerpoint/2010/main" val="1702454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518E0-6888-964D-96CD-7B2EDB9108C4}"/>
              </a:ext>
            </a:extLst>
          </p:cNvPr>
          <p:cNvSpPr>
            <a:spLocks noGrp="1"/>
          </p:cNvSpPr>
          <p:nvPr>
            <p:ph type="title"/>
          </p:nvPr>
        </p:nvSpPr>
        <p:spPr/>
        <p:txBody>
          <a:bodyPr>
            <a:normAutofit fontScale="90000"/>
          </a:bodyPr>
          <a:lstStyle/>
          <a:p>
            <a:r>
              <a:rPr lang="en-US" dirty="0"/>
              <a:t>Analysis – Downtown Toronto neighborhood clusters based on their similarities</a:t>
            </a:r>
          </a:p>
        </p:txBody>
      </p:sp>
      <p:pic>
        <p:nvPicPr>
          <p:cNvPr id="4" name="Content Placeholder 3">
            <a:extLst>
              <a:ext uri="{FF2B5EF4-FFF2-40B4-BE49-F238E27FC236}">
                <a16:creationId xmlns:a16="http://schemas.microsoft.com/office/drawing/2014/main" id="{2C1160AA-258F-564A-8D9B-5B5E9B1CF95A}"/>
              </a:ext>
            </a:extLst>
          </p:cNvPr>
          <p:cNvPicPr>
            <a:picLocks noGrp="1" noChangeAspect="1"/>
          </p:cNvPicPr>
          <p:nvPr>
            <p:ph idx="1"/>
          </p:nvPr>
        </p:nvPicPr>
        <p:blipFill>
          <a:blip r:embed="rId2"/>
          <a:stretch>
            <a:fillRect/>
          </a:stretch>
        </p:blipFill>
        <p:spPr>
          <a:xfrm>
            <a:off x="1371600" y="2362199"/>
            <a:ext cx="9599840" cy="3271345"/>
          </a:xfrm>
          <a:prstGeom prst="rect">
            <a:avLst/>
          </a:prstGeom>
        </p:spPr>
      </p:pic>
    </p:spTree>
    <p:extLst>
      <p:ext uri="{BB962C8B-B14F-4D97-AF65-F5344CB8AC3E}">
        <p14:creationId xmlns:p14="http://schemas.microsoft.com/office/powerpoint/2010/main" val="1614242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0D9AD-3B39-3A42-BED3-3B17FF519104}"/>
              </a:ext>
            </a:extLst>
          </p:cNvPr>
          <p:cNvSpPr>
            <a:spLocks noGrp="1"/>
          </p:cNvSpPr>
          <p:nvPr>
            <p:ph type="title"/>
          </p:nvPr>
        </p:nvSpPr>
        <p:spPr/>
        <p:txBody>
          <a:bodyPr/>
          <a:lstStyle/>
          <a:p>
            <a:r>
              <a:rPr lang="en-US" dirty="0"/>
              <a:t>Result</a:t>
            </a:r>
          </a:p>
        </p:txBody>
      </p:sp>
      <p:sp>
        <p:nvSpPr>
          <p:cNvPr id="5" name="Content Placeholder 4">
            <a:extLst>
              <a:ext uri="{FF2B5EF4-FFF2-40B4-BE49-F238E27FC236}">
                <a16:creationId xmlns:a16="http://schemas.microsoft.com/office/drawing/2014/main" id="{75DF3C9C-047B-0547-B847-19EF228ACDF8}"/>
              </a:ext>
            </a:extLst>
          </p:cNvPr>
          <p:cNvSpPr>
            <a:spLocks noGrp="1"/>
          </p:cNvSpPr>
          <p:nvPr>
            <p:ph idx="1"/>
          </p:nvPr>
        </p:nvSpPr>
        <p:spPr>
          <a:xfrm>
            <a:off x="1340069" y="1770994"/>
            <a:ext cx="5985641" cy="3581400"/>
          </a:xfrm>
        </p:spPr>
        <p:txBody>
          <a:bodyPr>
            <a:normAutofit fontScale="85000" lnSpcReduction="20000"/>
          </a:bodyPr>
          <a:lstStyle/>
          <a:p>
            <a:r>
              <a:rPr lang="en-US" dirty="0"/>
              <a:t>* Since there is a bakery within the </a:t>
            </a:r>
            <a:r>
              <a:rPr lang="en-US" dirty="0" err="1"/>
              <a:t>UofT</a:t>
            </a:r>
            <a:r>
              <a:rPr lang="en-US" dirty="0"/>
              <a:t> neighborhood, it will not be ideal to set up a new bakery within the vicinity in order to avoid competition</a:t>
            </a:r>
          </a:p>
          <a:p>
            <a:r>
              <a:rPr lang="en-US" dirty="0"/>
              <a:t>* As </a:t>
            </a:r>
            <a:r>
              <a:rPr lang="en-US" dirty="0" err="1"/>
              <a:t>UofT</a:t>
            </a:r>
            <a:r>
              <a:rPr lang="en-US" dirty="0"/>
              <a:t> is located within the Downtown Toronto borough, different neighborhood within this borough were considered to be potential candidates for the location of the new bakery</a:t>
            </a:r>
          </a:p>
          <a:p>
            <a:r>
              <a:rPr lang="en-US" dirty="0"/>
              <a:t>* The closest neighborhoods to the </a:t>
            </a:r>
            <a:r>
              <a:rPr lang="en-US" dirty="0" err="1"/>
              <a:t>UofT</a:t>
            </a:r>
            <a:r>
              <a:rPr lang="en-US" dirty="0"/>
              <a:t> campus that do not have bakeries were identified to be Queen's Park, Church and Wellesley, and Central Bay</a:t>
            </a:r>
          </a:p>
          <a:p>
            <a:r>
              <a:rPr lang="en-US" dirty="0"/>
              <a:t>* After examining these three neighborhoods, Church and </a:t>
            </a:r>
            <a:r>
              <a:rPr lang="en-US" dirty="0" err="1"/>
              <a:t>Wellesly</a:t>
            </a:r>
            <a:r>
              <a:rPr lang="en-US" dirty="0"/>
              <a:t> was found to be the most suitable location because it was similar to the </a:t>
            </a:r>
            <a:r>
              <a:rPr lang="en-US" dirty="0" err="1"/>
              <a:t>UofT</a:t>
            </a:r>
            <a:r>
              <a:rPr lang="en-US" dirty="0"/>
              <a:t> neighborhood (based on cluster analysis) and was closer to the </a:t>
            </a:r>
            <a:r>
              <a:rPr lang="en-US" dirty="0" err="1"/>
              <a:t>UofT</a:t>
            </a:r>
            <a:r>
              <a:rPr lang="en-US" dirty="0"/>
              <a:t> neighborhood when compared to the Central Bay neighborhood</a:t>
            </a:r>
          </a:p>
        </p:txBody>
      </p:sp>
      <p:pic>
        <p:nvPicPr>
          <p:cNvPr id="6" name="Content Placeholder 3">
            <a:extLst>
              <a:ext uri="{FF2B5EF4-FFF2-40B4-BE49-F238E27FC236}">
                <a16:creationId xmlns:a16="http://schemas.microsoft.com/office/drawing/2014/main" id="{8EC93DAF-A4C7-2440-9E45-9B42B9E5E808}"/>
              </a:ext>
            </a:extLst>
          </p:cNvPr>
          <p:cNvPicPr>
            <a:picLocks noChangeAspect="1"/>
          </p:cNvPicPr>
          <p:nvPr/>
        </p:nvPicPr>
        <p:blipFill>
          <a:blip r:embed="rId2"/>
          <a:stretch>
            <a:fillRect/>
          </a:stretch>
        </p:blipFill>
        <p:spPr>
          <a:xfrm>
            <a:off x="7357241" y="1696106"/>
            <a:ext cx="4235669" cy="4089611"/>
          </a:xfrm>
          <a:prstGeom prst="rect">
            <a:avLst/>
          </a:prstGeom>
        </p:spPr>
      </p:pic>
    </p:spTree>
    <p:extLst>
      <p:ext uri="{BB962C8B-B14F-4D97-AF65-F5344CB8AC3E}">
        <p14:creationId xmlns:p14="http://schemas.microsoft.com/office/powerpoint/2010/main" val="205609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6FB6D-FCF3-FB43-9F6C-9034AC98E13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E57C2DE-B21E-CC49-A810-A4B4BBA161BE}"/>
              </a:ext>
            </a:extLst>
          </p:cNvPr>
          <p:cNvSpPr>
            <a:spLocks noGrp="1"/>
          </p:cNvSpPr>
          <p:nvPr>
            <p:ph idx="1"/>
          </p:nvPr>
        </p:nvSpPr>
        <p:spPr/>
        <p:txBody>
          <a:bodyPr/>
          <a:lstStyle/>
          <a:p>
            <a:r>
              <a:rPr lang="en-US" dirty="0"/>
              <a:t>* The purpose of this project was to identify a potential location for a new bakery based on the founders' criteria.</a:t>
            </a:r>
          </a:p>
          <a:p>
            <a:r>
              <a:rPr lang="en-US" dirty="0"/>
              <a:t>* Narrowing the choice of location to Church and Wellesley is the first step to for the bakery's founders as they will need to perform further investigation and market research on this neighborhood to assess its potential for their new venture</a:t>
            </a:r>
          </a:p>
        </p:txBody>
      </p:sp>
    </p:spTree>
    <p:extLst>
      <p:ext uri="{BB962C8B-B14F-4D97-AF65-F5344CB8AC3E}">
        <p14:creationId xmlns:p14="http://schemas.microsoft.com/office/powerpoint/2010/main" val="206262386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{094954B1-9563-3A43-93D3-F34F907B2D12}tf10001072</Template>
  <TotalTime>19</TotalTime>
  <Words>553</Words>
  <Application>Microsoft Macintosh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Franklin Gothic Book</vt:lpstr>
      <vt:lpstr>Crop</vt:lpstr>
      <vt:lpstr>Capstone  Founders’ Bakery</vt:lpstr>
      <vt:lpstr>Introduction : Business Problem</vt:lpstr>
      <vt:lpstr> Description of Data</vt:lpstr>
      <vt:lpstr>Methodology  </vt:lpstr>
      <vt:lpstr>Analysis – Exploring UofT campus</vt:lpstr>
      <vt:lpstr>Analysis – Identifying bakeries in the neighborhoods nearby</vt:lpstr>
      <vt:lpstr>Analysis – Downtown Toronto neighborhood clusters based on their similarities</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Founders’ Bakery</dc:title>
  <dc:creator>Jessica Lim</dc:creator>
  <cp:lastModifiedBy>Jessica Lim</cp:lastModifiedBy>
  <cp:revision>2</cp:revision>
  <dcterms:created xsi:type="dcterms:W3CDTF">2020-05-04T12:42:53Z</dcterms:created>
  <dcterms:modified xsi:type="dcterms:W3CDTF">2020-05-04T13:02:36Z</dcterms:modified>
</cp:coreProperties>
</file>