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2" r:id="rId2"/>
    <p:sldId id="261" r:id="rId3"/>
    <p:sldId id="263" r:id="rId4"/>
    <p:sldId id="258" r:id="rId5"/>
    <p:sldId id="282" r:id="rId6"/>
    <p:sldId id="264" r:id="rId7"/>
    <p:sldId id="294" r:id="rId8"/>
    <p:sldId id="295" r:id="rId9"/>
    <p:sldId id="296" r:id="rId10"/>
    <p:sldId id="298" r:id="rId11"/>
    <p:sldId id="307" r:id="rId12"/>
    <p:sldId id="308" r:id="rId13"/>
    <p:sldId id="299" r:id="rId14"/>
    <p:sldId id="316" r:id="rId15"/>
    <p:sldId id="304" r:id="rId16"/>
    <p:sldId id="315" r:id="rId17"/>
    <p:sldId id="317" r:id="rId18"/>
    <p:sldId id="318" r:id="rId19"/>
  </p:sldIdLst>
  <p:sldSz cx="12192000" cy="6858000"/>
  <p:notesSz cx="6669088"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6" d="100"/>
          <a:sy n="76" d="100"/>
        </p:scale>
        <p:origin x="720" y="84"/>
      </p:cViewPr>
      <p:guideLst/>
    </p:cSldViewPr>
  </p:slideViewPr>
  <p:notesTextViewPr>
    <p:cViewPr>
      <p:scale>
        <a:sx n="3" d="2"/>
        <a:sy n="3" d="2"/>
      </p:scale>
      <p:origin x="0" y="0"/>
    </p:cViewPr>
  </p:notesTextViewPr>
  <p:notesViewPr>
    <p:cSldViewPr snapToGrid="0">
      <p:cViewPr>
        <p:scale>
          <a:sx n="170" d="100"/>
          <a:sy n="170" d="100"/>
        </p:scale>
        <p:origin x="1206" y="-61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ad.ggh.co.nz\gghgroups\Gough%20Group%20Corporate\HR\REM%20Data\Peformance%20Reflections\1.%20FY2020%20Calibration%20Consolidation%20Terra%20Cat%20-%20split%20for%20ELT.xlsx" TargetMode="Externa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Target (%)</c:v>
          </c:tx>
          <c:xVal>
            <c:numRef>
              <c:f>'Fixed Curve Dist by Category'!$C$50:$C$54</c:f>
              <c:numCache>
                <c:formatCode>General</c:formatCode>
                <c:ptCount val="5"/>
                <c:pt idx="0">
                  <c:v>5</c:v>
                </c:pt>
                <c:pt idx="1">
                  <c:v>4</c:v>
                </c:pt>
                <c:pt idx="2">
                  <c:v>3</c:v>
                </c:pt>
                <c:pt idx="3">
                  <c:v>2</c:v>
                </c:pt>
                <c:pt idx="4">
                  <c:v>1</c:v>
                </c:pt>
              </c:numCache>
            </c:numRef>
          </c:xVal>
          <c:yVal>
            <c:numRef>
              <c:f>'Fixed Curve Dist by Category'!$D$50:$D$54</c:f>
              <c:numCache>
                <c:formatCode>0%</c:formatCode>
                <c:ptCount val="5"/>
                <c:pt idx="0">
                  <c:v>0.05</c:v>
                </c:pt>
                <c:pt idx="1">
                  <c:v>0.15</c:v>
                </c:pt>
                <c:pt idx="2">
                  <c:v>0.7</c:v>
                </c:pt>
                <c:pt idx="3">
                  <c:v>0.08</c:v>
                </c:pt>
                <c:pt idx="4">
                  <c:v>0.02</c:v>
                </c:pt>
              </c:numCache>
            </c:numRef>
          </c:yVal>
          <c:smooth val="1"/>
          <c:extLst>
            <c:ext xmlns:c16="http://schemas.microsoft.com/office/drawing/2014/chart" uri="{C3380CC4-5D6E-409C-BE32-E72D297353CC}">
              <c16:uniqueId val="{00000000-D31B-4562-8F52-52E6D49A4CCE}"/>
            </c:ext>
          </c:extLst>
        </c:ser>
        <c:ser>
          <c:idx val="1"/>
          <c:order val="1"/>
          <c:tx>
            <c:v>Actual (%)</c:v>
          </c:tx>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xVal>
            <c:numRef>
              <c:f>'Fixed Curve Dist by Category'!$C$50:$C$54</c:f>
              <c:numCache>
                <c:formatCode>General</c:formatCode>
                <c:ptCount val="5"/>
                <c:pt idx="0">
                  <c:v>5</c:v>
                </c:pt>
                <c:pt idx="1">
                  <c:v>4</c:v>
                </c:pt>
                <c:pt idx="2">
                  <c:v>3</c:v>
                </c:pt>
                <c:pt idx="3">
                  <c:v>2</c:v>
                </c:pt>
                <c:pt idx="4">
                  <c:v>1</c:v>
                </c:pt>
              </c:numCache>
            </c:numRef>
          </c:xVal>
          <c:yVal>
            <c:numRef>
              <c:f>'Fixed Curve Dist by Category'!$E$50:$E$54</c:f>
              <c:numCache>
                <c:formatCode>0.0%</c:formatCode>
                <c:ptCount val="5"/>
                <c:pt idx="0">
                  <c:v>0</c:v>
                </c:pt>
                <c:pt idx="1">
                  <c:v>0.10810810810810811</c:v>
                </c:pt>
                <c:pt idx="2">
                  <c:v>0.48648648648648651</c:v>
                </c:pt>
                <c:pt idx="3">
                  <c:v>0.39459459459459462</c:v>
                </c:pt>
                <c:pt idx="4">
                  <c:v>1.0810810810810811E-2</c:v>
                </c:pt>
              </c:numCache>
            </c:numRef>
          </c:yVal>
          <c:smooth val="1"/>
          <c:extLst>
            <c:ext xmlns:c16="http://schemas.microsoft.com/office/drawing/2014/chart" uri="{C3380CC4-5D6E-409C-BE32-E72D297353CC}">
              <c16:uniqueId val="{00000001-D31B-4562-8F52-52E6D49A4CCE}"/>
            </c:ext>
          </c:extLst>
        </c:ser>
        <c:dLbls>
          <c:showLegendKey val="0"/>
          <c:showVal val="0"/>
          <c:showCatName val="0"/>
          <c:showSerName val="0"/>
          <c:showPercent val="0"/>
          <c:showBubbleSize val="0"/>
        </c:dLbls>
        <c:axId val="207800928"/>
        <c:axId val="207510768"/>
      </c:scatterChart>
      <c:valAx>
        <c:axId val="207800928"/>
        <c:scaling>
          <c:orientation val="minMax"/>
          <c:max val="5"/>
          <c:min val="1"/>
        </c:scaling>
        <c:delete val="0"/>
        <c:axPos val="b"/>
        <c:title>
          <c:tx>
            <c:rich>
              <a:bodyPr/>
              <a:lstStyle/>
              <a:p>
                <a:pPr>
                  <a:defRPr sz="1000" b="1" i="0" u="none" strike="noStrike" baseline="0">
                    <a:solidFill>
                      <a:srgbClr val="000000"/>
                    </a:solidFill>
                    <a:latin typeface="Calibri"/>
                    <a:ea typeface="Calibri"/>
                    <a:cs typeface="Calibri"/>
                  </a:defRPr>
                </a:pPr>
                <a:r>
                  <a:rPr lang="en-US"/>
                  <a:t>Ratings</a:t>
                </a:r>
              </a:p>
            </c:rich>
          </c:tx>
          <c:overlay val="0"/>
        </c:title>
        <c:numFmt formatCode="General" sourceLinked="1"/>
        <c:majorTickMark val="out"/>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207510768"/>
        <c:crosses val="autoZero"/>
        <c:crossBetween val="midCat"/>
        <c:majorUnit val="1"/>
      </c:valAx>
      <c:valAx>
        <c:axId val="207510768"/>
        <c:scaling>
          <c:orientation val="minMax"/>
          <c:max val="1"/>
          <c:min val="-0.2"/>
        </c:scaling>
        <c:delete val="0"/>
        <c:axPos val="l"/>
        <c:majorGridlines/>
        <c:title>
          <c:tx>
            <c:rich>
              <a:bodyPr/>
              <a:lstStyle/>
              <a:p>
                <a:pPr>
                  <a:defRPr sz="1000" b="1" i="0" u="none" strike="noStrike" baseline="0">
                    <a:solidFill>
                      <a:srgbClr val="000000"/>
                    </a:solidFill>
                    <a:latin typeface="Calibri"/>
                    <a:ea typeface="Calibri"/>
                    <a:cs typeface="Calibri"/>
                  </a:defRPr>
                </a:pPr>
                <a:r>
                  <a:rPr lang="en-US"/>
                  <a:t>Percentage (%)</a:t>
                </a:r>
              </a:p>
            </c:rich>
          </c:tx>
          <c:overlay val="0"/>
        </c:title>
        <c:numFmt formatCode="0%" sourceLinked="1"/>
        <c:majorTickMark val="out"/>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207800928"/>
        <c:crosses val="autoZero"/>
        <c:crossBetween val="midCat"/>
      </c:valAx>
    </c:plotArea>
    <c:legend>
      <c:legendPos val="r"/>
      <c:overlay val="0"/>
      <c:txPr>
        <a:bodyPr/>
        <a:lstStyle/>
        <a:p>
          <a:pPr>
            <a:defRPr sz="920" b="0" i="0" u="none" strike="noStrike" baseline="0">
              <a:solidFill>
                <a:srgbClr val="000000"/>
              </a:solidFill>
              <a:latin typeface="Calibri"/>
              <a:ea typeface="Calibri"/>
              <a:cs typeface="Calibri"/>
            </a:defRPr>
          </a:pPr>
          <a:endParaRPr lang="en-US"/>
        </a:p>
      </c:txPr>
    </c:legend>
    <c:plotVisOnly val="1"/>
    <c:dispBlanksAs val="gap"/>
    <c:showDLblsOverMax val="0"/>
  </c:chart>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Sheet2!$E$123</c:f>
              <c:strCache>
                <c:ptCount val="1"/>
                <c:pt idx="0">
                  <c:v>Actual</c:v>
                </c:pt>
              </c:strCache>
            </c:strRef>
          </c:tx>
          <c:spPr>
            <a:ln w="28575" cap="rnd">
              <a:no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olid"/>
              </a:ln>
              <a:effectLst/>
            </c:spPr>
            <c:trendlineType val="poly"/>
            <c:order val="2"/>
            <c:dispRSqr val="0"/>
            <c:dispEq val="0"/>
          </c:trendline>
          <c:cat>
            <c:strRef>
              <c:f>Sheet2!$F$122:$H$122</c:f>
              <c:strCache>
                <c:ptCount val="3"/>
                <c:pt idx="0">
                  <c:v>Foundational &lt;65%</c:v>
                </c:pt>
                <c:pt idx="1">
                  <c:v>Advanced 84% - 65%</c:v>
                </c:pt>
                <c:pt idx="2">
                  <c:v>Expert 85%</c:v>
                </c:pt>
              </c:strCache>
            </c:strRef>
          </c:cat>
          <c:val>
            <c:numRef>
              <c:f>Sheet2!$F$123:$H$123</c:f>
              <c:numCache>
                <c:formatCode>0%</c:formatCode>
                <c:ptCount val="3"/>
                <c:pt idx="0">
                  <c:v>0.30656934306569344</c:v>
                </c:pt>
                <c:pt idx="1">
                  <c:v>0.48905109489051096</c:v>
                </c:pt>
                <c:pt idx="2">
                  <c:v>0.20437956204379562</c:v>
                </c:pt>
              </c:numCache>
            </c:numRef>
          </c:val>
          <c:smooth val="0"/>
          <c:extLst>
            <c:ext xmlns:c16="http://schemas.microsoft.com/office/drawing/2014/chart" uri="{C3380CC4-5D6E-409C-BE32-E72D297353CC}">
              <c16:uniqueId val="{00000001-D6B7-4686-949B-52FD3DA5C007}"/>
            </c:ext>
          </c:extLst>
        </c:ser>
        <c:ser>
          <c:idx val="1"/>
          <c:order val="1"/>
          <c:tx>
            <c:strRef>
              <c:f>Sheet2!$E$124</c:f>
              <c:strCache>
                <c:ptCount val="1"/>
                <c:pt idx="0">
                  <c:v>Target</c:v>
                </c:pt>
              </c:strCache>
            </c:strRef>
          </c:tx>
          <c:spPr>
            <a:ln w="28575" cap="rnd">
              <a:no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olid"/>
              </a:ln>
              <a:effectLst/>
            </c:spPr>
            <c:trendlineType val="poly"/>
            <c:order val="2"/>
            <c:dispRSqr val="0"/>
            <c:dispEq val="0"/>
          </c:trendline>
          <c:cat>
            <c:strRef>
              <c:f>Sheet2!$F$122:$H$122</c:f>
              <c:strCache>
                <c:ptCount val="3"/>
                <c:pt idx="0">
                  <c:v>Foundational &lt;65%</c:v>
                </c:pt>
                <c:pt idx="1">
                  <c:v>Advanced 84% - 65%</c:v>
                </c:pt>
                <c:pt idx="2">
                  <c:v>Expert 85%</c:v>
                </c:pt>
              </c:strCache>
            </c:strRef>
          </c:cat>
          <c:val>
            <c:numRef>
              <c:f>Sheet2!$F$124:$H$124</c:f>
              <c:numCache>
                <c:formatCode>0%</c:formatCode>
                <c:ptCount val="3"/>
                <c:pt idx="0">
                  <c:v>0.2</c:v>
                </c:pt>
                <c:pt idx="1">
                  <c:v>0.55000000000000004</c:v>
                </c:pt>
                <c:pt idx="2">
                  <c:v>0.25</c:v>
                </c:pt>
              </c:numCache>
            </c:numRef>
          </c:val>
          <c:smooth val="0"/>
          <c:extLst>
            <c:ext xmlns:c16="http://schemas.microsoft.com/office/drawing/2014/chart" uri="{C3380CC4-5D6E-409C-BE32-E72D297353CC}">
              <c16:uniqueId val="{00000003-D6B7-4686-949B-52FD3DA5C007}"/>
            </c:ext>
          </c:extLst>
        </c:ser>
        <c:dLbls>
          <c:dLblPos val="t"/>
          <c:showLegendKey val="0"/>
          <c:showVal val="1"/>
          <c:showCatName val="0"/>
          <c:showSerName val="0"/>
          <c:showPercent val="0"/>
          <c:showBubbleSize val="0"/>
        </c:dLbls>
        <c:smooth val="0"/>
        <c:axId val="1494991471"/>
        <c:axId val="1601685279"/>
      </c:lineChart>
      <c:catAx>
        <c:axId val="149499147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NZ" dirty="0"/>
                  <a:t>Skill level</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1685279"/>
        <c:crosses val="autoZero"/>
        <c:auto val="1"/>
        <c:lblAlgn val="ctr"/>
        <c:lblOffset val="100"/>
        <c:noMultiLvlLbl val="0"/>
      </c:catAx>
      <c:valAx>
        <c:axId val="16016852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NZ" dirty="0"/>
                  <a:t>Percentage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49914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705531-645B-4085-B409-7E573D19BDCA}" type="doc">
      <dgm:prSet loTypeId="urn:microsoft.com/office/officeart/2005/8/layout/process1" loCatId="process" qsTypeId="urn:microsoft.com/office/officeart/2005/8/quickstyle/simple1" qsCatId="simple" csTypeId="urn:microsoft.com/office/officeart/2005/8/colors/accent4_1" csCatId="accent4" phldr="1"/>
      <dgm:spPr/>
    </dgm:pt>
    <dgm:pt modelId="{70B848C6-173F-4AAA-9B81-30D1AE862009}">
      <dgm:prSet phldrT="[Text]"/>
      <dgm:spPr/>
      <dgm:t>
        <a:bodyPr/>
        <a:lstStyle/>
        <a:p>
          <a:r>
            <a:rPr lang="en-NZ" b="1" dirty="0">
              <a:latin typeface="Univers" panose="020B0503020202020204" pitchFamily="34" charset="0"/>
            </a:rPr>
            <a:t>Manager becomes  aware of performance shortfall.</a:t>
          </a:r>
        </a:p>
        <a:p>
          <a:r>
            <a:rPr lang="en-NZ" b="1" dirty="0">
              <a:latin typeface="Univers" panose="020B0503020202020204" pitchFamily="34" charset="0"/>
            </a:rPr>
            <a:t>Issues raised with employee when they occur. Potential consequences of non improvement clearly stated in next MPR</a:t>
          </a:r>
          <a:r>
            <a:rPr lang="en-NZ" dirty="0">
              <a:latin typeface="Univers" panose="020B0503020202020204" pitchFamily="34" charset="0"/>
            </a:rPr>
            <a:t>. </a:t>
          </a:r>
        </a:p>
      </dgm:t>
    </dgm:pt>
    <dgm:pt modelId="{2BFD1D64-ED9F-46ED-9ECB-CFEA3C3941EA}" type="parTrans" cxnId="{81E25DE6-873B-42FC-9B0A-8C7A6BFF3D9E}">
      <dgm:prSet/>
      <dgm:spPr/>
      <dgm:t>
        <a:bodyPr/>
        <a:lstStyle/>
        <a:p>
          <a:endParaRPr lang="en-NZ"/>
        </a:p>
      </dgm:t>
    </dgm:pt>
    <dgm:pt modelId="{7B52170C-BCFB-4994-A488-D30181E2F6D5}" type="sibTrans" cxnId="{81E25DE6-873B-42FC-9B0A-8C7A6BFF3D9E}">
      <dgm:prSet/>
      <dgm:spPr/>
      <dgm:t>
        <a:bodyPr/>
        <a:lstStyle/>
        <a:p>
          <a:endParaRPr lang="en-NZ" dirty="0"/>
        </a:p>
      </dgm:t>
    </dgm:pt>
    <dgm:pt modelId="{DE62CA83-75CF-4DC2-AE60-3A68E19CD81A}">
      <dgm:prSet phldrT="[Text]"/>
      <dgm:spPr/>
      <dgm:t>
        <a:bodyPr/>
        <a:lstStyle/>
        <a:p>
          <a:r>
            <a:rPr lang="en-NZ" b="1" dirty="0">
              <a:latin typeface="Univers" panose="020B0503020202020204" pitchFamily="34" charset="0"/>
            </a:rPr>
            <a:t>Where performance has not improved discuss with People and Culture</a:t>
          </a:r>
          <a:r>
            <a:rPr lang="en-NZ" dirty="0">
              <a:latin typeface="Univers" panose="020B0503020202020204" pitchFamily="34" charset="0"/>
            </a:rPr>
            <a:t>. </a:t>
          </a:r>
        </a:p>
      </dgm:t>
    </dgm:pt>
    <dgm:pt modelId="{77072104-933C-4FA4-B1F1-3E3B662376AC}" type="parTrans" cxnId="{32CDD499-2CDE-4478-9CE9-C5696F19012B}">
      <dgm:prSet/>
      <dgm:spPr/>
      <dgm:t>
        <a:bodyPr/>
        <a:lstStyle/>
        <a:p>
          <a:endParaRPr lang="en-NZ"/>
        </a:p>
      </dgm:t>
    </dgm:pt>
    <dgm:pt modelId="{5FB92DA4-5AC6-455E-BD9A-E1E0AD4F4801}" type="sibTrans" cxnId="{32CDD499-2CDE-4478-9CE9-C5696F19012B}">
      <dgm:prSet/>
      <dgm:spPr/>
      <dgm:t>
        <a:bodyPr/>
        <a:lstStyle/>
        <a:p>
          <a:endParaRPr lang="en-NZ" dirty="0"/>
        </a:p>
      </dgm:t>
    </dgm:pt>
    <dgm:pt modelId="{94A3F0A6-D393-485F-B337-06C643DB9F7E}">
      <dgm:prSet/>
      <dgm:spPr/>
      <dgm:t>
        <a:bodyPr/>
        <a:lstStyle/>
        <a:p>
          <a:r>
            <a:rPr lang="en-NZ" b="1" dirty="0">
              <a:latin typeface="Univers" panose="020B0503020202020204" pitchFamily="34" charset="0"/>
            </a:rPr>
            <a:t>People and Culture prepare invitation to formal meeting.</a:t>
          </a:r>
        </a:p>
        <a:p>
          <a:r>
            <a:rPr lang="en-NZ" b="1" dirty="0">
              <a:latin typeface="Univers" panose="020B0503020202020204" pitchFamily="34" charset="0"/>
            </a:rPr>
            <a:t> Manager provides to team member.</a:t>
          </a:r>
        </a:p>
      </dgm:t>
    </dgm:pt>
    <dgm:pt modelId="{14D250D5-5B15-444C-A38D-5A2DBA5290DE}" type="parTrans" cxnId="{08806299-9C78-406C-9726-168C3D00A663}">
      <dgm:prSet/>
      <dgm:spPr/>
      <dgm:t>
        <a:bodyPr/>
        <a:lstStyle/>
        <a:p>
          <a:endParaRPr lang="en-NZ"/>
        </a:p>
      </dgm:t>
    </dgm:pt>
    <dgm:pt modelId="{C22F48BC-2423-4F6E-AB8F-150A3787A1A0}" type="sibTrans" cxnId="{08806299-9C78-406C-9726-168C3D00A663}">
      <dgm:prSet/>
      <dgm:spPr/>
      <dgm:t>
        <a:bodyPr/>
        <a:lstStyle/>
        <a:p>
          <a:endParaRPr lang="en-NZ" dirty="0"/>
        </a:p>
      </dgm:t>
    </dgm:pt>
    <dgm:pt modelId="{903BFA8D-5258-4440-9563-200F1EBA3EDF}">
      <dgm:prSet/>
      <dgm:spPr/>
      <dgm:t>
        <a:bodyPr/>
        <a:lstStyle/>
        <a:p>
          <a:r>
            <a:rPr lang="en-NZ" b="1" dirty="0">
              <a:latin typeface="Univers" panose="020B0503020202020204" pitchFamily="34" charset="0"/>
            </a:rPr>
            <a:t>Hold formal meeting.</a:t>
          </a:r>
        </a:p>
      </dgm:t>
    </dgm:pt>
    <dgm:pt modelId="{973C74D6-4C09-4382-8F47-1947288D5795}" type="parTrans" cxnId="{46E3B3EC-5EAB-4720-BBB6-AC3898F82E94}">
      <dgm:prSet/>
      <dgm:spPr/>
      <dgm:t>
        <a:bodyPr/>
        <a:lstStyle/>
        <a:p>
          <a:endParaRPr lang="en-NZ"/>
        </a:p>
      </dgm:t>
    </dgm:pt>
    <dgm:pt modelId="{D90D2583-20EA-415D-B1B2-3A36CD6D789F}" type="sibTrans" cxnId="{46E3B3EC-5EAB-4720-BBB6-AC3898F82E94}">
      <dgm:prSet/>
      <dgm:spPr/>
      <dgm:t>
        <a:bodyPr/>
        <a:lstStyle/>
        <a:p>
          <a:endParaRPr lang="en-NZ" dirty="0"/>
        </a:p>
      </dgm:t>
    </dgm:pt>
    <dgm:pt modelId="{99C09C2A-390B-4ED0-8F0C-6C3B9B337E6A}">
      <dgm:prSet/>
      <dgm:spPr/>
      <dgm:t>
        <a:bodyPr/>
        <a:lstStyle/>
        <a:p>
          <a:r>
            <a:rPr lang="en-NZ" b="1" dirty="0">
              <a:latin typeface="Univers" panose="020B0503020202020204" pitchFamily="34" charset="0"/>
            </a:rPr>
            <a:t>People and Culture write outcome letter and Performance Management Plan which details subsequent meetings</a:t>
          </a:r>
          <a:r>
            <a:rPr lang="en-NZ" dirty="0">
              <a:latin typeface="Univers" panose="020B0503020202020204" pitchFamily="34" charset="0"/>
            </a:rPr>
            <a:t>. </a:t>
          </a:r>
        </a:p>
      </dgm:t>
    </dgm:pt>
    <dgm:pt modelId="{33630F24-08A4-4372-BA93-A072383322EE}" type="parTrans" cxnId="{F15C0051-5481-4307-9C27-DA97D6F8CD73}">
      <dgm:prSet/>
      <dgm:spPr/>
      <dgm:t>
        <a:bodyPr/>
        <a:lstStyle/>
        <a:p>
          <a:endParaRPr lang="en-NZ"/>
        </a:p>
      </dgm:t>
    </dgm:pt>
    <dgm:pt modelId="{6B0E5CF0-8980-45C4-83E3-B87059DB51FF}" type="sibTrans" cxnId="{F15C0051-5481-4307-9C27-DA97D6F8CD73}">
      <dgm:prSet/>
      <dgm:spPr/>
      <dgm:t>
        <a:bodyPr/>
        <a:lstStyle/>
        <a:p>
          <a:endParaRPr lang="en-NZ" dirty="0"/>
        </a:p>
      </dgm:t>
    </dgm:pt>
    <dgm:pt modelId="{F8028B98-7657-41BE-93EF-549AD18D149C}">
      <dgm:prSet/>
      <dgm:spPr/>
      <dgm:t>
        <a:bodyPr/>
        <a:lstStyle/>
        <a:p>
          <a:r>
            <a:rPr lang="en-NZ" b="1" dirty="0">
              <a:latin typeface="Univers" panose="020B0503020202020204" pitchFamily="34" charset="0"/>
            </a:rPr>
            <a:t>Manager prepares for each review meeting with People and Culture.</a:t>
          </a:r>
        </a:p>
        <a:p>
          <a:r>
            <a:rPr lang="en-NZ" b="1" dirty="0">
              <a:latin typeface="Univers" panose="020B0503020202020204" pitchFamily="34" charset="0"/>
            </a:rPr>
            <a:t>Hold review meeting</a:t>
          </a:r>
          <a:r>
            <a:rPr lang="en-NZ" dirty="0">
              <a:latin typeface="Univers" panose="020B0503020202020204" pitchFamily="34" charset="0"/>
            </a:rPr>
            <a:t>. </a:t>
          </a:r>
        </a:p>
      </dgm:t>
    </dgm:pt>
    <dgm:pt modelId="{B7CE913D-7C06-431F-BAB4-EB326410FF56}" type="parTrans" cxnId="{ED5FE54C-6FB3-42E4-B055-FB3B829D4416}">
      <dgm:prSet/>
      <dgm:spPr/>
      <dgm:t>
        <a:bodyPr/>
        <a:lstStyle/>
        <a:p>
          <a:endParaRPr lang="en-NZ"/>
        </a:p>
      </dgm:t>
    </dgm:pt>
    <dgm:pt modelId="{D4F2693E-FD56-4384-AEE9-7ACBEDC776C2}" type="sibTrans" cxnId="{ED5FE54C-6FB3-42E4-B055-FB3B829D4416}">
      <dgm:prSet/>
      <dgm:spPr/>
      <dgm:t>
        <a:bodyPr/>
        <a:lstStyle/>
        <a:p>
          <a:endParaRPr lang="en-NZ" dirty="0"/>
        </a:p>
      </dgm:t>
    </dgm:pt>
    <dgm:pt modelId="{AEB6C457-6B6C-40F3-B3C8-718D185A641A}">
      <dgm:prSet/>
      <dgm:spPr/>
      <dgm:t>
        <a:bodyPr/>
        <a:lstStyle/>
        <a:p>
          <a:pPr algn="ctr"/>
          <a:r>
            <a:rPr lang="en-NZ" b="1" dirty="0">
              <a:latin typeface="Univers" panose="020B0503020202020204" pitchFamily="34" charset="0"/>
            </a:rPr>
            <a:t>People and Culture write letter outlining outcome of meeting. Where performance does not improve the potential sequence of outcomes could be </a:t>
          </a:r>
        </a:p>
        <a:p>
          <a:pPr algn="l"/>
          <a:r>
            <a:rPr lang="en-NZ" b="1" dirty="0">
              <a:latin typeface="Univers" panose="020B0503020202020204" pitchFamily="34" charset="0"/>
            </a:rPr>
            <a:t>1. Performance Management Plan</a:t>
          </a:r>
        </a:p>
        <a:p>
          <a:pPr algn="l"/>
          <a:r>
            <a:rPr lang="en-NZ" b="1" dirty="0">
              <a:latin typeface="Univers" panose="020B0503020202020204" pitchFamily="34" charset="0"/>
            </a:rPr>
            <a:t>2. Written warning </a:t>
          </a:r>
        </a:p>
        <a:p>
          <a:pPr algn="l"/>
          <a:r>
            <a:rPr lang="en-NZ" b="1" dirty="0">
              <a:latin typeface="Univers" panose="020B0503020202020204" pitchFamily="34" charset="0"/>
            </a:rPr>
            <a:t>3. Final written warning</a:t>
          </a:r>
        </a:p>
        <a:p>
          <a:pPr algn="l"/>
          <a:r>
            <a:rPr lang="en-NZ" b="1" dirty="0">
              <a:latin typeface="Univers" panose="020B0503020202020204" pitchFamily="34" charset="0"/>
            </a:rPr>
            <a:t>4. Dismissal </a:t>
          </a:r>
        </a:p>
      </dgm:t>
    </dgm:pt>
    <dgm:pt modelId="{6DBE1ACE-9AB9-406B-8C73-1DCD038C9FA6}" type="parTrans" cxnId="{79F9654F-E538-4AB1-A7A1-51D03440DBF8}">
      <dgm:prSet/>
      <dgm:spPr/>
      <dgm:t>
        <a:bodyPr/>
        <a:lstStyle/>
        <a:p>
          <a:endParaRPr lang="en-NZ"/>
        </a:p>
      </dgm:t>
    </dgm:pt>
    <dgm:pt modelId="{BC8F571A-78C0-464C-BB73-015480F349F9}" type="sibTrans" cxnId="{79F9654F-E538-4AB1-A7A1-51D03440DBF8}">
      <dgm:prSet/>
      <dgm:spPr/>
      <dgm:t>
        <a:bodyPr/>
        <a:lstStyle/>
        <a:p>
          <a:endParaRPr lang="en-NZ"/>
        </a:p>
      </dgm:t>
    </dgm:pt>
    <dgm:pt modelId="{73CC7F14-E84F-4737-B309-2CF5597E838C}" type="pres">
      <dgm:prSet presAssocID="{A5705531-645B-4085-B409-7E573D19BDCA}" presName="Name0" presStyleCnt="0">
        <dgm:presLayoutVars>
          <dgm:dir/>
          <dgm:resizeHandles val="exact"/>
        </dgm:presLayoutVars>
      </dgm:prSet>
      <dgm:spPr/>
    </dgm:pt>
    <dgm:pt modelId="{B3DC6468-C10F-4075-B44F-950B3321CFBA}" type="pres">
      <dgm:prSet presAssocID="{70B848C6-173F-4AAA-9B81-30D1AE862009}" presName="node" presStyleLbl="node1" presStyleIdx="0" presStyleCnt="7" custLinFactNeighborX="-7684" custLinFactNeighborY="0">
        <dgm:presLayoutVars>
          <dgm:bulletEnabled val="1"/>
        </dgm:presLayoutVars>
      </dgm:prSet>
      <dgm:spPr/>
    </dgm:pt>
    <dgm:pt modelId="{8FAD4804-4F23-46D3-894E-2499FE7830E4}" type="pres">
      <dgm:prSet presAssocID="{7B52170C-BCFB-4994-A488-D30181E2F6D5}" presName="sibTrans" presStyleLbl="sibTrans2D1" presStyleIdx="0" presStyleCnt="6"/>
      <dgm:spPr/>
    </dgm:pt>
    <dgm:pt modelId="{69D6F1C9-8E5D-4A8E-AE2B-850CFE08A790}" type="pres">
      <dgm:prSet presAssocID="{7B52170C-BCFB-4994-A488-D30181E2F6D5}" presName="connectorText" presStyleLbl="sibTrans2D1" presStyleIdx="0" presStyleCnt="6"/>
      <dgm:spPr/>
    </dgm:pt>
    <dgm:pt modelId="{8AA8582B-8159-43A4-A646-F8D8BBFFF6B9}" type="pres">
      <dgm:prSet presAssocID="{DE62CA83-75CF-4DC2-AE60-3A68E19CD81A}" presName="node" presStyleLbl="node1" presStyleIdx="1" presStyleCnt="7">
        <dgm:presLayoutVars>
          <dgm:bulletEnabled val="1"/>
        </dgm:presLayoutVars>
      </dgm:prSet>
      <dgm:spPr/>
    </dgm:pt>
    <dgm:pt modelId="{463A5167-06FF-464B-A951-0F3D38460869}" type="pres">
      <dgm:prSet presAssocID="{5FB92DA4-5AC6-455E-BD9A-E1E0AD4F4801}" presName="sibTrans" presStyleLbl="sibTrans2D1" presStyleIdx="1" presStyleCnt="6"/>
      <dgm:spPr/>
    </dgm:pt>
    <dgm:pt modelId="{C0234171-088A-4DA6-B7EB-EA417B0F207A}" type="pres">
      <dgm:prSet presAssocID="{5FB92DA4-5AC6-455E-BD9A-E1E0AD4F4801}" presName="connectorText" presStyleLbl="sibTrans2D1" presStyleIdx="1" presStyleCnt="6"/>
      <dgm:spPr/>
    </dgm:pt>
    <dgm:pt modelId="{3008B5D6-DB5C-4F32-8CEB-CE7A57F190C3}" type="pres">
      <dgm:prSet presAssocID="{94A3F0A6-D393-485F-B337-06C643DB9F7E}" presName="node" presStyleLbl="node1" presStyleIdx="2" presStyleCnt="7">
        <dgm:presLayoutVars>
          <dgm:bulletEnabled val="1"/>
        </dgm:presLayoutVars>
      </dgm:prSet>
      <dgm:spPr/>
    </dgm:pt>
    <dgm:pt modelId="{EB2D8E07-3E4B-4B12-8423-A8984213B814}" type="pres">
      <dgm:prSet presAssocID="{C22F48BC-2423-4F6E-AB8F-150A3787A1A0}" presName="sibTrans" presStyleLbl="sibTrans2D1" presStyleIdx="2" presStyleCnt="6"/>
      <dgm:spPr/>
    </dgm:pt>
    <dgm:pt modelId="{F19C2425-9C22-456D-923D-185B9198F59B}" type="pres">
      <dgm:prSet presAssocID="{C22F48BC-2423-4F6E-AB8F-150A3787A1A0}" presName="connectorText" presStyleLbl="sibTrans2D1" presStyleIdx="2" presStyleCnt="6"/>
      <dgm:spPr/>
    </dgm:pt>
    <dgm:pt modelId="{4A3DDF13-B453-470F-ACE2-6E8E6D2FDDC8}" type="pres">
      <dgm:prSet presAssocID="{903BFA8D-5258-4440-9563-200F1EBA3EDF}" presName="node" presStyleLbl="node1" presStyleIdx="3" presStyleCnt="7">
        <dgm:presLayoutVars>
          <dgm:bulletEnabled val="1"/>
        </dgm:presLayoutVars>
      </dgm:prSet>
      <dgm:spPr/>
    </dgm:pt>
    <dgm:pt modelId="{F3F4C6BC-5DC7-4E3D-9925-7B19D3FE43FB}" type="pres">
      <dgm:prSet presAssocID="{D90D2583-20EA-415D-B1B2-3A36CD6D789F}" presName="sibTrans" presStyleLbl="sibTrans2D1" presStyleIdx="3" presStyleCnt="6"/>
      <dgm:spPr/>
    </dgm:pt>
    <dgm:pt modelId="{F0121A43-A2DB-428A-B185-9387A00F3DED}" type="pres">
      <dgm:prSet presAssocID="{D90D2583-20EA-415D-B1B2-3A36CD6D789F}" presName="connectorText" presStyleLbl="sibTrans2D1" presStyleIdx="3" presStyleCnt="6"/>
      <dgm:spPr/>
    </dgm:pt>
    <dgm:pt modelId="{3C0328DB-129D-4AD9-BAF9-360112494AF1}" type="pres">
      <dgm:prSet presAssocID="{99C09C2A-390B-4ED0-8F0C-6C3B9B337E6A}" presName="node" presStyleLbl="node1" presStyleIdx="4" presStyleCnt="7">
        <dgm:presLayoutVars>
          <dgm:bulletEnabled val="1"/>
        </dgm:presLayoutVars>
      </dgm:prSet>
      <dgm:spPr/>
    </dgm:pt>
    <dgm:pt modelId="{C5F1763F-546D-4C8C-9FFE-ECE1423C5408}" type="pres">
      <dgm:prSet presAssocID="{6B0E5CF0-8980-45C4-83E3-B87059DB51FF}" presName="sibTrans" presStyleLbl="sibTrans2D1" presStyleIdx="4" presStyleCnt="6"/>
      <dgm:spPr/>
    </dgm:pt>
    <dgm:pt modelId="{9EC8E3EF-8B13-43AA-B8D8-023A048CAC70}" type="pres">
      <dgm:prSet presAssocID="{6B0E5CF0-8980-45C4-83E3-B87059DB51FF}" presName="connectorText" presStyleLbl="sibTrans2D1" presStyleIdx="4" presStyleCnt="6"/>
      <dgm:spPr/>
    </dgm:pt>
    <dgm:pt modelId="{A5A8D71D-5B73-4696-87FC-9CCAD6F996DA}" type="pres">
      <dgm:prSet presAssocID="{F8028B98-7657-41BE-93EF-549AD18D149C}" presName="node" presStyleLbl="node1" presStyleIdx="5" presStyleCnt="7">
        <dgm:presLayoutVars>
          <dgm:bulletEnabled val="1"/>
        </dgm:presLayoutVars>
      </dgm:prSet>
      <dgm:spPr/>
    </dgm:pt>
    <dgm:pt modelId="{822C27E4-F8A5-4D97-A86B-5B07D5D98FDB}" type="pres">
      <dgm:prSet presAssocID="{D4F2693E-FD56-4384-AEE9-7ACBEDC776C2}" presName="sibTrans" presStyleLbl="sibTrans2D1" presStyleIdx="5" presStyleCnt="6"/>
      <dgm:spPr/>
    </dgm:pt>
    <dgm:pt modelId="{72758ADC-F245-435F-B8AF-C87313E33334}" type="pres">
      <dgm:prSet presAssocID="{D4F2693E-FD56-4384-AEE9-7ACBEDC776C2}" presName="connectorText" presStyleLbl="sibTrans2D1" presStyleIdx="5" presStyleCnt="6"/>
      <dgm:spPr/>
    </dgm:pt>
    <dgm:pt modelId="{23E2F7A7-8CA1-43D3-8648-4B41F916F862}" type="pres">
      <dgm:prSet presAssocID="{AEB6C457-6B6C-40F3-B3C8-718D185A641A}" presName="node" presStyleLbl="node1" presStyleIdx="6" presStyleCnt="7">
        <dgm:presLayoutVars>
          <dgm:bulletEnabled val="1"/>
        </dgm:presLayoutVars>
      </dgm:prSet>
      <dgm:spPr/>
    </dgm:pt>
  </dgm:ptLst>
  <dgm:cxnLst>
    <dgm:cxn modelId="{44D0C711-33B6-48BA-A8FF-27E48E1D788E}" type="presOf" srcId="{F8028B98-7657-41BE-93EF-549AD18D149C}" destId="{A5A8D71D-5B73-4696-87FC-9CCAD6F996DA}" srcOrd="0" destOrd="0" presId="urn:microsoft.com/office/officeart/2005/8/layout/process1"/>
    <dgm:cxn modelId="{A57E111F-4CC5-4055-906E-65F4BA8C5906}" type="presOf" srcId="{94A3F0A6-D393-485F-B337-06C643DB9F7E}" destId="{3008B5D6-DB5C-4F32-8CEB-CE7A57F190C3}" srcOrd="0" destOrd="0" presId="urn:microsoft.com/office/officeart/2005/8/layout/process1"/>
    <dgm:cxn modelId="{1449653C-33BB-4701-9D2F-FCD1FF2D7C64}" type="presOf" srcId="{DE62CA83-75CF-4DC2-AE60-3A68E19CD81A}" destId="{8AA8582B-8159-43A4-A646-F8D8BBFFF6B9}" srcOrd="0" destOrd="0" presId="urn:microsoft.com/office/officeart/2005/8/layout/process1"/>
    <dgm:cxn modelId="{E0139A3C-4D25-404E-8077-F45F07D29A85}" type="presOf" srcId="{D4F2693E-FD56-4384-AEE9-7ACBEDC776C2}" destId="{822C27E4-F8A5-4D97-A86B-5B07D5D98FDB}" srcOrd="0" destOrd="0" presId="urn:microsoft.com/office/officeart/2005/8/layout/process1"/>
    <dgm:cxn modelId="{5568A23D-4764-4C41-9F12-F0F6D743B356}" type="presOf" srcId="{D90D2583-20EA-415D-B1B2-3A36CD6D789F}" destId="{F0121A43-A2DB-428A-B185-9387A00F3DED}" srcOrd="1" destOrd="0" presId="urn:microsoft.com/office/officeart/2005/8/layout/process1"/>
    <dgm:cxn modelId="{B6D0E165-AFAC-42D3-8F87-344D44C08B93}" type="presOf" srcId="{99C09C2A-390B-4ED0-8F0C-6C3B9B337E6A}" destId="{3C0328DB-129D-4AD9-BAF9-360112494AF1}" srcOrd="0" destOrd="0" presId="urn:microsoft.com/office/officeart/2005/8/layout/process1"/>
    <dgm:cxn modelId="{8CFA7467-C83B-4226-8B5F-30AD2556CFF8}" type="presOf" srcId="{AEB6C457-6B6C-40F3-B3C8-718D185A641A}" destId="{23E2F7A7-8CA1-43D3-8648-4B41F916F862}" srcOrd="0" destOrd="0" presId="urn:microsoft.com/office/officeart/2005/8/layout/process1"/>
    <dgm:cxn modelId="{ED5FE54C-6FB3-42E4-B055-FB3B829D4416}" srcId="{A5705531-645B-4085-B409-7E573D19BDCA}" destId="{F8028B98-7657-41BE-93EF-549AD18D149C}" srcOrd="5" destOrd="0" parTransId="{B7CE913D-7C06-431F-BAB4-EB326410FF56}" sibTransId="{D4F2693E-FD56-4384-AEE9-7ACBEDC776C2}"/>
    <dgm:cxn modelId="{79F9654F-E538-4AB1-A7A1-51D03440DBF8}" srcId="{A5705531-645B-4085-B409-7E573D19BDCA}" destId="{AEB6C457-6B6C-40F3-B3C8-718D185A641A}" srcOrd="6" destOrd="0" parTransId="{6DBE1ACE-9AB9-406B-8C73-1DCD038C9FA6}" sibTransId="{BC8F571A-78C0-464C-BB73-015480F349F9}"/>
    <dgm:cxn modelId="{F15C0051-5481-4307-9C27-DA97D6F8CD73}" srcId="{A5705531-645B-4085-B409-7E573D19BDCA}" destId="{99C09C2A-390B-4ED0-8F0C-6C3B9B337E6A}" srcOrd="4" destOrd="0" parTransId="{33630F24-08A4-4372-BA93-A072383322EE}" sibTransId="{6B0E5CF0-8980-45C4-83E3-B87059DB51FF}"/>
    <dgm:cxn modelId="{F6876174-EB3B-442D-BE70-477A371ED6B1}" type="presOf" srcId="{D4F2693E-FD56-4384-AEE9-7ACBEDC776C2}" destId="{72758ADC-F245-435F-B8AF-C87313E33334}" srcOrd="1" destOrd="0" presId="urn:microsoft.com/office/officeart/2005/8/layout/process1"/>
    <dgm:cxn modelId="{02669454-0EFD-42AA-A767-3268D8985ED4}" type="presOf" srcId="{5FB92DA4-5AC6-455E-BD9A-E1E0AD4F4801}" destId="{C0234171-088A-4DA6-B7EB-EA417B0F207A}" srcOrd="1" destOrd="0" presId="urn:microsoft.com/office/officeart/2005/8/layout/process1"/>
    <dgm:cxn modelId="{DA65CA79-0F17-4183-9484-64F66588B107}" type="presOf" srcId="{C22F48BC-2423-4F6E-AB8F-150A3787A1A0}" destId="{F19C2425-9C22-456D-923D-185B9198F59B}" srcOrd="1" destOrd="0" presId="urn:microsoft.com/office/officeart/2005/8/layout/process1"/>
    <dgm:cxn modelId="{92782887-1BF8-4487-86ED-9E7E868DA295}" type="presOf" srcId="{903BFA8D-5258-4440-9563-200F1EBA3EDF}" destId="{4A3DDF13-B453-470F-ACE2-6E8E6D2FDDC8}" srcOrd="0" destOrd="0" presId="urn:microsoft.com/office/officeart/2005/8/layout/process1"/>
    <dgm:cxn modelId="{CF929A8D-AE55-4F77-AE0F-466D5126485B}" type="presOf" srcId="{D90D2583-20EA-415D-B1B2-3A36CD6D789F}" destId="{F3F4C6BC-5DC7-4E3D-9925-7B19D3FE43FB}" srcOrd="0" destOrd="0" presId="urn:microsoft.com/office/officeart/2005/8/layout/process1"/>
    <dgm:cxn modelId="{F886F48D-9645-4409-901E-B0FA949FABB1}" type="presOf" srcId="{5FB92DA4-5AC6-455E-BD9A-E1E0AD4F4801}" destId="{463A5167-06FF-464B-A951-0F3D38460869}" srcOrd="0" destOrd="0" presId="urn:microsoft.com/office/officeart/2005/8/layout/process1"/>
    <dgm:cxn modelId="{DD8CAC95-7E47-4513-BC44-2B1301D8169D}" type="presOf" srcId="{C22F48BC-2423-4F6E-AB8F-150A3787A1A0}" destId="{EB2D8E07-3E4B-4B12-8423-A8984213B814}" srcOrd="0" destOrd="0" presId="urn:microsoft.com/office/officeart/2005/8/layout/process1"/>
    <dgm:cxn modelId="{08806299-9C78-406C-9726-168C3D00A663}" srcId="{A5705531-645B-4085-B409-7E573D19BDCA}" destId="{94A3F0A6-D393-485F-B337-06C643DB9F7E}" srcOrd="2" destOrd="0" parTransId="{14D250D5-5B15-444C-A38D-5A2DBA5290DE}" sibTransId="{C22F48BC-2423-4F6E-AB8F-150A3787A1A0}"/>
    <dgm:cxn modelId="{32CDD499-2CDE-4478-9CE9-C5696F19012B}" srcId="{A5705531-645B-4085-B409-7E573D19BDCA}" destId="{DE62CA83-75CF-4DC2-AE60-3A68E19CD81A}" srcOrd="1" destOrd="0" parTransId="{77072104-933C-4FA4-B1F1-3E3B662376AC}" sibTransId="{5FB92DA4-5AC6-455E-BD9A-E1E0AD4F4801}"/>
    <dgm:cxn modelId="{99E884BC-6F2A-4280-8F02-72772A60ADB9}" type="presOf" srcId="{7B52170C-BCFB-4994-A488-D30181E2F6D5}" destId="{69D6F1C9-8E5D-4A8E-AE2B-850CFE08A790}" srcOrd="1" destOrd="0" presId="urn:microsoft.com/office/officeart/2005/8/layout/process1"/>
    <dgm:cxn modelId="{26090DCD-1428-4109-AE97-7A924C72C103}" type="presOf" srcId="{6B0E5CF0-8980-45C4-83E3-B87059DB51FF}" destId="{9EC8E3EF-8B13-43AA-B8D8-023A048CAC70}" srcOrd="1" destOrd="0" presId="urn:microsoft.com/office/officeart/2005/8/layout/process1"/>
    <dgm:cxn modelId="{D2C25CCE-F4D2-4FD5-95B9-FFE905B77E22}" type="presOf" srcId="{6B0E5CF0-8980-45C4-83E3-B87059DB51FF}" destId="{C5F1763F-546D-4C8C-9FFE-ECE1423C5408}" srcOrd="0" destOrd="0" presId="urn:microsoft.com/office/officeart/2005/8/layout/process1"/>
    <dgm:cxn modelId="{81E25DE6-873B-42FC-9B0A-8C7A6BFF3D9E}" srcId="{A5705531-645B-4085-B409-7E573D19BDCA}" destId="{70B848C6-173F-4AAA-9B81-30D1AE862009}" srcOrd="0" destOrd="0" parTransId="{2BFD1D64-ED9F-46ED-9ECB-CFEA3C3941EA}" sibTransId="{7B52170C-BCFB-4994-A488-D30181E2F6D5}"/>
    <dgm:cxn modelId="{46E3B3EC-5EAB-4720-BBB6-AC3898F82E94}" srcId="{A5705531-645B-4085-B409-7E573D19BDCA}" destId="{903BFA8D-5258-4440-9563-200F1EBA3EDF}" srcOrd="3" destOrd="0" parTransId="{973C74D6-4C09-4382-8F47-1947288D5795}" sibTransId="{D90D2583-20EA-415D-B1B2-3A36CD6D789F}"/>
    <dgm:cxn modelId="{26EADBED-F54F-44FD-9DB2-F6E66D8713DD}" type="presOf" srcId="{7B52170C-BCFB-4994-A488-D30181E2F6D5}" destId="{8FAD4804-4F23-46D3-894E-2499FE7830E4}" srcOrd="0" destOrd="0" presId="urn:microsoft.com/office/officeart/2005/8/layout/process1"/>
    <dgm:cxn modelId="{513FF3F4-B7B6-4F48-82F8-EB980E37533E}" type="presOf" srcId="{A5705531-645B-4085-B409-7E573D19BDCA}" destId="{73CC7F14-E84F-4737-B309-2CF5597E838C}" srcOrd="0" destOrd="0" presId="urn:microsoft.com/office/officeart/2005/8/layout/process1"/>
    <dgm:cxn modelId="{9CD2FDFF-06E7-4B52-8E8A-9DFEEE71D95C}" type="presOf" srcId="{70B848C6-173F-4AAA-9B81-30D1AE862009}" destId="{B3DC6468-C10F-4075-B44F-950B3321CFBA}" srcOrd="0" destOrd="0" presId="urn:microsoft.com/office/officeart/2005/8/layout/process1"/>
    <dgm:cxn modelId="{6A8F9F1C-1268-4488-A527-B4FA4F761DA1}" type="presParOf" srcId="{73CC7F14-E84F-4737-B309-2CF5597E838C}" destId="{B3DC6468-C10F-4075-B44F-950B3321CFBA}" srcOrd="0" destOrd="0" presId="urn:microsoft.com/office/officeart/2005/8/layout/process1"/>
    <dgm:cxn modelId="{9269C2B8-3226-4774-9BC5-79975B4F2DB0}" type="presParOf" srcId="{73CC7F14-E84F-4737-B309-2CF5597E838C}" destId="{8FAD4804-4F23-46D3-894E-2499FE7830E4}" srcOrd="1" destOrd="0" presId="urn:microsoft.com/office/officeart/2005/8/layout/process1"/>
    <dgm:cxn modelId="{F51D24B6-16ED-4136-AF54-EA9BBDBA5624}" type="presParOf" srcId="{8FAD4804-4F23-46D3-894E-2499FE7830E4}" destId="{69D6F1C9-8E5D-4A8E-AE2B-850CFE08A790}" srcOrd="0" destOrd="0" presId="urn:microsoft.com/office/officeart/2005/8/layout/process1"/>
    <dgm:cxn modelId="{FF75927A-9970-4F68-8C3D-FA55F58F839F}" type="presParOf" srcId="{73CC7F14-E84F-4737-B309-2CF5597E838C}" destId="{8AA8582B-8159-43A4-A646-F8D8BBFFF6B9}" srcOrd="2" destOrd="0" presId="urn:microsoft.com/office/officeart/2005/8/layout/process1"/>
    <dgm:cxn modelId="{0E955E36-7747-4BC0-8A99-AC301BF4ABDE}" type="presParOf" srcId="{73CC7F14-E84F-4737-B309-2CF5597E838C}" destId="{463A5167-06FF-464B-A951-0F3D38460869}" srcOrd="3" destOrd="0" presId="urn:microsoft.com/office/officeart/2005/8/layout/process1"/>
    <dgm:cxn modelId="{4ADA17B5-2896-4819-A47A-AF43CAD10B80}" type="presParOf" srcId="{463A5167-06FF-464B-A951-0F3D38460869}" destId="{C0234171-088A-4DA6-B7EB-EA417B0F207A}" srcOrd="0" destOrd="0" presId="urn:microsoft.com/office/officeart/2005/8/layout/process1"/>
    <dgm:cxn modelId="{45A06DA7-C85C-45A9-BF84-2318A550BB59}" type="presParOf" srcId="{73CC7F14-E84F-4737-B309-2CF5597E838C}" destId="{3008B5D6-DB5C-4F32-8CEB-CE7A57F190C3}" srcOrd="4" destOrd="0" presId="urn:microsoft.com/office/officeart/2005/8/layout/process1"/>
    <dgm:cxn modelId="{BA3925C7-BBE1-4297-BD50-DE99172DB955}" type="presParOf" srcId="{73CC7F14-E84F-4737-B309-2CF5597E838C}" destId="{EB2D8E07-3E4B-4B12-8423-A8984213B814}" srcOrd="5" destOrd="0" presId="urn:microsoft.com/office/officeart/2005/8/layout/process1"/>
    <dgm:cxn modelId="{54D2949E-869C-4B45-A6FD-25565B7571C0}" type="presParOf" srcId="{EB2D8E07-3E4B-4B12-8423-A8984213B814}" destId="{F19C2425-9C22-456D-923D-185B9198F59B}" srcOrd="0" destOrd="0" presId="urn:microsoft.com/office/officeart/2005/8/layout/process1"/>
    <dgm:cxn modelId="{EDBCCA4E-B3E3-41CE-9B72-C415F7968D4D}" type="presParOf" srcId="{73CC7F14-E84F-4737-B309-2CF5597E838C}" destId="{4A3DDF13-B453-470F-ACE2-6E8E6D2FDDC8}" srcOrd="6" destOrd="0" presId="urn:microsoft.com/office/officeart/2005/8/layout/process1"/>
    <dgm:cxn modelId="{65E89696-C17B-4B55-85D9-27B452FD4542}" type="presParOf" srcId="{73CC7F14-E84F-4737-B309-2CF5597E838C}" destId="{F3F4C6BC-5DC7-4E3D-9925-7B19D3FE43FB}" srcOrd="7" destOrd="0" presId="urn:microsoft.com/office/officeart/2005/8/layout/process1"/>
    <dgm:cxn modelId="{DBE39BE1-B35C-452A-BF8A-B33E91E79B10}" type="presParOf" srcId="{F3F4C6BC-5DC7-4E3D-9925-7B19D3FE43FB}" destId="{F0121A43-A2DB-428A-B185-9387A00F3DED}" srcOrd="0" destOrd="0" presId="urn:microsoft.com/office/officeart/2005/8/layout/process1"/>
    <dgm:cxn modelId="{393B11D3-9D8C-401C-AD24-9F22E8E982A6}" type="presParOf" srcId="{73CC7F14-E84F-4737-B309-2CF5597E838C}" destId="{3C0328DB-129D-4AD9-BAF9-360112494AF1}" srcOrd="8" destOrd="0" presId="urn:microsoft.com/office/officeart/2005/8/layout/process1"/>
    <dgm:cxn modelId="{AB50ECCA-47E7-4916-A072-81479CC0E74F}" type="presParOf" srcId="{73CC7F14-E84F-4737-B309-2CF5597E838C}" destId="{C5F1763F-546D-4C8C-9FFE-ECE1423C5408}" srcOrd="9" destOrd="0" presId="urn:microsoft.com/office/officeart/2005/8/layout/process1"/>
    <dgm:cxn modelId="{8E6B937F-B457-4B81-AD17-F68C22318D04}" type="presParOf" srcId="{C5F1763F-546D-4C8C-9FFE-ECE1423C5408}" destId="{9EC8E3EF-8B13-43AA-B8D8-023A048CAC70}" srcOrd="0" destOrd="0" presId="urn:microsoft.com/office/officeart/2005/8/layout/process1"/>
    <dgm:cxn modelId="{2E2FBE56-037C-4408-9555-2407512CFFCF}" type="presParOf" srcId="{73CC7F14-E84F-4737-B309-2CF5597E838C}" destId="{A5A8D71D-5B73-4696-87FC-9CCAD6F996DA}" srcOrd="10" destOrd="0" presId="urn:microsoft.com/office/officeart/2005/8/layout/process1"/>
    <dgm:cxn modelId="{64BED07C-E2A1-4A8E-8087-32306FBA0C5C}" type="presParOf" srcId="{73CC7F14-E84F-4737-B309-2CF5597E838C}" destId="{822C27E4-F8A5-4D97-A86B-5B07D5D98FDB}" srcOrd="11" destOrd="0" presId="urn:microsoft.com/office/officeart/2005/8/layout/process1"/>
    <dgm:cxn modelId="{169FE8E6-A5FC-442E-9DCE-95710C8B12EF}" type="presParOf" srcId="{822C27E4-F8A5-4D97-A86B-5B07D5D98FDB}" destId="{72758ADC-F245-435F-B8AF-C87313E33334}" srcOrd="0" destOrd="0" presId="urn:microsoft.com/office/officeart/2005/8/layout/process1"/>
    <dgm:cxn modelId="{3F074F22-D5C6-4EE9-814B-3D2B6B3ED8D9}" type="presParOf" srcId="{73CC7F14-E84F-4737-B309-2CF5597E838C}" destId="{23E2F7A7-8CA1-43D3-8648-4B41F916F862}" srcOrd="1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DC6468-C10F-4075-B44F-950B3321CFBA}">
      <dsp:nvSpPr>
        <dsp:cNvPr id="0" name=""/>
        <dsp:cNvSpPr/>
      </dsp:nvSpPr>
      <dsp:spPr>
        <a:xfrm>
          <a:off x="0" y="1810735"/>
          <a:ext cx="1239529" cy="1797196"/>
        </a:xfrm>
        <a:prstGeom prst="roundRect">
          <a:avLst>
            <a:gd name="adj" fmla="val 10000"/>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NZ" sz="800" b="1" kern="1200" dirty="0">
              <a:latin typeface="Univers" panose="020B0503020202020204" pitchFamily="34" charset="0"/>
            </a:rPr>
            <a:t>Manager becomes  aware of performance shortfall.</a:t>
          </a:r>
        </a:p>
        <a:p>
          <a:pPr marL="0" lvl="0" indent="0" algn="ctr" defTabSz="355600">
            <a:lnSpc>
              <a:spcPct val="90000"/>
            </a:lnSpc>
            <a:spcBef>
              <a:spcPct val="0"/>
            </a:spcBef>
            <a:spcAft>
              <a:spcPct val="35000"/>
            </a:spcAft>
            <a:buNone/>
          </a:pPr>
          <a:r>
            <a:rPr lang="en-NZ" sz="800" b="1" kern="1200" dirty="0">
              <a:latin typeface="Univers" panose="020B0503020202020204" pitchFamily="34" charset="0"/>
            </a:rPr>
            <a:t>Issues raised with employee when they occur. Potential consequences of non improvement clearly stated in next MPR</a:t>
          </a:r>
          <a:r>
            <a:rPr lang="en-NZ" sz="800" kern="1200" dirty="0">
              <a:latin typeface="Univers" panose="020B0503020202020204" pitchFamily="34" charset="0"/>
            </a:rPr>
            <a:t>. </a:t>
          </a:r>
        </a:p>
      </dsp:txBody>
      <dsp:txXfrm>
        <a:off x="36305" y="1847040"/>
        <a:ext cx="1166919" cy="1724586"/>
      </dsp:txXfrm>
    </dsp:sp>
    <dsp:sp modelId="{8FAD4804-4F23-46D3-894E-2499FE7830E4}">
      <dsp:nvSpPr>
        <dsp:cNvPr id="0" name=""/>
        <dsp:cNvSpPr/>
      </dsp:nvSpPr>
      <dsp:spPr>
        <a:xfrm>
          <a:off x="1364300" y="2555631"/>
          <a:ext cx="264514" cy="307403"/>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NZ" sz="600" kern="1200" dirty="0"/>
        </a:p>
      </dsp:txBody>
      <dsp:txXfrm>
        <a:off x="1364300" y="2617112"/>
        <a:ext cx="185160" cy="184441"/>
      </dsp:txXfrm>
    </dsp:sp>
    <dsp:sp modelId="{8AA8582B-8159-43A4-A646-F8D8BBFFF6B9}">
      <dsp:nvSpPr>
        <dsp:cNvPr id="0" name=""/>
        <dsp:cNvSpPr/>
      </dsp:nvSpPr>
      <dsp:spPr>
        <a:xfrm>
          <a:off x="1738614" y="1810735"/>
          <a:ext cx="1239529" cy="1797196"/>
        </a:xfrm>
        <a:prstGeom prst="roundRect">
          <a:avLst>
            <a:gd name="adj" fmla="val 10000"/>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NZ" sz="800" b="1" kern="1200" dirty="0">
              <a:latin typeface="Univers" panose="020B0503020202020204" pitchFamily="34" charset="0"/>
            </a:rPr>
            <a:t>Where performance has not improved discuss with People and Culture</a:t>
          </a:r>
          <a:r>
            <a:rPr lang="en-NZ" sz="800" kern="1200" dirty="0">
              <a:latin typeface="Univers" panose="020B0503020202020204" pitchFamily="34" charset="0"/>
            </a:rPr>
            <a:t>. </a:t>
          </a:r>
        </a:p>
      </dsp:txBody>
      <dsp:txXfrm>
        <a:off x="1774919" y="1847040"/>
        <a:ext cx="1166919" cy="1724586"/>
      </dsp:txXfrm>
    </dsp:sp>
    <dsp:sp modelId="{463A5167-06FF-464B-A951-0F3D38460869}">
      <dsp:nvSpPr>
        <dsp:cNvPr id="0" name=""/>
        <dsp:cNvSpPr/>
      </dsp:nvSpPr>
      <dsp:spPr>
        <a:xfrm>
          <a:off x="3102096" y="2555631"/>
          <a:ext cx="262780" cy="307403"/>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NZ" sz="600" kern="1200" dirty="0"/>
        </a:p>
      </dsp:txBody>
      <dsp:txXfrm>
        <a:off x="3102096" y="2617112"/>
        <a:ext cx="183946" cy="184441"/>
      </dsp:txXfrm>
    </dsp:sp>
    <dsp:sp modelId="{3008B5D6-DB5C-4F32-8CEB-CE7A57F190C3}">
      <dsp:nvSpPr>
        <dsp:cNvPr id="0" name=""/>
        <dsp:cNvSpPr/>
      </dsp:nvSpPr>
      <dsp:spPr>
        <a:xfrm>
          <a:off x="3473954" y="1810735"/>
          <a:ext cx="1239529" cy="1797196"/>
        </a:xfrm>
        <a:prstGeom prst="roundRect">
          <a:avLst>
            <a:gd name="adj" fmla="val 10000"/>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NZ" sz="800" b="1" kern="1200" dirty="0">
              <a:latin typeface="Univers" panose="020B0503020202020204" pitchFamily="34" charset="0"/>
            </a:rPr>
            <a:t>People and Culture prepare invitation to formal meeting.</a:t>
          </a:r>
        </a:p>
        <a:p>
          <a:pPr marL="0" lvl="0" indent="0" algn="ctr" defTabSz="355600">
            <a:lnSpc>
              <a:spcPct val="90000"/>
            </a:lnSpc>
            <a:spcBef>
              <a:spcPct val="0"/>
            </a:spcBef>
            <a:spcAft>
              <a:spcPct val="35000"/>
            </a:spcAft>
            <a:buNone/>
          </a:pPr>
          <a:r>
            <a:rPr lang="en-NZ" sz="800" b="1" kern="1200" dirty="0">
              <a:latin typeface="Univers" panose="020B0503020202020204" pitchFamily="34" charset="0"/>
            </a:rPr>
            <a:t> Manager provides to team member.</a:t>
          </a:r>
        </a:p>
      </dsp:txBody>
      <dsp:txXfrm>
        <a:off x="3510259" y="1847040"/>
        <a:ext cx="1166919" cy="1724586"/>
      </dsp:txXfrm>
    </dsp:sp>
    <dsp:sp modelId="{EB2D8E07-3E4B-4B12-8423-A8984213B814}">
      <dsp:nvSpPr>
        <dsp:cNvPr id="0" name=""/>
        <dsp:cNvSpPr/>
      </dsp:nvSpPr>
      <dsp:spPr>
        <a:xfrm>
          <a:off x="4837437" y="2555631"/>
          <a:ext cx="262780" cy="307403"/>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NZ" sz="600" kern="1200" dirty="0"/>
        </a:p>
      </dsp:txBody>
      <dsp:txXfrm>
        <a:off x="4837437" y="2617112"/>
        <a:ext cx="183946" cy="184441"/>
      </dsp:txXfrm>
    </dsp:sp>
    <dsp:sp modelId="{4A3DDF13-B453-470F-ACE2-6E8E6D2FDDC8}">
      <dsp:nvSpPr>
        <dsp:cNvPr id="0" name=""/>
        <dsp:cNvSpPr/>
      </dsp:nvSpPr>
      <dsp:spPr>
        <a:xfrm>
          <a:off x="5209295" y="1810735"/>
          <a:ext cx="1239529" cy="1797196"/>
        </a:xfrm>
        <a:prstGeom prst="roundRect">
          <a:avLst>
            <a:gd name="adj" fmla="val 10000"/>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NZ" sz="800" b="1" kern="1200" dirty="0">
              <a:latin typeface="Univers" panose="020B0503020202020204" pitchFamily="34" charset="0"/>
            </a:rPr>
            <a:t>Hold formal meeting.</a:t>
          </a:r>
        </a:p>
      </dsp:txBody>
      <dsp:txXfrm>
        <a:off x="5245600" y="1847040"/>
        <a:ext cx="1166919" cy="1724586"/>
      </dsp:txXfrm>
    </dsp:sp>
    <dsp:sp modelId="{F3F4C6BC-5DC7-4E3D-9925-7B19D3FE43FB}">
      <dsp:nvSpPr>
        <dsp:cNvPr id="0" name=""/>
        <dsp:cNvSpPr/>
      </dsp:nvSpPr>
      <dsp:spPr>
        <a:xfrm>
          <a:off x="6572778" y="2555631"/>
          <a:ext cx="262780" cy="307403"/>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NZ" sz="600" kern="1200" dirty="0"/>
        </a:p>
      </dsp:txBody>
      <dsp:txXfrm>
        <a:off x="6572778" y="2617112"/>
        <a:ext cx="183946" cy="184441"/>
      </dsp:txXfrm>
    </dsp:sp>
    <dsp:sp modelId="{3C0328DB-129D-4AD9-BAF9-360112494AF1}">
      <dsp:nvSpPr>
        <dsp:cNvPr id="0" name=""/>
        <dsp:cNvSpPr/>
      </dsp:nvSpPr>
      <dsp:spPr>
        <a:xfrm>
          <a:off x="6944636" y="1810735"/>
          <a:ext cx="1239529" cy="1797196"/>
        </a:xfrm>
        <a:prstGeom prst="roundRect">
          <a:avLst>
            <a:gd name="adj" fmla="val 10000"/>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NZ" sz="800" b="1" kern="1200" dirty="0">
              <a:latin typeface="Univers" panose="020B0503020202020204" pitchFamily="34" charset="0"/>
            </a:rPr>
            <a:t>People and Culture write outcome letter and Performance Management Plan which details subsequent meetings</a:t>
          </a:r>
          <a:r>
            <a:rPr lang="en-NZ" sz="800" kern="1200" dirty="0">
              <a:latin typeface="Univers" panose="020B0503020202020204" pitchFamily="34" charset="0"/>
            </a:rPr>
            <a:t>. </a:t>
          </a:r>
        </a:p>
      </dsp:txBody>
      <dsp:txXfrm>
        <a:off x="6980941" y="1847040"/>
        <a:ext cx="1166919" cy="1724586"/>
      </dsp:txXfrm>
    </dsp:sp>
    <dsp:sp modelId="{C5F1763F-546D-4C8C-9FFE-ECE1423C5408}">
      <dsp:nvSpPr>
        <dsp:cNvPr id="0" name=""/>
        <dsp:cNvSpPr/>
      </dsp:nvSpPr>
      <dsp:spPr>
        <a:xfrm>
          <a:off x="8308118" y="2555631"/>
          <a:ext cx="262780" cy="307403"/>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NZ" sz="600" kern="1200" dirty="0"/>
        </a:p>
      </dsp:txBody>
      <dsp:txXfrm>
        <a:off x="8308118" y="2617112"/>
        <a:ext cx="183946" cy="184441"/>
      </dsp:txXfrm>
    </dsp:sp>
    <dsp:sp modelId="{A5A8D71D-5B73-4696-87FC-9CCAD6F996DA}">
      <dsp:nvSpPr>
        <dsp:cNvPr id="0" name=""/>
        <dsp:cNvSpPr/>
      </dsp:nvSpPr>
      <dsp:spPr>
        <a:xfrm>
          <a:off x="8679977" y="1810735"/>
          <a:ext cx="1239529" cy="1797196"/>
        </a:xfrm>
        <a:prstGeom prst="roundRect">
          <a:avLst>
            <a:gd name="adj" fmla="val 10000"/>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NZ" sz="800" b="1" kern="1200" dirty="0">
              <a:latin typeface="Univers" panose="020B0503020202020204" pitchFamily="34" charset="0"/>
            </a:rPr>
            <a:t>Manager prepares for each review meeting with People and Culture.</a:t>
          </a:r>
        </a:p>
        <a:p>
          <a:pPr marL="0" lvl="0" indent="0" algn="ctr" defTabSz="355600">
            <a:lnSpc>
              <a:spcPct val="90000"/>
            </a:lnSpc>
            <a:spcBef>
              <a:spcPct val="0"/>
            </a:spcBef>
            <a:spcAft>
              <a:spcPct val="35000"/>
            </a:spcAft>
            <a:buNone/>
          </a:pPr>
          <a:r>
            <a:rPr lang="en-NZ" sz="800" b="1" kern="1200" dirty="0">
              <a:latin typeface="Univers" panose="020B0503020202020204" pitchFamily="34" charset="0"/>
            </a:rPr>
            <a:t>Hold review meeting</a:t>
          </a:r>
          <a:r>
            <a:rPr lang="en-NZ" sz="800" kern="1200" dirty="0">
              <a:latin typeface="Univers" panose="020B0503020202020204" pitchFamily="34" charset="0"/>
            </a:rPr>
            <a:t>. </a:t>
          </a:r>
        </a:p>
      </dsp:txBody>
      <dsp:txXfrm>
        <a:off x="8716282" y="1847040"/>
        <a:ext cx="1166919" cy="1724586"/>
      </dsp:txXfrm>
    </dsp:sp>
    <dsp:sp modelId="{822C27E4-F8A5-4D97-A86B-5B07D5D98FDB}">
      <dsp:nvSpPr>
        <dsp:cNvPr id="0" name=""/>
        <dsp:cNvSpPr/>
      </dsp:nvSpPr>
      <dsp:spPr>
        <a:xfrm>
          <a:off x="10043459" y="2555631"/>
          <a:ext cx="262780" cy="307403"/>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NZ" sz="600" kern="1200" dirty="0"/>
        </a:p>
      </dsp:txBody>
      <dsp:txXfrm>
        <a:off x="10043459" y="2617112"/>
        <a:ext cx="183946" cy="184441"/>
      </dsp:txXfrm>
    </dsp:sp>
    <dsp:sp modelId="{23E2F7A7-8CA1-43D3-8648-4B41F916F862}">
      <dsp:nvSpPr>
        <dsp:cNvPr id="0" name=""/>
        <dsp:cNvSpPr/>
      </dsp:nvSpPr>
      <dsp:spPr>
        <a:xfrm>
          <a:off x="10415318" y="1810735"/>
          <a:ext cx="1239529" cy="1797196"/>
        </a:xfrm>
        <a:prstGeom prst="roundRect">
          <a:avLst>
            <a:gd name="adj" fmla="val 10000"/>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NZ" sz="800" b="1" kern="1200" dirty="0">
              <a:latin typeface="Univers" panose="020B0503020202020204" pitchFamily="34" charset="0"/>
            </a:rPr>
            <a:t>People and Culture write letter outlining outcome of meeting. Where performance does not improve the potential sequence of outcomes could be </a:t>
          </a:r>
        </a:p>
        <a:p>
          <a:pPr marL="0" lvl="0" indent="0" algn="l" defTabSz="355600">
            <a:lnSpc>
              <a:spcPct val="90000"/>
            </a:lnSpc>
            <a:spcBef>
              <a:spcPct val="0"/>
            </a:spcBef>
            <a:spcAft>
              <a:spcPct val="35000"/>
            </a:spcAft>
            <a:buNone/>
          </a:pPr>
          <a:r>
            <a:rPr lang="en-NZ" sz="800" b="1" kern="1200" dirty="0">
              <a:latin typeface="Univers" panose="020B0503020202020204" pitchFamily="34" charset="0"/>
            </a:rPr>
            <a:t>1. Performance Management Plan</a:t>
          </a:r>
        </a:p>
        <a:p>
          <a:pPr marL="0" lvl="0" indent="0" algn="l" defTabSz="355600">
            <a:lnSpc>
              <a:spcPct val="90000"/>
            </a:lnSpc>
            <a:spcBef>
              <a:spcPct val="0"/>
            </a:spcBef>
            <a:spcAft>
              <a:spcPct val="35000"/>
            </a:spcAft>
            <a:buNone/>
          </a:pPr>
          <a:r>
            <a:rPr lang="en-NZ" sz="800" b="1" kern="1200" dirty="0">
              <a:latin typeface="Univers" panose="020B0503020202020204" pitchFamily="34" charset="0"/>
            </a:rPr>
            <a:t>2. Written warning </a:t>
          </a:r>
        </a:p>
        <a:p>
          <a:pPr marL="0" lvl="0" indent="0" algn="l" defTabSz="355600">
            <a:lnSpc>
              <a:spcPct val="90000"/>
            </a:lnSpc>
            <a:spcBef>
              <a:spcPct val="0"/>
            </a:spcBef>
            <a:spcAft>
              <a:spcPct val="35000"/>
            </a:spcAft>
            <a:buNone/>
          </a:pPr>
          <a:r>
            <a:rPr lang="en-NZ" sz="800" b="1" kern="1200" dirty="0">
              <a:latin typeface="Univers" panose="020B0503020202020204" pitchFamily="34" charset="0"/>
            </a:rPr>
            <a:t>3. Final written warning</a:t>
          </a:r>
        </a:p>
        <a:p>
          <a:pPr marL="0" lvl="0" indent="0" algn="l" defTabSz="355600">
            <a:lnSpc>
              <a:spcPct val="90000"/>
            </a:lnSpc>
            <a:spcBef>
              <a:spcPct val="0"/>
            </a:spcBef>
            <a:spcAft>
              <a:spcPct val="35000"/>
            </a:spcAft>
            <a:buNone/>
          </a:pPr>
          <a:r>
            <a:rPr lang="en-NZ" sz="800" b="1" kern="1200" dirty="0">
              <a:latin typeface="Univers" panose="020B0503020202020204" pitchFamily="34" charset="0"/>
            </a:rPr>
            <a:t>4. Dismissal </a:t>
          </a:r>
        </a:p>
      </dsp:txBody>
      <dsp:txXfrm>
        <a:off x="10451623" y="1847040"/>
        <a:ext cx="1166919" cy="172458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046" cy="495332"/>
          </a:xfrm>
          <a:prstGeom prst="rect">
            <a:avLst/>
          </a:prstGeom>
        </p:spPr>
        <p:txBody>
          <a:bodyPr vert="horz" lIns="62563" tIns="31282" rIns="62563" bIns="31282" rtlCol="0"/>
          <a:lstStyle>
            <a:lvl1pPr algn="l">
              <a:defRPr sz="800"/>
            </a:lvl1pPr>
          </a:lstStyle>
          <a:p>
            <a:endParaRPr lang="en-NZ" dirty="0"/>
          </a:p>
        </p:txBody>
      </p:sp>
      <p:sp>
        <p:nvSpPr>
          <p:cNvPr id="3" name="Date Placeholder 2"/>
          <p:cNvSpPr>
            <a:spLocks noGrp="1"/>
          </p:cNvSpPr>
          <p:nvPr>
            <p:ph type="dt" idx="1"/>
          </p:nvPr>
        </p:nvSpPr>
        <p:spPr>
          <a:xfrm>
            <a:off x="3777970" y="0"/>
            <a:ext cx="2890045" cy="495332"/>
          </a:xfrm>
          <a:prstGeom prst="rect">
            <a:avLst/>
          </a:prstGeom>
        </p:spPr>
        <p:txBody>
          <a:bodyPr vert="horz" lIns="62563" tIns="31282" rIns="62563" bIns="31282" rtlCol="0"/>
          <a:lstStyle>
            <a:lvl1pPr algn="r">
              <a:defRPr sz="800"/>
            </a:lvl1pPr>
          </a:lstStyle>
          <a:p>
            <a:fld id="{8B2E611B-60A5-41CF-B8FB-76B30C387C04}" type="datetimeFigureOut">
              <a:rPr lang="en-NZ" smtClean="0"/>
              <a:t>13/08/2020</a:t>
            </a:fld>
            <a:endParaRPr lang="en-NZ" dirty="0"/>
          </a:p>
        </p:txBody>
      </p:sp>
      <p:sp>
        <p:nvSpPr>
          <p:cNvPr id="4" name="Slide Image Placeholder 3"/>
          <p:cNvSpPr>
            <a:spLocks noGrp="1" noRot="1" noChangeAspect="1"/>
          </p:cNvSpPr>
          <p:nvPr>
            <p:ph type="sldImg" idx="2"/>
          </p:nvPr>
        </p:nvSpPr>
        <p:spPr>
          <a:xfrm>
            <a:off x="371475" y="1233488"/>
            <a:ext cx="5926138" cy="3333750"/>
          </a:xfrm>
          <a:prstGeom prst="rect">
            <a:avLst/>
          </a:prstGeom>
          <a:noFill/>
          <a:ln w="12700">
            <a:solidFill>
              <a:prstClr val="black"/>
            </a:solidFill>
          </a:ln>
        </p:spPr>
        <p:txBody>
          <a:bodyPr vert="horz" lIns="62563" tIns="31282" rIns="62563" bIns="31282" rtlCol="0" anchor="ctr"/>
          <a:lstStyle/>
          <a:p>
            <a:endParaRPr lang="en-NZ" dirty="0"/>
          </a:p>
        </p:txBody>
      </p:sp>
      <p:sp>
        <p:nvSpPr>
          <p:cNvPr id="5" name="Notes Placeholder 4"/>
          <p:cNvSpPr>
            <a:spLocks noGrp="1"/>
          </p:cNvSpPr>
          <p:nvPr>
            <p:ph type="body" sz="quarter" idx="3"/>
          </p:nvPr>
        </p:nvSpPr>
        <p:spPr>
          <a:xfrm>
            <a:off x="667016" y="4751678"/>
            <a:ext cx="5335056" cy="3887039"/>
          </a:xfrm>
          <a:prstGeom prst="rect">
            <a:avLst/>
          </a:prstGeom>
        </p:spPr>
        <p:txBody>
          <a:bodyPr vert="horz" lIns="62563" tIns="31282" rIns="62563" bIns="3128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9377331"/>
            <a:ext cx="2890046" cy="495332"/>
          </a:xfrm>
          <a:prstGeom prst="rect">
            <a:avLst/>
          </a:prstGeom>
        </p:spPr>
        <p:txBody>
          <a:bodyPr vert="horz" lIns="62563" tIns="31282" rIns="62563" bIns="31282" rtlCol="0" anchor="b"/>
          <a:lstStyle>
            <a:lvl1pPr algn="l">
              <a:defRPr sz="800"/>
            </a:lvl1pPr>
          </a:lstStyle>
          <a:p>
            <a:endParaRPr lang="en-NZ" dirty="0"/>
          </a:p>
        </p:txBody>
      </p:sp>
      <p:sp>
        <p:nvSpPr>
          <p:cNvPr id="7" name="Slide Number Placeholder 6"/>
          <p:cNvSpPr>
            <a:spLocks noGrp="1"/>
          </p:cNvSpPr>
          <p:nvPr>
            <p:ph type="sldNum" sz="quarter" idx="5"/>
          </p:nvPr>
        </p:nvSpPr>
        <p:spPr>
          <a:xfrm>
            <a:off x="3777970" y="9377331"/>
            <a:ext cx="2890045" cy="495332"/>
          </a:xfrm>
          <a:prstGeom prst="rect">
            <a:avLst/>
          </a:prstGeom>
        </p:spPr>
        <p:txBody>
          <a:bodyPr vert="horz" lIns="62563" tIns="31282" rIns="62563" bIns="31282" rtlCol="0" anchor="b"/>
          <a:lstStyle>
            <a:lvl1pPr algn="r">
              <a:defRPr sz="800"/>
            </a:lvl1pPr>
          </a:lstStyle>
          <a:p>
            <a:fld id="{12AA4046-6488-45F5-9F39-B6FBB0E31F35}" type="slidenum">
              <a:rPr lang="en-NZ" smtClean="0"/>
              <a:t>‹#›</a:t>
            </a:fld>
            <a:endParaRPr lang="en-NZ" dirty="0"/>
          </a:p>
        </p:txBody>
      </p:sp>
    </p:spTree>
    <p:extLst>
      <p:ext uri="{BB962C8B-B14F-4D97-AF65-F5344CB8AC3E}">
        <p14:creationId xmlns:p14="http://schemas.microsoft.com/office/powerpoint/2010/main" val="1566405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2AA4046-6488-45F5-9F39-B6FBB0E31F35}" type="slidenum">
              <a:rPr lang="en-NZ" smtClean="0"/>
              <a:t>1</a:t>
            </a:fld>
            <a:endParaRPr lang="en-NZ" dirty="0"/>
          </a:p>
        </p:txBody>
      </p:sp>
    </p:spTree>
    <p:extLst>
      <p:ext uri="{BB962C8B-B14F-4D97-AF65-F5344CB8AC3E}">
        <p14:creationId xmlns:p14="http://schemas.microsoft.com/office/powerpoint/2010/main" val="3940949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ChangeArrowheads="1" noTextEdit="1"/>
          </p:cNvSpPr>
          <p:nvPr>
            <p:ph type="sldImg"/>
          </p:nvPr>
        </p:nvSpPr>
        <p:spPr>
          <a:ln/>
        </p:spPr>
      </p:sp>
      <p:sp>
        <p:nvSpPr>
          <p:cNvPr id="21506" name="Rectangle 3"/>
          <p:cNvSpPr>
            <a:spLocks noGrp="1" noChangeArrowheads="1"/>
          </p:cNvSpPr>
          <p:nvPr>
            <p:ph type="body" idx="1"/>
          </p:nvPr>
        </p:nvSpPr>
        <p:spPr>
          <a:xfrm>
            <a:off x="472433" y="4714558"/>
            <a:ext cx="5335056" cy="3887039"/>
          </a:xfrm>
          <a:noFill/>
          <a:ln/>
        </p:spPr>
        <p:txBody>
          <a:bodyPr/>
          <a:lstStyle/>
          <a:p>
            <a:pPr defTabSz="312816">
              <a:defRPr/>
            </a:pPr>
            <a:r>
              <a:rPr lang="en-US" dirty="0"/>
              <a:t>Provide handout</a:t>
            </a:r>
          </a:p>
          <a:p>
            <a:pPr defTabSz="312816">
              <a:defRPr/>
            </a:pPr>
            <a:endParaRPr lang="en-US" dirty="0"/>
          </a:p>
          <a:p>
            <a:pPr defTabSz="312816">
              <a:defRPr/>
            </a:pPr>
            <a:endParaRPr lang="en-US" dirty="0"/>
          </a:p>
          <a:p>
            <a:pPr defTabSz="312816">
              <a:defRPr/>
            </a:pPr>
            <a:r>
              <a:rPr lang="en-US" dirty="0"/>
              <a:t>If there is continued performance issues that have not improved you can use the MPR to address the gaps.</a:t>
            </a:r>
          </a:p>
          <a:p>
            <a:pPr defTabSz="312816">
              <a:defRPr/>
            </a:pPr>
            <a:endParaRPr lang="en-US" dirty="0"/>
          </a:p>
          <a:p>
            <a:pPr defTabSz="312816">
              <a:defRPr/>
            </a:pPr>
            <a:r>
              <a:rPr lang="en-US" dirty="0"/>
              <a:t>If the employee continues to fail to improve then you would work with P and C to progress to a performance management plan</a:t>
            </a:r>
          </a:p>
          <a:p>
            <a:pPr defTabSz="312816">
              <a:defRPr/>
            </a:pPr>
            <a:endParaRPr lang="en-US" dirty="0"/>
          </a:p>
          <a:p>
            <a:pPr defTabSz="312816">
              <a:defRPr/>
            </a:pPr>
            <a:r>
              <a:rPr lang="en-US" dirty="0"/>
              <a:t>You will need to ensure in the MPR that you have informed the employee of the potential consequences if they do not meet the requirements of the MPR for that month</a:t>
            </a:r>
          </a:p>
          <a:p>
            <a:pPr defTabSz="312816">
              <a:defRPr/>
            </a:pPr>
            <a:endParaRPr lang="en-US" dirty="0"/>
          </a:p>
          <a:p>
            <a:pPr defTabSz="312816">
              <a:defRPr/>
            </a:pPr>
            <a:r>
              <a:rPr lang="en-US" dirty="0"/>
              <a:t>There will be training on MPR’s as part of the Frontline leadership training the beginning of August</a:t>
            </a:r>
          </a:p>
        </p:txBody>
      </p:sp>
    </p:spTree>
    <p:extLst>
      <p:ext uri="{BB962C8B-B14F-4D97-AF65-F5344CB8AC3E}">
        <p14:creationId xmlns:p14="http://schemas.microsoft.com/office/powerpoint/2010/main" val="2271808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Provide Handout</a:t>
            </a:r>
          </a:p>
          <a:p>
            <a:endParaRPr lang="en-AU" dirty="0"/>
          </a:p>
          <a:p>
            <a:r>
              <a:rPr lang="en-AU" dirty="0"/>
              <a:t>P and C will support you with the process it take 3 months (4 including the MPR) to go through a plan and if the employee fails to meet the requirements at each stage or month then disciplinary action is taken potentially through to termination. </a:t>
            </a:r>
          </a:p>
          <a:p>
            <a:endParaRPr lang="en-AU" dirty="0"/>
          </a:p>
          <a:p>
            <a:r>
              <a:rPr lang="en-AU" dirty="0"/>
              <a:t>It is a very lengthy process where you would be requirement to meet with the employee each week to measure performance against the action plan and working with P and C to review each month whether the employee has met the requirements.</a:t>
            </a:r>
          </a:p>
          <a:p>
            <a:endParaRPr lang="en-AU" dirty="0"/>
          </a:p>
          <a:p>
            <a:r>
              <a:rPr lang="en-AU" dirty="0"/>
              <a:t>Once again you will lead this process.</a:t>
            </a:r>
          </a:p>
        </p:txBody>
      </p:sp>
      <p:sp>
        <p:nvSpPr>
          <p:cNvPr id="4" name="Slide Number Placeholder 3"/>
          <p:cNvSpPr>
            <a:spLocks noGrp="1"/>
          </p:cNvSpPr>
          <p:nvPr>
            <p:ph type="sldNum" sz="quarter" idx="10"/>
          </p:nvPr>
        </p:nvSpPr>
        <p:spPr/>
        <p:txBody>
          <a:bodyPr/>
          <a:lstStyle/>
          <a:p>
            <a:pPr defTabSz="625632">
              <a:defRPr/>
            </a:pPr>
            <a:fld id="{0119C1D4-6269-497A-8D4F-DAC3593B8E37}" type="slidenum">
              <a:rPr lang="en-AU">
                <a:solidFill>
                  <a:prstClr val="black"/>
                </a:solidFill>
                <a:latin typeface="Calibri" panose="020F0502020204030204"/>
              </a:rPr>
              <a:pPr defTabSz="625632">
                <a:defRPr/>
              </a:pPr>
              <a:t>12</a:t>
            </a:fld>
            <a:endParaRPr lang="en-AU" dirty="0">
              <a:solidFill>
                <a:prstClr val="black"/>
              </a:solidFill>
              <a:latin typeface="Calibri" panose="020F0502020204030204"/>
            </a:endParaRPr>
          </a:p>
        </p:txBody>
      </p:sp>
    </p:spTree>
    <p:extLst>
      <p:ext uri="{BB962C8B-B14F-4D97-AF65-F5344CB8AC3E}">
        <p14:creationId xmlns:p14="http://schemas.microsoft.com/office/powerpoint/2010/main" val="3724783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Rot="1" noChangeAspect="1" noChangeArrowheads="1" noTextEdit="1"/>
          </p:cNvSpPr>
          <p:nvPr>
            <p:ph type="sldImg"/>
          </p:nvPr>
        </p:nvSpPr>
        <p:spPr>
          <a:ln/>
        </p:spPr>
      </p:sp>
      <p:sp>
        <p:nvSpPr>
          <p:cNvPr id="1331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075176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Provide handouts</a:t>
            </a:r>
            <a:endParaRPr lang="en-GB" dirty="0"/>
          </a:p>
        </p:txBody>
      </p:sp>
      <p:sp>
        <p:nvSpPr>
          <p:cNvPr id="4" name="Slide Number Placeholder 3"/>
          <p:cNvSpPr>
            <a:spLocks noGrp="1"/>
          </p:cNvSpPr>
          <p:nvPr>
            <p:ph type="sldNum" sz="quarter" idx="5"/>
          </p:nvPr>
        </p:nvSpPr>
        <p:spPr/>
        <p:txBody>
          <a:bodyPr/>
          <a:lstStyle/>
          <a:p>
            <a:fld id="{12AA4046-6488-45F5-9F39-B6FBB0E31F35}" type="slidenum">
              <a:rPr lang="en-NZ" smtClean="0"/>
              <a:t>14</a:t>
            </a:fld>
            <a:endParaRPr lang="en-NZ" dirty="0"/>
          </a:p>
        </p:txBody>
      </p:sp>
    </p:spTree>
    <p:extLst>
      <p:ext uri="{BB962C8B-B14F-4D97-AF65-F5344CB8AC3E}">
        <p14:creationId xmlns:p14="http://schemas.microsoft.com/office/powerpoint/2010/main" val="3824796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defRPr/>
            </a:pPr>
            <a:endParaRPr lang="en-NZ" sz="800" dirty="0"/>
          </a:p>
        </p:txBody>
      </p:sp>
      <p:sp>
        <p:nvSpPr>
          <p:cNvPr id="4" name="Slide Number Placeholder 3"/>
          <p:cNvSpPr>
            <a:spLocks noGrp="1"/>
          </p:cNvSpPr>
          <p:nvPr>
            <p:ph type="sldNum" sz="quarter" idx="10"/>
          </p:nvPr>
        </p:nvSpPr>
        <p:spPr/>
        <p:txBody>
          <a:bodyPr/>
          <a:lstStyle/>
          <a:p>
            <a:pPr defTabSz="625632">
              <a:defRPr/>
            </a:pPr>
            <a:fld id="{0119C1D4-6269-497A-8D4F-DAC3593B8E37}" type="slidenum">
              <a:rPr lang="en-AU">
                <a:solidFill>
                  <a:prstClr val="black"/>
                </a:solidFill>
                <a:latin typeface="Calibri" panose="020F0502020204030204"/>
              </a:rPr>
              <a:pPr defTabSz="625632">
                <a:defRPr/>
              </a:pPr>
              <a:t>15</a:t>
            </a:fld>
            <a:endParaRPr lang="en-AU" dirty="0">
              <a:solidFill>
                <a:prstClr val="black"/>
              </a:solidFill>
              <a:latin typeface="Calibri" panose="020F0502020204030204"/>
            </a:endParaRPr>
          </a:p>
        </p:txBody>
      </p:sp>
    </p:spTree>
    <p:extLst>
      <p:ext uri="{BB962C8B-B14F-4D97-AF65-F5344CB8AC3E}">
        <p14:creationId xmlns:p14="http://schemas.microsoft.com/office/powerpoint/2010/main" val="2622036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defTabSz="625632">
              <a:defRPr/>
            </a:pPr>
            <a:fld id="{4BE04EB9-D3A1-4A65-92F5-81A911E695CD}" type="slidenum">
              <a:rPr lang="en-AU">
                <a:solidFill>
                  <a:prstClr val="black"/>
                </a:solidFill>
                <a:latin typeface="Calibri" panose="020F0502020204030204"/>
              </a:rPr>
              <a:pPr defTabSz="625632">
                <a:defRPr/>
              </a:pPr>
              <a:t>16</a:t>
            </a:fld>
            <a:endParaRPr lang="en-AU" dirty="0">
              <a:solidFill>
                <a:prstClr val="black"/>
              </a:solidFill>
              <a:latin typeface="Calibri" panose="020F0502020204030204"/>
            </a:endParaRPr>
          </a:p>
        </p:txBody>
      </p:sp>
    </p:spTree>
    <p:extLst>
      <p:ext uri="{BB962C8B-B14F-4D97-AF65-F5344CB8AC3E}">
        <p14:creationId xmlns:p14="http://schemas.microsoft.com/office/powerpoint/2010/main" val="3380432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2AA4046-6488-45F5-9F39-B6FBB0E31F35}" type="slidenum">
              <a:rPr lang="en-NZ" smtClean="0"/>
              <a:t>17</a:t>
            </a:fld>
            <a:endParaRPr lang="en-NZ" dirty="0"/>
          </a:p>
        </p:txBody>
      </p:sp>
    </p:spTree>
    <p:extLst>
      <p:ext uri="{BB962C8B-B14F-4D97-AF65-F5344CB8AC3E}">
        <p14:creationId xmlns:p14="http://schemas.microsoft.com/office/powerpoint/2010/main" val="27863430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2AA4046-6488-45F5-9F39-B6FBB0E31F35}" type="slidenum">
              <a:rPr lang="en-NZ" smtClean="0"/>
              <a:t>18</a:t>
            </a:fld>
            <a:endParaRPr lang="en-NZ" dirty="0"/>
          </a:p>
        </p:txBody>
      </p:sp>
    </p:spTree>
    <p:extLst>
      <p:ext uri="{BB962C8B-B14F-4D97-AF65-F5344CB8AC3E}">
        <p14:creationId xmlns:p14="http://schemas.microsoft.com/office/powerpoint/2010/main" val="1531944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Garry introduction to the P and C team</a:t>
            </a:r>
          </a:p>
        </p:txBody>
      </p:sp>
      <p:sp>
        <p:nvSpPr>
          <p:cNvPr id="4" name="Slide Number Placeholder 3"/>
          <p:cNvSpPr>
            <a:spLocks noGrp="1"/>
          </p:cNvSpPr>
          <p:nvPr>
            <p:ph type="sldNum" sz="quarter" idx="5"/>
          </p:nvPr>
        </p:nvSpPr>
        <p:spPr/>
        <p:txBody>
          <a:bodyPr/>
          <a:lstStyle/>
          <a:p>
            <a:fld id="{12AA4046-6488-45F5-9F39-B6FBB0E31F35}" type="slidenum">
              <a:rPr lang="en-NZ" smtClean="0"/>
              <a:t>2</a:t>
            </a:fld>
            <a:endParaRPr lang="en-NZ" dirty="0"/>
          </a:p>
        </p:txBody>
      </p:sp>
    </p:spTree>
    <p:extLst>
      <p:ext uri="{BB962C8B-B14F-4D97-AF65-F5344CB8AC3E}">
        <p14:creationId xmlns:p14="http://schemas.microsoft.com/office/powerpoint/2010/main" val="1040518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2AA4046-6488-45F5-9F39-B6FBB0E31F35}" type="slidenum">
              <a:rPr lang="en-NZ" smtClean="0"/>
              <a:t>3</a:t>
            </a:fld>
            <a:endParaRPr lang="en-NZ" dirty="0"/>
          </a:p>
        </p:txBody>
      </p:sp>
    </p:spTree>
    <p:extLst>
      <p:ext uri="{BB962C8B-B14F-4D97-AF65-F5344CB8AC3E}">
        <p14:creationId xmlns:p14="http://schemas.microsoft.com/office/powerpoint/2010/main" val="3721489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51 technicians achieved a rating of 2 during the year end appraisal process.  Albeit some of those employees will be new to the business.</a:t>
            </a:r>
          </a:p>
          <a:p>
            <a:endParaRPr lang="en-NZ" dirty="0"/>
          </a:p>
          <a:p>
            <a:r>
              <a:rPr lang="en-NZ" dirty="0"/>
              <a:t>Expectation is to shift the business to a high performance culture and for those individuals to shift their performance to achieve a 3 which is consistent performance.</a:t>
            </a:r>
          </a:p>
          <a:p>
            <a:endParaRPr lang="en-NZ" dirty="0"/>
          </a:p>
          <a:p>
            <a:r>
              <a:rPr lang="en-NZ" dirty="0"/>
              <a:t>For those individuals that don’t make it to that level, there is a requirement to performance management them and deal with poor performance.</a:t>
            </a:r>
          </a:p>
          <a:p>
            <a:endParaRPr lang="en-NZ" dirty="0"/>
          </a:p>
          <a:p>
            <a:r>
              <a:rPr lang="en-NZ" dirty="0"/>
              <a:t>There will be a requirement for managers to lead this process with support from the P and C team.  This means that managers will need to ensure that evidence is up to date and that employees are being measured and assessed correctly</a:t>
            </a:r>
            <a:endParaRPr lang="en-GB" dirty="0"/>
          </a:p>
        </p:txBody>
      </p:sp>
      <p:sp>
        <p:nvSpPr>
          <p:cNvPr id="4" name="Slide Number Placeholder 3"/>
          <p:cNvSpPr>
            <a:spLocks noGrp="1"/>
          </p:cNvSpPr>
          <p:nvPr>
            <p:ph type="sldNum" sz="quarter" idx="5"/>
          </p:nvPr>
        </p:nvSpPr>
        <p:spPr/>
        <p:txBody>
          <a:bodyPr/>
          <a:lstStyle/>
          <a:p>
            <a:fld id="{12AA4046-6488-45F5-9F39-B6FBB0E31F35}" type="slidenum">
              <a:rPr lang="en-NZ" smtClean="0"/>
              <a:t>4</a:t>
            </a:fld>
            <a:endParaRPr lang="en-NZ" dirty="0"/>
          </a:p>
        </p:txBody>
      </p:sp>
    </p:spTree>
    <p:extLst>
      <p:ext uri="{BB962C8B-B14F-4D97-AF65-F5344CB8AC3E}">
        <p14:creationId xmlns:p14="http://schemas.microsoft.com/office/powerpoint/2010/main" val="4089384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2AA4046-6488-45F5-9F39-B6FBB0E31F35}" type="slidenum">
              <a:rPr lang="en-NZ" smtClean="0"/>
              <a:t>6</a:t>
            </a:fld>
            <a:endParaRPr lang="en-NZ" dirty="0"/>
          </a:p>
        </p:txBody>
      </p:sp>
    </p:spTree>
    <p:extLst>
      <p:ext uri="{BB962C8B-B14F-4D97-AF65-F5344CB8AC3E}">
        <p14:creationId xmlns:p14="http://schemas.microsoft.com/office/powerpoint/2010/main" val="3474774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p:cNvSpPr>
            <a:spLocks noGrp="1" noRot="1" noChangeAspect="1" noTextEdit="1"/>
          </p:cNvSpPr>
          <p:nvPr>
            <p:ph type="sldImg"/>
          </p:nvPr>
        </p:nvSpPr>
        <p:spPr>
          <a:xfrm>
            <a:off x="201613" y="490538"/>
            <a:ext cx="4181475" cy="2352675"/>
          </a:xfrm>
          <a:ln/>
        </p:spPr>
      </p:sp>
      <p:sp>
        <p:nvSpPr>
          <p:cNvPr id="9218" name="Notes Placeholder 2"/>
          <p:cNvSpPr>
            <a:spLocks noGrp="1"/>
          </p:cNvSpPr>
          <p:nvPr>
            <p:ph type="body" idx="1"/>
          </p:nvPr>
        </p:nvSpPr>
        <p:spPr>
          <a:xfrm>
            <a:off x="639134" y="2990620"/>
            <a:ext cx="3358672" cy="2843774"/>
          </a:xfrm>
          <a:noFill/>
          <a:ln/>
        </p:spPr>
        <p:txBody>
          <a:bodyPr lIns="61581" tIns="30790" rIns="61581" bIns="30790"/>
          <a:lstStyle/>
          <a:p>
            <a:pPr eaLnBrk="1" hangingPunct="1"/>
            <a:r>
              <a:rPr lang="en-AU" dirty="0"/>
              <a:t>I like this statement as it reflects performance management is for the entire employee lifecycle and is all aspects of performance.  Poor performance is the negative aspect of this.</a:t>
            </a:r>
          </a:p>
        </p:txBody>
      </p:sp>
      <p:sp>
        <p:nvSpPr>
          <p:cNvPr id="9219" name="Slide Number Placeholder 3"/>
          <p:cNvSpPr txBox="1">
            <a:spLocks noGrp="1"/>
          </p:cNvSpPr>
          <p:nvPr/>
        </p:nvSpPr>
        <p:spPr bwMode="auto">
          <a:xfrm>
            <a:off x="3903438" y="5981240"/>
            <a:ext cx="733503" cy="343007"/>
          </a:xfrm>
          <a:prstGeom prst="rect">
            <a:avLst/>
          </a:prstGeom>
          <a:noFill/>
          <a:ln w="9525">
            <a:noFill/>
            <a:miter lim="800000"/>
            <a:headEnd/>
            <a:tailEnd/>
          </a:ln>
        </p:spPr>
        <p:txBody>
          <a:bodyPr lIns="61581" tIns="30790" rIns="61581" bIns="30790" anchor="b"/>
          <a:lstStyle/>
          <a:p>
            <a:pPr algn="r" defTabSz="615857" eaLnBrk="0" hangingPunct="0">
              <a:defRPr/>
            </a:pPr>
            <a:fld id="{E83B4883-BB97-4812-81D0-DB5174E52E64}" type="slidenum">
              <a:rPr lang="en-GB" sz="600">
                <a:solidFill>
                  <a:prstClr val="black"/>
                </a:solidFill>
                <a:latin typeface="Calibri" panose="020F0502020204030204"/>
              </a:rPr>
              <a:pPr algn="r" defTabSz="615857" eaLnBrk="0" hangingPunct="0">
                <a:defRPr/>
              </a:pPr>
              <a:t>7</a:t>
            </a:fld>
            <a:endParaRPr lang="en-GB" sz="600" dirty="0">
              <a:solidFill>
                <a:prstClr val="black"/>
              </a:solidFill>
              <a:latin typeface="Calibri" panose="020F0502020204030204"/>
            </a:endParaRPr>
          </a:p>
        </p:txBody>
      </p:sp>
    </p:spTree>
    <p:extLst>
      <p:ext uri="{BB962C8B-B14F-4D97-AF65-F5344CB8AC3E}">
        <p14:creationId xmlns:p14="http://schemas.microsoft.com/office/powerpoint/2010/main" val="540235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Using a whiteboard or flip chart ask the audience for feedback on what they think poor performance looks like?</a:t>
            </a:r>
          </a:p>
          <a:p>
            <a:r>
              <a:rPr lang="en-AU" dirty="0"/>
              <a:t>What impact does it have it you don’t address it? and</a:t>
            </a:r>
          </a:p>
          <a:p>
            <a:r>
              <a:rPr lang="en-AU" dirty="0"/>
              <a:t>What are some of the reasons/ barriers that stop us addressing poor performance?</a:t>
            </a:r>
          </a:p>
          <a:p>
            <a:endParaRPr lang="en-AU" dirty="0"/>
          </a:p>
          <a:p>
            <a:r>
              <a:rPr lang="en-AU" dirty="0"/>
              <a:t>Before going to the next slide also ask</a:t>
            </a:r>
          </a:p>
          <a:p>
            <a:endParaRPr lang="en-AU" dirty="0"/>
          </a:p>
          <a:p>
            <a:r>
              <a:rPr lang="en-AU" dirty="0"/>
              <a:t>What are the common reasons for poor performance?</a:t>
            </a:r>
          </a:p>
          <a:p>
            <a:r>
              <a:rPr lang="en-AU" dirty="0"/>
              <a:t>Also put this on the white board.</a:t>
            </a:r>
          </a:p>
          <a:p>
            <a:endParaRPr lang="en-AU" dirty="0"/>
          </a:p>
          <a:p>
            <a:endParaRPr lang="en-AU" dirty="0"/>
          </a:p>
        </p:txBody>
      </p:sp>
      <p:sp>
        <p:nvSpPr>
          <p:cNvPr id="4" name="Slide Number Placeholder 3"/>
          <p:cNvSpPr>
            <a:spLocks noGrp="1"/>
          </p:cNvSpPr>
          <p:nvPr>
            <p:ph type="sldNum" sz="quarter" idx="10"/>
          </p:nvPr>
        </p:nvSpPr>
        <p:spPr/>
        <p:txBody>
          <a:bodyPr/>
          <a:lstStyle/>
          <a:p>
            <a:pPr defTabSz="625632">
              <a:defRPr/>
            </a:pPr>
            <a:fld id="{0119C1D4-6269-497A-8D4F-DAC3593B8E37}" type="slidenum">
              <a:rPr lang="en-AU">
                <a:solidFill>
                  <a:prstClr val="black"/>
                </a:solidFill>
                <a:latin typeface="Calibri" panose="020F0502020204030204"/>
              </a:rPr>
              <a:pPr defTabSz="625632">
                <a:defRPr/>
              </a:pPr>
              <a:t>8</a:t>
            </a:fld>
            <a:endParaRPr lang="en-AU" dirty="0">
              <a:solidFill>
                <a:prstClr val="black"/>
              </a:solidFill>
              <a:latin typeface="Calibri" panose="020F0502020204030204"/>
            </a:endParaRPr>
          </a:p>
        </p:txBody>
      </p:sp>
    </p:spTree>
    <p:extLst>
      <p:ext uri="{BB962C8B-B14F-4D97-AF65-F5344CB8AC3E}">
        <p14:creationId xmlns:p14="http://schemas.microsoft.com/office/powerpoint/2010/main" val="1323542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Before you go to the next slide ask the audience what is the difference between poor performance and misconduct. 2mins</a:t>
            </a:r>
          </a:p>
        </p:txBody>
      </p:sp>
      <p:sp>
        <p:nvSpPr>
          <p:cNvPr id="4" name="Slide Number Placeholder 3"/>
          <p:cNvSpPr>
            <a:spLocks noGrp="1"/>
          </p:cNvSpPr>
          <p:nvPr>
            <p:ph type="sldNum" sz="quarter" idx="10"/>
          </p:nvPr>
        </p:nvSpPr>
        <p:spPr/>
        <p:txBody>
          <a:bodyPr/>
          <a:lstStyle/>
          <a:p>
            <a:pPr defTabSz="625632">
              <a:defRPr/>
            </a:pPr>
            <a:fld id="{0119C1D4-6269-497A-8D4F-DAC3593B8E37}" type="slidenum">
              <a:rPr lang="en-AU">
                <a:solidFill>
                  <a:prstClr val="black"/>
                </a:solidFill>
                <a:latin typeface="Calibri" panose="020F0502020204030204"/>
              </a:rPr>
              <a:pPr defTabSz="625632">
                <a:defRPr/>
              </a:pPr>
              <a:t>9</a:t>
            </a:fld>
            <a:endParaRPr lang="en-AU" dirty="0">
              <a:solidFill>
                <a:prstClr val="black"/>
              </a:solidFill>
              <a:latin typeface="Calibri" panose="020F0502020204030204"/>
            </a:endParaRPr>
          </a:p>
        </p:txBody>
      </p:sp>
    </p:spTree>
    <p:extLst>
      <p:ext uri="{BB962C8B-B14F-4D97-AF65-F5344CB8AC3E}">
        <p14:creationId xmlns:p14="http://schemas.microsoft.com/office/powerpoint/2010/main" val="1057990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Rot="1" noChangeAspect="1" noChangeArrowheads="1" noTextEdit="1"/>
          </p:cNvSpPr>
          <p:nvPr>
            <p:ph type="sldImg"/>
          </p:nvPr>
        </p:nvSpPr>
        <p:spPr>
          <a:ln/>
        </p:spPr>
      </p:sp>
      <p:sp>
        <p:nvSpPr>
          <p:cNvPr id="11266" name="Rectangle 3"/>
          <p:cNvSpPr>
            <a:spLocks noGrp="1" noChangeArrowheads="1"/>
          </p:cNvSpPr>
          <p:nvPr>
            <p:ph type="body" idx="1"/>
          </p:nvPr>
        </p:nvSpPr>
        <p:spPr>
          <a:noFill/>
          <a:ln/>
        </p:spPr>
        <p:txBody>
          <a:bodyPr/>
          <a:lstStyle/>
          <a:p>
            <a:pPr defTabSz="312816"/>
            <a:endParaRPr lang="en-US" sz="700" dirty="0"/>
          </a:p>
        </p:txBody>
      </p:sp>
    </p:spTree>
    <p:extLst>
      <p:ext uri="{BB962C8B-B14F-4D97-AF65-F5344CB8AC3E}">
        <p14:creationId xmlns:p14="http://schemas.microsoft.com/office/powerpoint/2010/main" val="651690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8BEBF4-3830-4E7E-BC9D-05B3071E89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0520EA55-CD79-489E-B05D-ADD86C54135D}"/>
              </a:ext>
            </a:extLst>
          </p:cNvPr>
          <p:cNvSpPr/>
          <p:nvPr userDrawn="1"/>
        </p:nvSpPr>
        <p:spPr>
          <a:xfrm>
            <a:off x="0" y="6345936"/>
            <a:ext cx="12191999" cy="51206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pic>
        <p:nvPicPr>
          <p:cNvPr id="9" name="Picture 8">
            <a:extLst>
              <a:ext uri="{FF2B5EF4-FFF2-40B4-BE49-F238E27FC236}">
                <a16:creationId xmlns:a16="http://schemas.microsoft.com/office/drawing/2014/main" id="{FB086A92-8DCE-4915-A919-241989B1A32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1178" y="1044597"/>
            <a:ext cx="3612262" cy="970796"/>
          </a:xfrm>
          <a:prstGeom prst="rect">
            <a:avLst/>
          </a:prstGeom>
        </p:spPr>
      </p:pic>
      <p:pic>
        <p:nvPicPr>
          <p:cNvPr id="5" name="Picture 4">
            <a:extLst>
              <a:ext uri="{FF2B5EF4-FFF2-40B4-BE49-F238E27FC236}">
                <a16:creationId xmlns:a16="http://schemas.microsoft.com/office/drawing/2014/main" id="{ED03A806-70EC-4496-A277-713274A88B4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37088" y="6495752"/>
            <a:ext cx="1638053" cy="215257"/>
          </a:xfrm>
          <a:prstGeom prst="rect">
            <a:avLst/>
          </a:prstGeom>
        </p:spPr>
      </p:pic>
    </p:spTree>
    <p:extLst>
      <p:ext uri="{BB962C8B-B14F-4D97-AF65-F5344CB8AC3E}">
        <p14:creationId xmlns:p14="http://schemas.microsoft.com/office/powerpoint/2010/main" val="1711593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64790D-A673-4560-AE67-17786D579D14}"/>
              </a:ext>
            </a:extLst>
          </p:cNvPr>
          <p:cNvSpPr/>
          <p:nvPr userDrawn="1"/>
        </p:nvSpPr>
        <p:spPr>
          <a:xfrm>
            <a:off x="0" y="6345936"/>
            <a:ext cx="12191999" cy="51206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pic>
        <p:nvPicPr>
          <p:cNvPr id="8" name="Picture 7">
            <a:extLst>
              <a:ext uri="{FF2B5EF4-FFF2-40B4-BE49-F238E27FC236}">
                <a16:creationId xmlns:a16="http://schemas.microsoft.com/office/drawing/2014/main" id="{1998271A-3A29-4BB7-AF52-F2B93D6688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07039" y="6422433"/>
            <a:ext cx="1327785" cy="356842"/>
          </a:xfrm>
          <a:prstGeom prst="rect">
            <a:avLst/>
          </a:prstGeom>
        </p:spPr>
      </p:pic>
      <p:sp>
        <p:nvSpPr>
          <p:cNvPr id="9" name="TextBox 8">
            <a:extLst>
              <a:ext uri="{FF2B5EF4-FFF2-40B4-BE49-F238E27FC236}">
                <a16:creationId xmlns:a16="http://schemas.microsoft.com/office/drawing/2014/main" id="{D6E7AAE1-EA9F-4509-9E74-2DD9067305F1}"/>
              </a:ext>
            </a:extLst>
          </p:cNvPr>
          <p:cNvSpPr txBox="1"/>
          <p:nvPr userDrawn="1"/>
        </p:nvSpPr>
        <p:spPr>
          <a:xfrm>
            <a:off x="428623" y="6461551"/>
            <a:ext cx="521590" cy="276999"/>
          </a:xfrm>
          <a:prstGeom prst="rect">
            <a:avLst/>
          </a:prstGeom>
          <a:noFill/>
        </p:spPr>
        <p:txBody>
          <a:bodyPr wrap="square" rtlCol="0">
            <a:spAutoFit/>
          </a:bodyPr>
          <a:lstStyle/>
          <a:p>
            <a:fld id="{C9129B97-CFEC-480F-9F02-F1F1DBD83216}" type="slidenum">
              <a:rPr lang="en-NZ" sz="1200" smtClean="0">
                <a:solidFill>
                  <a:schemeClr val="bg1"/>
                </a:solidFill>
                <a:latin typeface="Univers" panose="020B0604020202020204" pitchFamily="34" charset="0"/>
              </a:rPr>
              <a:t>‹#›</a:t>
            </a:fld>
            <a:endParaRPr lang="en-NZ" sz="1200" b="1" dirty="0">
              <a:solidFill>
                <a:schemeClr val="bg1"/>
              </a:solidFill>
              <a:latin typeface="Univers" panose="020B0604020202020204" pitchFamily="34" charset="0"/>
            </a:endParaRPr>
          </a:p>
        </p:txBody>
      </p:sp>
      <p:pic>
        <p:nvPicPr>
          <p:cNvPr id="4" name="Picture 3">
            <a:extLst>
              <a:ext uri="{FF2B5EF4-FFF2-40B4-BE49-F238E27FC236}">
                <a16:creationId xmlns:a16="http://schemas.microsoft.com/office/drawing/2014/main" id="{BE4FB91F-98B3-4B91-9B56-DA98EAB85B8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6888" y="6495752"/>
            <a:ext cx="1638053" cy="215257"/>
          </a:xfrm>
          <a:prstGeom prst="rect">
            <a:avLst/>
          </a:prstGeom>
        </p:spPr>
      </p:pic>
      <p:sp>
        <p:nvSpPr>
          <p:cNvPr id="17" name="Title 16">
            <a:extLst>
              <a:ext uri="{FF2B5EF4-FFF2-40B4-BE49-F238E27FC236}">
                <a16:creationId xmlns:a16="http://schemas.microsoft.com/office/drawing/2014/main" id="{999B26DB-1BB7-4C6A-B8F3-31EBCAFC0199}"/>
              </a:ext>
            </a:extLst>
          </p:cNvPr>
          <p:cNvSpPr>
            <a:spLocks noGrp="1"/>
          </p:cNvSpPr>
          <p:nvPr>
            <p:ph type="title" hasCustomPrompt="1"/>
          </p:nvPr>
        </p:nvSpPr>
        <p:spPr>
          <a:xfrm>
            <a:off x="435860" y="361074"/>
            <a:ext cx="11498963" cy="512064"/>
          </a:xfrm>
          <a:prstGeom prst="rect">
            <a:avLst/>
          </a:prstGeom>
        </p:spPr>
        <p:txBody>
          <a:bodyPr/>
          <a:lstStyle>
            <a:lvl1pPr>
              <a:defRPr sz="4000" b="1">
                <a:latin typeface="Univers Condensed Light" panose="020B0306020202040204" pitchFamily="34" charset="0"/>
              </a:defRPr>
            </a:lvl1pPr>
          </a:lstStyle>
          <a:p>
            <a:r>
              <a:rPr lang="en-US" dirty="0"/>
              <a:t>HEADING IN CAPS (do not move, resize, or change font)</a:t>
            </a:r>
            <a:endParaRPr lang="en-NZ" dirty="0"/>
          </a:p>
        </p:txBody>
      </p:sp>
      <p:sp>
        <p:nvSpPr>
          <p:cNvPr id="19" name="TextBox 18">
            <a:extLst>
              <a:ext uri="{FF2B5EF4-FFF2-40B4-BE49-F238E27FC236}">
                <a16:creationId xmlns:a16="http://schemas.microsoft.com/office/drawing/2014/main" id="{FCAB57FF-C632-4128-B5E2-2DC17863042F}"/>
              </a:ext>
            </a:extLst>
          </p:cNvPr>
          <p:cNvSpPr txBox="1"/>
          <p:nvPr userDrawn="1"/>
        </p:nvSpPr>
        <p:spPr>
          <a:xfrm>
            <a:off x="561974" y="2526414"/>
            <a:ext cx="11087101" cy="307777"/>
          </a:xfrm>
          <a:prstGeom prst="rect">
            <a:avLst/>
          </a:prstGeom>
          <a:noFill/>
        </p:spPr>
        <p:txBody>
          <a:bodyPr wrap="square" rtlCol="0">
            <a:spAutoFit/>
          </a:bodyPr>
          <a:lstStyle/>
          <a:p>
            <a:pPr algn="just">
              <a:spcAft>
                <a:spcPts val="600"/>
              </a:spcAft>
            </a:pPr>
            <a:endParaRPr lang="en-NZ" sz="1400" dirty="0">
              <a:latin typeface="Univers" panose="020B0604020202020204" pitchFamily="34" charset="0"/>
            </a:endParaRPr>
          </a:p>
        </p:txBody>
      </p:sp>
      <p:sp>
        <p:nvSpPr>
          <p:cNvPr id="21" name="Text Placeholder 20">
            <a:extLst>
              <a:ext uri="{FF2B5EF4-FFF2-40B4-BE49-F238E27FC236}">
                <a16:creationId xmlns:a16="http://schemas.microsoft.com/office/drawing/2014/main" id="{316C099D-340F-489D-AAFC-7D9A61A64F75}"/>
              </a:ext>
            </a:extLst>
          </p:cNvPr>
          <p:cNvSpPr>
            <a:spLocks noGrp="1"/>
          </p:cNvSpPr>
          <p:nvPr>
            <p:ph type="body" sz="quarter" idx="10" hasCustomPrompt="1"/>
          </p:nvPr>
        </p:nvSpPr>
        <p:spPr>
          <a:xfrm>
            <a:off x="561972" y="1376610"/>
            <a:ext cx="4791077" cy="646331"/>
          </a:xfrm>
          <a:prstGeom prst="rect">
            <a:avLst/>
          </a:prstGeom>
          <a:solidFill>
            <a:schemeClr val="bg1"/>
          </a:solidFill>
          <a:effectLst>
            <a:outerShdw dist="38100" dir="10800000" algn="ctr" rotWithShape="0">
              <a:srgbClr val="FFC000"/>
            </a:outerShdw>
          </a:effectLst>
        </p:spPr>
        <p:txBody>
          <a:bodyPr>
            <a:spAutoFit/>
          </a:bodyPr>
          <a:lstStyle>
            <a:lvl1pPr marL="0" marR="0" indent="0" algn="l" defTabSz="914400" rtl="0" eaLnBrk="1" fontAlgn="auto" latinLnBrk="0" hangingPunct="1">
              <a:lnSpc>
                <a:spcPct val="100000"/>
              </a:lnSpc>
              <a:spcBef>
                <a:spcPts val="0"/>
              </a:spcBef>
              <a:spcAft>
                <a:spcPts val="600"/>
              </a:spcAft>
              <a:buClrTx/>
              <a:buSzTx/>
              <a:buFontTx/>
              <a:buNone/>
              <a:tabLst/>
              <a:defRPr sz="1800"/>
            </a:lvl1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NZ" sz="1800" b="0" i="0" u="none" strike="noStrike" kern="1200" cap="none" spc="0" normalizeH="0" baseline="0" noProof="0" dirty="0">
                <a:ln>
                  <a:noFill/>
                </a:ln>
                <a:solidFill>
                  <a:prstClr val="black">
                    <a:lumMod val="50000"/>
                    <a:lumOff val="50000"/>
                  </a:prstClr>
                </a:solidFill>
                <a:effectLst/>
                <a:uLnTx/>
                <a:uFillTx/>
                <a:latin typeface="Univers" panose="020B0604020202020204" pitchFamily="34" charset="0"/>
                <a:ea typeface="+mn-ea"/>
                <a:cs typeface="+mn-cs"/>
              </a:rPr>
              <a:t>Opening paragraph style. Can be used as pull-quote style too.</a:t>
            </a:r>
          </a:p>
        </p:txBody>
      </p:sp>
      <p:sp>
        <p:nvSpPr>
          <p:cNvPr id="23" name="Text Placeholder 22">
            <a:extLst>
              <a:ext uri="{FF2B5EF4-FFF2-40B4-BE49-F238E27FC236}">
                <a16:creationId xmlns:a16="http://schemas.microsoft.com/office/drawing/2014/main" id="{007F3C2C-396E-4646-901D-B05077BA68B8}"/>
              </a:ext>
            </a:extLst>
          </p:cNvPr>
          <p:cNvSpPr>
            <a:spLocks noGrp="1"/>
          </p:cNvSpPr>
          <p:nvPr>
            <p:ph type="body" sz="quarter" idx="11" hasCustomPrompt="1"/>
          </p:nvPr>
        </p:nvSpPr>
        <p:spPr>
          <a:xfrm>
            <a:off x="561971" y="2406848"/>
            <a:ext cx="11372851" cy="307777"/>
          </a:xfrm>
          <a:prstGeom prst="rect">
            <a:avLst/>
          </a:prstGeom>
        </p:spPr>
        <p:txBody>
          <a:bodyPr>
            <a:spAutoFit/>
          </a:bodyPr>
          <a:lstStyle>
            <a:lvl1pPr marL="0" marR="0" indent="0" algn="just" defTabSz="914400" rtl="0" eaLnBrk="1" fontAlgn="auto" latinLnBrk="0" hangingPunct="1">
              <a:lnSpc>
                <a:spcPct val="100000"/>
              </a:lnSpc>
              <a:spcBef>
                <a:spcPts val="0"/>
              </a:spcBef>
              <a:spcAft>
                <a:spcPts val="600"/>
              </a:spcAft>
              <a:buClrTx/>
              <a:buSzTx/>
              <a:buFontTx/>
              <a:buNone/>
              <a:tabLst/>
              <a:defRPr sz="1200"/>
            </a:lvl1pPr>
            <a:lvl2pPr marL="457200" indent="0">
              <a:buNone/>
              <a:defRPr/>
            </a:lvl2pPr>
          </a:lstStyle>
          <a:p>
            <a:pPr marL="0" marR="0" lvl="0" indent="0" algn="just" defTabSz="914400" rtl="0" eaLnBrk="1" fontAlgn="auto" latinLnBrk="0" hangingPunct="1">
              <a:lnSpc>
                <a:spcPct val="100000"/>
              </a:lnSpc>
              <a:spcBef>
                <a:spcPts val="0"/>
              </a:spcBef>
              <a:spcAft>
                <a:spcPts val="600"/>
              </a:spcAft>
              <a:buClrTx/>
              <a:buSzTx/>
              <a:buFontTx/>
              <a:buNone/>
              <a:tabLst/>
              <a:defRPr/>
            </a:pPr>
            <a:r>
              <a:rPr kumimoji="0" lang="en-NZ" sz="1400" b="0" i="0" u="none" strike="noStrike" kern="1200" cap="none" spc="0" normalizeH="0" baseline="0" noProof="0" dirty="0">
                <a:ln>
                  <a:noFill/>
                </a:ln>
                <a:solidFill>
                  <a:prstClr val="black"/>
                </a:solidFill>
                <a:effectLst/>
                <a:uLnTx/>
                <a:uFillTx/>
                <a:latin typeface="Univers" panose="020B0604020202020204" pitchFamily="34" charset="0"/>
                <a:ea typeface="+mn-ea"/>
                <a:cs typeface="+mn-cs"/>
              </a:rPr>
              <a:t>Content goes here. This is the main body copy style.</a:t>
            </a:r>
          </a:p>
        </p:txBody>
      </p:sp>
    </p:spTree>
    <p:extLst>
      <p:ext uri="{BB962C8B-B14F-4D97-AF65-F5344CB8AC3E}">
        <p14:creationId xmlns:p14="http://schemas.microsoft.com/office/powerpoint/2010/main" val="2263085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40C306E7-4E5D-4403-976E-1B34645B02E4}"/>
              </a:ext>
            </a:extLst>
          </p:cNvPr>
          <p:cNvSpPr>
            <a:spLocks noGrp="1"/>
          </p:cNvSpPr>
          <p:nvPr>
            <p:ph type="body" sz="quarter" idx="10" hasCustomPrompt="1"/>
          </p:nvPr>
        </p:nvSpPr>
        <p:spPr>
          <a:xfrm>
            <a:off x="942972" y="2376739"/>
            <a:ext cx="10991851" cy="2176212"/>
          </a:xfrm>
          <a:prstGeom prst="rect">
            <a:avLst/>
          </a:prstGeom>
          <a:noFill/>
          <a:effectLst/>
        </p:spPr>
        <p:txBody>
          <a:bodyPr bIns="180000">
            <a:noAutofit/>
          </a:bodyPr>
          <a:lstStyle>
            <a:lvl1pPr marL="0" indent="0">
              <a:buNone/>
              <a:defRPr sz="6000" b="1">
                <a:solidFill>
                  <a:schemeClr val="tx1">
                    <a:lumMod val="50000"/>
                    <a:lumOff val="50000"/>
                  </a:schemeClr>
                </a:solidFill>
                <a:latin typeface="Univers Condensed Light" panose="020B030602020204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SECTION HEADING [IN CAPS]</a:t>
            </a:r>
            <a:endParaRPr lang="en-NZ" dirty="0"/>
          </a:p>
        </p:txBody>
      </p:sp>
      <p:sp>
        <p:nvSpPr>
          <p:cNvPr id="8" name="Rectangle 7">
            <a:extLst>
              <a:ext uri="{FF2B5EF4-FFF2-40B4-BE49-F238E27FC236}">
                <a16:creationId xmlns:a16="http://schemas.microsoft.com/office/drawing/2014/main" id="{75652587-D47D-4CF2-8E2C-4926F3091490}"/>
              </a:ext>
            </a:extLst>
          </p:cNvPr>
          <p:cNvSpPr/>
          <p:nvPr userDrawn="1"/>
        </p:nvSpPr>
        <p:spPr>
          <a:xfrm>
            <a:off x="0" y="6345936"/>
            <a:ext cx="12191999" cy="51206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pic>
        <p:nvPicPr>
          <p:cNvPr id="9" name="Picture 8">
            <a:extLst>
              <a:ext uri="{FF2B5EF4-FFF2-40B4-BE49-F238E27FC236}">
                <a16:creationId xmlns:a16="http://schemas.microsoft.com/office/drawing/2014/main" id="{4CF40AAA-E11A-4601-87DF-651865A2576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07039" y="6422433"/>
            <a:ext cx="1327785" cy="356842"/>
          </a:xfrm>
          <a:prstGeom prst="rect">
            <a:avLst/>
          </a:prstGeom>
        </p:spPr>
      </p:pic>
      <p:sp>
        <p:nvSpPr>
          <p:cNvPr id="10" name="TextBox 9">
            <a:extLst>
              <a:ext uri="{FF2B5EF4-FFF2-40B4-BE49-F238E27FC236}">
                <a16:creationId xmlns:a16="http://schemas.microsoft.com/office/drawing/2014/main" id="{D2646099-0399-4745-AAC7-06AC2D76F759}"/>
              </a:ext>
            </a:extLst>
          </p:cNvPr>
          <p:cNvSpPr txBox="1"/>
          <p:nvPr userDrawn="1"/>
        </p:nvSpPr>
        <p:spPr>
          <a:xfrm>
            <a:off x="428623" y="6461551"/>
            <a:ext cx="521590" cy="276999"/>
          </a:xfrm>
          <a:prstGeom prst="rect">
            <a:avLst/>
          </a:prstGeom>
          <a:noFill/>
        </p:spPr>
        <p:txBody>
          <a:bodyPr wrap="square" rtlCol="0">
            <a:spAutoFit/>
          </a:bodyPr>
          <a:lstStyle/>
          <a:p>
            <a:fld id="{C9129B97-CFEC-480F-9F02-F1F1DBD83216}" type="slidenum">
              <a:rPr lang="en-NZ" sz="1200" smtClean="0">
                <a:solidFill>
                  <a:schemeClr val="bg1"/>
                </a:solidFill>
                <a:latin typeface="Univers" panose="020B0604020202020204" pitchFamily="34" charset="0"/>
              </a:rPr>
              <a:t>‹#›</a:t>
            </a:fld>
            <a:endParaRPr lang="en-NZ" sz="1200" b="1" dirty="0">
              <a:solidFill>
                <a:schemeClr val="bg1"/>
              </a:solidFill>
              <a:latin typeface="Univers" panose="020B0604020202020204" pitchFamily="34" charset="0"/>
            </a:endParaRPr>
          </a:p>
        </p:txBody>
      </p:sp>
      <p:pic>
        <p:nvPicPr>
          <p:cNvPr id="12" name="Picture 11">
            <a:extLst>
              <a:ext uri="{FF2B5EF4-FFF2-40B4-BE49-F238E27FC236}">
                <a16:creationId xmlns:a16="http://schemas.microsoft.com/office/drawing/2014/main" id="{97EF3837-557D-4AA6-BDBF-2AC71466C5E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6888" y="6495752"/>
            <a:ext cx="1638053" cy="215257"/>
          </a:xfrm>
          <a:prstGeom prst="rect">
            <a:avLst/>
          </a:prstGeom>
        </p:spPr>
      </p:pic>
      <p:cxnSp>
        <p:nvCxnSpPr>
          <p:cNvPr id="3" name="Straight Connector 2">
            <a:extLst>
              <a:ext uri="{FF2B5EF4-FFF2-40B4-BE49-F238E27FC236}">
                <a16:creationId xmlns:a16="http://schemas.microsoft.com/office/drawing/2014/main" id="{0EDA31FB-CCEB-43E2-B4B3-26F6175EF09F}"/>
              </a:ext>
            </a:extLst>
          </p:cNvPr>
          <p:cNvCxnSpPr>
            <a:cxnSpLocks/>
          </p:cNvCxnSpPr>
          <p:nvPr userDrawn="1"/>
        </p:nvCxnSpPr>
        <p:spPr>
          <a:xfrm>
            <a:off x="895347" y="2357689"/>
            <a:ext cx="0" cy="842711"/>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7255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ding slid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BF55153-158D-4F1D-BF69-980B20DA13C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9D81679C-0440-4962-B479-B8F718190DF1}"/>
              </a:ext>
            </a:extLst>
          </p:cNvPr>
          <p:cNvSpPr/>
          <p:nvPr userDrawn="1"/>
        </p:nvSpPr>
        <p:spPr>
          <a:xfrm>
            <a:off x="1" y="0"/>
            <a:ext cx="12191998" cy="6345935"/>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7" name="Rectangle 6">
            <a:extLst>
              <a:ext uri="{FF2B5EF4-FFF2-40B4-BE49-F238E27FC236}">
                <a16:creationId xmlns:a16="http://schemas.microsoft.com/office/drawing/2014/main" id="{6BB49976-CA12-47B1-9D7B-4AC1AC2F9D0A}"/>
              </a:ext>
            </a:extLst>
          </p:cNvPr>
          <p:cNvSpPr/>
          <p:nvPr userDrawn="1"/>
        </p:nvSpPr>
        <p:spPr>
          <a:xfrm>
            <a:off x="0" y="6345936"/>
            <a:ext cx="12191999" cy="51206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8" name="TextBox 7">
            <a:extLst>
              <a:ext uri="{FF2B5EF4-FFF2-40B4-BE49-F238E27FC236}">
                <a16:creationId xmlns:a16="http://schemas.microsoft.com/office/drawing/2014/main" id="{5950B13A-EFA1-41C3-8D86-D34F96763034}"/>
              </a:ext>
            </a:extLst>
          </p:cNvPr>
          <p:cNvSpPr txBox="1"/>
          <p:nvPr userDrawn="1"/>
        </p:nvSpPr>
        <p:spPr>
          <a:xfrm>
            <a:off x="961262" y="4197946"/>
            <a:ext cx="6363082" cy="2062103"/>
          </a:xfrm>
          <a:prstGeom prst="rect">
            <a:avLst/>
          </a:prstGeom>
          <a:noFill/>
        </p:spPr>
        <p:txBody>
          <a:bodyPr wrap="square" rtlCol="0">
            <a:spAutoFit/>
          </a:bodyPr>
          <a:lstStyle/>
          <a:p>
            <a:pPr algn="just"/>
            <a:r>
              <a:rPr lang="en-NZ" sz="800" dirty="0">
                <a:solidFill>
                  <a:schemeClr val="bg1"/>
                </a:solidFill>
                <a:latin typeface="Univers" panose="020B0604020202020204" pitchFamily="34" charset="0"/>
              </a:rPr>
              <a:t>Caterpillar and Terra Cat respectively retain all copyrights in any text, graphic images, and software owned by Caterpillar or Terra Cat and hereby authorize you to electronically copy documents published herein solely for the purpose of transmitting or viewing the information. You may not mirror, modify or otherwise alter any files in this website for rebroadcast, or print the information contained therein, without written permission from Caterpillar or Terra Cat respectively. Except as expressly provided above, nothing contained herein shall be construed as conferring any license or right under any Caterpillar or Terra Cat copyright, patent or trademark.</a:t>
            </a:r>
          </a:p>
          <a:p>
            <a:pPr algn="just"/>
            <a:endParaRPr lang="en-NZ" sz="800" dirty="0">
              <a:solidFill>
                <a:schemeClr val="bg1"/>
              </a:solidFill>
              <a:latin typeface="Univers" panose="020B0604020202020204" pitchFamily="34" charset="0"/>
            </a:endParaRPr>
          </a:p>
          <a:p>
            <a:pPr algn="just"/>
            <a:r>
              <a:rPr lang="en-NZ" sz="800" dirty="0">
                <a:solidFill>
                  <a:schemeClr val="bg1"/>
                </a:solidFill>
                <a:latin typeface="Univers" panose="020B0604020202020204" pitchFamily="34" charset="0"/>
              </a:rPr>
              <a:t>CAT, CATERPILLAR, their respective logos, and "Caterpillar Yellow," as well as corporate and product identity used herein, are trademarks of Caterpillar and may not be used without permission. Cat and Caterpillar are registered trademarks of Caterpillar Inc., 100 N.E. Adams, Peoria IL 61629.</a:t>
            </a:r>
          </a:p>
          <a:p>
            <a:pPr algn="just"/>
            <a:r>
              <a:rPr lang="en-NZ" sz="800" dirty="0">
                <a:solidFill>
                  <a:schemeClr val="bg1"/>
                </a:solidFill>
                <a:latin typeface="Univers" panose="020B0604020202020204" pitchFamily="34" charset="0"/>
              </a:rPr>
              <a:t>Terra Cat, their respective logos as well as corporate and product identity used herein, are trademarks of Terra Cat and may not be used without permission. Terra Cat is a registered trademark of Gough Gough and Hamer Limited, 24 Amyes Road, Hornby, Christchurch.</a:t>
            </a:r>
          </a:p>
          <a:p>
            <a:pPr algn="just"/>
            <a:endParaRPr lang="en-NZ" sz="800" dirty="0">
              <a:solidFill>
                <a:schemeClr val="bg1"/>
              </a:solidFill>
              <a:latin typeface="Univers" panose="020B0604020202020204" pitchFamily="34" charset="0"/>
            </a:endParaRPr>
          </a:p>
          <a:p>
            <a:pPr algn="just"/>
            <a:r>
              <a:rPr lang="en-NZ" sz="800" dirty="0">
                <a:solidFill>
                  <a:schemeClr val="bg1"/>
                </a:solidFill>
                <a:latin typeface="Univers" panose="020B0604020202020204" pitchFamily="34" charset="0"/>
              </a:rPr>
              <a:t>Caterpillar and Terra Cat reserve the right to change specifications without notice, therefore please check any data from this website or specification sheet with the sales consultant prior to ordering to ensure correctness.</a:t>
            </a:r>
            <a:endParaRPr lang="en-NZ" sz="800" b="1" dirty="0">
              <a:solidFill>
                <a:schemeClr val="bg1"/>
              </a:solidFill>
              <a:latin typeface="Univers" panose="020B0604020202020204" pitchFamily="34" charset="0"/>
            </a:endParaRPr>
          </a:p>
        </p:txBody>
      </p:sp>
      <p:pic>
        <p:nvPicPr>
          <p:cNvPr id="9" name="Picture 8">
            <a:extLst>
              <a:ext uri="{FF2B5EF4-FFF2-40B4-BE49-F238E27FC236}">
                <a16:creationId xmlns:a16="http://schemas.microsoft.com/office/drawing/2014/main" id="{81259022-F7CF-480E-BAD9-97705AACE2C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1177" y="1044595"/>
            <a:ext cx="1856615" cy="498965"/>
          </a:xfrm>
          <a:prstGeom prst="rect">
            <a:avLst/>
          </a:prstGeom>
        </p:spPr>
      </p:pic>
      <p:cxnSp>
        <p:nvCxnSpPr>
          <p:cNvPr id="10" name="Straight Connector 9">
            <a:extLst>
              <a:ext uri="{FF2B5EF4-FFF2-40B4-BE49-F238E27FC236}">
                <a16:creationId xmlns:a16="http://schemas.microsoft.com/office/drawing/2014/main" id="{0DE3B6F8-9373-4A16-A08F-324CC015AD14}"/>
              </a:ext>
            </a:extLst>
          </p:cNvPr>
          <p:cNvCxnSpPr>
            <a:cxnSpLocks/>
          </p:cNvCxnSpPr>
          <p:nvPr userDrawn="1"/>
        </p:nvCxnSpPr>
        <p:spPr>
          <a:xfrm>
            <a:off x="0" y="6345935"/>
            <a:ext cx="12191999"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4B64A853-D003-4DAD-A101-05592A2CD3C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888" y="6495752"/>
            <a:ext cx="1638053" cy="215257"/>
          </a:xfrm>
          <a:prstGeom prst="rect">
            <a:avLst/>
          </a:prstGeom>
        </p:spPr>
      </p:pic>
    </p:spTree>
    <p:extLst>
      <p:ext uri="{BB962C8B-B14F-4D97-AF65-F5344CB8AC3E}">
        <p14:creationId xmlns:p14="http://schemas.microsoft.com/office/powerpoint/2010/main" val="12363034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85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Univers"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Univers"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Univers"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Univers"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Univers"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Univers"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D651D-B3CE-4A6D-9F95-CB2317D7C4EB}"/>
              </a:ext>
            </a:extLst>
          </p:cNvPr>
          <p:cNvSpPr>
            <a:spLocks noGrp="1"/>
          </p:cNvSpPr>
          <p:nvPr>
            <p:ph type="ctrTitle" idx="4294967295"/>
          </p:nvPr>
        </p:nvSpPr>
        <p:spPr>
          <a:xfrm>
            <a:off x="1300480" y="2951163"/>
            <a:ext cx="9144000" cy="2387600"/>
          </a:xfrm>
          <a:prstGeom prst="rect">
            <a:avLst/>
          </a:prstGeom>
        </p:spPr>
        <p:txBody>
          <a:bodyPr/>
          <a:lstStyle/>
          <a:p>
            <a:r>
              <a:rPr lang="en-NZ" dirty="0">
                <a:solidFill>
                  <a:schemeClr val="bg1"/>
                </a:solidFill>
              </a:rPr>
              <a:t>Performance Management Training for Managers</a:t>
            </a:r>
            <a:endParaRPr lang="en-GB" dirty="0">
              <a:solidFill>
                <a:schemeClr val="bg1"/>
              </a:solidFill>
            </a:endParaRPr>
          </a:p>
        </p:txBody>
      </p:sp>
    </p:spTree>
    <p:extLst>
      <p:ext uri="{BB962C8B-B14F-4D97-AF65-F5344CB8AC3E}">
        <p14:creationId xmlns:p14="http://schemas.microsoft.com/office/powerpoint/2010/main" val="2474556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914B8-20F5-436D-85B8-916C6AE149A7}"/>
              </a:ext>
            </a:extLst>
          </p:cNvPr>
          <p:cNvSpPr>
            <a:spLocks noGrp="1"/>
          </p:cNvSpPr>
          <p:nvPr>
            <p:ph type="title"/>
          </p:nvPr>
        </p:nvSpPr>
        <p:spPr/>
        <p:txBody>
          <a:bodyPr/>
          <a:lstStyle/>
          <a:p>
            <a:r>
              <a:rPr lang="en-AU" dirty="0"/>
              <a:t>Performance Management vs Misconduct</a:t>
            </a:r>
            <a:br>
              <a:rPr lang="en-AU" dirty="0"/>
            </a:br>
            <a:endParaRPr lang="en-NZ" dirty="0"/>
          </a:p>
        </p:txBody>
      </p:sp>
      <p:sp>
        <p:nvSpPr>
          <p:cNvPr id="10242" name="Rectangle 3"/>
          <p:cNvSpPr>
            <a:spLocks noGrp="1"/>
          </p:cNvSpPr>
          <p:nvPr>
            <p:ph type="body" sz="quarter" idx="10"/>
          </p:nvPr>
        </p:nvSpPr>
        <p:spPr>
          <a:prstGeom prst="rect">
            <a:avLst/>
          </a:prstGeom>
        </p:spPr>
        <p:txBody>
          <a:bodyPr>
            <a:normAutofit/>
          </a:bodyPr>
          <a:lstStyle/>
          <a:p>
            <a:pPr eaLnBrk="1" hangingPunct="1"/>
            <a:endParaRPr lang="en-AU" sz="1999" dirty="0"/>
          </a:p>
          <a:p>
            <a:pPr eaLnBrk="1" hangingPunct="1"/>
            <a:endParaRPr lang="en-AU" sz="1999" dirty="0"/>
          </a:p>
        </p:txBody>
      </p:sp>
      <p:graphicFrame>
        <p:nvGraphicFramePr>
          <p:cNvPr id="11296" name="Group 32"/>
          <p:cNvGraphicFramePr>
            <a:graphicFrameLocks noGrp="1"/>
          </p:cNvGraphicFramePr>
          <p:nvPr>
            <p:extLst>
              <p:ext uri="{D42A27DB-BD31-4B8C-83A1-F6EECF244321}">
                <p14:modId xmlns:p14="http://schemas.microsoft.com/office/powerpoint/2010/main" val="1306872940"/>
              </p:ext>
            </p:extLst>
          </p:nvPr>
        </p:nvGraphicFramePr>
        <p:xfrm>
          <a:off x="473483" y="1038910"/>
          <a:ext cx="10872023" cy="5007919"/>
        </p:xfrm>
        <a:graphic>
          <a:graphicData uri="http://schemas.openxmlformats.org/drawingml/2006/table">
            <a:tbl>
              <a:tblPr/>
              <a:tblGrid>
                <a:gridCol w="3053568">
                  <a:extLst>
                    <a:ext uri="{9D8B030D-6E8A-4147-A177-3AD203B41FA5}">
                      <a16:colId xmlns:a16="http://schemas.microsoft.com/office/drawing/2014/main" val="20000"/>
                    </a:ext>
                  </a:extLst>
                </a:gridCol>
                <a:gridCol w="3461130">
                  <a:extLst>
                    <a:ext uri="{9D8B030D-6E8A-4147-A177-3AD203B41FA5}">
                      <a16:colId xmlns:a16="http://schemas.microsoft.com/office/drawing/2014/main" val="20001"/>
                    </a:ext>
                  </a:extLst>
                </a:gridCol>
                <a:gridCol w="4357325">
                  <a:extLst>
                    <a:ext uri="{9D8B030D-6E8A-4147-A177-3AD203B41FA5}">
                      <a16:colId xmlns:a16="http://schemas.microsoft.com/office/drawing/2014/main" val="20002"/>
                    </a:ext>
                  </a:extLst>
                </a:gridCol>
              </a:tblGrid>
              <a:tr h="88009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sz="1800" b="1" i="0" u="none" strike="noStrike" cap="none" normalizeH="0" baseline="0" dirty="0">
                          <a:ln>
                            <a:noFill/>
                          </a:ln>
                          <a:solidFill>
                            <a:srgbClr val="FFFFFF"/>
                          </a:solidFill>
                          <a:effectLst/>
                          <a:latin typeface="Univers" panose="020B0503020202020204" pitchFamily="34" charset="0"/>
                        </a:rPr>
                        <a:t>Poor Performance</a:t>
                      </a:r>
                    </a:p>
                  </a:txBody>
                  <a:tcPr marL="91416" marR="91416"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sz="1800" b="1" i="0" u="none" strike="noStrike" cap="none" normalizeH="0" baseline="0" dirty="0">
                          <a:ln>
                            <a:noFill/>
                          </a:ln>
                          <a:solidFill>
                            <a:srgbClr val="FFFFFF"/>
                          </a:solidFill>
                          <a:effectLst/>
                          <a:latin typeface="Univers" panose="020B0503020202020204" pitchFamily="34" charset="0"/>
                        </a:rPr>
                        <a:t>Misconduct</a:t>
                      </a:r>
                    </a:p>
                  </a:txBody>
                  <a:tcPr marL="91416" marR="91416"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sz="1800" b="1" i="0" u="none" strike="noStrike" cap="none" normalizeH="0" baseline="0" dirty="0">
                          <a:ln>
                            <a:noFill/>
                          </a:ln>
                          <a:solidFill>
                            <a:srgbClr val="FFFFFF"/>
                          </a:solidFill>
                          <a:effectLst/>
                          <a:latin typeface="Univers" panose="020B0503020202020204" pitchFamily="34" charset="0"/>
                        </a:rPr>
                        <a:t>Serious Misconduct</a:t>
                      </a:r>
                    </a:p>
                  </a:txBody>
                  <a:tcPr marL="91416" marR="91416"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0"/>
                  </a:ext>
                </a:extLst>
              </a:tr>
              <a:tr h="1502111">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dirty="0">
                          <a:ln>
                            <a:noFill/>
                          </a:ln>
                          <a:solidFill>
                            <a:srgbClr val="000000"/>
                          </a:solidFill>
                          <a:effectLst/>
                          <a:latin typeface="Univers" panose="020B0503020202020204" pitchFamily="34" charset="0"/>
                        </a:rPr>
                        <a:t>Not meeting requirements of position</a:t>
                      </a:r>
                    </a:p>
                  </a:txBody>
                  <a:tcPr marL="91416" marR="91416"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dirty="0">
                          <a:ln>
                            <a:noFill/>
                          </a:ln>
                          <a:solidFill>
                            <a:srgbClr val="000000"/>
                          </a:solidFill>
                          <a:effectLst/>
                          <a:latin typeface="Univers" panose="020B0503020202020204" pitchFamily="34" charset="0"/>
                        </a:rPr>
                        <a:t>Behaviours inconsistent with  workplace e.g. offensive language</a:t>
                      </a:r>
                    </a:p>
                  </a:txBody>
                  <a:tcPr marL="91416" marR="91416"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dirty="0">
                          <a:ln>
                            <a:noFill/>
                          </a:ln>
                          <a:solidFill>
                            <a:srgbClr val="000000"/>
                          </a:solidFill>
                          <a:effectLst/>
                          <a:latin typeface="Univers" panose="020B0503020202020204" pitchFamily="34" charset="0"/>
                        </a:rPr>
                        <a:t>Failing to obey a lawful and reasonable instruction</a:t>
                      </a:r>
                    </a:p>
                  </a:txBody>
                  <a:tcPr marL="91416" marR="91416"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1"/>
                  </a:ext>
                </a:extLst>
              </a:tr>
              <a:tr h="148225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dirty="0">
                          <a:ln>
                            <a:noFill/>
                          </a:ln>
                          <a:solidFill>
                            <a:srgbClr val="000000"/>
                          </a:solidFill>
                          <a:effectLst/>
                          <a:latin typeface="Univers" panose="020B0503020202020204" pitchFamily="34" charset="0"/>
                        </a:rPr>
                        <a:t>Low productivity</a:t>
                      </a:r>
                    </a:p>
                  </a:txBody>
                  <a:tcPr marL="91416" marR="91416"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dirty="0">
                          <a:ln>
                            <a:noFill/>
                          </a:ln>
                          <a:solidFill>
                            <a:srgbClr val="000000"/>
                          </a:solidFill>
                          <a:effectLst/>
                          <a:latin typeface="Univers" panose="020B0503020202020204" pitchFamily="34" charset="0"/>
                        </a:rPr>
                        <a:t>Excessive lateness/ absenteeism</a:t>
                      </a:r>
                    </a:p>
                  </a:txBody>
                  <a:tcPr marL="91416" marR="91416"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dirty="0">
                          <a:ln>
                            <a:noFill/>
                          </a:ln>
                          <a:solidFill>
                            <a:srgbClr val="000000"/>
                          </a:solidFill>
                          <a:effectLst/>
                          <a:latin typeface="Univers" panose="020B0503020202020204" pitchFamily="34" charset="0"/>
                        </a:rPr>
                        <a:t>Conduct that causes /may cause risk to the health or safety of a person, or to the business</a:t>
                      </a:r>
                    </a:p>
                  </a:txBody>
                  <a:tcPr marL="91416" marR="91416"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2"/>
                  </a:ext>
                </a:extLst>
              </a:tr>
              <a:tr h="1143457">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dirty="0">
                          <a:ln>
                            <a:noFill/>
                          </a:ln>
                          <a:solidFill>
                            <a:srgbClr val="000000"/>
                          </a:solidFill>
                          <a:effectLst/>
                          <a:latin typeface="Univers" panose="020B0503020202020204" pitchFamily="34" charset="0"/>
                        </a:rPr>
                        <a:t>Low quality of work</a:t>
                      </a:r>
                    </a:p>
                  </a:txBody>
                  <a:tcPr marL="91416" marR="91416"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dirty="0">
                          <a:ln>
                            <a:noFill/>
                          </a:ln>
                          <a:solidFill>
                            <a:srgbClr val="000000"/>
                          </a:solidFill>
                          <a:effectLst/>
                          <a:latin typeface="Univers" panose="020B0503020202020204" pitchFamily="34" charset="0"/>
                        </a:rPr>
                        <a:t>Treating colleagues or customers disrespectfully</a:t>
                      </a:r>
                    </a:p>
                  </a:txBody>
                  <a:tcPr marL="91416" marR="91416"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dirty="0">
                          <a:ln>
                            <a:noFill/>
                          </a:ln>
                          <a:solidFill>
                            <a:srgbClr val="000000"/>
                          </a:solidFill>
                          <a:effectLst/>
                          <a:latin typeface="Univers" panose="020B0503020202020204" pitchFamily="34" charset="0"/>
                        </a:rPr>
                        <a:t>Bullying, sexual or any kind of harassment; verbal or physical abuse</a:t>
                      </a:r>
                    </a:p>
                  </a:txBody>
                  <a:tcPr marL="91416" marR="91416"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13870691"/>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70B49-F540-4C79-85E2-C6909852F06F}"/>
              </a:ext>
            </a:extLst>
          </p:cNvPr>
          <p:cNvSpPr>
            <a:spLocks noGrp="1"/>
          </p:cNvSpPr>
          <p:nvPr>
            <p:ph type="title"/>
          </p:nvPr>
        </p:nvSpPr>
        <p:spPr/>
        <p:txBody>
          <a:bodyPr/>
          <a:lstStyle/>
          <a:p>
            <a:r>
              <a:rPr lang="en-AU" dirty="0"/>
              <a:t>Concerns with employee’s performance</a:t>
            </a:r>
            <a:br>
              <a:rPr lang="en-AU" dirty="0">
                <a:solidFill>
                  <a:srgbClr val="7A9A01"/>
                </a:solidFill>
                <a:latin typeface="BrownStd" panose="00010500010101010101" pitchFamily="50" charset="0"/>
              </a:rPr>
            </a:br>
            <a:endParaRPr lang="en-NZ" dirty="0"/>
          </a:p>
        </p:txBody>
      </p:sp>
      <p:sp>
        <p:nvSpPr>
          <p:cNvPr id="20482" name="Rectangle 433"/>
          <p:cNvSpPr>
            <a:spLocks noGrp="1"/>
          </p:cNvSpPr>
          <p:nvPr>
            <p:ph type="body" sz="quarter" idx="10"/>
          </p:nvPr>
        </p:nvSpPr>
        <p:spPr>
          <a:xfrm>
            <a:off x="561972" y="1376610"/>
            <a:ext cx="5385902" cy="3870508"/>
          </a:xfrm>
          <a:prstGeom prst="rect">
            <a:avLst/>
          </a:prstGeom>
        </p:spPr>
        <p:txBody>
          <a:bodyPr>
            <a:noAutofit/>
          </a:bodyPr>
          <a:lstStyle/>
          <a:p>
            <a:pPr>
              <a:buFontTx/>
              <a:buNone/>
            </a:pPr>
            <a:endParaRPr lang="en-AU" sz="1400" dirty="0">
              <a:solidFill>
                <a:schemeClr val="tx1"/>
              </a:solidFill>
            </a:endParaRPr>
          </a:p>
          <a:p>
            <a:r>
              <a:rPr lang="en-AU" sz="2000" b="1" dirty="0">
                <a:latin typeface="BrownStd" panose="00010500010101010101" pitchFamily="50" charset="0"/>
              </a:rPr>
              <a:t>1.</a:t>
            </a:r>
            <a:r>
              <a:rPr lang="en-AU" sz="2000" dirty="0">
                <a:solidFill>
                  <a:schemeClr val="tx1"/>
                </a:solidFill>
                <a:latin typeface="BrownStd" panose="00010500010101010101" pitchFamily="50" charset="0"/>
              </a:rPr>
              <a:t> </a:t>
            </a:r>
            <a:r>
              <a:rPr lang="en-AU" b="1" dirty="0">
                <a:solidFill>
                  <a:schemeClr val="tx1"/>
                </a:solidFill>
                <a:latin typeface="Univers" panose="020B0503020202020204" pitchFamily="34" charset="0"/>
              </a:rPr>
              <a:t>Review and update the Monthly Performance Reflection (MPR)</a:t>
            </a:r>
            <a:r>
              <a:rPr lang="en-AU" b="1" dirty="0">
                <a:solidFill>
                  <a:schemeClr val="tx1">
                    <a:lumMod val="95000"/>
                    <a:lumOff val="5000"/>
                  </a:schemeClr>
                </a:solidFill>
                <a:latin typeface="Univers" panose="020B0503020202020204" pitchFamily="34" charset="0"/>
              </a:rPr>
              <a:t> </a:t>
            </a:r>
          </a:p>
          <a:p>
            <a:pPr marL="285750" indent="-285750">
              <a:buFont typeface="Arial" panose="020B0604020202020204" pitchFamily="34" charset="0"/>
              <a:buChar char="•"/>
            </a:pPr>
            <a:r>
              <a:rPr lang="en-AU" dirty="0">
                <a:solidFill>
                  <a:schemeClr val="tx1">
                    <a:lumMod val="95000"/>
                    <a:lumOff val="5000"/>
                  </a:schemeClr>
                </a:solidFill>
                <a:latin typeface="Univers" panose="020B0503020202020204" pitchFamily="34" charset="0"/>
              </a:rPr>
              <a:t>The MPR can be used for all areas of performance.  It enables you to work with your employee to identify competencies that need to be developed</a:t>
            </a:r>
          </a:p>
          <a:p>
            <a:pPr marL="285750" indent="-285750">
              <a:buFont typeface="Arial" panose="020B0604020202020204" pitchFamily="34" charset="0"/>
              <a:buChar char="•"/>
            </a:pPr>
            <a:r>
              <a:rPr lang="en-AU" dirty="0">
                <a:solidFill>
                  <a:schemeClr val="tx1">
                    <a:lumMod val="95000"/>
                    <a:lumOff val="5000"/>
                  </a:schemeClr>
                </a:solidFill>
                <a:latin typeface="Univers" panose="020B0503020202020204" pitchFamily="34" charset="0"/>
              </a:rPr>
              <a:t>Accountability is with the employee to shift performance</a:t>
            </a:r>
          </a:p>
          <a:p>
            <a:pPr marL="285750" indent="-285750">
              <a:buFont typeface="Arial" panose="020B0604020202020204" pitchFamily="34" charset="0"/>
              <a:buChar char="•"/>
            </a:pPr>
            <a:r>
              <a:rPr lang="en-AU" dirty="0">
                <a:solidFill>
                  <a:schemeClr val="tx1">
                    <a:lumMod val="95000"/>
                    <a:lumOff val="5000"/>
                  </a:schemeClr>
                </a:solidFill>
                <a:latin typeface="Univers" panose="020B0503020202020204" pitchFamily="34" charset="0"/>
              </a:rPr>
              <a:t>No disciplinary outcomes</a:t>
            </a:r>
          </a:p>
          <a:p>
            <a:pPr marL="285750" indent="-285750">
              <a:buFont typeface="Arial" panose="020B0604020202020204" pitchFamily="34" charset="0"/>
              <a:buChar char="•"/>
            </a:pPr>
            <a:r>
              <a:rPr lang="en-AU" dirty="0">
                <a:solidFill>
                  <a:schemeClr val="tx1">
                    <a:lumMod val="95000"/>
                    <a:lumOff val="5000"/>
                  </a:schemeClr>
                </a:solidFill>
                <a:latin typeface="Univers" panose="020B0503020202020204" pitchFamily="34" charset="0"/>
              </a:rPr>
              <a:t>If no uplift in performance - formal Performance Management Plan (PMP)</a:t>
            </a:r>
            <a:endParaRPr lang="en-AU" sz="2000" dirty="0">
              <a:solidFill>
                <a:schemeClr val="tx1"/>
              </a:solidFill>
              <a:latin typeface="BrownStd" panose="00010500010101010101" pitchFamily="50" charset="0"/>
            </a:endParaRPr>
          </a:p>
          <a:p>
            <a:pPr marL="971259" lvl="1" indent="-285664">
              <a:buFontTx/>
              <a:buChar char="-"/>
            </a:pPr>
            <a:endParaRPr lang="en-AU" sz="1400" dirty="0">
              <a:solidFill>
                <a:schemeClr val="accent1"/>
              </a:solidFill>
            </a:endParaRPr>
          </a:p>
          <a:p>
            <a:pPr marL="971259" lvl="1" indent="-285664">
              <a:buFontTx/>
              <a:buChar char="-"/>
            </a:pPr>
            <a:endParaRPr lang="en-AU" sz="1400" dirty="0">
              <a:solidFill>
                <a:schemeClr val="accent1"/>
              </a:solidFill>
            </a:endParaRPr>
          </a:p>
          <a:p>
            <a:pPr marL="971259" lvl="1" indent="-285664">
              <a:buFontTx/>
              <a:buChar char="-"/>
            </a:pPr>
            <a:endParaRPr lang="en-AU" sz="1400" dirty="0">
              <a:solidFill>
                <a:schemeClr val="accent1"/>
              </a:solidFill>
            </a:endParaRPr>
          </a:p>
          <a:p>
            <a:pPr marL="971259" lvl="1" indent="-285664">
              <a:buFontTx/>
              <a:buChar char="-"/>
            </a:pPr>
            <a:endParaRPr lang="en-AU" sz="1400" dirty="0">
              <a:solidFill>
                <a:schemeClr val="accent1"/>
              </a:solidFill>
            </a:endParaRPr>
          </a:p>
          <a:p>
            <a:pPr marL="971259" lvl="1" indent="-285664">
              <a:buFontTx/>
              <a:buChar char="-"/>
            </a:pPr>
            <a:endParaRPr lang="en-AU" sz="1400" dirty="0">
              <a:solidFill>
                <a:schemeClr val="accent1"/>
              </a:solidFill>
            </a:endParaRPr>
          </a:p>
          <a:p>
            <a:pPr marL="971259" lvl="1" indent="-285664">
              <a:buFontTx/>
              <a:buChar char="-"/>
            </a:pPr>
            <a:endParaRPr lang="en-AU" sz="1400" dirty="0">
              <a:solidFill>
                <a:schemeClr val="accent1"/>
              </a:solidFill>
            </a:endParaRPr>
          </a:p>
          <a:p>
            <a:pPr marL="971259" lvl="1" indent="-285664">
              <a:buFontTx/>
              <a:buChar char="-"/>
            </a:pPr>
            <a:endParaRPr lang="en-AU" sz="1400" dirty="0">
              <a:solidFill>
                <a:schemeClr val="accent1"/>
              </a:solidFill>
            </a:endParaRPr>
          </a:p>
          <a:p>
            <a:pPr marL="971259" lvl="1" indent="-285664">
              <a:buFontTx/>
              <a:buChar char="-"/>
            </a:pPr>
            <a:endParaRPr lang="en-AU" sz="1400" dirty="0">
              <a:solidFill>
                <a:schemeClr val="accent1"/>
              </a:solidFill>
            </a:endParaRPr>
          </a:p>
          <a:p>
            <a:pPr marL="971259" lvl="1" indent="-285664">
              <a:buFontTx/>
              <a:buChar char="-"/>
            </a:pPr>
            <a:endParaRPr lang="en-AU" sz="1400" dirty="0">
              <a:solidFill>
                <a:schemeClr val="accent1"/>
              </a:solidFill>
            </a:endParaRPr>
          </a:p>
          <a:p>
            <a:pPr marL="971259" lvl="1" indent="-285664">
              <a:buFontTx/>
              <a:buChar char="-"/>
            </a:pPr>
            <a:endParaRPr lang="en-AU" sz="1400" dirty="0">
              <a:solidFill>
                <a:schemeClr val="accent1"/>
              </a:solidFill>
            </a:endParaRPr>
          </a:p>
          <a:p>
            <a:pPr marL="971259" lvl="1" indent="-285664">
              <a:buFontTx/>
              <a:buChar char="-"/>
            </a:pPr>
            <a:endParaRPr lang="en-AU" sz="1400" dirty="0">
              <a:solidFill>
                <a:schemeClr val="accent1"/>
              </a:solidFill>
            </a:endParaRPr>
          </a:p>
          <a:p>
            <a:pPr marL="457063" lvl="1" indent="0">
              <a:buNone/>
            </a:pPr>
            <a:r>
              <a:rPr lang="en-AU" sz="1400" dirty="0">
                <a:solidFill>
                  <a:schemeClr val="accent1"/>
                </a:solidFill>
              </a:rPr>
              <a:t>- </a:t>
            </a:r>
          </a:p>
          <a:p>
            <a:pPr marL="971259" lvl="1" indent="-285664">
              <a:buFontTx/>
              <a:buChar char="-"/>
            </a:pPr>
            <a:endParaRPr lang="en-AU" sz="1400" b="1" dirty="0">
              <a:solidFill>
                <a:schemeClr val="accent1"/>
              </a:solidFill>
            </a:endParaRPr>
          </a:p>
          <a:p>
            <a:pPr marL="971259" lvl="1" indent="-285664">
              <a:buFontTx/>
              <a:buChar char="-"/>
            </a:pPr>
            <a:endParaRPr lang="en-AU" sz="1400" b="1" dirty="0">
              <a:solidFill>
                <a:schemeClr val="accent1"/>
              </a:solidFill>
            </a:endParaRPr>
          </a:p>
          <a:p>
            <a:pPr lvl="2" eaLnBrk="1" hangingPunct="1"/>
            <a:endParaRPr lang="en-AU" sz="1400" b="1" dirty="0">
              <a:solidFill>
                <a:schemeClr val="accent1"/>
              </a:solidFill>
            </a:endParaRPr>
          </a:p>
          <a:p>
            <a:pPr eaLnBrk="1" hangingPunct="1"/>
            <a:endParaRPr lang="en-AU" sz="1400" dirty="0">
              <a:solidFill>
                <a:schemeClr val="accent1"/>
              </a:solidFill>
            </a:endParaRPr>
          </a:p>
          <a:p>
            <a:pPr eaLnBrk="1" hangingPunct="1"/>
            <a:endParaRPr lang="en-AU" sz="1400" dirty="0">
              <a:solidFill>
                <a:schemeClr val="accent1"/>
              </a:solidFill>
            </a:endParaRPr>
          </a:p>
          <a:p>
            <a:pPr eaLnBrk="1" hangingPunct="1"/>
            <a:endParaRPr lang="en-AU" sz="1400" dirty="0">
              <a:solidFill>
                <a:schemeClr val="accent1"/>
              </a:solidFill>
            </a:endParaRPr>
          </a:p>
          <a:p>
            <a:pPr eaLnBrk="1" hangingPunct="1"/>
            <a:endParaRPr lang="en-AU" sz="1400" dirty="0">
              <a:solidFill>
                <a:schemeClr val="accent1"/>
              </a:solidFill>
            </a:endParaRPr>
          </a:p>
        </p:txBody>
      </p:sp>
      <p:sp>
        <p:nvSpPr>
          <p:cNvPr id="8" name="Text Placeholder 7">
            <a:extLst>
              <a:ext uri="{FF2B5EF4-FFF2-40B4-BE49-F238E27FC236}">
                <a16:creationId xmlns:a16="http://schemas.microsoft.com/office/drawing/2014/main" id="{C7F77511-0E0C-4B16-8926-CAC496F503CB}"/>
              </a:ext>
            </a:extLst>
          </p:cNvPr>
          <p:cNvSpPr>
            <a:spLocks noGrp="1"/>
          </p:cNvSpPr>
          <p:nvPr>
            <p:ph type="body" sz="quarter" idx="11"/>
          </p:nvPr>
        </p:nvSpPr>
        <p:spPr>
          <a:xfrm>
            <a:off x="638155" y="978582"/>
            <a:ext cx="11372851" cy="369332"/>
          </a:xfrm>
        </p:spPr>
        <p:txBody>
          <a:bodyPr/>
          <a:lstStyle/>
          <a:p>
            <a:r>
              <a:rPr lang="en-NZ" sz="1800" dirty="0"/>
              <a:t>There are </a:t>
            </a:r>
            <a:r>
              <a:rPr lang="en-NZ" sz="1800" b="1" dirty="0"/>
              <a:t>two</a:t>
            </a:r>
            <a:r>
              <a:rPr lang="en-NZ" sz="1800" dirty="0"/>
              <a:t> options…</a:t>
            </a:r>
          </a:p>
        </p:txBody>
      </p:sp>
      <p:sp>
        <p:nvSpPr>
          <p:cNvPr id="4" name="Text Placeholder 2"/>
          <p:cNvSpPr txBox="1">
            <a:spLocks/>
          </p:cNvSpPr>
          <p:nvPr/>
        </p:nvSpPr>
        <p:spPr>
          <a:xfrm>
            <a:off x="470165" y="189799"/>
            <a:ext cx="9761968" cy="334875"/>
          </a:xfrm>
          <a:prstGeom prst="rect">
            <a:avLst/>
          </a:prstGeom>
          <a:noFill/>
          <a:ln>
            <a:noFill/>
          </a:ln>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2400" b="1" kern="1200">
                <a:solidFill>
                  <a:srgbClr val="7A9A0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AU" sz="2100" b="1" i="0" u="none" strike="noStrike" kern="1200" cap="none" spc="0" normalizeH="0" baseline="0" noProof="0" dirty="0">
              <a:ln>
                <a:noFill/>
              </a:ln>
              <a:solidFill>
                <a:srgbClr val="7A9A01"/>
              </a:solidFill>
              <a:effectLst/>
              <a:uLnTx/>
              <a:uFillTx/>
              <a:latin typeface="BrownStd" panose="00010500010101010101" pitchFamily="50" charset="0"/>
              <a:ea typeface="+mn-ea"/>
              <a:cs typeface="+mn-cs"/>
            </a:endParaRPr>
          </a:p>
        </p:txBody>
      </p:sp>
      <p:sp>
        <p:nvSpPr>
          <p:cNvPr id="7" name="Down Arrow 6"/>
          <p:cNvSpPr/>
          <p:nvPr/>
        </p:nvSpPr>
        <p:spPr>
          <a:xfrm rot="16200000">
            <a:off x="6151668" y="3052596"/>
            <a:ext cx="184920" cy="703456"/>
          </a:xfrm>
          <a:prstGeom prst="downArrow">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rgbClr val="7A9A01"/>
            </a:solidFill>
          </a:ln>
        </p:spPr>
        <p:style>
          <a:lnRef idx="1">
            <a:schemeClr val="accent4"/>
          </a:lnRef>
          <a:fillRef idx="3">
            <a:schemeClr val="accent4"/>
          </a:fillRef>
          <a:effectRef idx="2">
            <a:schemeClr val="accent4"/>
          </a:effectRef>
          <a:fontRef idx="minor">
            <a:schemeClr val="lt1"/>
          </a:fontRef>
        </p:style>
        <p:txBody>
          <a:bodyPr anchor="ctr"/>
          <a:lstStyle/>
          <a:p>
            <a:pPr marL="0" marR="0" lvl="0" indent="0" algn="ctr" defTabSz="457063"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dirty="0">
              <a:ln>
                <a:noFill/>
              </a:ln>
              <a:solidFill>
                <a:prstClr val="white"/>
              </a:solidFill>
              <a:effectLst/>
              <a:uLnTx/>
              <a:uFillTx/>
              <a:latin typeface="BrownStd" panose="00010500010101010101" pitchFamily="50" charset="0"/>
              <a:ea typeface="+mn-ea"/>
              <a:cs typeface="+mn-cs"/>
            </a:endParaRPr>
          </a:p>
        </p:txBody>
      </p:sp>
      <p:pic>
        <p:nvPicPr>
          <p:cNvPr id="3" name="Picture 2">
            <a:extLst>
              <a:ext uri="{FF2B5EF4-FFF2-40B4-BE49-F238E27FC236}">
                <a16:creationId xmlns:a16="http://schemas.microsoft.com/office/drawing/2014/main" id="{DAB5CB78-AE49-4E6D-9E75-819BAFD6BBC1}"/>
              </a:ext>
            </a:extLst>
          </p:cNvPr>
          <p:cNvPicPr>
            <a:picLocks noChangeAspect="1"/>
          </p:cNvPicPr>
          <p:nvPr/>
        </p:nvPicPr>
        <p:blipFill>
          <a:blip r:embed="rId3"/>
          <a:stretch>
            <a:fillRect/>
          </a:stretch>
        </p:blipFill>
        <p:spPr>
          <a:xfrm>
            <a:off x="6749396" y="1600433"/>
            <a:ext cx="5176888" cy="3422860"/>
          </a:xfrm>
          <a:prstGeom prst="rect">
            <a:avLst/>
          </a:prstGeom>
        </p:spPr>
      </p:pic>
    </p:spTree>
    <p:extLst>
      <p:ext uri="{BB962C8B-B14F-4D97-AF65-F5344CB8AC3E}">
        <p14:creationId xmlns:p14="http://schemas.microsoft.com/office/powerpoint/2010/main" val="2787118490"/>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txBox="1">
            <a:spLocks/>
          </p:cNvSpPr>
          <p:nvPr/>
        </p:nvSpPr>
        <p:spPr>
          <a:xfrm>
            <a:off x="470165" y="189799"/>
            <a:ext cx="9761968" cy="334875"/>
          </a:xfrm>
          <a:prstGeom prst="rect">
            <a:avLst/>
          </a:prstGeom>
          <a:noFill/>
          <a:ln>
            <a:noFill/>
          </a:ln>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2400" b="1" kern="1200">
                <a:solidFill>
                  <a:srgbClr val="7A9A0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AU" sz="2100" b="1" i="0" u="none" strike="noStrike" kern="1200" cap="none" spc="0" normalizeH="0" baseline="0" noProof="0" dirty="0">
              <a:ln>
                <a:noFill/>
              </a:ln>
              <a:solidFill>
                <a:srgbClr val="7A9A01"/>
              </a:solidFill>
              <a:effectLst/>
              <a:uLnTx/>
              <a:uFillTx/>
              <a:latin typeface="BrownStd" panose="00010500010101010101" pitchFamily="50" charset="0"/>
              <a:ea typeface="+mn-ea"/>
              <a:cs typeface="+mn-cs"/>
            </a:endParaRPr>
          </a:p>
        </p:txBody>
      </p:sp>
      <p:sp>
        <p:nvSpPr>
          <p:cNvPr id="2" name="Title 1">
            <a:extLst>
              <a:ext uri="{FF2B5EF4-FFF2-40B4-BE49-F238E27FC236}">
                <a16:creationId xmlns:a16="http://schemas.microsoft.com/office/drawing/2014/main" id="{B95528FF-BA04-4239-8F3C-727876E2ED09}"/>
              </a:ext>
            </a:extLst>
          </p:cNvPr>
          <p:cNvSpPr>
            <a:spLocks noGrp="1"/>
          </p:cNvSpPr>
          <p:nvPr>
            <p:ph type="title"/>
          </p:nvPr>
        </p:nvSpPr>
        <p:spPr/>
        <p:txBody>
          <a:bodyPr/>
          <a:lstStyle/>
          <a:p>
            <a:r>
              <a:rPr lang="en-AU" dirty="0"/>
              <a:t>Employees performance has not shifted</a:t>
            </a:r>
            <a:br>
              <a:rPr lang="en-AU" dirty="0">
                <a:solidFill>
                  <a:srgbClr val="7A9A01"/>
                </a:solidFill>
                <a:latin typeface="BrownStd" panose="00010500010101010101" pitchFamily="50" charset="0"/>
              </a:rPr>
            </a:br>
            <a:endParaRPr lang="en-NZ" dirty="0"/>
          </a:p>
        </p:txBody>
      </p:sp>
      <p:sp>
        <p:nvSpPr>
          <p:cNvPr id="5" name="Text Placeholder 4">
            <a:extLst>
              <a:ext uri="{FF2B5EF4-FFF2-40B4-BE49-F238E27FC236}">
                <a16:creationId xmlns:a16="http://schemas.microsoft.com/office/drawing/2014/main" id="{5D5EA452-6185-4144-BE05-523AECD3B5C0}"/>
              </a:ext>
            </a:extLst>
          </p:cNvPr>
          <p:cNvSpPr>
            <a:spLocks noGrp="1"/>
          </p:cNvSpPr>
          <p:nvPr>
            <p:ph type="body" sz="quarter" idx="10"/>
          </p:nvPr>
        </p:nvSpPr>
        <p:spPr>
          <a:xfrm>
            <a:off x="1187169" y="1470346"/>
            <a:ext cx="8367892" cy="4326826"/>
          </a:xfrm>
        </p:spPr>
        <p:txBody>
          <a:bodyPr/>
          <a:lstStyle/>
          <a:p>
            <a:r>
              <a:rPr lang="en-AU" b="1" dirty="0">
                <a:solidFill>
                  <a:prstClr val="black"/>
                </a:solidFill>
                <a:latin typeface="Univers" panose="020B0503020202020204" pitchFamily="34" charset="0"/>
              </a:rPr>
              <a:t>2</a:t>
            </a:r>
            <a:r>
              <a:rPr lang="en-AU" b="1" dirty="0">
                <a:solidFill>
                  <a:prstClr val="black"/>
                </a:solidFill>
                <a:latin typeface="BrownStd" panose="00010500010101010101" pitchFamily="50" charset="0"/>
              </a:rPr>
              <a:t>. </a:t>
            </a:r>
            <a:r>
              <a:rPr lang="en-AU" b="1" dirty="0">
                <a:solidFill>
                  <a:prstClr val="black"/>
                </a:solidFill>
                <a:latin typeface="Univers" panose="020B0503020202020204" pitchFamily="34" charset="0"/>
              </a:rPr>
              <a:t>Performance Improvement Plan (PMP)</a:t>
            </a:r>
          </a:p>
          <a:p>
            <a:pPr marL="285750" lvl="0" indent="-285750">
              <a:spcBef>
                <a:spcPts val="1000"/>
              </a:spcBef>
              <a:spcAft>
                <a:spcPts val="0"/>
              </a:spcAft>
              <a:buFont typeface="Arial" panose="020B0604020202020204" pitchFamily="34" charset="0"/>
              <a:buChar char="•"/>
              <a:defRPr/>
            </a:pPr>
            <a:r>
              <a:rPr lang="en-AU" dirty="0">
                <a:solidFill>
                  <a:prstClr val="black"/>
                </a:solidFill>
                <a:latin typeface="Univers" panose="020B0503020202020204" pitchFamily="34" charset="0"/>
              </a:rPr>
              <a:t>Formal Improvement Program delivered </a:t>
            </a:r>
            <a:r>
              <a:rPr lang="en-AU" u="sng" dirty="0">
                <a:solidFill>
                  <a:prstClr val="black"/>
                </a:solidFill>
                <a:latin typeface="Univers" panose="020B0503020202020204" pitchFamily="34" charset="0"/>
              </a:rPr>
              <a:t>in conjunction with P and C </a:t>
            </a:r>
            <a:r>
              <a:rPr lang="en-AU" dirty="0">
                <a:solidFill>
                  <a:prstClr val="black"/>
                </a:solidFill>
                <a:latin typeface="Univers" panose="020B0503020202020204" pitchFamily="34" charset="0"/>
              </a:rPr>
              <a:t>to uplift person’s performance.</a:t>
            </a:r>
          </a:p>
          <a:p>
            <a:pPr marL="285750" lvl="0" indent="-285750">
              <a:spcBef>
                <a:spcPts val="1000"/>
              </a:spcBef>
              <a:spcAft>
                <a:spcPts val="0"/>
              </a:spcAft>
              <a:buFont typeface="Arial" panose="020B0604020202020204" pitchFamily="34" charset="0"/>
              <a:buChar char="•"/>
              <a:defRPr/>
            </a:pPr>
            <a:r>
              <a:rPr lang="en-AU" dirty="0">
                <a:solidFill>
                  <a:prstClr val="black"/>
                </a:solidFill>
                <a:latin typeface="Univers" panose="020B0503020202020204" pitchFamily="34" charset="0"/>
              </a:rPr>
              <a:t>Transparent process.</a:t>
            </a:r>
          </a:p>
          <a:p>
            <a:pPr marL="285750" lvl="0" indent="-285750">
              <a:spcBef>
                <a:spcPts val="1000"/>
              </a:spcBef>
              <a:spcAft>
                <a:spcPts val="0"/>
              </a:spcAft>
              <a:buFont typeface="Arial" panose="020B0604020202020204" pitchFamily="34" charset="0"/>
              <a:buChar char="•"/>
              <a:defRPr/>
            </a:pPr>
            <a:r>
              <a:rPr lang="en-AU" dirty="0">
                <a:solidFill>
                  <a:prstClr val="black"/>
                </a:solidFill>
                <a:latin typeface="Univers" panose="020B0503020202020204" pitchFamily="34" charset="0"/>
              </a:rPr>
              <a:t>Shortcomings are clearly communicated to employee.</a:t>
            </a:r>
          </a:p>
          <a:p>
            <a:pPr marL="285750" lvl="0" indent="-285750">
              <a:spcBef>
                <a:spcPts val="1000"/>
              </a:spcBef>
              <a:spcAft>
                <a:spcPts val="0"/>
              </a:spcAft>
              <a:buFont typeface="Arial" panose="020B0604020202020204" pitchFamily="34" charset="0"/>
              <a:buChar char="•"/>
              <a:defRPr/>
            </a:pPr>
            <a:r>
              <a:rPr lang="en-AU" dirty="0">
                <a:solidFill>
                  <a:prstClr val="black"/>
                </a:solidFill>
                <a:latin typeface="Univers" panose="020B0503020202020204" pitchFamily="34" charset="0"/>
              </a:rPr>
              <a:t>Adequate notice of consequences for failure to improve.</a:t>
            </a:r>
          </a:p>
          <a:p>
            <a:pPr marL="285750" lvl="0" indent="-285750">
              <a:spcBef>
                <a:spcPts val="1000"/>
              </a:spcBef>
              <a:spcAft>
                <a:spcPts val="0"/>
              </a:spcAft>
              <a:buFont typeface="Arial" panose="020B0604020202020204" pitchFamily="34" charset="0"/>
              <a:buChar char="•"/>
              <a:defRPr/>
            </a:pPr>
            <a:r>
              <a:rPr lang="en-AU" dirty="0">
                <a:solidFill>
                  <a:prstClr val="black"/>
                </a:solidFill>
                <a:latin typeface="Univers" panose="020B0503020202020204" pitchFamily="34" charset="0"/>
              </a:rPr>
              <a:t>Generally a </a:t>
            </a:r>
            <a:r>
              <a:rPr lang="en-AU" b="1" dirty="0">
                <a:solidFill>
                  <a:prstClr val="black"/>
                </a:solidFill>
                <a:latin typeface="Univers" panose="020B0503020202020204" pitchFamily="34" charset="0"/>
              </a:rPr>
              <a:t>3 month </a:t>
            </a:r>
            <a:r>
              <a:rPr lang="en-AU" dirty="0">
                <a:solidFill>
                  <a:prstClr val="black"/>
                </a:solidFill>
                <a:latin typeface="Univers" panose="020B0503020202020204" pitchFamily="34" charset="0"/>
              </a:rPr>
              <a:t>process, objectives are set at:</a:t>
            </a:r>
          </a:p>
          <a:p>
            <a:pPr marL="971259" lvl="1" indent="-285664">
              <a:lnSpc>
                <a:spcPct val="100000"/>
              </a:lnSpc>
              <a:buFontTx/>
              <a:buChar char="-"/>
              <a:defRPr/>
            </a:pPr>
            <a:r>
              <a:rPr lang="en-AU" sz="1800" b="1" dirty="0">
                <a:solidFill>
                  <a:prstClr val="black"/>
                </a:solidFill>
                <a:latin typeface="Univers" panose="020B0503020202020204" pitchFamily="34" charset="0"/>
              </a:rPr>
              <a:t>4 weeks -</a:t>
            </a:r>
            <a:r>
              <a:rPr lang="en-AU" sz="1800" dirty="0">
                <a:solidFill>
                  <a:prstClr val="black"/>
                </a:solidFill>
                <a:latin typeface="Univers" panose="020B0503020202020204" pitchFamily="34" charset="0"/>
              </a:rPr>
              <a:t> failure to improve – provide written warning</a:t>
            </a:r>
          </a:p>
          <a:p>
            <a:pPr marL="971259" lvl="1" indent="-285664">
              <a:lnSpc>
                <a:spcPct val="100000"/>
              </a:lnSpc>
              <a:buFontTx/>
              <a:buChar char="-"/>
              <a:defRPr/>
            </a:pPr>
            <a:r>
              <a:rPr lang="en-AU" sz="1800" b="1" dirty="0">
                <a:solidFill>
                  <a:prstClr val="black"/>
                </a:solidFill>
                <a:latin typeface="Univers" panose="020B0503020202020204" pitchFamily="34" charset="0"/>
              </a:rPr>
              <a:t>8 weeks - </a:t>
            </a:r>
            <a:r>
              <a:rPr lang="en-AU" sz="1800" dirty="0">
                <a:solidFill>
                  <a:prstClr val="black"/>
                </a:solidFill>
                <a:latin typeface="Univers" panose="020B0503020202020204" pitchFamily="34" charset="0"/>
              </a:rPr>
              <a:t>failure to uplift performance – provide final warning</a:t>
            </a:r>
          </a:p>
          <a:p>
            <a:pPr marL="971259" lvl="1" indent="-285664">
              <a:lnSpc>
                <a:spcPct val="100000"/>
              </a:lnSpc>
              <a:buFontTx/>
              <a:buChar char="-"/>
              <a:defRPr/>
            </a:pPr>
            <a:r>
              <a:rPr lang="en-AU" sz="1800" b="1" dirty="0">
                <a:solidFill>
                  <a:prstClr val="black"/>
                </a:solidFill>
                <a:latin typeface="Univers" panose="020B0503020202020204" pitchFamily="34" charset="0"/>
              </a:rPr>
              <a:t>12 weeks - </a:t>
            </a:r>
            <a:r>
              <a:rPr lang="en-AU" sz="1800" dirty="0">
                <a:solidFill>
                  <a:prstClr val="black"/>
                </a:solidFill>
                <a:latin typeface="Univers" panose="020B0503020202020204" pitchFamily="34" charset="0"/>
              </a:rPr>
              <a:t>if no sustained uplift in performance, employee’s ongoing employment is reviewed. Outcome may be termination.</a:t>
            </a:r>
            <a:endParaRPr lang="en-AU" sz="1800" dirty="0">
              <a:solidFill>
                <a:srgbClr val="4472C4"/>
              </a:solidFill>
              <a:latin typeface="Univers" panose="020B0503020202020204" pitchFamily="34" charset="0"/>
            </a:endParaRPr>
          </a:p>
          <a:p>
            <a:endParaRPr lang="en-NZ" dirty="0"/>
          </a:p>
        </p:txBody>
      </p:sp>
    </p:spTree>
    <p:extLst>
      <p:ext uri="{BB962C8B-B14F-4D97-AF65-F5344CB8AC3E}">
        <p14:creationId xmlns:p14="http://schemas.microsoft.com/office/powerpoint/2010/main" val="3541290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602EF5-D1DF-4194-AAC8-B07D981FB3C1}"/>
              </a:ext>
            </a:extLst>
          </p:cNvPr>
          <p:cNvSpPr>
            <a:spLocks noGrp="1"/>
          </p:cNvSpPr>
          <p:nvPr>
            <p:ph type="title"/>
          </p:nvPr>
        </p:nvSpPr>
        <p:spPr/>
        <p:txBody>
          <a:bodyPr/>
          <a:lstStyle/>
          <a:p>
            <a:r>
              <a:rPr lang="en-AU" dirty="0">
                <a:latin typeface="BrownStd" panose="00010500010101010101" pitchFamily="50" charset="0"/>
              </a:rPr>
              <a:t>What Process to Take?</a:t>
            </a:r>
            <a:br>
              <a:rPr lang="en-AU" dirty="0">
                <a:latin typeface="BrownStd" panose="00010500010101010101" pitchFamily="50" charset="0"/>
              </a:rPr>
            </a:br>
            <a:endParaRPr lang="en-NZ" dirty="0"/>
          </a:p>
        </p:txBody>
      </p:sp>
      <p:graphicFrame>
        <p:nvGraphicFramePr>
          <p:cNvPr id="6" name="Diagram 5">
            <a:extLst>
              <a:ext uri="{FF2B5EF4-FFF2-40B4-BE49-F238E27FC236}">
                <a16:creationId xmlns:a16="http://schemas.microsoft.com/office/drawing/2014/main" id="{559A6FD6-5312-4B30-87DC-AA2AA22B96C8}"/>
              </a:ext>
            </a:extLst>
          </p:cNvPr>
          <p:cNvGraphicFramePr/>
          <p:nvPr>
            <p:extLst>
              <p:ext uri="{D42A27DB-BD31-4B8C-83A1-F6EECF244321}">
                <p14:modId xmlns:p14="http://schemas.microsoft.com/office/powerpoint/2010/main" val="1405276618"/>
              </p:ext>
            </p:extLst>
          </p:nvPr>
        </p:nvGraphicFramePr>
        <p:xfrm>
          <a:off x="272211" y="719666"/>
          <a:ext cx="11658121"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4537060"/>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A5AEB-2000-4D0F-8E8A-7BFE8383E6DB}"/>
              </a:ext>
            </a:extLst>
          </p:cNvPr>
          <p:cNvSpPr>
            <a:spLocks noGrp="1"/>
          </p:cNvSpPr>
          <p:nvPr>
            <p:ph type="title"/>
          </p:nvPr>
        </p:nvSpPr>
        <p:spPr/>
        <p:txBody>
          <a:bodyPr/>
          <a:lstStyle/>
          <a:p>
            <a:r>
              <a:rPr lang="en-NZ" dirty="0"/>
              <a:t>Support Tools</a:t>
            </a:r>
            <a:endParaRPr lang="en-GB" dirty="0"/>
          </a:p>
        </p:txBody>
      </p:sp>
      <p:sp>
        <p:nvSpPr>
          <p:cNvPr id="3" name="Content Placeholder 2">
            <a:extLst>
              <a:ext uri="{FF2B5EF4-FFF2-40B4-BE49-F238E27FC236}">
                <a16:creationId xmlns:a16="http://schemas.microsoft.com/office/drawing/2014/main" id="{77A5C9E6-06D2-4D0A-9252-EFF52D1F5B8F}"/>
              </a:ext>
            </a:extLst>
          </p:cNvPr>
          <p:cNvSpPr>
            <a:spLocks noGrp="1"/>
          </p:cNvSpPr>
          <p:nvPr>
            <p:ph type="body" sz="quarter" idx="10"/>
          </p:nvPr>
        </p:nvSpPr>
        <p:spPr>
          <a:xfrm>
            <a:off x="561972" y="1376610"/>
            <a:ext cx="4791077" cy="1077218"/>
          </a:xfrm>
        </p:spPr>
        <p:txBody>
          <a:bodyPr/>
          <a:lstStyle/>
          <a:p>
            <a:r>
              <a:rPr lang="en-NZ" dirty="0"/>
              <a:t>PMP Template</a:t>
            </a:r>
          </a:p>
          <a:p>
            <a:r>
              <a:rPr lang="en-NZ" dirty="0"/>
              <a:t>Letters</a:t>
            </a:r>
          </a:p>
          <a:p>
            <a:r>
              <a:rPr lang="en-NZ" dirty="0"/>
              <a:t>File notes</a:t>
            </a:r>
            <a:endParaRPr lang="en-GB" dirty="0"/>
          </a:p>
        </p:txBody>
      </p:sp>
    </p:spTree>
    <p:extLst>
      <p:ext uri="{BB962C8B-B14F-4D97-AF65-F5344CB8AC3E}">
        <p14:creationId xmlns:p14="http://schemas.microsoft.com/office/powerpoint/2010/main" val="1498915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EAEB0BD-9854-4D7F-96F7-C870815C48C5}"/>
              </a:ext>
            </a:extLst>
          </p:cNvPr>
          <p:cNvSpPr>
            <a:spLocks noGrp="1"/>
          </p:cNvSpPr>
          <p:nvPr>
            <p:ph type="title"/>
          </p:nvPr>
        </p:nvSpPr>
        <p:spPr/>
        <p:txBody>
          <a:bodyPr/>
          <a:lstStyle/>
          <a:p>
            <a:r>
              <a:rPr lang="en-AU" dirty="0"/>
              <a:t>The Importance of File Noting</a:t>
            </a:r>
            <a:br>
              <a:rPr lang="en-AU" dirty="0">
                <a:latin typeface="BrownStd" panose="00010500010101010101" pitchFamily="50" charset="0"/>
              </a:rPr>
            </a:br>
            <a:endParaRPr lang="en-NZ" dirty="0"/>
          </a:p>
        </p:txBody>
      </p:sp>
      <p:sp>
        <p:nvSpPr>
          <p:cNvPr id="13" name="Text Placeholder 12">
            <a:extLst>
              <a:ext uri="{FF2B5EF4-FFF2-40B4-BE49-F238E27FC236}">
                <a16:creationId xmlns:a16="http://schemas.microsoft.com/office/drawing/2014/main" id="{BDD12F19-E815-4A13-AAFF-D8EEA46D9F77}"/>
              </a:ext>
            </a:extLst>
          </p:cNvPr>
          <p:cNvSpPr>
            <a:spLocks noGrp="1"/>
          </p:cNvSpPr>
          <p:nvPr>
            <p:ph type="body" sz="quarter" idx="11"/>
          </p:nvPr>
        </p:nvSpPr>
        <p:spPr>
          <a:xfrm>
            <a:off x="-313099" y="1197480"/>
            <a:ext cx="6892803" cy="7121308"/>
          </a:xfrm>
        </p:spPr>
        <p:txBody>
          <a:bodyPr/>
          <a:lstStyle/>
          <a:p>
            <a:pPr lvl="0" algn="l">
              <a:spcBef>
                <a:spcPts val="1000"/>
              </a:spcBef>
              <a:spcAft>
                <a:spcPts val="0"/>
              </a:spcAft>
              <a:defRPr/>
            </a:pPr>
            <a:endParaRPr lang="en-AU" sz="2000" b="1" dirty="0">
              <a:solidFill>
                <a:prstClr val="black"/>
              </a:solidFill>
              <a:latin typeface="Calibri" panose="020F0502020204030204"/>
            </a:endParaRPr>
          </a:p>
          <a:p>
            <a:pPr lvl="0" algn="l">
              <a:spcBef>
                <a:spcPts val="1000"/>
              </a:spcBef>
              <a:spcAft>
                <a:spcPts val="0"/>
              </a:spcAft>
              <a:defRPr/>
            </a:pPr>
            <a:endParaRPr lang="en-AU" sz="2000" b="1" dirty="0">
              <a:solidFill>
                <a:prstClr val="black"/>
              </a:solidFill>
              <a:latin typeface="Calibri" panose="020F0502020204030204"/>
            </a:endParaRPr>
          </a:p>
          <a:p>
            <a:pPr lvl="0" algn="l">
              <a:spcBef>
                <a:spcPts val="1000"/>
              </a:spcBef>
              <a:spcAft>
                <a:spcPts val="0"/>
              </a:spcAft>
              <a:defRPr/>
            </a:pPr>
            <a:endParaRPr lang="en-AU" sz="2000" b="1" dirty="0">
              <a:solidFill>
                <a:prstClr val="black"/>
              </a:solidFill>
              <a:latin typeface="Calibri" panose="020F0502020204030204"/>
            </a:endParaRPr>
          </a:p>
          <a:p>
            <a:pPr marL="971259" lvl="1" indent="-285664">
              <a:lnSpc>
                <a:spcPct val="100000"/>
              </a:lnSpc>
              <a:buFontTx/>
              <a:buChar char="-"/>
              <a:defRPr/>
            </a:pPr>
            <a:r>
              <a:rPr lang="en-AU" sz="1800" dirty="0">
                <a:solidFill>
                  <a:prstClr val="black"/>
                </a:solidFill>
                <a:latin typeface="Univers" panose="020B0503020202020204" pitchFamily="34" charset="0"/>
              </a:rPr>
              <a:t>A record of performance observations.</a:t>
            </a:r>
          </a:p>
          <a:p>
            <a:pPr marL="971259" lvl="1" indent="-285664">
              <a:lnSpc>
                <a:spcPct val="100000"/>
              </a:lnSpc>
              <a:buFontTx/>
              <a:buChar char="-"/>
              <a:defRPr/>
            </a:pPr>
            <a:r>
              <a:rPr lang="en-AU" sz="1800" dirty="0">
                <a:solidFill>
                  <a:prstClr val="black"/>
                </a:solidFill>
                <a:latin typeface="Univers" panose="020B0503020202020204" pitchFamily="34" charset="0"/>
              </a:rPr>
              <a:t>It is your record of a meeting with your direct report.</a:t>
            </a:r>
            <a:endParaRPr lang="en-AU" sz="2000" dirty="0">
              <a:solidFill>
                <a:prstClr val="black"/>
              </a:solidFill>
              <a:latin typeface="Calibri" panose="020F0502020204030204"/>
            </a:endParaRPr>
          </a:p>
          <a:p>
            <a:pPr marL="971259" lvl="1" indent="-285664">
              <a:lnSpc>
                <a:spcPct val="100000"/>
              </a:lnSpc>
              <a:buFontTx/>
              <a:buChar char="-"/>
              <a:defRPr/>
            </a:pPr>
            <a:endParaRPr lang="en-AU" sz="2000" dirty="0">
              <a:solidFill>
                <a:prstClr val="black"/>
              </a:solidFill>
              <a:latin typeface="Calibri" panose="020F0502020204030204"/>
            </a:endParaRPr>
          </a:p>
          <a:p>
            <a:pPr marL="971259" lvl="1" indent="-285664">
              <a:lnSpc>
                <a:spcPct val="100000"/>
              </a:lnSpc>
              <a:buFontTx/>
              <a:buChar char="-"/>
              <a:defRPr/>
            </a:pPr>
            <a:endParaRPr lang="en-AU" sz="2000" dirty="0">
              <a:solidFill>
                <a:prstClr val="black"/>
              </a:solidFill>
              <a:latin typeface="Calibri" panose="020F0502020204030204"/>
            </a:endParaRPr>
          </a:p>
          <a:p>
            <a:pPr marL="971259" lvl="1" indent="-285664">
              <a:lnSpc>
                <a:spcPct val="100000"/>
              </a:lnSpc>
              <a:buFontTx/>
              <a:buChar char="-"/>
              <a:defRPr/>
            </a:pPr>
            <a:endParaRPr lang="en-AU" sz="1800" dirty="0">
              <a:solidFill>
                <a:prstClr val="black"/>
              </a:solidFill>
              <a:latin typeface="Univers" panose="020B0503020202020204" pitchFamily="34" charset="0"/>
            </a:endParaRPr>
          </a:p>
          <a:p>
            <a:pPr marL="971259" lvl="1" indent="-285664">
              <a:lnSpc>
                <a:spcPct val="100000"/>
              </a:lnSpc>
              <a:buFontTx/>
              <a:buChar char="-"/>
              <a:defRPr/>
            </a:pPr>
            <a:r>
              <a:rPr lang="en-AU" sz="1800" dirty="0">
                <a:solidFill>
                  <a:prstClr val="black"/>
                </a:solidFill>
                <a:latin typeface="Univers" panose="020B0503020202020204" pitchFamily="34" charset="0"/>
              </a:rPr>
              <a:t>Request a simple template from HR </a:t>
            </a:r>
          </a:p>
          <a:p>
            <a:pPr marL="971259" lvl="1" indent="-285664">
              <a:lnSpc>
                <a:spcPct val="100000"/>
              </a:lnSpc>
              <a:buFontTx/>
              <a:buChar char="-"/>
              <a:defRPr/>
            </a:pPr>
            <a:r>
              <a:rPr lang="en-AU" sz="1800" dirty="0">
                <a:solidFill>
                  <a:prstClr val="black"/>
                </a:solidFill>
                <a:latin typeface="Univers" panose="020B0503020202020204" pitchFamily="34" charset="0"/>
              </a:rPr>
              <a:t>Type in Word or simply write on paper. </a:t>
            </a:r>
          </a:p>
          <a:p>
            <a:pPr marL="971259" lvl="1" indent="-285664">
              <a:lnSpc>
                <a:spcPct val="100000"/>
              </a:lnSpc>
              <a:buFontTx/>
              <a:buChar char="-"/>
              <a:defRPr/>
            </a:pPr>
            <a:r>
              <a:rPr lang="en-AU" sz="1800" dirty="0">
                <a:solidFill>
                  <a:prstClr val="black"/>
                </a:solidFill>
                <a:latin typeface="Univers" panose="020B0503020202020204" pitchFamily="34" charset="0"/>
              </a:rPr>
              <a:t>Email to yourself – or send a copy to HR if you feel the issue might progress, or it does progress (make sure to delete email).</a:t>
            </a:r>
          </a:p>
          <a:p>
            <a:pPr marL="285664" lvl="0" indent="-285664" algn="l">
              <a:lnSpc>
                <a:spcPct val="90000"/>
              </a:lnSpc>
              <a:spcBef>
                <a:spcPts val="1000"/>
              </a:spcBef>
              <a:spcAft>
                <a:spcPts val="0"/>
              </a:spcAft>
              <a:buFontTx/>
              <a:buChar char="-"/>
              <a:defRPr/>
            </a:pPr>
            <a:endParaRPr lang="en-AU" sz="1799" dirty="0">
              <a:solidFill>
                <a:srgbClr val="4472C4"/>
              </a:solidFill>
              <a:latin typeface="Calibri" panose="020F0502020204030204"/>
            </a:endParaRPr>
          </a:p>
          <a:p>
            <a:pPr marL="285664" lvl="0" indent="-285664" algn="l">
              <a:lnSpc>
                <a:spcPct val="90000"/>
              </a:lnSpc>
              <a:spcBef>
                <a:spcPts val="1000"/>
              </a:spcBef>
              <a:spcAft>
                <a:spcPts val="0"/>
              </a:spcAft>
              <a:buFontTx/>
              <a:buChar char="-"/>
              <a:defRPr/>
            </a:pPr>
            <a:endParaRPr lang="en-AU" sz="1799" dirty="0">
              <a:solidFill>
                <a:srgbClr val="4472C4"/>
              </a:solidFill>
              <a:latin typeface="Calibri" panose="020F0502020204030204"/>
            </a:endParaRPr>
          </a:p>
          <a:p>
            <a:pPr marL="285664" lvl="0" indent="-285664" algn="l">
              <a:lnSpc>
                <a:spcPct val="90000"/>
              </a:lnSpc>
              <a:spcBef>
                <a:spcPts val="1000"/>
              </a:spcBef>
              <a:spcAft>
                <a:spcPts val="0"/>
              </a:spcAft>
              <a:buFontTx/>
              <a:buChar char="-"/>
              <a:defRPr/>
            </a:pPr>
            <a:endParaRPr lang="en-AU" sz="1799" dirty="0">
              <a:solidFill>
                <a:srgbClr val="4472C4"/>
              </a:solidFill>
              <a:latin typeface="Calibri" panose="020F0502020204030204"/>
            </a:endParaRPr>
          </a:p>
          <a:p>
            <a:pPr lvl="0" algn="l">
              <a:lnSpc>
                <a:spcPct val="90000"/>
              </a:lnSpc>
              <a:spcBef>
                <a:spcPts val="1000"/>
              </a:spcBef>
              <a:spcAft>
                <a:spcPts val="0"/>
              </a:spcAft>
              <a:defRPr/>
            </a:pPr>
            <a:endParaRPr lang="en-AU" sz="1799" dirty="0">
              <a:solidFill>
                <a:srgbClr val="4472C4"/>
              </a:solidFill>
              <a:latin typeface="Calibri" panose="020F0502020204030204"/>
            </a:endParaRPr>
          </a:p>
          <a:p>
            <a:pPr lvl="0" algn="ctr">
              <a:lnSpc>
                <a:spcPct val="90000"/>
              </a:lnSpc>
              <a:spcBef>
                <a:spcPts val="1000"/>
              </a:spcBef>
              <a:spcAft>
                <a:spcPts val="0"/>
              </a:spcAft>
              <a:defRPr/>
            </a:pPr>
            <a:endParaRPr lang="en-AU" sz="1600" b="1" dirty="0">
              <a:solidFill>
                <a:srgbClr val="4472C4"/>
              </a:solidFill>
              <a:latin typeface="Calibri" panose="020F0502020204030204"/>
            </a:endParaRPr>
          </a:p>
          <a:p>
            <a:pPr lvl="0" algn="ctr">
              <a:lnSpc>
                <a:spcPct val="90000"/>
              </a:lnSpc>
              <a:spcBef>
                <a:spcPts val="1000"/>
              </a:spcBef>
              <a:spcAft>
                <a:spcPts val="0"/>
              </a:spcAft>
              <a:defRPr/>
            </a:pPr>
            <a:endParaRPr lang="en-AU" sz="2399" b="1" dirty="0">
              <a:solidFill>
                <a:srgbClr val="4472C4"/>
              </a:solidFill>
              <a:latin typeface="Calibri" panose="020F0502020204030204"/>
            </a:endParaRPr>
          </a:p>
          <a:p>
            <a:endParaRPr lang="en-NZ" dirty="0"/>
          </a:p>
        </p:txBody>
      </p:sp>
      <p:sp>
        <p:nvSpPr>
          <p:cNvPr id="5" name="Rectangle 3"/>
          <p:cNvSpPr txBox="1">
            <a:spLocks noChangeArrowheads="1"/>
          </p:cNvSpPr>
          <p:nvPr/>
        </p:nvSpPr>
        <p:spPr>
          <a:xfrm>
            <a:off x="6651073" y="1869365"/>
            <a:ext cx="4560266" cy="3897027"/>
          </a:xfrm>
          <a:prstGeom prst="rect">
            <a:avLst/>
          </a:prstGeom>
          <a:noFill/>
          <a:ln>
            <a:noFill/>
          </a:ln>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2400" b="1" kern="1200">
                <a:solidFill>
                  <a:srgbClr val="7A9A0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1028391" marR="0" lvl="1" indent="-342797" algn="l" defTabSz="914400" rtl="0" eaLnBrk="1" fontAlgn="auto" latinLnBrk="0" hangingPunct="1">
              <a:lnSpc>
                <a:spcPct val="100000"/>
              </a:lnSpc>
              <a:spcBef>
                <a:spcPts val="500"/>
              </a:spcBef>
              <a:spcAft>
                <a:spcPts val="0"/>
              </a:spcAft>
              <a:buClrTx/>
              <a:buSzTx/>
              <a:buFont typeface="Wingdings" panose="05000000000000000000" pitchFamily="2" charset="2"/>
              <a:buChar char="ü"/>
              <a:tabLst/>
              <a:defRPr/>
            </a:pPr>
            <a:r>
              <a:rPr kumimoji="0" lang="en-AU" sz="1800" b="1" i="0" u="none" strike="noStrike" kern="1200" cap="none" spc="0" normalizeH="0" baseline="0" noProof="0" dirty="0">
                <a:ln>
                  <a:noFill/>
                </a:ln>
                <a:solidFill>
                  <a:prstClr val="black"/>
                </a:solidFill>
                <a:effectLst/>
                <a:uLnTx/>
                <a:uFillTx/>
                <a:latin typeface="Univers" panose="020B0503020202020204" pitchFamily="34" charset="0"/>
              </a:rPr>
              <a:t>Date &amp; time of discussion</a:t>
            </a:r>
          </a:p>
          <a:p>
            <a:pPr marL="1028391" marR="0" lvl="1" indent="-342797" algn="l" defTabSz="914400" rtl="0" eaLnBrk="1" fontAlgn="auto" latinLnBrk="0" hangingPunct="1">
              <a:lnSpc>
                <a:spcPct val="100000"/>
              </a:lnSpc>
              <a:spcBef>
                <a:spcPts val="500"/>
              </a:spcBef>
              <a:spcAft>
                <a:spcPts val="0"/>
              </a:spcAft>
              <a:buClrTx/>
              <a:buSzTx/>
              <a:buFont typeface="Wingdings" panose="05000000000000000000" pitchFamily="2" charset="2"/>
              <a:buChar char="ü"/>
              <a:tabLst/>
              <a:defRPr/>
            </a:pPr>
            <a:r>
              <a:rPr kumimoji="0" lang="en-AU" sz="1800" b="1" i="0" u="none" strike="noStrike" kern="1200" cap="none" spc="0" normalizeH="0" baseline="0" noProof="0" dirty="0">
                <a:ln>
                  <a:noFill/>
                </a:ln>
                <a:solidFill>
                  <a:prstClr val="black"/>
                </a:solidFill>
                <a:effectLst/>
                <a:uLnTx/>
                <a:uFillTx/>
                <a:latin typeface="Univers" panose="020B0503020202020204" pitchFamily="34" charset="0"/>
              </a:rPr>
              <a:t>Content of discussion</a:t>
            </a:r>
          </a:p>
          <a:p>
            <a:pPr marL="1028391" marR="0" lvl="1" indent="-342797" algn="l" defTabSz="914400" rtl="0" eaLnBrk="1" fontAlgn="auto" latinLnBrk="0" hangingPunct="1">
              <a:lnSpc>
                <a:spcPct val="100000"/>
              </a:lnSpc>
              <a:spcBef>
                <a:spcPts val="500"/>
              </a:spcBef>
              <a:spcAft>
                <a:spcPts val="0"/>
              </a:spcAft>
              <a:buClrTx/>
              <a:buSzTx/>
              <a:buFont typeface="Wingdings" panose="05000000000000000000" pitchFamily="2" charset="2"/>
              <a:buChar char="ü"/>
              <a:tabLst/>
              <a:defRPr/>
            </a:pPr>
            <a:r>
              <a:rPr kumimoji="0" lang="en-AU" sz="1800" b="1" i="0" u="none" strike="noStrike" kern="1200" cap="none" spc="0" normalizeH="0" baseline="0" noProof="0" dirty="0">
                <a:ln>
                  <a:noFill/>
                </a:ln>
                <a:solidFill>
                  <a:prstClr val="black"/>
                </a:solidFill>
                <a:effectLst/>
                <a:uLnTx/>
                <a:uFillTx/>
                <a:latin typeface="Univers" panose="020B0503020202020204" pitchFamily="34" charset="0"/>
              </a:rPr>
              <a:t>Performance concern raised – specific details</a:t>
            </a:r>
          </a:p>
          <a:p>
            <a:pPr marL="1028391" marR="0" lvl="1" indent="-342797" algn="l" defTabSz="914400" rtl="0" eaLnBrk="1" fontAlgn="auto" latinLnBrk="0" hangingPunct="1">
              <a:lnSpc>
                <a:spcPct val="100000"/>
              </a:lnSpc>
              <a:spcBef>
                <a:spcPts val="500"/>
              </a:spcBef>
              <a:spcAft>
                <a:spcPts val="0"/>
              </a:spcAft>
              <a:buClrTx/>
              <a:buSzTx/>
              <a:buFont typeface="Wingdings" panose="05000000000000000000" pitchFamily="2" charset="2"/>
              <a:buChar char="ü"/>
              <a:tabLst/>
              <a:defRPr/>
            </a:pPr>
            <a:r>
              <a:rPr kumimoji="0" lang="en-AU" sz="1800" b="1" i="0" u="none" strike="noStrike" kern="1200" cap="none" spc="0" normalizeH="0" baseline="0" noProof="0" dirty="0">
                <a:ln>
                  <a:noFill/>
                </a:ln>
                <a:solidFill>
                  <a:prstClr val="black"/>
                </a:solidFill>
                <a:effectLst/>
                <a:uLnTx/>
                <a:uFillTx/>
                <a:latin typeface="Univers" panose="020B0503020202020204" pitchFamily="34" charset="0"/>
              </a:rPr>
              <a:t>The employees response </a:t>
            </a:r>
          </a:p>
          <a:p>
            <a:pPr marL="1028391" marR="0" lvl="1" indent="-342797" algn="l" defTabSz="914400" rtl="0" eaLnBrk="1" fontAlgn="auto" latinLnBrk="0" hangingPunct="1">
              <a:lnSpc>
                <a:spcPct val="100000"/>
              </a:lnSpc>
              <a:spcBef>
                <a:spcPts val="500"/>
              </a:spcBef>
              <a:spcAft>
                <a:spcPts val="0"/>
              </a:spcAft>
              <a:buClrTx/>
              <a:buSzTx/>
              <a:buFont typeface="Wingdings" panose="05000000000000000000" pitchFamily="2" charset="2"/>
              <a:buChar char="ü"/>
              <a:tabLst/>
              <a:defRPr/>
            </a:pPr>
            <a:r>
              <a:rPr kumimoji="0" lang="en-AU" sz="1800" b="1" i="0" u="none" strike="noStrike" kern="1200" cap="none" spc="0" normalizeH="0" baseline="0" noProof="0" dirty="0">
                <a:ln>
                  <a:noFill/>
                </a:ln>
                <a:solidFill>
                  <a:prstClr val="black"/>
                </a:solidFill>
                <a:effectLst/>
                <a:uLnTx/>
                <a:uFillTx/>
                <a:latin typeface="Univers" panose="020B0503020202020204" pitchFamily="34" charset="0"/>
              </a:rPr>
              <a:t>The standard set</a:t>
            </a:r>
          </a:p>
          <a:p>
            <a:pPr marL="1028391" marR="0" lvl="1" indent="-342797" algn="l" defTabSz="914400" rtl="0" eaLnBrk="1" fontAlgn="auto" latinLnBrk="0" hangingPunct="1">
              <a:lnSpc>
                <a:spcPct val="100000"/>
              </a:lnSpc>
              <a:spcBef>
                <a:spcPts val="500"/>
              </a:spcBef>
              <a:spcAft>
                <a:spcPts val="0"/>
              </a:spcAft>
              <a:buClrTx/>
              <a:buSzTx/>
              <a:buFont typeface="Wingdings" panose="05000000000000000000" pitchFamily="2" charset="2"/>
              <a:buChar char="ü"/>
              <a:tabLst/>
              <a:defRPr/>
            </a:pPr>
            <a:r>
              <a:rPr kumimoji="0" lang="en-AU" sz="1800" b="1" i="0" u="none" strike="noStrike" kern="1200" cap="none" spc="0" normalizeH="0" baseline="0" noProof="0" dirty="0">
                <a:ln>
                  <a:noFill/>
                </a:ln>
                <a:solidFill>
                  <a:prstClr val="black"/>
                </a:solidFill>
                <a:effectLst/>
                <a:uLnTx/>
                <a:uFillTx/>
                <a:latin typeface="Univers" panose="020B0503020202020204" pitchFamily="34" charset="0"/>
              </a:rPr>
              <a:t>The agreed actions/ </a:t>
            </a:r>
          </a:p>
          <a:p>
            <a:pPr marL="685594" marR="0" lvl="1" indent="0" algn="l" defTabSz="914400" rtl="0" eaLnBrk="1" fontAlgn="auto" latinLnBrk="0" hangingPunct="1">
              <a:lnSpc>
                <a:spcPct val="100000"/>
              </a:lnSpc>
              <a:spcBef>
                <a:spcPts val="500"/>
              </a:spcBef>
              <a:spcAft>
                <a:spcPts val="0"/>
              </a:spcAft>
              <a:buClrTx/>
              <a:buSzTx/>
              <a:buFont typeface="Arial"/>
              <a:buNone/>
              <a:tabLst/>
              <a:defRPr/>
            </a:pPr>
            <a:r>
              <a:rPr kumimoji="0" lang="en-AU" sz="1800" b="1" i="0" u="none" strike="noStrike" kern="1200" cap="none" spc="0" normalizeH="0" baseline="0" noProof="0" dirty="0">
                <a:ln>
                  <a:noFill/>
                </a:ln>
                <a:solidFill>
                  <a:prstClr val="black"/>
                </a:solidFill>
                <a:effectLst/>
                <a:uLnTx/>
                <a:uFillTx/>
                <a:latin typeface="Univers" panose="020B0503020202020204" pitchFamily="34" charset="0"/>
              </a:rPr>
              <a:t>     timelines &amp; follow up date</a:t>
            </a:r>
          </a:p>
          <a:p>
            <a:pPr marL="1028391" marR="0" lvl="1" indent="-342797" algn="l" defTabSz="914400" rtl="0" eaLnBrk="1" fontAlgn="auto" latinLnBrk="0" hangingPunct="1">
              <a:lnSpc>
                <a:spcPct val="100000"/>
              </a:lnSpc>
              <a:spcBef>
                <a:spcPts val="500"/>
              </a:spcBef>
              <a:spcAft>
                <a:spcPts val="0"/>
              </a:spcAft>
              <a:buClrTx/>
              <a:buSzTx/>
              <a:buFont typeface="Wingdings" panose="05000000000000000000" pitchFamily="2" charset="2"/>
              <a:buChar char="ü"/>
              <a:tabLst/>
              <a:defRPr/>
            </a:pPr>
            <a:r>
              <a:rPr kumimoji="0" lang="en-AU" sz="1800" b="1" i="0" u="none" strike="noStrike" kern="1200" cap="none" spc="0" normalizeH="0" baseline="0" noProof="0" dirty="0">
                <a:ln>
                  <a:noFill/>
                </a:ln>
                <a:solidFill>
                  <a:prstClr val="black"/>
                </a:solidFill>
                <a:effectLst/>
                <a:uLnTx/>
                <a:uFillTx/>
                <a:latin typeface="Univers" panose="020B0503020202020204" pitchFamily="34" charset="0"/>
              </a:rPr>
              <a:t>Any other important details</a:t>
            </a:r>
          </a:p>
          <a:p>
            <a:pPr marL="285664" marR="0" lvl="0" indent="-285664" algn="l" defTabSz="914400" rtl="0" eaLnBrk="1" fontAlgn="auto" latinLnBrk="0" hangingPunct="1">
              <a:lnSpc>
                <a:spcPct val="90000"/>
              </a:lnSpc>
              <a:spcBef>
                <a:spcPts val="1000"/>
              </a:spcBef>
              <a:spcAft>
                <a:spcPts val="0"/>
              </a:spcAft>
              <a:buClrTx/>
              <a:buSzTx/>
              <a:buFontTx/>
              <a:buChar char="-"/>
              <a:tabLst/>
              <a:defRPr/>
            </a:pPr>
            <a:endParaRPr kumimoji="0" lang="en-AU" sz="2399" b="1" i="0" u="none" strike="noStrike" kern="1200" cap="none" spc="0" normalizeH="0" baseline="0" noProof="0" dirty="0">
              <a:ln>
                <a:noFill/>
              </a:ln>
              <a:solidFill>
                <a:srgbClr val="4472C4"/>
              </a:solidFill>
              <a:effectLst/>
              <a:uLnTx/>
              <a:uFillTx/>
              <a:latin typeface="Calibri" panose="020F0502020204030204"/>
              <a:ea typeface="+mn-ea"/>
              <a:cs typeface="+mn-cs"/>
            </a:endParaRPr>
          </a:p>
          <a:p>
            <a:pPr marL="285664" marR="0" lvl="0" indent="-285664" algn="l" defTabSz="914400" rtl="0" eaLnBrk="1" fontAlgn="auto" latinLnBrk="0" hangingPunct="1">
              <a:lnSpc>
                <a:spcPct val="90000"/>
              </a:lnSpc>
              <a:spcBef>
                <a:spcPts val="1000"/>
              </a:spcBef>
              <a:spcAft>
                <a:spcPts val="0"/>
              </a:spcAft>
              <a:buClrTx/>
              <a:buSzTx/>
              <a:buFontTx/>
              <a:buChar char="-"/>
              <a:tabLst/>
              <a:defRPr/>
            </a:pPr>
            <a:endParaRPr kumimoji="0" lang="en-AU" sz="2399" b="1" i="0" u="none" strike="noStrike" kern="1200" cap="none" spc="0" normalizeH="0" baseline="0" noProof="0" dirty="0">
              <a:ln>
                <a:noFill/>
              </a:ln>
              <a:solidFill>
                <a:srgbClr val="4472C4"/>
              </a:solidFill>
              <a:effectLst/>
              <a:uLnTx/>
              <a:uFillTx/>
              <a:latin typeface="Calibri" panose="020F0502020204030204"/>
              <a:ea typeface="+mn-ea"/>
              <a:cs typeface="+mn-cs"/>
            </a:endParaRPr>
          </a:p>
          <a:p>
            <a:pPr marL="285664" marR="0" lvl="0" indent="-285664" algn="l" defTabSz="914400" rtl="0" eaLnBrk="1" fontAlgn="auto" latinLnBrk="0" hangingPunct="1">
              <a:lnSpc>
                <a:spcPct val="90000"/>
              </a:lnSpc>
              <a:spcBef>
                <a:spcPts val="1000"/>
              </a:spcBef>
              <a:spcAft>
                <a:spcPts val="0"/>
              </a:spcAft>
              <a:buClrTx/>
              <a:buSzTx/>
              <a:buFontTx/>
              <a:buChar char="-"/>
              <a:tabLst/>
              <a:defRPr/>
            </a:pPr>
            <a:endParaRPr kumimoji="0" lang="en-AU" sz="2399" b="1" i="0" u="none" strike="noStrike" kern="1200" cap="none" spc="0" normalizeH="0" baseline="0" noProof="0" dirty="0">
              <a:ln>
                <a:noFill/>
              </a:ln>
              <a:solidFill>
                <a:srgbClr val="4472C4"/>
              </a:solidFill>
              <a:effectLst/>
              <a:uLnTx/>
              <a:uFillTx/>
              <a:latin typeface="Calibri" panose="020F0502020204030204"/>
              <a:ea typeface="+mn-ea"/>
              <a:cs typeface="+mn-cs"/>
            </a:endParaRPr>
          </a:p>
          <a:p>
            <a:pPr marL="285664" marR="0" lvl="0" indent="-285664" algn="l" defTabSz="914400" rtl="0" eaLnBrk="1" fontAlgn="auto" latinLnBrk="0" hangingPunct="1">
              <a:lnSpc>
                <a:spcPct val="90000"/>
              </a:lnSpc>
              <a:spcBef>
                <a:spcPts val="1000"/>
              </a:spcBef>
              <a:spcAft>
                <a:spcPts val="0"/>
              </a:spcAft>
              <a:buClrTx/>
              <a:buSzTx/>
              <a:buFontTx/>
              <a:buChar char="-"/>
              <a:tabLst/>
              <a:defRPr/>
            </a:pPr>
            <a:endParaRPr kumimoji="0" lang="en-AU" sz="2399" b="1" i="0" u="none" strike="noStrike" kern="1200" cap="none" spc="0" normalizeH="0" baseline="0" noProof="0" dirty="0">
              <a:ln>
                <a:noFill/>
              </a:ln>
              <a:solidFill>
                <a:srgbClr val="4472C4"/>
              </a:solidFill>
              <a:effectLst/>
              <a:uLnTx/>
              <a:uFillTx/>
              <a:latin typeface="Calibri" panose="020F0502020204030204"/>
              <a:ea typeface="+mn-ea"/>
              <a:cs typeface="+mn-cs"/>
            </a:endParaRPr>
          </a:p>
          <a:p>
            <a:pPr marL="285664" marR="0" lvl="0" indent="-285664" algn="l" defTabSz="914400" rtl="0" eaLnBrk="1" fontAlgn="auto" latinLnBrk="0" hangingPunct="1">
              <a:lnSpc>
                <a:spcPct val="90000"/>
              </a:lnSpc>
              <a:spcBef>
                <a:spcPts val="1000"/>
              </a:spcBef>
              <a:spcAft>
                <a:spcPts val="0"/>
              </a:spcAft>
              <a:buClrTx/>
              <a:buSzTx/>
              <a:buFontTx/>
              <a:buChar char="-"/>
              <a:tabLst/>
              <a:defRPr/>
            </a:pPr>
            <a:endParaRPr kumimoji="0" lang="en-AU" sz="2399" b="1" i="0" u="none" strike="noStrike" kern="1200" cap="none" spc="0" normalizeH="0" baseline="0" noProof="0" dirty="0">
              <a:ln>
                <a:noFill/>
              </a:ln>
              <a:solidFill>
                <a:srgbClr val="4472C4"/>
              </a:solidFill>
              <a:effectLst/>
              <a:uLnTx/>
              <a:uFillTx/>
              <a:latin typeface="Calibri" panose="020F0502020204030204"/>
              <a:ea typeface="+mn-ea"/>
              <a:cs typeface="+mn-cs"/>
            </a:endParaRPr>
          </a:p>
          <a:p>
            <a:pPr marL="285664" marR="0" lvl="0" indent="-285664" algn="l" defTabSz="914400" rtl="0" eaLnBrk="1" fontAlgn="auto" latinLnBrk="0" hangingPunct="1">
              <a:lnSpc>
                <a:spcPct val="90000"/>
              </a:lnSpc>
              <a:spcBef>
                <a:spcPts val="1000"/>
              </a:spcBef>
              <a:spcAft>
                <a:spcPts val="0"/>
              </a:spcAft>
              <a:buClrTx/>
              <a:buSzTx/>
              <a:buFontTx/>
              <a:buChar char="-"/>
              <a:tabLst/>
              <a:defRPr/>
            </a:pPr>
            <a:endParaRPr kumimoji="0" lang="en-AU" sz="2399" b="1" i="0" u="none" strike="noStrike" kern="1200" cap="none" spc="0" normalizeH="0" baseline="0" noProof="0" dirty="0">
              <a:ln>
                <a:noFill/>
              </a:ln>
              <a:solidFill>
                <a:srgbClr val="4472C4"/>
              </a:solidFill>
              <a:effectLst/>
              <a:uLnTx/>
              <a:uFillTx/>
              <a:latin typeface="Calibri" panose="020F0502020204030204"/>
              <a:ea typeface="+mn-ea"/>
              <a:cs typeface="+mn-cs"/>
            </a:endParaRPr>
          </a:p>
          <a:p>
            <a:pPr marL="285664" marR="0" lvl="0" indent="-285664" algn="l" defTabSz="914400" rtl="0" eaLnBrk="1" fontAlgn="auto" latinLnBrk="0" hangingPunct="1">
              <a:lnSpc>
                <a:spcPct val="90000"/>
              </a:lnSpc>
              <a:spcBef>
                <a:spcPts val="1000"/>
              </a:spcBef>
              <a:spcAft>
                <a:spcPts val="0"/>
              </a:spcAft>
              <a:buClrTx/>
              <a:buSzTx/>
              <a:buFontTx/>
              <a:buChar char="-"/>
              <a:tabLst/>
              <a:defRPr/>
            </a:pPr>
            <a:endParaRPr kumimoji="0" lang="en-AU" sz="2399" b="1" i="0" u="none" strike="noStrike" kern="1200" cap="none" spc="0" normalizeH="0" baseline="0" noProof="0" dirty="0">
              <a:ln>
                <a:noFill/>
              </a:ln>
              <a:solidFill>
                <a:srgbClr val="4472C4"/>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AU" sz="2399" b="1" i="0" u="none" strike="noStrike" kern="1200" cap="none" spc="0" normalizeH="0" baseline="0" noProof="0" dirty="0">
              <a:ln>
                <a:noFill/>
              </a:ln>
              <a:solidFill>
                <a:srgbClr val="4472C4"/>
              </a:solidFill>
              <a:effectLst/>
              <a:uLnTx/>
              <a:uFillTx/>
              <a:latin typeface="Calibri" panose="020F0502020204030204"/>
              <a:ea typeface="+mn-ea"/>
              <a:cs typeface="+mn-cs"/>
            </a:endParaRPr>
          </a:p>
          <a:p>
            <a:pPr marL="0" marR="0" lvl="0" indent="0" algn="ctr" defTabSz="914400" rtl="0" eaLnBrk="1" fontAlgn="auto" latinLnBrk="0" hangingPunct="1">
              <a:lnSpc>
                <a:spcPct val="90000"/>
              </a:lnSpc>
              <a:spcBef>
                <a:spcPts val="1000"/>
              </a:spcBef>
              <a:spcAft>
                <a:spcPts val="0"/>
              </a:spcAft>
              <a:buClrTx/>
              <a:buSzTx/>
              <a:buFontTx/>
              <a:buNone/>
              <a:tabLst/>
              <a:defRPr/>
            </a:pPr>
            <a:endParaRPr kumimoji="0" lang="en-AU" sz="2399" b="1" i="0" u="none" strike="noStrike" kern="1200" cap="none" spc="0" normalizeH="0" baseline="0" noProof="0" dirty="0">
              <a:ln>
                <a:noFill/>
              </a:ln>
              <a:solidFill>
                <a:srgbClr val="4472C4"/>
              </a:solidFill>
              <a:effectLst/>
              <a:uLnTx/>
              <a:uFillTx/>
              <a:latin typeface="Calibri" panose="020F0502020204030204"/>
              <a:ea typeface="+mn-ea"/>
              <a:cs typeface="+mn-cs"/>
            </a:endParaRPr>
          </a:p>
          <a:p>
            <a:pPr marL="0" marR="0" lvl="0" indent="0" algn="ctr" defTabSz="914400" rtl="0" eaLnBrk="1" fontAlgn="auto" latinLnBrk="0" hangingPunct="1">
              <a:lnSpc>
                <a:spcPct val="90000"/>
              </a:lnSpc>
              <a:spcBef>
                <a:spcPts val="1000"/>
              </a:spcBef>
              <a:spcAft>
                <a:spcPts val="0"/>
              </a:spcAft>
              <a:buClrTx/>
              <a:buSzTx/>
              <a:buFontTx/>
              <a:buNone/>
              <a:tabLst/>
              <a:defRPr/>
            </a:pPr>
            <a:endParaRPr kumimoji="0" lang="en-AU" sz="2399" b="1" i="0" u="none" strike="noStrike" kern="1200" cap="none" spc="0" normalizeH="0" baseline="0" noProof="0" dirty="0">
              <a:ln>
                <a:noFill/>
              </a:ln>
              <a:solidFill>
                <a:srgbClr val="4472C4"/>
              </a:solidFill>
              <a:effectLst/>
              <a:uLnTx/>
              <a:uFillTx/>
              <a:latin typeface="Calibri" panose="020F0502020204030204"/>
              <a:ea typeface="+mn-ea"/>
              <a:cs typeface="+mn-cs"/>
            </a:endParaRPr>
          </a:p>
        </p:txBody>
      </p:sp>
      <p:sp>
        <p:nvSpPr>
          <p:cNvPr id="6" name="TextBox 5"/>
          <p:cNvSpPr txBox="1"/>
          <p:nvPr/>
        </p:nvSpPr>
        <p:spPr>
          <a:xfrm>
            <a:off x="435860" y="1111450"/>
            <a:ext cx="3205944" cy="400110"/>
          </a:xfrm>
          <a:prstGeom prst="rect">
            <a:avLst/>
          </a:prstGeom>
          <a:solidFill>
            <a:srgbClr val="FFC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white"/>
                </a:solidFill>
                <a:effectLst/>
                <a:uLnTx/>
                <a:uFillTx/>
                <a:latin typeface="Univers" panose="020B0503020202020204" pitchFamily="34" charset="0"/>
              </a:rPr>
              <a:t>Always take a file note</a:t>
            </a:r>
          </a:p>
        </p:txBody>
      </p:sp>
      <p:sp>
        <p:nvSpPr>
          <p:cNvPr id="7" name="TextBox 6"/>
          <p:cNvSpPr txBox="1"/>
          <p:nvPr/>
        </p:nvSpPr>
        <p:spPr>
          <a:xfrm>
            <a:off x="435860" y="1838489"/>
            <a:ext cx="3205944" cy="400110"/>
          </a:xfrm>
          <a:prstGeom prst="rect">
            <a:avLst/>
          </a:prstGeom>
          <a:solidFill>
            <a:srgbClr val="FFC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white"/>
                </a:solidFill>
                <a:effectLst/>
                <a:uLnTx/>
                <a:uFillTx/>
                <a:latin typeface="Univers" panose="020B0503020202020204" pitchFamily="34" charset="0"/>
              </a:rPr>
              <a:t>What is a file note?</a:t>
            </a:r>
          </a:p>
        </p:txBody>
      </p:sp>
      <p:sp>
        <p:nvSpPr>
          <p:cNvPr id="8" name="TextBox 7"/>
          <p:cNvSpPr txBox="1"/>
          <p:nvPr/>
        </p:nvSpPr>
        <p:spPr>
          <a:xfrm>
            <a:off x="441212" y="3269743"/>
            <a:ext cx="3879118" cy="707886"/>
          </a:xfrm>
          <a:prstGeom prst="rect">
            <a:avLst/>
          </a:prstGeom>
          <a:solidFill>
            <a:srgbClr val="FFC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white"/>
                </a:solidFill>
                <a:effectLst/>
                <a:uLnTx/>
                <a:uFillTx/>
                <a:latin typeface="Univers" panose="020B0503020202020204" pitchFamily="34" charset="0"/>
              </a:rPr>
              <a:t>What format can the file note be in?</a:t>
            </a:r>
          </a:p>
        </p:txBody>
      </p:sp>
    </p:spTree>
    <p:extLst>
      <p:ext uri="{BB962C8B-B14F-4D97-AF65-F5344CB8AC3E}">
        <p14:creationId xmlns:p14="http://schemas.microsoft.com/office/powerpoint/2010/main" val="2942755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69C85-CCE5-4F1C-A16E-E5C26DD6CF19}"/>
              </a:ext>
            </a:extLst>
          </p:cNvPr>
          <p:cNvSpPr>
            <a:spLocks noGrp="1"/>
          </p:cNvSpPr>
          <p:nvPr>
            <p:ph type="title"/>
          </p:nvPr>
        </p:nvSpPr>
        <p:spPr/>
        <p:txBody>
          <a:bodyPr/>
          <a:lstStyle/>
          <a:p>
            <a:r>
              <a:rPr lang="en-NZ" dirty="0"/>
              <a:t>File</a:t>
            </a:r>
            <a:r>
              <a:rPr lang="en-NZ" dirty="0">
                <a:latin typeface="BrownStd" panose="00010500010101010101" pitchFamily="50" charset="0"/>
              </a:rPr>
              <a:t> </a:t>
            </a:r>
            <a:r>
              <a:rPr lang="en-NZ" dirty="0"/>
              <a:t>Notes</a:t>
            </a:r>
            <a:br>
              <a:rPr lang="en-NZ" dirty="0">
                <a:latin typeface="BrownStd" panose="00010500010101010101" pitchFamily="50" charset="0"/>
              </a:rPr>
            </a:br>
            <a:endParaRPr lang="en-NZ"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4232" y="1999332"/>
            <a:ext cx="1069687" cy="939234"/>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534" y="2071002"/>
            <a:ext cx="956573" cy="867564"/>
          </a:xfrm>
          <a:prstGeom prst="rect">
            <a:avLst/>
          </a:prstGeom>
        </p:spPr>
      </p:pic>
      <p:sp>
        <p:nvSpPr>
          <p:cNvPr id="18" name="TextBox 17"/>
          <p:cNvSpPr txBox="1"/>
          <p:nvPr/>
        </p:nvSpPr>
        <p:spPr>
          <a:xfrm>
            <a:off x="1184219" y="1719185"/>
            <a:ext cx="2728842" cy="172354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b="0" i="0" u="none" strike="noStrike" kern="1200" cap="none" spc="0" normalizeH="0" baseline="0" noProof="0" dirty="0">
                <a:ln>
                  <a:noFill/>
                </a:ln>
                <a:solidFill>
                  <a:prstClr val="black"/>
                </a:solidFill>
                <a:effectLst/>
                <a:uLnTx/>
                <a:uFillTx/>
                <a:latin typeface="Univers" panose="020B0503020202020204" pitchFamily="34" charset="0"/>
              </a:rPr>
              <a:t>John makes too many mistakes and this has caused a lot of redo’s at the branch. He agreed to try harder.</a:t>
            </a:r>
          </a:p>
        </p:txBody>
      </p:sp>
      <p:sp>
        <p:nvSpPr>
          <p:cNvPr id="20" name="TextBox 19"/>
          <p:cNvSpPr txBox="1"/>
          <p:nvPr/>
        </p:nvSpPr>
        <p:spPr>
          <a:xfrm>
            <a:off x="5563919" y="343875"/>
            <a:ext cx="5928998" cy="58785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dirty="0">
                <a:solidFill>
                  <a:prstClr val="black"/>
                </a:solidFill>
                <a:latin typeface="BrownStd" panose="00010500010101010101" pitchFamily="50" charset="0"/>
              </a:rPr>
              <a:t>06/07/20</a:t>
            </a:r>
            <a:r>
              <a:rPr kumimoji="0" lang="en-AU" sz="1600" b="0" i="0" u="none" strike="noStrike" kern="1200" cap="none" spc="0" normalizeH="0" baseline="0" noProof="0" dirty="0">
                <a:ln>
                  <a:noFill/>
                </a:ln>
                <a:solidFill>
                  <a:prstClr val="black"/>
                </a:solidFill>
                <a:effectLst/>
                <a:uLnTx/>
                <a:uFillTx/>
                <a:latin typeface="BrownStd" panose="00010500010101010101" pitchFamily="50" charset="0"/>
                <a:ea typeface="+mn-ea"/>
                <a:cs typeface="+mn-cs"/>
              </a:rPr>
              <a:t> 3.00p.m.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b="0" i="0" u="none" strike="noStrike" kern="1200" cap="none" spc="0" normalizeH="0" baseline="0" noProof="0" dirty="0">
                <a:ln>
                  <a:noFill/>
                </a:ln>
                <a:solidFill>
                  <a:prstClr val="black"/>
                </a:solidFill>
                <a:effectLst/>
                <a:uLnTx/>
                <a:uFillTx/>
                <a:latin typeface="Univers" panose="020B0503020202020204" pitchFamily="34" charset="0"/>
              </a:rPr>
              <a:t>Had a discussion with John today about the amount of mistakes he is making and redo that is occurring.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prstClr val="black"/>
                </a:solidFill>
                <a:latin typeface="Univers" panose="020B0503020202020204" pitchFamily="34" charset="0"/>
              </a:rPr>
              <a:t>Three times now it</a:t>
            </a:r>
            <a:r>
              <a:rPr kumimoji="0" lang="en-AU" b="0" i="0" u="none" strike="noStrike" kern="1200" cap="none" spc="0" normalizeH="0" baseline="0" noProof="0" dirty="0">
                <a:ln>
                  <a:noFill/>
                </a:ln>
                <a:solidFill>
                  <a:prstClr val="black"/>
                </a:solidFill>
                <a:effectLst/>
                <a:uLnTx/>
                <a:uFillTx/>
                <a:latin typeface="Univers" panose="020B0503020202020204" pitchFamily="34" charset="0"/>
              </a:rPr>
              <a:t> has taken John an hour longer than scheduled to complete the repairs on the </a:t>
            </a:r>
            <a:r>
              <a:rPr lang="en-AU" dirty="0">
                <a:solidFill>
                  <a:prstClr val="black"/>
                </a:solidFill>
                <a:latin typeface="Univers" panose="020B0503020202020204" pitchFamily="34" charset="0"/>
              </a:rPr>
              <a:t>w</a:t>
            </a:r>
            <a:r>
              <a:rPr kumimoji="0" lang="en-AU" b="0" i="0" u="none" strike="noStrike" kern="1200" cap="none" spc="0" normalizeH="0" baseline="0" noProof="0" dirty="0">
                <a:ln>
                  <a:noFill/>
                </a:ln>
                <a:solidFill>
                  <a:prstClr val="black"/>
                </a:solidFill>
                <a:effectLst/>
                <a:uLnTx/>
                <a:uFillTx/>
                <a:latin typeface="Univers" panose="020B0503020202020204" pitchFamily="34" charset="0"/>
              </a:rPr>
              <a:t>heel loader. He has also made mistakes with the mini excavator we are currently repairing  for an important customer. We reviewed the standards required and John’s previous training and he stated that he is not confident completing the repairs.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b="0" i="0" u="none" strike="noStrike" kern="1200" cap="none" spc="0" normalizeH="0" baseline="0" noProof="0" dirty="0">
                <a:ln>
                  <a:noFill/>
                </a:ln>
                <a:solidFill>
                  <a:prstClr val="black"/>
                </a:solidFill>
                <a:effectLst/>
                <a:uLnTx/>
                <a:uFillTx/>
                <a:latin typeface="Univers" panose="020B0503020202020204" pitchFamily="34" charset="0"/>
              </a:rPr>
              <a:t>We agreed that John needs to become more efficient in the repairs that he is doing, complete the repairs on time and with no mistakes.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prstClr val="black"/>
                </a:solidFill>
                <a:latin typeface="Univers" panose="020B0503020202020204" pitchFamily="34" charset="0"/>
              </a:rPr>
              <a:t>As a qualified mechanic John should be operating at a higher lever.  I </a:t>
            </a:r>
            <a:r>
              <a:rPr kumimoji="0" lang="en-AU" b="0" i="0" u="none" strike="noStrike" kern="1200" cap="none" spc="0" normalizeH="0" baseline="0" noProof="0" dirty="0">
                <a:ln>
                  <a:noFill/>
                </a:ln>
                <a:solidFill>
                  <a:prstClr val="black"/>
                </a:solidFill>
                <a:effectLst/>
                <a:uLnTx/>
                <a:uFillTx/>
                <a:latin typeface="Univers" panose="020B0503020202020204" pitchFamily="34" charset="0"/>
              </a:rPr>
              <a:t>agreed to provide John with additional training and revision to ensure he is up to speed.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b="0" i="0" u="none" strike="noStrike" kern="1200" cap="none" spc="0" normalizeH="0" baseline="0" noProof="0" dirty="0">
                <a:ln>
                  <a:noFill/>
                </a:ln>
                <a:solidFill>
                  <a:prstClr val="black"/>
                </a:solidFill>
                <a:effectLst/>
                <a:uLnTx/>
                <a:uFillTx/>
                <a:latin typeface="Univers" panose="020B0503020202020204" pitchFamily="34" charset="0"/>
              </a:rPr>
              <a:t>John is committed to learning how to use the tools correctly, and complete the repairs in the allotted time with no mistakes</a:t>
            </a:r>
            <a:r>
              <a:rPr lang="en-AU" dirty="0">
                <a:solidFill>
                  <a:prstClr val="black"/>
                </a:solidFill>
                <a:latin typeface="Univers" panose="020B0503020202020204" pitchFamily="34" charset="0"/>
              </a:rPr>
              <a:t> and a review is taking place in four weeks.</a:t>
            </a:r>
            <a:endParaRPr kumimoji="0" lang="en-AU" b="0" i="0" u="none" strike="noStrike" kern="1200" cap="none" spc="0" normalizeH="0" baseline="0" noProof="0" dirty="0">
              <a:ln>
                <a:noFill/>
              </a:ln>
              <a:solidFill>
                <a:prstClr val="black"/>
              </a:solidFill>
              <a:effectLst/>
              <a:uLnTx/>
              <a:uFillTx/>
              <a:latin typeface="Univers" panose="020B0503020202020204" pitchFamily="34" charset="0"/>
            </a:endParaRPr>
          </a:p>
        </p:txBody>
      </p:sp>
    </p:spTree>
    <p:extLst>
      <p:ext uri="{BB962C8B-B14F-4D97-AF65-F5344CB8AC3E}">
        <p14:creationId xmlns:p14="http://schemas.microsoft.com/office/powerpoint/2010/main" val="1212911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F53B0-25BF-48B7-9FE0-CEA7AF63876B}"/>
              </a:ext>
            </a:extLst>
          </p:cNvPr>
          <p:cNvSpPr>
            <a:spLocks noGrp="1"/>
          </p:cNvSpPr>
          <p:nvPr>
            <p:ph type="title"/>
          </p:nvPr>
        </p:nvSpPr>
        <p:spPr/>
        <p:txBody>
          <a:bodyPr/>
          <a:lstStyle/>
          <a:p>
            <a:r>
              <a:rPr lang="en-NZ" dirty="0"/>
              <a:t>Summary</a:t>
            </a:r>
            <a:endParaRPr lang="en-GB" dirty="0"/>
          </a:p>
        </p:txBody>
      </p:sp>
      <p:sp>
        <p:nvSpPr>
          <p:cNvPr id="3" name="Content Placeholder 2">
            <a:extLst>
              <a:ext uri="{FF2B5EF4-FFF2-40B4-BE49-F238E27FC236}">
                <a16:creationId xmlns:a16="http://schemas.microsoft.com/office/drawing/2014/main" id="{EB5EB261-3AB3-4972-BD85-34AA02DE34E0}"/>
              </a:ext>
            </a:extLst>
          </p:cNvPr>
          <p:cNvSpPr>
            <a:spLocks noGrp="1"/>
          </p:cNvSpPr>
          <p:nvPr>
            <p:ph type="body" sz="quarter" idx="10"/>
          </p:nvPr>
        </p:nvSpPr>
        <p:spPr>
          <a:xfrm>
            <a:off x="561971" y="1376611"/>
            <a:ext cx="7374013" cy="3323987"/>
          </a:xfrm>
        </p:spPr>
        <p:txBody>
          <a:bodyPr/>
          <a:lstStyle/>
          <a:p>
            <a:r>
              <a:rPr lang="en-GB" dirty="0"/>
              <a:t>Early intervention is key</a:t>
            </a:r>
          </a:p>
          <a:p>
            <a:r>
              <a:rPr lang="en-GB" dirty="0"/>
              <a:t>Performance management is an ongoing process</a:t>
            </a:r>
          </a:p>
          <a:p>
            <a:r>
              <a:rPr lang="en-GB" dirty="0"/>
              <a:t>If performance is not addressed it can impact the rest of the team</a:t>
            </a:r>
          </a:p>
          <a:p>
            <a:r>
              <a:rPr lang="en-GB" dirty="0"/>
              <a:t>There are many reasons for poor performance </a:t>
            </a:r>
          </a:p>
          <a:p>
            <a:r>
              <a:rPr lang="en-GB" dirty="0"/>
              <a:t>Performance differs from misconduct, and we need to understand the differences</a:t>
            </a:r>
          </a:p>
          <a:p>
            <a:r>
              <a:rPr lang="en-GB" dirty="0"/>
              <a:t>Use the MPR to deal with performance concerns before it becomes performance management</a:t>
            </a:r>
          </a:p>
          <a:p>
            <a:r>
              <a:rPr lang="en-GB" dirty="0"/>
              <a:t>The P and C team will provide you with the tools to deal with poor performance but this is manager lead</a:t>
            </a:r>
          </a:p>
        </p:txBody>
      </p:sp>
    </p:spTree>
    <p:extLst>
      <p:ext uri="{BB962C8B-B14F-4D97-AF65-F5344CB8AC3E}">
        <p14:creationId xmlns:p14="http://schemas.microsoft.com/office/powerpoint/2010/main" val="2213390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03B2B-AA40-44AD-9677-5064AA12342E}"/>
              </a:ext>
            </a:extLst>
          </p:cNvPr>
          <p:cNvSpPr>
            <a:spLocks noGrp="1"/>
          </p:cNvSpPr>
          <p:nvPr>
            <p:ph type="title"/>
          </p:nvPr>
        </p:nvSpPr>
        <p:spPr/>
        <p:txBody>
          <a:bodyPr/>
          <a:lstStyle/>
          <a:p>
            <a:r>
              <a:rPr lang="en-GB" dirty="0"/>
              <a:t>Questions?</a:t>
            </a:r>
          </a:p>
        </p:txBody>
      </p:sp>
    </p:spTree>
    <p:extLst>
      <p:ext uri="{BB962C8B-B14F-4D97-AF65-F5344CB8AC3E}">
        <p14:creationId xmlns:p14="http://schemas.microsoft.com/office/powerpoint/2010/main" val="2601046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233642-D198-448E-BC4A-B86B13A7577E}"/>
              </a:ext>
            </a:extLst>
          </p:cNvPr>
          <p:cNvSpPr>
            <a:spLocks noGrp="1"/>
          </p:cNvSpPr>
          <p:nvPr>
            <p:ph type="title"/>
          </p:nvPr>
        </p:nvSpPr>
        <p:spPr/>
        <p:txBody>
          <a:bodyPr/>
          <a:lstStyle/>
          <a:p>
            <a:r>
              <a:rPr lang="en-NZ" dirty="0"/>
              <a:t>SAFETY BRIEFING</a:t>
            </a:r>
          </a:p>
        </p:txBody>
      </p:sp>
      <p:sp>
        <p:nvSpPr>
          <p:cNvPr id="6" name="Text Placeholder 5">
            <a:extLst>
              <a:ext uri="{FF2B5EF4-FFF2-40B4-BE49-F238E27FC236}">
                <a16:creationId xmlns:a16="http://schemas.microsoft.com/office/drawing/2014/main" id="{7498936A-E96B-4F27-8048-6BA52085B1AC}"/>
              </a:ext>
            </a:extLst>
          </p:cNvPr>
          <p:cNvSpPr>
            <a:spLocks noGrp="1"/>
          </p:cNvSpPr>
          <p:nvPr>
            <p:ph type="body" sz="quarter" idx="10"/>
          </p:nvPr>
        </p:nvSpPr>
        <p:spPr>
          <a:xfrm>
            <a:off x="2066922" y="1338510"/>
            <a:ext cx="4791077" cy="369332"/>
          </a:xfrm>
        </p:spPr>
        <p:txBody>
          <a:bodyPr/>
          <a:lstStyle/>
          <a:p>
            <a:r>
              <a:rPr lang="en-NZ" dirty="0"/>
              <a:t>Toilets</a:t>
            </a:r>
          </a:p>
        </p:txBody>
      </p:sp>
      <p:sp>
        <p:nvSpPr>
          <p:cNvPr id="12" name="Text Placeholder 5">
            <a:extLst>
              <a:ext uri="{FF2B5EF4-FFF2-40B4-BE49-F238E27FC236}">
                <a16:creationId xmlns:a16="http://schemas.microsoft.com/office/drawing/2014/main" id="{77602702-DE19-46F1-82DA-55FBFCFD01FA}"/>
              </a:ext>
            </a:extLst>
          </p:cNvPr>
          <p:cNvSpPr txBox="1">
            <a:spLocks/>
          </p:cNvSpPr>
          <p:nvPr/>
        </p:nvSpPr>
        <p:spPr>
          <a:xfrm>
            <a:off x="2066922" y="5177478"/>
            <a:ext cx="4791077" cy="369332"/>
          </a:xfrm>
          <a:prstGeom prst="rect">
            <a:avLst/>
          </a:prstGeom>
          <a:solidFill>
            <a:schemeClr val="bg1"/>
          </a:solidFill>
          <a:effectLst>
            <a:outerShdw dist="38100" dir="10800000" algn="ctr" rotWithShape="0">
              <a:srgbClr val="FFC000"/>
            </a:outerShdw>
          </a:effectLst>
        </p:spPr>
        <p:txBody>
          <a:bodyPr>
            <a:spAutoFit/>
          </a:bodyPr>
          <a:lstStyle>
            <a:lvl1pPr marL="0" marR="0" indent="0" algn="l" defTabSz="914400" rtl="0" eaLnBrk="1" fontAlgn="auto" latinLnBrk="0" hangingPunct="1">
              <a:lnSpc>
                <a:spcPct val="100000"/>
              </a:lnSpc>
              <a:spcBef>
                <a:spcPts val="0"/>
              </a:spcBef>
              <a:spcAft>
                <a:spcPts val="600"/>
              </a:spcAft>
              <a:buClrTx/>
              <a:buSzTx/>
              <a:buFontTx/>
              <a:buNone/>
              <a:tabLst/>
              <a:defRPr sz="1800" kern="1200">
                <a:solidFill>
                  <a:schemeClr val="tx1"/>
                </a:solidFill>
                <a:latin typeface="Univers"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Univers"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Univers"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Univers"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Univers"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Z" dirty="0"/>
              <a:t>‘Be Present’ - Safety Share</a:t>
            </a:r>
          </a:p>
        </p:txBody>
      </p:sp>
      <p:sp>
        <p:nvSpPr>
          <p:cNvPr id="9" name="Text Placeholder 8">
            <a:extLst>
              <a:ext uri="{FF2B5EF4-FFF2-40B4-BE49-F238E27FC236}">
                <a16:creationId xmlns:a16="http://schemas.microsoft.com/office/drawing/2014/main" id="{9C95C2B2-A136-411A-A374-C64C0DCABE31}"/>
              </a:ext>
            </a:extLst>
          </p:cNvPr>
          <p:cNvSpPr>
            <a:spLocks noGrp="1"/>
          </p:cNvSpPr>
          <p:nvPr>
            <p:ph type="body" sz="quarter" idx="11"/>
          </p:nvPr>
        </p:nvSpPr>
        <p:spPr>
          <a:xfrm>
            <a:off x="2152650" y="5508710"/>
            <a:ext cx="6010272" cy="276999"/>
          </a:xfrm>
        </p:spPr>
        <p:txBody>
          <a:bodyPr/>
          <a:lstStyle/>
          <a:p>
            <a:r>
              <a:rPr lang="en-NZ" dirty="0"/>
              <a:t>Seek, Share, Listen, Champion</a:t>
            </a:r>
          </a:p>
        </p:txBody>
      </p:sp>
      <p:pic>
        <p:nvPicPr>
          <p:cNvPr id="14" name="Picture 13">
            <a:extLst>
              <a:ext uri="{FF2B5EF4-FFF2-40B4-BE49-F238E27FC236}">
                <a16:creationId xmlns:a16="http://schemas.microsoft.com/office/drawing/2014/main" id="{86D61DFB-7A12-4591-8A93-60C2D89268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9769" y="5090739"/>
            <a:ext cx="542809" cy="542809"/>
          </a:xfrm>
          <a:prstGeom prst="rect">
            <a:avLst/>
          </a:prstGeom>
        </p:spPr>
      </p:pic>
      <p:grpSp>
        <p:nvGrpSpPr>
          <p:cNvPr id="20" name="Group 19">
            <a:extLst>
              <a:ext uri="{FF2B5EF4-FFF2-40B4-BE49-F238E27FC236}">
                <a16:creationId xmlns:a16="http://schemas.microsoft.com/office/drawing/2014/main" id="{00785BE5-4255-4B10-BA6B-BFD0A18EFF10}"/>
              </a:ext>
            </a:extLst>
          </p:cNvPr>
          <p:cNvGrpSpPr/>
          <p:nvPr/>
        </p:nvGrpSpPr>
        <p:grpSpPr>
          <a:xfrm>
            <a:off x="1209844" y="2018456"/>
            <a:ext cx="5648155" cy="542734"/>
            <a:chOff x="1209844" y="1973883"/>
            <a:chExt cx="5648155" cy="542734"/>
          </a:xfrm>
        </p:grpSpPr>
        <p:sp>
          <p:nvSpPr>
            <p:cNvPr id="7" name="Text Placeholder 5">
              <a:extLst>
                <a:ext uri="{FF2B5EF4-FFF2-40B4-BE49-F238E27FC236}">
                  <a16:creationId xmlns:a16="http://schemas.microsoft.com/office/drawing/2014/main" id="{23B05142-19E5-46E4-91EF-B9E3FA3D725E}"/>
                </a:ext>
              </a:extLst>
            </p:cNvPr>
            <p:cNvSpPr txBox="1">
              <a:spLocks/>
            </p:cNvSpPr>
            <p:nvPr/>
          </p:nvSpPr>
          <p:spPr>
            <a:xfrm>
              <a:off x="2066922" y="2051059"/>
              <a:ext cx="4791077" cy="369332"/>
            </a:xfrm>
            <a:prstGeom prst="rect">
              <a:avLst/>
            </a:prstGeom>
            <a:solidFill>
              <a:schemeClr val="bg1"/>
            </a:solidFill>
            <a:effectLst>
              <a:outerShdw dist="38100" dir="10800000" algn="ctr" rotWithShape="0">
                <a:srgbClr val="FFC000"/>
              </a:outerShdw>
            </a:effectLst>
          </p:spPr>
          <p:txBody>
            <a:bodyPr>
              <a:spAutoFit/>
            </a:bodyPr>
            <a:lstStyle>
              <a:lvl1pPr marL="0" marR="0" indent="0" algn="l" defTabSz="914400" rtl="0" eaLnBrk="1" fontAlgn="auto" latinLnBrk="0" hangingPunct="1">
                <a:lnSpc>
                  <a:spcPct val="100000"/>
                </a:lnSpc>
                <a:spcBef>
                  <a:spcPts val="0"/>
                </a:spcBef>
                <a:spcAft>
                  <a:spcPts val="600"/>
                </a:spcAft>
                <a:buClrTx/>
                <a:buSzTx/>
                <a:buFontTx/>
                <a:buNone/>
                <a:tabLst/>
                <a:defRPr sz="1800" kern="1200">
                  <a:solidFill>
                    <a:schemeClr val="tx1"/>
                  </a:solidFill>
                  <a:latin typeface="Univers"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Univers"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Univers"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Univers"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Univers"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Z" dirty="0"/>
                <a:t>Fire Extinguishers</a:t>
              </a:r>
            </a:p>
          </p:txBody>
        </p:sp>
        <p:pic>
          <p:nvPicPr>
            <p:cNvPr id="16" name="Picture 15">
              <a:extLst>
                <a:ext uri="{FF2B5EF4-FFF2-40B4-BE49-F238E27FC236}">
                  <a16:creationId xmlns:a16="http://schemas.microsoft.com/office/drawing/2014/main" id="{053DB830-8515-4FA1-9735-5905AB4DCB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9844" y="1973883"/>
              <a:ext cx="542734" cy="542734"/>
            </a:xfrm>
            <a:prstGeom prst="rect">
              <a:avLst/>
            </a:prstGeom>
          </p:spPr>
        </p:pic>
      </p:grpSp>
      <p:grpSp>
        <p:nvGrpSpPr>
          <p:cNvPr id="4" name="Group 3">
            <a:extLst>
              <a:ext uri="{FF2B5EF4-FFF2-40B4-BE49-F238E27FC236}">
                <a16:creationId xmlns:a16="http://schemas.microsoft.com/office/drawing/2014/main" id="{78E4AAC8-EC54-4B1B-B685-8826AFE6C65E}"/>
              </a:ext>
            </a:extLst>
          </p:cNvPr>
          <p:cNvGrpSpPr/>
          <p:nvPr/>
        </p:nvGrpSpPr>
        <p:grpSpPr>
          <a:xfrm>
            <a:off x="1209843" y="2785065"/>
            <a:ext cx="5648156" cy="542735"/>
            <a:chOff x="1209843" y="2676906"/>
            <a:chExt cx="5648156" cy="542735"/>
          </a:xfrm>
        </p:grpSpPr>
        <p:sp>
          <p:nvSpPr>
            <p:cNvPr id="8" name="Text Placeholder 5">
              <a:extLst>
                <a:ext uri="{FF2B5EF4-FFF2-40B4-BE49-F238E27FC236}">
                  <a16:creationId xmlns:a16="http://schemas.microsoft.com/office/drawing/2014/main" id="{7D7ADB79-CE0B-4748-8C98-9C713A4F38F4}"/>
                </a:ext>
              </a:extLst>
            </p:cNvPr>
            <p:cNvSpPr txBox="1">
              <a:spLocks/>
            </p:cNvSpPr>
            <p:nvPr/>
          </p:nvSpPr>
          <p:spPr>
            <a:xfrm>
              <a:off x="2066922" y="2763608"/>
              <a:ext cx="4791077" cy="369332"/>
            </a:xfrm>
            <a:prstGeom prst="rect">
              <a:avLst/>
            </a:prstGeom>
            <a:solidFill>
              <a:schemeClr val="bg1"/>
            </a:solidFill>
            <a:effectLst>
              <a:outerShdw dist="38100" dir="10800000" algn="ctr" rotWithShape="0">
                <a:srgbClr val="FFC000"/>
              </a:outerShdw>
            </a:effectLst>
          </p:spPr>
          <p:txBody>
            <a:bodyPr>
              <a:spAutoFit/>
            </a:bodyPr>
            <a:lstStyle>
              <a:lvl1pPr marL="0" marR="0" indent="0" algn="l" defTabSz="914400" rtl="0" eaLnBrk="1" fontAlgn="auto" latinLnBrk="0" hangingPunct="1">
                <a:lnSpc>
                  <a:spcPct val="100000"/>
                </a:lnSpc>
                <a:spcBef>
                  <a:spcPts val="0"/>
                </a:spcBef>
                <a:spcAft>
                  <a:spcPts val="600"/>
                </a:spcAft>
                <a:buClrTx/>
                <a:buSzTx/>
                <a:buFontTx/>
                <a:buNone/>
                <a:tabLst/>
                <a:defRPr sz="1800" kern="1200">
                  <a:solidFill>
                    <a:schemeClr val="tx1"/>
                  </a:solidFill>
                  <a:latin typeface="Univers"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Univers"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Univers"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Univers"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Univers"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Z" dirty="0"/>
                <a:t>Defibrillator</a:t>
              </a:r>
            </a:p>
          </p:txBody>
        </p:sp>
        <p:pic>
          <p:nvPicPr>
            <p:cNvPr id="17" name="Picture 16">
              <a:extLst>
                <a:ext uri="{FF2B5EF4-FFF2-40B4-BE49-F238E27FC236}">
                  <a16:creationId xmlns:a16="http://schemas.microsoft.com/office/drawing/2014/main" id="{9B1131A2-5F75-4C8A-8149-E9723472B9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9843" y="2676906"/>
              <a:ext cx="542735" cy="542735"/>
            </a:xfrm>
            <a:prstGeom prst="rect">
              <a:avLst/>
            </a:prstGeom>
          </p:spPr>
        </p:pic>
      </p:grpSp>
      <p:grpSp>
        <p:nvGrpSpPr>
          <p:cNvPr id="3" name="Group 2">
            <a:extLst>
              <a:ext uri="{FF2B5EF4-FFF2-40B4-BE49-F238E27FC236}">
                <a16:creationId xmlns:a16="http://schemas.microsoft.com/office/drawing/2014/main" id="{1963B0C4-751E-4D92-99DF-7F37BA5BD6B5}"/>
              </a:ext>
            </a:extLst>
          </p:cNvPr>
          <p:cNvGrpSpPr/>
          <p:nvPr/>
        </p:nvGrpSpPr>
        <p:grpSpPr>
          <a:xfrm>
            <a:off x="1209769" y="3551675"/>
            <a:ext cx="5648230" cy="548580"/>
            <a:chOff x="1209769" y="3391276"/>
            <a:chExt cx="5648230" cy="548580"/>
          </a:xfrm>
        </p:grpSpPr>
        <p:sp>
          <p:nvSpPr>
            <p:cNvPr id="10" name="Text Placeholder 5">
              <a:extLst>
                <a:ext uri="{FF2B5EF4-FFF2-40B4-BE49-F238E27FC236}">
                  <a16:creationId xmlns:a16="http://schemas.microsoft.com/office/drawing/2014/main" id="{CAE0839D-20D4-4A87-95F6-2236E45EA1E9}"/>
                </a:ext>
              </a:extLst>
            </p:cNvPr>
            <p:cNvSpPr txBox="1">
              <a:spLocks/>
            </p:cNvSpPr>
            <p:nvPr/>
          </p:nvSpPr>
          <p:spPr>
            <a:xfrm>
              <a:off x="2066922" y="3476157"/>
              <a:ext cx="4791077" cy="369332"/>
            </a:xfrm>
            <a:prstGeom prst="rect">
              <a:avLst/>
            </a:prstGeom>
            <a:solidFill>
              <a:schemeClr val="bg1"/>
            </a:solidFill>
            <a:effectLst>
              <a:outerShdw dist="38100" dir="10800000" algn="ctr" rotWithShape="0">
                <a:srgbClr val="FFC000"/>
              </a:outerShdw>
            </a:effectLst>
          </p:spPr>
          <p:txBody>
            <a:bodyPr>
              <a:spAutoFit/>
            </a:bodyPr>
            <a:lstStyle>
              <a:lvl1pPr marL="0" marR="0" indent="0" algn="l" defTabSz="914400" rtl="0" eaLnBrk="1" fontAlgn="auto" latinLnBrk="0" hangingPunct="1">
                <a:lnSpc>
                  <a:spcPct val="100000"/>
                </a:lnSpc>
                <a:spcBef>
                  <a:spcPts val="0"/>
                </a:spcBef>
                <a:spcAft>
                  <a:spcPts val="600"/>
                </a:spcAft>
                <a:buClrTx/>
                <a:buSzTx/>
                <a:buFontTx/>
                <a:buNone/>
                <a:tabLst/>
                <a:defRPr sz="1800" kern="1200">
                  <a:solidFill>
                    <a:schemeClr val="tx1"/>
                  </a:solidFill>
                  <a:latin typeface="Univers"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Univers"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Univers"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Univers"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Univers"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Z" dirty="0"/>
                <a:t>Smoking</a:t>
              </a:r>
            </a:p>
          </p:txBody>
        </p:sp>
        <p:pic>
          <p:nvPicPr>
            <p:cNvPr id="18" name="Picture 17">
              <a:extLst>
                <a:ext uri="{FF2B5EF4-FFF2-40B4-BE49-F238E27FC236}">
                  <a16:creationId xmlns:a16="http://schemas.microsoft.com/office/drawing/2014/main" id="{A28AFE98-E0CC-425F-952A-CE4C82A9B504}"/>
                </a:ext>
              </a:extLst>
            </p:cNvPr>
            <p:cNvPicPr>
              <a:picLocks noChangeAspect="1"/>
            </p:cNvPicPr>
            <p:nvPr/>
          </p:nvPicPr>
          <p:blipFill rotWithShape="1">
            <a:blip r:embed="rId6">
              <a:extLst>
                <a:ext uri="{28A0092B-C50C-407E-A947-70E740481C1C}">
                  <a14:useLocalDpi xmlns:a14="http://schemas.microsoft.com/office/drawing/2010/main" val="0"/>
                </a:ext>
              </a:extLst>
            </a:blip>
            <a:srcRect l="21391" r="21239" b="42260"/>
            <a:stretch/>
          </p:blipFill>
          <p:spPr>
            <a:xfrm>
              <a:off x="1209769" y="3391276"/>
              <a:ext cx="545065" cy="548580"/>
            </a:xfrm>
            <a:prstGeom prst="rect">
              <a:avLst/>
            </a:prstGeom>
          </p:spPr>
        </p:pic>
      </p:grpSp>
      <p:grpSp>
        <p:nvGrpSpPr>
          <p:cNvPr id="2" name="Group 1">
            <a:extLst>
              <a:ext uri="{FF2B5EF4-FFF2-40B4-BE49-F238E27FC236}">
                <a16:creationId xmlns:a16="http://schemas.microsoft.com/office/drawing/2014/main" id="{B357FD7D-59DD-4427-BFE3-350352FFD68B}"/>
              </a:ext>
            </a:extLst>
          </p:cNvPr>
          <p:cNvGrpSpPr/>
          <p:nvPr/>
        </p:nvGrpSpPr>
        <p:grpSpPr>
          <a:xfrm>
            <a:off x="1209844" y="4324130"/>
            <a:ext cx="5648155" cy="542734"/>
            <a:chOff x="1209844" y="4102005"/>
            <a:chExt cx="5648155" cy="542734"/>
          </a:xfrm>
        </p:grpSpPr>
        <p:sp>
          <p:nvSpPr>
            <p:cNvPr id="11" name="Text Placeholder 5">
              <a:extLst>
                <a:ext uri="{FF2B5EF4-FFF2-40B4-BE49-F238E27FC236}">
                  <a16:creationId xmlns:a16="http://schemas.microsoft.com/office/drawing/2014/main" id="{C787624F-244A-4C3C-BEDA-548D3845D35A}"/>
                </a:ext>
              </a:extLst>
            </p:cNvPr>
            <p:cNvSpPr txBox="1">
              <a:spLocks/>
            </p:cNvSpPr>
            <p:nvPr/>
          </p:nvSpPr>
          <p:spPr>
            <a:xfrm>
              <a:off x="2066922" y="4188706"/>
              <a:ext cx="4791077" cy="369332"/>
            </a:xfrm>
            <a:prstGeom prst="rect">
              <a:avLst/>
            </a:prstGeom>
            <a:solidFill>
              <a:schemeClr val="bg1"/>
            </a:solidFill>
            <a:effectLst>
              <a:outerShdw dist="38100" dir="10800000" algn="ctr" rotWithShape="0">
                <a:srgbClr val="FFC000"/>
              </a:outerShdw>
            </a:effectLst>
          </p:spPr>
          <p:txBody>
            <a:bodyPr>
              <a:spAutoFit/>
            </a:bodyPr>
            <a:lstStyle>
              <a:lvl1pPr marL="0" marR="0" indent="0" algn="l" defTabSz="914400" rtl="0" eaLnBrk="1" fontAlgn="auto" latinLnBrk="0" hangingPunct="1">
                <a:lnSpc>
                  <a:spcPct val="100000"/>
                </a:lnSpc>
                <a:spcBef>
                  <a:spcPts val="0"/>
                </a:spcBef>
                <a:spcAft>
                  <a:spcPts val="600"/>
                </a:spcAft>
                <a:buClrTx/>
                <a:buSzTx/>
                <a:buFontTx/>
                <a:buNone/>
                <a:tabLst/>
                <a:defRPr sz="1800" kern="1200">
                  <a:solidFill>
                    <a:schemeClr val="tx1"/>
                  </a:solidFill>
                  <a:latin typeface="Univers"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Univers"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Univers"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Univers"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Univers"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Z" dirty="0"/>
                <a:t>Assembly Areas</a:t>
              </a:r>
            </a:p>
          </p:txBody>
        </p:sp>
        <p:pic>
          <p:nvPicPr>
            <p:cNvPr id="19" name="Picture 18">
              <a:extLst>
                <a:ext uri="{FF2B5EF4-FFF2-40B4-BE49-F238E27FC236}">
                  <a16:creationId xmlns:a16="http://schemas.microsoft.com/office/drawing/2014/main" id="{E2E23959-427D-40BC-A362-1BAA1C6F42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09844" y="4102005"/>
              <a:ext cx="542734" cy="542734"/>
            </a:xfrm>
            <a:prstGeom prst="rect">
              <a:avLst/>
            </a:prstGeom>
          </p:spPr>
        </p:pic>
      </p:grpSp>
      <p:pic>
        <p:nvPicPr>
          <p:cNvPr id="21" name="Picture 20">
            <a:extLst>
              <a:ext uri="{FF2B5EF4-FFF2-40B4-BE49-F238E27FC236}">
                <a16:creationId xmlns:a16="http://schemas.microsoft.com/office/drawing/2014/main" id="{9C5471E5-0970-44FE-844F-95722A9C84B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16327" y="1251771"/>
            <a:ext cx="536251" cy="536251"/>
          </a:xfrm>
          <a:prstGeom prst="rect">
            <a:avLst/>
          </a:prstGeom>
        </p:spPr>
      </p:pic>
    </p:spTree>
    <p:extLst>
      <p:ext uri="{BB962C8B-B14F-4D97-AF65-F5344CB8AC3E}">
        <p14:creationId xmlns:p14="http://schemas.microsoft.com/office/powerpoint/2010/main" val="342925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F53B0-25BF-48B7-9FE0-CEA7AF63876B}"/>
              </a:ext>
            </a:extLst>
          </p:cNvPr>
          <p:cNvSpPr>
            <a:spLocks noGrp="1"/>
          </p:cNvSpPr>
          <p:nvPr>
            <p:ph type="title"/>
          </p:nvPr>
        </p:nvSpPr>
        <p:spPr/>
        <p:txBody>
          <a:bodyPr/>
          <a:lstStyle/>
          <a:p>
            <a:r>
              <a:rPr lang="en-NZ" dirty="0"/>
              <a:t>Purpose</a:t>
            </a:r>
            <a:endParaRPr lang="en-GB" dirty="0"/>
          </a:p>
        </p:txBody>
      </p:sp>
      <p:sp>
        <p:nvSpPr>
          <p:cNvPr id="3" name="Content Placeholder 2">
            <a:extLst>
              <a:ext uri="{FF2B5EF4-FFF2-40B4-BE49-F238E27FC236}">
                <a16:creationId xmlns:a16="http://schemas.microsoft.com/office/drawing/2014/main" id="{EB5EB261-3AB3-4972-BD85-34AA02DE34E0}"/>
              </a:ext>
            </a:extLst>
          </p:cNvPr>
          <p:cNvSpPr>
            <a:spLocks noGrp="1"/>
          </p:cNvSpPr>
          <p:nvPr>
            <p:ph type="body" sz="quarter" idx="10"/>
          </p:nvPr>
        </p:nvSpPr>
        <p:spPr>
          <a:xfrm>
            <a:off x="561972" y="1376610"/>
            <a:ext cx="7491459" cy="1831271"/>
          </a:xfrm>
        </p:spPr>
        <p:txBody>
          <a:bodyPr/>
          <a:lstStyle/>
          <a:p>
            <a:r>
              <a:rPr lang="en-NZ" dirty="0"/>
              <a:t>The purpose of the performance management training is to ensure that managers are equipped with the tools to manage poor performance, to recognise when performance concerns need to be addressed and measures are put in place before it becomes a formal performance process. </a:t>
            </a:r>
          </a:p>
          <a:p>
            <a:r>
              <a:rPr lang="en-NZ" dirty="0"/>
              <a:t>Early intervention is key.</a:t>
            </a:r>
            <a:endParaRPr lang="en-GB" dirty="0"/>
          </a:p>
        </p:txBody>
      </p:sp>
    </p:spTree>
    <p:extLst>
      <p:ext uri="{BB962C8B-B14F-4D97-AF65-F5344CB8AC3E}">
        <p14:creationId xmlns:p14="http://schemas.microsoft.com/office/powerpoint/2010/main" val="2348213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F53B0-25BF-48B7-9FE0-CEA7AF63876B}"/>
              </a:ext>
            </a:extLst>
          </p:cNvPr>
          <p:cNvSpPr>
            <a:spLocks noGrp="1"/>
          </p:cNvSpPr>
          <p:nvPr>
            <p:ph type="title"/>
          </p:nvPr>
        </p:nvSpPr>
        <p:spPr/>
        <p:txBody>
          <a:bodyPr/>
          <a:lstStyle/>
          <a:p>
            <a:r>
              <a:rPr lang="en-NZ" dirty="0"/>
              <a:t>Reason</a:t>
            </a:r>
            <a:endParaRPr lang="en-GB" dirty="0"/>
          </a:p>
        </p:txBody>
      </p:sp>
      <p:sp>
        <p:nvSpPr>
          <p:cNvPr id="3" name="Content Placeholder 2">
            <a:extLst>
              <a:ext uri="{FF2B5EF4-FFF2-40B4-BE49-F238E27FC236}">
                <a16:creationId xmlns:a16="http://schemas.microsoft.com/office/drawing/2014/main" id="{EB5EB261-3AB3-4972-BD85-34AA02DE34E0}"/>
              </a:ext>
            </a:extLst>
          </p:cNvPr>
          <p:cNvSpPr>
            <a:spLocks noGrp="1"/>
          </p:cNvSpPr>
          <p:nvPr>
            <p:ph type="body" sz="quarter" idx="10"/>
          </p:nvPr>
        </p:nvSpPr>
        <p:spPr>
          <a:xfrm>
            <a:off x="561972" y="1376611"/>
            <a:ext cx="8816920" cy="2539157"/>
          </a:xfrm>
        </p:spPr>
        <p:txBody>
          <a:bodyPr/>
          <a:lstStyle/>
          <a:p>
            <a:r>
              <a:rPr lang="en-NZ" dirty="0"/>
              <a:t>We currently have team members across the business that are not performing to our expectations.</a:t>
            </a:r>
          </a:p>
          <a:p>
            <a:r>
              <a:rPr lang="en-NZ" dirty="0"/>
              <a:t>Specifically, based on the recent performance appraisal process we have a number of technical team members that are not performing to the required levels of performance. </a:t>
            </a:r>
            <a:endParaRPr lang="en-GB" dirty="0"/>
          </a:p>
          <a:p>
            <a:r>
              <a:rPr lang="en-NZ" dirty="0"/>
              <a:t>We want to help shift the business to a high performance culture.</a:t>
            </a:r>
          </a:p>
          <a:p>
            <a:r>
              <a:rPr lang="en-NZ" dirty="0"/>
              <a:t>Currently not all managers know how to deal with performance issues and therefore poor performance is not being dealt with effectively.</a:t>
            </a:r>
          </a:p>
        </p:txBody>
      </p:sp>
    </p:spTree>
    <p:extLst>
      <p:ext uri="{BB962C8B-B14F-4D97-AF65-F5344CB8AC3E}">
        <p14:creationId xmlns:p14="http://schemas.microsoft.com/office/powerpoint/2010/main" val="956162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A4F6E-6EA1-4692-ABFC-3984D799C206}"/>
              </a:ext>
            </a:extLst>
          </p:cNvPr>
          <p:cNvSpPr>
            <a:spLocks noGrp="1"/>
          </p:cNvSpPr>
          <p:nvPr>
            <p:ph type="title"/>
          </p:nvPr>
        </p:nvSpPr>
        <p:spPr/>
        <p:txBody>
          <a:bodyPr/>
          <a:lstStyle/>
          <a:p>
            <a:r>
              <a:rPr lang="en-NZ" dirty="0"/>
              <a:t>TERRA CAT</a:t>
            </a:r>
          </a:p>
        </p:txBody>
      </p:sp>
      <p:sp>
        <p:nvSpPr>
          <p:cNvPr id="3" name="Text Placeholder 2">
            <a:extLst>
              <a:ext uri="{FF2B5EF4-FFF2-40B4-BE49-F238E27FC236}">
                <a16:creationId xmlns:a16="http://schemas.microsoft.com/office/drawing/2014/main" id="{5601FBAD-2E2A-445E-B552-6EADF457E124}"/>
              </a:ext>
            </a:extLst>
          </p:cNvPr>
          <p:cNvSpPr>
            <a:spLocks noGrp="1"/>
          </p:cNvSpPr>
          <p:nvPr>
            <p:ph type="body" sz="quarter" idx="10"/>
          </p:nvPr>
        </p:nvSpPr>
        <p:spPr>
          <a:xfrm>
            <a:off x="561972" y="1376610"/>
            <a:ext cx="9805917" cy="1000274"/>
          </a:xfrm>
        </p:spPr>
        <p:txBody>
          <a:bodyPr/>
          <a:lstStyle/>
          <a:p>
            <a:r>
              <a:rPr lang="en-NZ" dirty="0"/>
              <a:t>There is a direct correlation between ratings and skill with both below expected standards.</a:t>
            </a:r>
          </a:p>
          <a:p>
            <a:r>
              <a:rPr lang="en-NZ" dirty="0"/>
              <a:t>How can Terra charge $115 for below expectation.</a:t>
            </a:r>
          </a:p>
        </p:txBody>
      </p:sp>
      <p:graphicFrame>
        <p:nvGraphicFramePr>
          <p:cNvPr id="5" name="Chart 4">
            <a:extLst>
              <a:ext uri="{FF2B5EF4-FFF2-40B4-BE49-F238E27FC236}">
                <a16:creationId xmlns:a16="http://schemas.microsoft.com/office/drawing/2014/main" id="{00000000-0008-0000-0500-000007000000}"/>
              </a:ext>
            </a:extLst>
          </p:cNvPr>
          <p:cNvGraphicFramePr>
            <a:graphicFrameLocks/>
          </p:cNvGraphicFramePr>
          <p:nvPr/>
        </p:nvGraphicFramePr>
        <p:xfrm>
          <a:off x="561972" y="2266949"/>
          <a:ext cx="5654101" cy="385675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6031C481-452E-4C04-8E01-68A4B506D5E4}"/>
              </a:ext>
            </a:extLst>
          </p:cNvPr>
          <p:cNvGraphicFramePr>
            <a:graphicFrameLocks/>
          </p:cNvGraphicFramePr>
          <p:nvPr/>
        </p:nvGraphicFramePr>
        <p:xfrm>
          <a:off x="6216073" y="2458777"/>
          <a:ext cx="4572000" cy="34251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06902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F53B0-25BF-48B7-9FE0-CEA7AF63876B}"/>
              </a:ext>
            </a:extLst>
          </p:cNvPr>
          <p:cNvSpPr>
            <a:spLocks noGrp="1"/>
          </p:cNvSpPr>
          <p:nvPr>
            <p:ph type="title"/>
          </p:nvPr>
        </p:nvSpPr>
        <p:spPr/>
        <p:txBody>
          <a:bodyPr/>
          <a:lstStyle/>
          <a:p>
            <a:r>
              <a:rPr lang="en-NZ" dirty="0"/>
              <a:t>Outcome</a:t>
            </a:r>
            <a:endParaRPr lang="en-GB" dirty="0"/>
          </a:p>
        </p:txBody>
      </p:sp>
      <p:sp>
        <p:nvSpPr>
          <p:cNvPr id="3" name="Content Placeholder 2">
            <a:extLst>
              <a:ext uri="{FF2B5EF4-FFF2-40B4-BE49-F238E27FC236}">
                <a16:creationId xmlns:a16="http://schemas.microsoft.com/office/drawing/2014/main" id="{EB5EB261-3AB3-4972-BD85-34AA02DE34E0}"/>
              </a:ext>
            </a:extLst>
          </p:cNvPr>
          <p:cNvSpPr>
            <a:spLocks noGrp="1"/>
          </p:cNvSpPr>
          <p:nvPr>
            <p:ph type="body" sz="quarter" idx="10"/>
          </p:nvPr>
        </p:nvSpPr>
        <p:spPr>
          <a:xfrm>
            <a:off x="561971" y="1376611"/>
            <a:ext cx="7374013" cy="1277273"/>
          </a:xfrm>
        </p:spPr>
        <p:txBody>
          <a:bodyPr/>
          <a:lstStyle/>
          <a:p>
            <a:r>
              <a:rPr lang="en-NZ" dirty="0"/>
              <a:t>Managers will have the tools to recognise poor performance and understand the process  to deal with performance concerns.</a:t>
            </a:r>
          </a:p>
          <a:p>
            <a:r>
              <a:rPr lang="en-NZ" dirty="0"/>
              <a:t>Team members will have the opportunity to turn their performance around and meet expectations.</a:t>
            </a:r>
          </a:p>
        </p:txBody>
      </p:sp>
    </p:spTree>
    <p:extLst>
      <p:ext uri="{BB962C8B-B14F-4D97-AF65-F5344CB8AC3E}">
        <p14:creationId xmlns:p14="http://schemas.microsoft.com/office/powerpoint/2010/main" val="1063034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B8A2B-DFB7-4EB1-9213-C5521156FF2F}"/>
              </a:ext>
            </a:extLst>
          </p:cNvPr>
          <p:cNvSpPr>
            <a:spLocks noGrp="1"/>
          </p:cNvSpPr>
          <p:nvPr>
            <p:ph type="title"/>
          </p:nvPr>
        </p:nvSpPr>
        <p:spPr/>
        <p:txBody>
          <a:bodyPr/>
          <a:lstStyle/>
          <a:p>
            <a:r>
              <a:rPr lang="en-NZ" dirty="0"/>
              <a:t>What is performance management?</a:t>
            </a:r>
          </a:p>
        </p:txBody>
      </p:sp>
      <p:sp>
        <p:nvSpPr>
          <p:cNvPr id="3" name="Rectangular Callout 2"/>
          <p:cNvSpPr/>
          <p:nvPr/>
        </p:nvSpPr>
        <p:spPr>
          <a:xfrm>
            <a:off x="1415599" y="1356855"/>
            <a:ext cx="9052560" cy="3877875"/>
          </a:xfrm>
          <a:prstGeom prst="wedgeRectCallout">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800" b="0" i="0" u="none" strike="noStrike" kern="1200" cap="none" spc="0" normalizeH="0" baseline="0" noProof="0" dirty="0">
                <a:ln>
                  <a:noFill/>
                </a:ln>
                <a:solidFill>
                  <a:prstClr val="white"/>
                </a:solidFill>
                <a:effectLst/>
                <a:uLnTx/>
                <a:uFillTx/>
                <a:latin typeface="Univers" panose="020B0503020202020204" pitchFamily="34" charset="0"/>
              </a:rPr>
              <a:t>“Performance management is the process of creating a work environment, or setting, in which people are enabled to perform to the best of their abilities. Performance management is an ongoing process that begins when a job is defined as needed and ends when an employee leaves your organisation”</a:t>
            </a:r>
          </a:p>
        </p:txBody>
      </p:sp>
    </p:spTree>
    <p:extLst>
      <p:ext uri="{BB962C8B-B14F-4D97-AF65-F5344CB8AC3E}">
        <p14:creationId xmlns:p14="http://schemas.microsoft.com/office/powerpoint/2010/main" val="2614143833"/>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1369A3-ED9E-4C5D-9291-C823C4CA058B}"/>
              </a:ext>
            </a:extLst>
          </p:cNvPr>
          <p:cNvSpPr>
            <a:spLocks noGrp="1"/>
          </p:cNvSpPr>
          <p:nvPr>
            <p:ph type="title"/>
          </p:nvPr>
        </p:nvSpPr>
        <p:spPr/>
        <p:txBody>
          <a:bodyPr/>
          <a:lstStyle/>
          <a:p>
            <a:r>
              <a:rPr lang="en-AU" dirty="0"/>
              <a:t>Managing Poor Performance</a:t>
            </a:r>
            <a:br>
              <a:rPr lang="en-AU" dirty="0">
                <a:latin typeface="BrownStd" panose="00010500010101010101" pitchFamily="50" charset="0"/>
              </a:rPr>
            </a:br>
            <a:endParaRPr lang="en-NZ" dirty="0"/>
          </a:p>
        </p:txBody>
      </p:sp>
      <p:sp>
        <p:nvSpPr>
          <p:cNvPr id="2" name="Text Placeholder 1"/>
          <p:cNvSpPr>
            <a:spLocks noGrp="1"/>
          </p:cNvSpPr>
          <p:nvPr>
            <p:ph type="body" sz="quarter" idx="10"/>
          </p:nvPr>
        </p:nvSpPr>
        <p:spPr>
          <a:xfrm>
            <a:off x="561972" y="1376610"/>
            <a:ext cx="5534028" cy="1752484"/>
          </a:xfrm>
        </p:spPr>
        <p:txBody>
          <a:bodyPr>
            <a:normAutofit fontScale="25000" lnSpcReduction="20000"/>
          </a:bodyPr>
          <a:lstStyle/>
          <a:p>
            <a:pPr marL="285750" indent="-285750">
              <a:buFont typeface="Arial" panose="020B0604020202020204" pitchFamily="34" charset="0"/>
              <a:buChar char="•"/>
            </a:pPr>
            <a:r>
              <a:rPr lang="en-AU" sz="7200" dirty="0">
                <a:solidFill>
                  <a:prstClr val="black"/>
                </a:solidFill>
                <a:latin typeface="Univers" panose="020B0503020202020204" pitchFamily="34" charset="0"/>
              </a:rPr>
              <a:t>What does poor performance look like in </a:t>
            </a:r>
            <a:r>
              <a:rPr lang="en-AU" sz="7200" b="1" dirty="0">
                <a:solidFill>
                  <a:prstClr val="black"/>
                </a:solidFill>
                <a:latin typeface="Univers" panose="020B0503020202020204" pitchFamily="34" charset="0"/>
              </a:rPr>
              <a:t>your team</a:t>
            </a:r>
            <a:r>
              <a:rPr lang="en-AU" sz="7200" dirty="0">
                <a:solidFill>
                  <a:prstClr val="black"/>
                </a:solidFill>
                <a:latin typeface="Univers" panose="020B0503020202020204" pitchFamily="34" charset="0"/>
              </a:rPr>
              <a:t>? </a:t>
            </a:r>
          </a:p>
          <a:p>
            <a:pPr marL="285750" indent="-285750">
              <a:buFont typeface="Arial" panose="020B0604020202020204" pitchFamily="34" charset="0"/>
              <a:buChar char="•"/>
            </a:pPr>
            <a:r>
              <a:rPr lang="en-AU" sz="7200" dirty="0">
                <a:solidFill>
                  <a:prstClr val="black"/>
                </a:solidFill>
                <a:latin typeface="Univers" panose="020B0503020202020204" pitchFamily="34" charset="0"/>
              </a:rPr>
              <a:t>What impact does poor performance have on your team and yourself if you don’t </a:t>
            </a:r>
            <a:r>
              <a:rPr lang="en-AU" sz="7200" b="1" dirty="0">
                <a:solidFill>
                  <a:prstClr val="black"/>
                </a:solidFill>
                <a:latin typeface="Univers" panose="020B0503020202020204" pitchFamily="34" charset="0"/>
              </a:rPr>
              <a:t>address it</a:t>
            </a:r>
            <a:r>
              <a:rPr lang="en-AU" sz="7200" dirty="0">
                <a:solidFill>
                  <a:prstClr val="black"/>
                </a:solidFill>
                <a:latin typeface="Univers" panose="020B0503020202020204" pitchFamily="34" charset="0"/>
              </a:rPr>
              <a:t>? </a:t>
            </a:r>
          </a:p>
          <a:p>
            <a:pPr marL="285750" indent="-285750">
              <a:buFont typeface="Arial" panose="020B0604020202020204" pitchFamily="34" charset="0"/>
              <a:buChar char="•"/>
            </a:pPr>
            <a:r>
              <a:rPr lang="en-AU" sz="7200" dirty="0">
                <a:solidFill>
                  <a:prstClr val="black"/>
                </a:solidFill>
                <a:latin typeface="Univers" panose="020B0503020202020204" pitchFamily="34" charset="0"/>
              </a:rPr>
              <a:t>What are some of the</a:t>
            </a:r>
            <a:r>
              <a:rPr lang="en-AU" sz="7200" b="1" dirty="0">
                <a:solidFill>
                  <a:prstClr val="black"/>
                </a:solidFill>
                <a:latin typeface="Univers" panose="020B0503020202020204" pitchFamily="34" charset="0"/>
              </a:rPr>
              <a:t> barriers or reasons </a:t>
            </a:r>
            <a:r>
              <a:rPr lang="en-AU" sz="7200" dirty="0">
                <a:solidFill>
                  <a:prstClr val="black"/>
                </a:solidFill>
                <a:latin typeface="Univers" panose="020B0503020202020204" pitchFamily="34" charset="0"/>
              </a:rPr>
              <a:t>we face that stop us from properly addressing poor performance? </a:t>
            </a:r>
          </a:p>
          <a:p>
            <a:endParaRPr lang="en-AU" sz="5500" dirty="0">
              <a:solidFill>
                <a:prstClr val="black"/>
              </a:solidFill>
              <a:latin typeface="Univers" panose="020B0503020202020204" pitchFamily="34" charset="0"/>
            </a:endParaRPr>
          </a:p>
          <a:p>
            <a:endParaRPr lang="en-AU" dirty="0">
              <a:latin typeface="BrownStd" panose="00010500010101010101" pitchFamily="50"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1498" y="1356282"/>
            <a:ext cx="4314750" cy="4314750"/>
          </a:xfrm>
          <a:prstGeom prst="rect">
            <a:avLst/>
          </a:prstGeom>
        </p:spPr>
      </p:pic>
    </p:spTree>
    <p:extLst>
      <p:ext uri="{BB962C8B-B14F-4D97-AF65-F5344CB8AC3E}">
        <p14:creationId xmlns:p14="http://schemas.microsoft.com/office/powerpoint/2010/main" val="4189064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D89307-3AD3-4DE4-A894-FBA22DFE1F0D}"/>
              </a:ext>
            </a:extLst>
          </p:cNvPr>
          <p:cNvSpPr>
            <a:spLocks noGrp="1"/>
          </p:cNvSpPr>
          <p:nvPr>
            <p:ph type="title"/>
          </p:nvPr>
        </p:nvSpPr>
        <p:spPr/>
        <p:txBody>
          <a:bodyPr/>
          <a:lstStyle/>
          <a:p>
            <a:r>
              <a:rPr lang="en-AU" dirty="0"/>
              <a:t>What are the Common Reasons for Poor Performance? </a:t>
            </a:r>
            <a:br>
              <a:rPr lang="en-AU" dirty="0"/>
            </a:br>
            <a:endParaRPr lang="en-NZ" dirty="0"/>
          </a:p>
        </p:txBody>
      </p:sp>
      <p:sp>
        <p:nvSpPr>
          <p:cNvPr id="7" name="Rectangle 6"/>
          <p:cNvSpPr/>
          <p:nvPr/>
        </p:nvSpPr>
        <p:spPr>
          <a:xfrm>
            <a:off x="2341151" y="1103015"/>
            <a:ext cx="2935706" cy="1251284"/>
          </a:xfrm>
          <a:prstGeom prst="rect">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prstClr val="white"/>
                </a:solidFill>
                <a:effectLst/>
                <a:uLnTx/>
                <a:uFillTx/>
                <a:latin typeface="BrownStd" panose="00010500010101010101" pitchFamily="50" charset="0"/>
                <a:ea typeface="+mn-ea"/>
                <a:cs typeface="+mn-cs"/>
              </a:rPr>
              <a:t>Don’t know job responsibilities</a:t>
            </a:r>
          </a:p>
        </p:txBody>
      </p:sp>
      <p:sp>
        <p:nvSpPr>
          <p:cNvPr id="8" name="Rectangle 7"/>
          <p:cNvSpPr/>
          <p:nvPr/>
        </p:nvSpPr>
        <p:spPr>
          <a:xfrm>
            <a:off x="5663844" y="1104524"/>
            <a:ext cx="2935706" cy="1251284"/>
          </a:xfrm>
          <a:prstGeom prst="rect">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prstClr val="white"/>
                </a:solidFill>
                <a:effectLst/>
                <a:uLnTx/>
                <a:uFillTx/>
                <a:latin typeface="BrownStd" panose="00010500010101010101" pitchFamily="50" charset="0"/>
                <a:ea typeface="+mn-ea"/>
                <a:cs typeface="+mn-cs"/>
              </a:rPr>
              <a:t>Don’t know how to do their job</a:t>
            </a:r>
          </a:p>
        </p:txBody>
      </p:sp>
      <p:sp>
        <p:nvSpPr>
          <p:cNvPr id="9" name="Rectangle 8"/>
          <p:cNvSpPr/>
          <p:nvPr/>
        </p:nvSpPr>
        <p:spPr>
          <a:xfrm>
            <a:off x="8906582" y="1102838"/>
            <a:ext cx="2935706" cy="1251284"/>
          </a:xfrm>
          <a:prstGeom prst="rect">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prstClr val="white"/>
                </a:solidFill>
                <a:effectLst/>
                <a:uLnTx/>
                <a:uFillTx/>
                <a:latin typeface="BrownStd" panose="00010500010101010101" pitchFamily="50" charset="0"/>
                <a:ea typeface="+mn-ea"/>
                <a:cs typeface="+mn-cs"/>
              </a:rPr>
              <a:t>Have the wrong priorities</a:t>
            </a:r>
          </a:p>
        </p:txBody>
      </p:sp>
      <p:sp>
        <p:nvSpPr>
          <p:cNvPr id="10" name="Rectangle 9"/>
          <p:cNvSpPr/>
          <p:nvPr/>
        </p:nvSpPr>
        <p:spPr>
          <a:xfrm>
            <a:off x="8906582" y="4932292"/>
            <a:ext cx="2935706" cy="1251284"/>
          </a:xfrm>
          <a:prstGeom prst="rect">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prstClr val="white"/>
                </a:solidFill>
                <a:effectLst/>
                <a:uLnTx/>
                <a:uFillTx/>
                <a:latin typeface="BrownStd" panose="00010500010101010101" pitchFamily="50" charset="0"/>
                <a:ea typeface="+mn-ea"/>
                <a:cs typeface="+mn-cs"/>
              </a:rPr>
              <a:t>Not interested in the job</a:t>
            </a:r>
          </a:p>
        </p:txBody>
      </p:sp>
      <p:sp>
        <p:nvSpPr>
          <p:cNvPr id="11" name="Rectangle 10"/>
          <p:cNvSpPr/>
          <p:nvPr/>
        </p:nvSpPr>
        <p:spPr>
          <a:xfrm>
            <a:off x="8906582" y="3089495"/>
            <a:ext cx="2935706" cy="1251284"/>
          </a:xfrm>
          <a:prstGeom prst="rect">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prstClr val="white"/>
                </a:solidFill>
                <a:effectLst/>
                <a:uLnTx/>
                <a:uFillTx/>
                <a:latin typeface="BrownStd" panose="00010500010101010101" pitchFamily="50" charset="0"/>
                <a:ea typeface="+mn-ea"/>
                <a:cs typeface="+mn-cs"/>
              </a:rPr>
              <a:t>No feedback or consequences</a:t>
            </a:r>
          </a:p>
        </p:txBody>
      </p:sp>
      <p:sp>
        <p:nvSpPr>
          <p:cNvPr id="12" name="Rectangle 11"/>
          <p:cNvSpPr/>
          <p:nvPr/>
        </p:nvSpPr>
        <p:spPr>
          <a:xfrm>
            <a:off x="2341151" y="4932292"/>
            <a:ext cx="2935706" cy="1251284"/>
          </a:xfrm>
          <a:prstGeom prst="rect">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prstClr val="white"/>
                </a:solidFill>
                <a:effectLst/>
                <a:uLnTx/>
                <a:uFillTx/>
                <a:latin typeface="BrownStd" panose="00010500010101010101" pitchFamily="50" charset="0"/>
                <a:ea typeface="+mn-ea"/>
                <a:cs typeface="+mn-cs"/>
              </a:rPr>
              <a:t>Conflict with other staff members</a:t>
            </a:r>
          </a:p>
        </p:txBody>
      </p:sp>
      <p:sp>
        <p:nvSpPr>
          <p:cNvPr id="13" name="Rectangle 12"/>
          <p:cNvSpPr/>
          <p:nvPr/>
        </p:nvSpPr>
        <p:spPr>
          <a:xfrm>
            <a:off x="5663844" y="3089495"/>
            <a:ext cx="2935706" cy="1251284"/>
          </a:xfrm>
          <a:prstGeom prst="rect">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prstClr val="white"/>
                </a:solidFill>
                <a:effectLst/>
                <a:uLnTx/>
                <a:uFillTx/>
                <a:latin typeface="BrownStd" panose="00010500010101010101" pitchFamily="50" charset="0"/>
                <a:ea typeface="+mn-ea"/>
                <a:cs typeface="+mn-cs"/>
              </a:rPr>
              <a:t>No positive reinforcement</a:t>
            </a:r>
          </a:p>
        </p:txBody>
      </p:sp>
      <p:sp>
        <p:nvSpPr>
          <p:cNvPr id="14" name="Rectangle 13"/>
          <p:cNvSpPr/>
          <p:nvPr/>
        </p:nvSpPr>
        <p:spPr>
          <a:xfrm>
            <a:off x="2341151" y="3089495"/>
            <a:ext cx="2935706" cy="1251284"/>
          </a:xfrm>
          <a:prstGeom prst="rect">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prstClr val="white"/>
                </a:solidFill>
                <a:effectLst/>
                <a:uLnTx/>
                <a:uFillTx/>
                <a:latin typeface="BrownStd" panose="00010500010101010101" pitchFamily="50" charset="0"/>
                <a:ea typeface="+mn-ea"/>
                <a:cs typeface="+mn-cs"/>
              </a:rPr>
              <a:t>Afraid to ask questions</a:t>
            </a:r>
          </a:p>
        </p:txBody>
      </p:sp>
      <p:sp>
        <p:nvSpPr>
          <p:cNvPr id="15" name="Rectangle 14"/>
          <p:cNvSpPr/>
          <p:nvPr/>
        </p:nvSpPr>
        <p:spPr>
          <a:xfrm>
            <a:off x="5663844" y="4932292"/>
            <a:ext cx="2935706" cy="1251284"/>
          </a:xfrm>
          <a:prstGeom prst="rect">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prstClr val="white"/>
                </a:solidFill>
                <a:effectLst/>
                <a:uLnTx/>
                <a:uFillTx/>
                <a:latin typeface="BrownStd" panose="00010500010101010101" pitchFamily="50" charset="0"/>
                <a:ea typeface="+mn-ea"/>
                <a:cs typeface="+mn-cs"/>
              </a:rPr>
              <a:t>Personal limits</a:t>
            </a:r>
          </a:p>
        </p:txBody>
      </p:sp>
      <p:sp>
        <p:nvSpPr>
          <p:cNvPr id="16" name="Line 9"/>
          <p:cNvSpPr>
            <a:spLocks noChangeShapeType="1"/>
          </p:cNvSpPr>
          <p:nvPr/>
        </p:nvSpPr>
        <p:spPr bwMode="auto">
          <a:xfrm>
            <a:off x="1516282" y="4631173"/>
            <a:ext cx="782693" cy="420311"/>
          </a:xfrm>
          <a:prstGeom prst="line">
            <a:avLst/>
          </a:prstGeom>
          <a:noFill/>
          <a:ln w="9525">
            <a:solidFill>
              <a:srgbClr val="92D050"/>
            </a:solidFill>
            <a:round/>
            <a:headEnd/>
            <a:tailEnd type="triangle" w="med" len="med"/>
          </a:ln>
          <a:effectLst>
            <a:outerShdw dist="23000" dir="5400000" rotWithShape="0">
              <a:srgbClr val="000000">
                <a:alpha val="34999"/>
              </a:srgbClr>
            </a:outerShdw>
          </a:effec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Line 9"/>
          <p:cNvSpPr>
            <a:spLocks noChangeShapeType="1"/>
          </p:cNvSpPr>
          <p:nvPr/>
        </p:nvSpPr>
        <p:spPr bwMode="auto">
          <a:xfrm flipV="1">
            <a:off x="1209470" y="2055368"/>
            <a:ext cx="920656" cy="464525"/>
          </a:xfrm>
          <a:prstGeom prst="line">
            <a:avLst/>
          </a:prstGeom>
          <a:noFill/>
          <a:ln w="9525">
            <a:solidFill>
              <a:srgbClr val="92D050"/>
            </a:solidFill>
            <a:round/>
            <a:headEnd/>
            <a:tailEnd type="triangle" w="med" len="med"/>
          </a:ln>
          <a:effectLst>
            <a:outerShdw dist="23000" dir="5400000" rotWithShape="0">
              <a:srgbClr val="000000">
                <a:alpha val="34999"/>
              </a:srgbClr>
            </a:outerShdw>
          </a:effec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Line 9"/>
          <p:cNvSpPr>
            <a:spLocks noChangeShapeType="1"/>
          </p:cNvSpPr>
          <p:nvPr/>
        </p:nvSpPr>
        <p:spPr bwMode="auto">
          <a:xfrm>
            <a:off x="1516281" y="3698072"/>
            <a:ext cx="782694" cy="34129"/>
          </a:xfrm>
          <a:prstGeom prst="line">
            <a:avLst/>
          </a:prstGeom>
          <a:noFill/>
          <a:ln w="9525">
            <a:solidFill>
              <a:srgbClr val="92D050"/>
            </a:solidFill>
            <a:round/>
            <a:headEnd/>
            <a:tailEnd type="triangle" w="med" len="med"/>
          </a:ln>
          <a:effectLst>
            <a:outerShdw dist="23000" dir="5400000" rotWithShape="0">
              <a:srgbClr val="000000">
                <a:alpha val="34999"/>
              </a:srgbClr>
            </a:outerShdw>
          </a:effec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26" name="Picture 2" descr="3d Rendering Of Thinking Frastrated Man With Red Question Mark ...">
            <a:extLst>
              <a:ext uri="{FF2B5EF4-FFF2-40B4-BE49-F238E27FC236}">
                <a16:creationId xmlns:a16="http://schemas.microsoft.com/office/drawing/2014/main" id="{7F40D2D1-693B-4FC6-9E7A-CB8DA35B62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684" y="2704177"/>
            <a:ext cx="1263702" cy="2202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7380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2882</TotalTime>
  <Words>1645</Words>
  <Application>Microsoft Office PowerPoint</Application>
  <PresentationFormat>Widescreen</PresentationFormat>
  <Paragraphs>214</Paragraphs>
  <Slides>18</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BrownStd</vt:lpstr>
      <vt:lpstr>Calibri</vt:lpstr>
      <vt:lpstr>Univers</vt:lpstr>
      <vt:lpstr>Univers Condensed Light</vt:lpstr>
      <vt:lpstr>Wingdings</vt:lpstr>
      <vt:lpstr>Office Theme</vt:lpstr>
      <vt:lpstr>Performance Management Training for Managers</vt:lpstr>
      <vt:lpstr>SAFETY BRIEFING</vt:lpstr>
      <vt:lpstr>Purpose</vt:lpstr>
      <vt:lpstr>Reason</vt:lpstr>
      <vt:lpstr>TERRA CAT</vt:lpstr>
      <vt:lpstr>Outcome</vt:lpstr>
      <vt:lpstr>What is performance management?</vt:lpstr>
      <vt:lpstr>Managing Poor Performance </vt:lpstr>
      <vt:lpstr>What are the Common Reasons for Poor Performance?  </vt:lpstr>
      <vt:lpstr>Performance Management vs Misconduct </vt:lpstr>
      <vt:lpstr>Concerns with employee’s performance </vt:lpstr>
      <vt:lpstr>Employees performance has not shifted </vt:lpstr>
      <vt:lpstr>What Process to Take? </vt:lpstr>
      <vt:lpstr>Support Tools</vt:lpstr>
      <vt:lpstr>The Importance of File Noting </vt:lpstr>
      <vt:lpstr>File Notes </vt:lpstr>
      <vt:lpstr>Summary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Quin Lawson</dc:creator>
  <cp:lastModifiedBy>Julie Taylor</cp:lastModifiedBy>
  <cp:revision>75</cp:revision>
  <cp:lastPrinted>2020-07-22T23:03:15Z</cp:lastPrinted>
  <dcterms:created xsi:type="dcterms:W3CDTF">2020-01-08T20:31:24Z</dcterms:created>
  <dcterms:modified xsi:type="dcterms:W3CDTF">2020-08-12T23:17:40Z</dcterms:modified>
</cp:coreProperties>
</file>