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7" r:id="rId6"/>
    <p:sldId id="264" r:id="rId7"/>
    <p:sldId id="278" r:id="rId8"/>
    <p:sldId id="281" r:id="rId9"/>
    <p:sldId id="280" r:id="rId10"/>
    <p:sldId id="272" r:id="rId11"/>
    <p:sldId id="279" r:id="rId12"/>
    <p:sldId id="259" r:id="rId13"/>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4D966-E39E-4AB4-BF80-70E0FE520013}" v="84" dt="2020-07-21T04:39:57.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749" autoAdjust="0"/>
    <p:restoredTop sz="94660"/>
  </p:normalViewPr>
  <p:slideViewPr>
    <p:cSldViewPr snapToGrid="0">
      <p:cViewPr varScale="1">
        <p:scale>
          <a:sx n="76" d="100"/>
          <a:sy n="76"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BEBF4-3830-4E7E-BC9D-05B3071E89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520EA55-CD79-489E-B05D-ADD86C54135D}"/>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FB086A92-8DCE-4915-A919-241989B1A3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1178" y="1044597"/>
            <a:ext cx="3612262" cy="970796"/>
          </a:xfrm>
          <a:prstGeom prst="rect">
            <a:avLst/>
          </a:prstGeom>
        </p:spPr>
      </p:pic>
      <p:pic>
        <p:nvPicPr>
          <p:cNvPr id="5" name="Picture 4">
            <a:extLst>
              <a:ext uri="{FF2B5EF4-FFF2-40B4-BE49-F238E27FC236}">
                <a16:creationId xmlns:a16="http://schemas.microsoft.com/office/drawing/2014/main" id="{ED03A806-70EC-4496-A277-713274A88B4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37088" y="6495752"/>
            <a:ext cx="1638053" cy="215257"/>
          </a:xfrm>
          <a:prstGeom prst="rect">
            <a:avLst/>
          </a:prstGeom>
        </p:spPr>
      </p:pic>
    </p:spTree>
    <p:extLst>
      <p:ext uri="{BB962C8B-B14F-4D97-AF65-F5344CB8AC3E}">
        <p14:creationId xmlns:p14="http://schemas.microsoft.com/office/powerpoint/2010/main" val="171159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64790D-A673-4560-AE67-17786D579D14}"/>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1998271A-3A29-4BB7-AF52-F2B93D668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7039" y="6422433"/>
            <a:ext cx="1327785" cy="356842"/>
          </a:xfrm>
          <a:prstGeom prst="rect">
            <a:avLst/>
          </a:prstGeom>
        </p:spPr>
      </p:pic>
      <p:sp>
        <p:nvSpPr>
          <p:cNvPr id="9" name="TextBox 8">
            <a:extLst>
              <a:ext uri="{FF2B5EF4-FFF2-40B4-BE49-F238E27FC236}">
                <a16:creationId xmlns:a16="http://schemas.microsoft.com/office/drawing/2014/main" id="{D6E7AAE1-EA9F-4509-9E74-2DD9067305F1}"/>
              </a:ext>
            </a:extLst>
          </p:cNvPr>
          <p:cNvSpPr txBox="1"/>
          <p:nvPr userDrawn="1"/>
        </p:nvSpPr>
        <p:spPr>
          <a:xfrm>
            <a:off x="428623" y="6461551"/>
            <a:ext cx="521590" cy="276999"/>
          </a:xfrm>
          <a:prstGeom prst="rect">
            <a:avLst/>
          </a:prstGeom>
          <a:noFill/>
        </p:spPr>
        <p:txBody>
          <a:bodyPr wrap="square" rtlCol="0">
            <a:spAutoFit/>
          </a:bodyPr>
          <a:lstStyle/>
          <a:p>
            <a:fld id="{C9129B97-CFEC-480F-9F02-F1F1DBD83216}" type="slidenum">
              <a:rPr lang="en-NZ" sz="1200" smtClean="0">
                <a:solidFill>
                  <a:schemeClr val="bg1"/>
                </a:solidFill>
                <a:latin typeface="Univers" panose="020B0604020202020204" pitchFamily="34" charset="0"/>
              </a:rPr>
              <a:t>‹#›</a:t>
            </a:fld>
            <a:endParaRPr lang="en-NZ" sz="1200" b="1" dirty="0">
              <a:solidFill>
                <a:schemeClr val="bg1"/>
              </a:solidFill>
              <a:latin typeface="Univers" panose="020B0604020202020204" pitchFamily="34" charset="0"/>
            </a:endParaRPr>
          </a:p>
        </p:txBody>
      </p:sp>
      <p:pic>
        <p:nvPicPr>
          <p:cNvPr id="4" name="Picture 3">
            <a:extLst>
              <a:ext uri="{FF2B5EF4-FFF2-40B4-BE49-F238E27FC236}">
                <a16:creationId xmlns:a16="http://schemas.microsoft.com/office/drawing/2014/main" id="{BE4FB91F-98B3-4B91-9B56-DA98EAB85B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sp>
        <p:nvSpPr>
          <p:cNvPr id="17" name="Title 16">
            <a:extLst>
              <a:ext uri="{FF2B5EF4-FFF2-40B4-BE49-F238E27FC236}">
                <a16:creationId xmlns:a16="http://schemas.microsoft.com/office/drawing/2014/main" id="{999B26DB-1BB7-4C6A-B8F3-31EBCAFC0199}"/>
              </a:ext>
            </a:extLst>
          </p:cNvPr>
          <p:cNvSpPr>
            <a:spLocks noGrp="1"/>
          </p:cNvSpPr>
          <p:nvPr>
            <p:ph type="title" hasCustomPrompt="1"/>
          </p:nvPr>
        </p:nvSpPr>
        <p:spPr>
          <a:xfrm>
            <a:off x="435860" y="361074"/>
            <a:ext cx="11498963" cy="512064"/>
          </a:xfrm>
          <a:prstGeom prst="rect">
            <a:avLst/>
          </a:prstGeom>
        </p:spPr>
        <p:txBody>
          <a:bodyPr/>
          <a:lstStyle>
            <a:lvl1pPr>
              <a:defRPr sz="4000" b="1">
                <a:latin typeface="Univers Condensed Light" panose="020B0306020202040204" pitchFamily="34" charset="0"/>
              </a:defRPr>
            </a:lvl1pPr>
          </a:lstStyle>
          <a:p>
            <a:r>
              <a:rPr lang="en-US" dirty="0"/>
              <a:t>HEADING IN CAPS (do not move, resize, or change font)</a:t>
            </a:r>
            <a:endParaRPr lang="en-NZ" dirty="0"/>
          </a:p>
        </p:txBody>
      </p:sp>
      <p:sp>
        <p:nvSpPr>
          <p:cNvPr id="19" name="TextBox 18">
            <a:extLst>
              <a:ext uri="{FF2B5EF4-FFF2-40B4-BE49-F238E27FC236}">
                <a16:creationId xmlns:a16="http://schemas.microsoft.com/office/drawing/2014/main" id="{FCAB57FF-C632-4128-B5E2-2DC17863042F}"/>
              </a:ext>
            </a:extLst>
          </p:cNvPr>
          <p:cNvSpPr txBox="1"/>
          <p:nvPr userDrawn="1"/>
        </p:nvSpPr>
        <p:spPr>
          <a:xfrm>
            <a:off x="561974" y="2526414"/>
            <a:ext cx="11087101" cy="307777"/>
          </a:xfrm>
          <a:prstGeom prst="rect">
            <a:avLst/>
          </a:prstGeom>
          <a:noFill/>
        </p:spPr>
        <p:txBody>
          <a:bodyPr wrap="square" rtlCol="0">
            <a:spAutoFit/>
          </a:bodyPr>
          <a:lstStyle/>
          <a:p>
            <a:pPr algn="just">
              <a:spcAft>
                <a:spcPts val="600"/>
              </a:spcAft>
            </a:pPr>
            <a:endParaRPr lang="en-NZ" sz="1400" dirty="0">
              <a:latin typeface="Univers" panose="020B0604020202020204" pitchFamily="34" charset="0"/>
            </a:endParaRPr>
          </a:p>
        </p:txBody>
      </p:sp>
      <p:sp>
        <p:nvSpPr>
          <p:cNvPr id="21" name="Text Placeholder 20">
            <a:extLst>
              <a:ext uri="{FF2B5EF4-FFF2-40B4-BE49-F238E27FC236}">
                <a16:creationId xmlns:a16="http://schemas.microsoft.com/office/drawing/2014/main" id="{316C099D-340F-489D-AAFC-7D9A61A64F75}"/>
              </a:ext>
            </a:extLst>
          </p:cNvPr>
          <p:cNvSpPr>
            <a:spLocks noGrp="1"/>
          </p:cNvSpPr>
          <p:nvPr>
            <p:ph type="body" sz="quarter" idx="10" hasCustomPrompt="1"/>
          </p:nvPr>
        </p:nvSpPr>
        <p:spPr>
          <a:xfrm>
            <a:off x="561972" y="1376610"/>
            <a:ext cx="4791077" cy="646331"/>
          </a:xfrm>
          <a:prstGeom prst="rect">
            <a:avLst/>
          </a:prstGeom>
          <a:solidFill>
            <a:schemeClr val="bg1"/>
          </a:solidFill>
          <a:effectLst>
            <a:outerShdw dist="38100" dir="10800000" algn="ctr" rotWithShape="0">
              <a:srgbClr val="FFC000"/>
            </a:outerShdw>
          </a:effectLst>
        </p:spPr>
        <p:txBody>
          <a:bodyPr>
            <a:spAutoFit/>
          </a:bodyPr>
          <a:lstStyle>
            <a:lvl1pPr marL="0" marR="0" indent="0" algn="l" defTabSz="914400" rtl="0" eaLnBrk="1" fontAlgn="auto" latinLnBrk="0" hangingPunct="1">
              <a:lnSpc>
                <a:spcPct val="100000"/>
              </a:lnSpc>
              <a:spcBef>
                <a:spcPts val="0"/>
              </a:spcBef>
              <a:spcAft>
                <a:spcPts val="600"/>
              </a:spcAft>
              <a:buClrTx/>
              <a:buSzTx/>
              <a:buFontTx/>
              <a:buNone/>
              <a:tabLst/>
              <a:defRPr sz="1800"/>
            </a:lvl1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NZ" sz="1800" b="0" i="0" u="none" strike="noStrike" kern="1200" cap="none" spc="0" normalizeH="0" baseline="0" noProof="0" dirty="0">
                <a:ln>
                  <a:noFill/>
                </a:ln>
                <a:solidFill>
                  <a:prstClr val="black">
                    <a:lumMod val="50000"/>
                    <a:lumOff val="50000"/>
                  </a:prstClr>
                </a:solidFill>
                <a:effectLst/>
                <a:uLnTx/>
                <a:uFillTx/>
                <a:latin typeface="Univers" panose="020B0604020202020204" pitchFamily="34" charset="0"/>
                <a:ea typeface="+mn-ea"/>
                <a:cs typeface="+mn-cs"/>
              </a:rPr>
              <a:t>Opening paragraph style. Can be used as pull-quote style too.</a:t>
            </a:r>
          </a:p>
        </p:txBody>
      </p:sp>
      <p:sp>
        <p:nvSpPr>
          <p:cNvPr id="23" name="Text Placeholder 22">
            <a:extLst>
              <a:ext uri="{FF2B5EF4-FFF2-40B4-BE49-F238E27FC236}">
                <a16:creationId xmlns:a16="http://schemas.microsoft.com/office/drawing/2014/main" id="{007F3C2C-396E-4646-901D-B05077BA68B8}"/>
              </a:ext>
            </a:extLst>
          </p:cNvPr>
          <p:cNvSpPr>
            <a:spLocks noGrp="1"/>
          </p:cNvSpPr>
          <p:nvPr>
            <p:ph type="body" sz="quarter" idx="11" hasCustomPrompt="1"/>
          </p:nvPr>
        </p:nvSpPr>
        <p:spPr>
          <a:xfrm>
            <a:off x="561971" y="2406848"/>
            <a:ext cx="11372851" cy="307777"/>
          </a:xfrm>
          <a:prstGeom prst="rect">
            <a:avLst/>
          </a:prstGeom>
        </p:spPr>
        <p:txBody>
          <a:bodyPr>
            <a:spAutoFit/>
          </a:bodyPr>
          <a:lstStyle>
            <a:lvl1pPr marL="0" marR="0" indent="0" algn="just" defTabSz="914400" rtl="0" eaLnBrk="1" fontAlgn="auto" latinLnBrk="0" hangingPunct="1">
              <a:lnSpc>
                <a:spcPct val="100000"/>
              </a:lnSpc>
              <a:spcBef>
                <a:spcPts val="0"/>
              </a:spcBef>
              <a:spcAft>
                <a:spcPts val="600"/>
              </a:spcAft>
              <a:buClrTx/>
              <a:buSzTx/>
              <a:buFontTx/>
              <a:buNone/>
              <a:tabLst/>
              <a:defRPr sz="1200"/>
            </a:lvl1pPr>
            <a:lvl2pPr marL="457200" indent="0">
              <a:buNone/>
              <a:defRPr/>
            </a:lvl2p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NZ" sz="1400" b="0" i="0" u="none" strike="noStrike" kern="1200" cap="none" spc="0" normalizeH="0" baseline="0" noProof="0" dirty="0">
                <a:ln>
                  <a:noFill/>
                </a:ln>
                <a:solidFill>
                  <a:prstClr val="black"/>
                </a:solidFill>
                <a:effectLst/>
                <a:uLnTx/>
                <a:uFillTx/>
                <a:latin typeface="Univers" panose="020B0604020202020204" pitchFamily="34" charset="0"/>
                <a:ea typeface="+mn-ea"/>
                <a:cs typeface="+mn-cs"/>
              </a:rPr>
              <a:t>Content goes here. This is the main body copy style.</a:t>
            </a:r>
          </a:p>
        </p:txBody>
      </p:sp>
    </p:spTree>
    <p:extLst>
      <p:ext uri="{BB962C8B-B14F-4D97-AF65-F5344CB8AC3E}">
        <p14:creationId xmlns:p14="http://schemas.microsoft.com/office/powerpoint/2010/main" val="226308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0C306E7-4E5D-4403-976E-1B34645B02E4}"/>
              </a:ext>
            </a:extLst>
          </p:cNvPr>
          <p:cNvSpPr>
            <a:spLocks noGrp="1"/>
          </p:cNvSpPr>
          <p:nvPr>
            <p:ph type="body" sz="quarter" idx="10" hasCustomPrompt="1"/>
          </p:nvPr>
        </p:nvSpPr>
        <p:spPr>
          <a:xfrm>
            <a:off x="942972" y="2376739"/>
            <a:ext cx="10991851" cy="2176212"/>
          </a:xfrm>
          <a:prstGeom prst="rect">
            <a:avLst/>
          </a:prstGeom>
          <a:noFill/>
          <a:effectLst/>
        </p:spPr>
        <p:txBody>
          <a:bodyPr bIns="180000">
            <a:noAutofit/>
          </a:bodyPr>
          <a:lstStyle>
            <a:lvl1pPr marL="0" indent="0">
              <a:buNone/>
              <a:defRPr sz="6000" b="1">
                <a:solidFill>
                  <a:schemeClr val="tx1">
                    <a:lumMod val="50000"/>
                    <a:lumOff val="50000"/>
                  </a:schemeClr>
                </a:solidFill>
                <a:latin typeface="Univers Condensed Light" panose="020B0306020202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HEADING [IN CAPS]</a:t>
            </a:r>
            <a:endParaRPr lang="en-NZ" dirty="0"/>
          </a:p>
        </p:txBody>
      </p:sp>
      <p:sp>
        <p:nvSpPr>
          <p:cNvPr id="8" name="Rectangle 7">
            <a:extLst>
              <a:ext uri="{FF2B5EF4-FFF2-40B4-BE49-F238E27FC236}">
                <a16:creationId xmlns:a16="http://schemas.microsoft.com/office/drawing/2014/main" id="{75652587-D47D-4CF2-8E2C-4926F3091490}"/>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4CF40AAA-E11A-4601-87DF-651865A257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7039" y="6422433"/>
            <a:ext cx="1327785" cy="356842"/>
          </a:xfrm>
          <a:prstGeom prst="rect">
            <a:avLst/>
          </a:prstGeom>
        </p:spPr>
      </p:pic>
      <p:sp>
        <p:nvSpPr>
          <p:cNvPr id="10" name="TextBox 9">
            <a:extLst>
              <a:ext uri="{FF2B5EF4-FFF2-40B4-BE49-F238E27FC236}">
                <a16:creationId xmlns:a16="http://schemas.microsoft.com/office/drawing/2014/main" id="{D2646099-0399-4745-AAC7-06AC2D76F759}"/>
              </a:ext>
            </a:extLst>
          </p:cNvPr>
          <p:cNvSpPr txBox="1"/>
          <p:nvPr userDrawn="1"/>
        </p:nvSpPr>
        <p:spPr>
          <a:xfrm>
            <a:off x="428623" y="6461551"/>
            <a:ext cx="521590" cy="276999"/>
          </a:xfrm>
          <a:prstGeom prst="rect">
            <a:avLst/>
          </a:prstGeom>
          <a:noFill/>
        </p:spPr>
        <p:txBody>
          <a:bodyPr wrap="square" rtlCol="0">
            <a:spAutoFit/>
          </a:bodyPr>
          <a:lstStyle/>
          <a:p>
            <a:fld id="{C9129B97-CFEC-480F-9F02-F1F1DBD83216}" type="slidenum">
              <a:rPr lang="en-NZ" sz="1200" smtClean="0">
                <a:solidFill>
                  <a:schemeClr val="bg1"/>
                </a:solidFill>
                <a:latin typeface="Univers" panose="020B0604020202020204" pitchFamily="34" charset="0"/>
              </a:rPr>
              <a:t>‹#›</a:t>
            </a:fld>
            <a:endParaRPr lang="en-NZ" sz="1200" b="1" dirty="0">
              <a:solidFill>
                <a:schemeClr val="bg1"/>
              </a:solidFill>
              <a:latin typeface="Univers" panose="020B0604020202020204" pitchFamily="34" charset="0"/>
            </a:endParaRPr>
          </a:p>
        </p:txBody>
      </p:sp>
      <p:pic>
        <p:nvPicPr>
          <p:cNvPr id="12" name="Picture 11">
            <a:extLst>
              <a:ext uri="{FF2B5EF4-FFF2-40B4-BE49-F238E27FC236}">
                <a16:creationId xmlns:a16="http://schemas.microsoft.com/office/drawing/2014/main" id="{97EF3837-557D-4AA6-BDBF-2AC71466C5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cxnSp>
        <p:nvCxnSpPr>
          <p:cNvPr id="3" name="Straight Connector 2">
            <a:extLst>
              <a:ext uri="{FF2B5EF4-FFF2-40B4-BE49-F238E27FC236}">
                <a16:creationId xmlns:a16="http://schemas.microsoft.com/office/drawing/2014/main" id="{0EDA31FB-CCEB-43E2-B4B3-26F6175EF09F}"/>
              </a:ext>
            </a:extLst>
          </p:cNvPr>
          <p:cNvCxnSpPr>
            <a:cxnSpLocks/>
          </p:cNvCxnSpPr>
          <p:nvPr userDrawn="1"/>
        </p:nvCxnSpPr>
        <p:spPr>
          <a:xfrm>
            <a:off x="895347" y="2357689"/>
            <a:ext cx="0" cy="84271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2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BF55153-158D-4F1D-BF69-980B20DA13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D81679C-0440-4962-B479-B8F718190DF1}"/>
              </a:ext>
            </a:extLst>
          </p:cNvPr>
          <p:cNvSpPr/>
          <p:nvPr userDrawn="1"/>
        </p:nvSpPr>
        <p:spPr>
          <a:xfrm>
            <a:off x="1" y="0"/>
            <a:ext cx="12191998" cy="634593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a:extLst>
              <a:ext uri="{FF2B5EF4-FFF2-40B4-BE49-F238E27FC236}">
                <a16:creationId xmlns:a16="http://schemas.microsoft.com/office/drawing/2014/main" id="{6BB49976-CA12-47B1-9D7B-4AC1AC2F9D0A}"/>
              </a:ext>
            </a:extLst>
          </p:cNvPr>
          <p:cNvSpPr/>
          <p:nvPr userDrawn="1"/>
        </p:nvSpPr>
        <p:spPr>
          <a:xfrm>
            <a:off x="0" y="6345936"/>
            <a:ext cx="12191999" cy="512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a:extLst>
              <a:ext uri="{FF2B5EF4-FFF2-40B4-BE49-F238E27FC236}">
                <a16:creationId xmlns:a16="http://schemas.microsoft.com/office/drawing/2014/main" id="{5950B13A-EFA1-41C3-8D86-D34F96763034}"/>
              </a:ext>
            </a:extLst>
          </p:cNvPr>
          <p:cNvSpPr txBox="1"/>
          <p:nvPr userDrawn="1"/>
        </p:nvSpPr>
        <p:spPr>
          <a:xfrm>
            <a:off x="961262" y="4197946"/>
            <a:ext cx="6363082" cy="1815882"/>
          </a:xfrm>
          <a:prstGeom prst="rect">
            <a:avLst/>
          </a:prstGeom>
          <a:noFill/>
        </p:spPr>
        <p:txBody>
          <a:bodyPr wrap="square" rtlCol="0">
            <a:spAutoFit/>
          </a:bodyPr>
          <a:lstStyle/>
          <a:p>
            <a:pPr algn="just"/>
            <a:r>
              <a:rPr lang="en-NZ" sz="800" dirty="0">
                <a:solidFill>
                  <a:schemeClr val="bg1"/>
                </a:solidFill>
                <a:latin typeface="Univers" panose="020B0604020202020204" pitchFamily="34" charset="0"/>
              </a:rPr>
              <a:t>Caterpillar and Terra Cat respectively retain all copyrights in any text, graphic images, and software owned by Caterpillar or Terra Cat and hereby authorize you to electronically copy documents published herein solely for the purpose of transmitting or viewing the information. You may not mirror, modify or otherwise alter any files in this website for rebroadcast, or print the information contained therein, without written permission from Caterpillar or Terra Cat respectively. Except as expressly provided above, nothing contained herein shall be construed as conferring any license or right under any Caterpillar or Terra Cat copyright, patent or trademark.</a:t>
            </a:r>
          </a:p>
          <a:p>
            <a:pPr algn="just"/>
            <a:endParaRPr lang="en-NZ" sz="800" dirty="0">
              <a:solidFill>
                <a:schemeClr val="bg1"/>
              </a:solidFill>
              <a:latin typeface="Univers" panose="020B0604020202020204" pitchFamily="34" charset="0"/>
            </a:endParaRPr>
          </a:p>
          <a:p>
            <a:pPr algn="just"/>
            <a:r>
              <a:rPr lang="en-NZ" sz="800" dirty="0">
                <a:solidFill>
                  <a:schemeClr val="bg1"/>
                </a:solidFill>
                <a:latin typeface="Univers" panose="020B0604020202020204" pitchFamily="34" charset="0"/>
              </a:rPr>
              <a:t>CAT, CATERPILLAR, their respective logos, and "Caterpillar Yellow," as well as corporate and product identity used herein, are trademarks of Caterpillar and may not be used without permission. Cat and Caterpillar are registered trademarks of Caterpillar Inc., 100 N.E. Adams, Peoria IL 61629.</a:t>
            </a:r>
          </a:p>
          <a:p>
            <a:pPr algn="just"/>
            <a:r>
              <a:rPr lang="en-NZ" sz="800" dirty="0">
                <a:solidFill>
                  <a:schemeClr val="bg1"/>
                </a:solidFill>
                <a:latin typeface="Univers" panose="020B0604020202020204" pitchFamily="34" charset="0"/>
              </a:rPr>
              <a:t>Terra Cat, their respective logos as well as corporate and product identity used herein, are trademarks of Terra Cat and may not be used without permission. Terra Cat is a registered trademark of Gough </a:t>
            </a:r>
            <a:r>
              <a:rPr lang="en-NZ" sz="800" dirty="0" err="1">
                <a:solidFill>
                  <a:schemeClr val="bg1"/>
                </a:solidFill>
                <a:latin typeface="Univers" panose="020B0604020202020204" pitchFamily="34" charset="0"/>
              </a:rPr>
              <a:t>Gough</a:t>
            </a:r>
            <a:r>
              <a:rPr lang="en-NZ" sz="800" dirty="0">
                <a:solidFill>
                  <a:schemeClr val="bg1"/>
                </a:solidFill>
                <a:latin typeface="Univers" panose="020B0604020202020204" pitchFamily="34" charset="0"/>
              </a:rPr>
              <a:t> and Hamer Limited, 24 Amyes Road, Hornby, Christchurch.</a:t>
            </a:r>
          </a:p>
          <a:p>
            <a:pPr algn="just"/>
            <a:endParaRPr lang="en-NZ" sz="800" dirty="0">
              <a:solidFill>
                <a:schemeClr val="bg1"/>
              </a:solidFill>
              <a:latin typeface="Univers" panose="020B0604020202020204" pitchFamily="34" charset="0"/>
            </a:endParaRPr>
          </a:p>
          <a:p>
            <a:pPr algn="just"/>
            <a:r>
              <a:rPr lang="en-NZ" sz="800" dirty="0">
                <a:solidFill>
                  <a:schemeClr val="bg1"/>
                </a:solidFill>
                <a:latin typeface="Univers" panose="020B0604020202020204" pitchFamily="34" charset="0"/>
              </a:rPr>
              <a:t>Caterpillar and Terra Cat reserve the right to change specifications without notice, therefore please check any data from this website or specification sheet with the sales consultant prior to ordering to ensure correctness.</a:t>
            </a:r>
            <a:endParaRPr lang="en-NZ" sz="800" b="1" dirty="0">
              <a:solidFill>
                <a:schemeClr val="bg1"/>
              </a:solidFill>
              <a:latin typeface="Univers" panose="020B0604020202020204" pitchFamily="34" charset="0"/>
            </a:endParaRPr>
          </a:p>
        </p:txBody>
      </p:sp>
      <p:pic>
        <p:nvPicPr>
          <p:cNvPr id="9" name="Picture 8">
            <a:extLst>
              <a:ext uri="{FF2B5EF4-FFF2-40B4-BE49-F238E27FC236}">
                <a16:creationId xmlns:a16="http://schemas.microsoft.com/office/drawing/2014/main" id="{81259022-F7CF-480E-BAD9-97705AACE2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1177" y="1044595"/>
            <a:ext cx="1856615" cy="498965"/>
          </a:xfrm>
          <a:prstGeom prst="rect">
            <a:avLst/>
          </a:prstGeom>
        </p:spPr>
      </p:pic>
      <p:cxnSp>
        <p:nvCxnSpPr>
          <p:cNvPr id="10" name="Straight Connector 9">
            <a:extLst>
              <a:ext uri="{FF2B5EF4-FFF2-40B4-BE49-F238E27FC236}">
                <a16:creationId xmlns:a16="http://schemas.microsoft.com/office/drawing/2014/main" id="{0DE3B6F8-9373-4A16-A08F-324CC015AD14}"/>
              </a:ext>
            </a:extLst>
          </p:cNvPr>
          <p:cNvCxnSpPr>
            <a:cxnSpLocks/>
          </p:cNvCxnSpPr>
          <p:nvPr userDrawn="1"/>
        </p:nvCxnSpPr>
        <p:spPr>
          <a:xfrm>
            <a:off x="0" y="6345935"/>
            <a:ext cx="12191999"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B64A853-D003-4DAD-A101-05592A2CD3C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888" y="6495752"/>
            <a:ext cx="1638053" cy="215257"/>
          </a:xfrm>
          <a:prstGeom prst="rect">
            <a:avLst/>
          </a:prstGeom>
        </p:spPr>
      </p:pic>
    </p:spTree>
    <p:extLst>
      <p:ext uri="{BB962C8B-B14F-4D97-AF65-F5344CB8AC3E}">
        <p14:creationId xmlns:p14="http://schemas.microsoft.com/office/powerpoint/2010/main" val="1236303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Univers"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nivers"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2598E5-F781-4EDD-9570-7A846E2A49D4}"/>
              </a:ext>
            </a:extLst>
          </p:cNvPr>
          <p:cNvSpPr txBox="1"/>
          <p:nvPr/>
        </p:nvSpPr>
        <p:spPr>
          <a:xfrm>
            <a:off x="942973" y="2395788"/>
            <a:ext cx="9753602" cy="1076577"/>
          </a:xfrm>
          <a:prstGeom prst="rect">
            <a:avLst/>
          </a:prstGeom>
          <a:noFill/>
        </p:spPr>
        <p:txBody>
          <a:bodyPr wrap="square" rtlCol="0">
            <a:spAutoFit/>
          </a:bodyPr>
          <a:lstStyle/>
          <a:p>
            <a:pPr>
              <a:lnSpc>
                <a:spcPct val="70000"/>
              </a:lnSpc>
            </a:pPr>
            <a:r>
              <a:rPr lang="en-NZ" sz="8800" b="1" dirty="0">
                <a:solidFill>
                  <a:schemeClr val="bg1"/>
                </a:solidFill>
                <a:latin typeface="Univers Condensed Light" panose="020B0306020202040204" pitchFamily="34" charset="0"/>
              </a:rPr>
              <a:t>Excellence Programs</a:t>
            </a:r>
          </a:p>
        </p:txBody>
      </p:sp>
      <p:sp>
        <p:nvSpPr>
          <p:cNvPr id="7" name="TextBox 6">
            <a:extLst>
              <a:ext uri="{FF2B5EF4-FFF2-40B4-BE49-F238E27FC236}">
                <a16:creationId xmlns:a16="http://schemas.microsoft.com/office/drawing/2014/main" id="{E8DD1456-C06B-429D-8256-AAABCEDA9F73}"/>
              </a:ext>
            </a:extLst>
          </p:cNvPr>
          <p:cNvSpPr txBox="1"/>
          <p:nvPr/>
        </p:nvSpPr>
        <p:spPr>
          <a:xfrm>
            <a:off x="962024" y="4358347"/>
            <a:ext cx="4525138" cy="369332"/>
          </a:xfrm>
          <a:prstGeom prst="rect">
            <a:avLst/>
          </a:prstGeom>
          <a:noFill/>
        </p:spPr>
        <p:txBody>
          <a:bodyPr wrap="square" rtlCol="0">
            <a:spAutoFit/>
          </a:bodyPr>
          <a:lstStyle/>
          <a:p>
            <a:r>
              <a:rPr lang="en-NZ" dirty="0">
                <a:solidFill>
                  <a:schemeClr val="bg1"/>
                </a:solidFill>
                <a:latin typeface="Univers" panose="020B0604020202020204" pitchFamily="34" charset="0"/>
              </a:rPr>
              <a:t>Update for Branch Managers</a:t>
            </a:r>
            <a:endParaRPr lang="en-NZ" b="1" dirty="0">
              <a:solidFill>
                <a:schemeClr val="bg1"/>
              </a:solidFill>
              <a:latin typeface="Univers" panose="020B0604020202020204" pitchFamily="34" charset="0"/>
            </a:endParaRPr>
          </a:p>
        </p:txBody>
      </p:sp>
      <p:sp>
        <p:nvSpPr>
          <p:cNvPr id="10" name="TextBox 9">
            <a:extLst>
              <a:ext uri="{FF2B5EF4-FFF2-40B4-BE49-F238E27FC236}">
                <a16:creationId xmlns:a16="http://schemas.microsoft.com/office/drawing/2014/main" id="{FAB25724-8E29-472E-A7C6-FE82B3FC34A2}"/>
              </a:ext>
            </a:extLst>
          </p:cNvPr>
          <p:cNvSpPr txBox="1"/>
          <p:nvPr/>
        </p:nvSpPr>
        <p:spPr>
          <a:xfrm>
            <a:off x="965453" y="6442501"/>
            <a:ext cx="2952370" cy="276999"/>
          </a:xfrm>
          <a:prstGeom prst="rect">
            <a:avLst/>
          </a:prstGeom>
          <a:noFill/>
        </p:spPr>
        <p:txBody>
          <a:bodyPr wrap="square" rtlCol="0">
            <a:spAutoFit/>
          </a:bodyPr>
          <a:lstStyle/>
          <a:p>
            <a:r>
              <a:rPr lang="en-NZ" sz="1200" dirty="0">
                <a:solidFill>
                  <a:schemeClr val="bg1"/>
                </a:solidFill>
                <a:latin typeface="Univers" panose="020B0604020202020204" pitchFamily="34" charset="0"/>
              </a:rPr>
              <a:t>July 2020</a:t>
            </a:r>
            <a:endParaRPr lang="en-NZ" sz="1200" b="1" dirty="0">
              <a:solidFill>
                <a:schemeClr val="bg1"/>
              </a:solidFill>
              <a:latin typeface="Univers" panose="020B0604020202020204" pitchFamily="34" charset="0"/>
            </a:endParaRPr>
          </a:p>
        </p:txBody>
      </p:sp>
    </p:spTree>
    <p:extLst>
      <p:ext uri="{BB962C8B-B14F-4D97-AF65-F5344CB8AC3E}">
        <p14:creationId xmlns:p14="http://schemas.microsoft.com/office/powerpoint/2010/main" val="414851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8233642-D198-448E-BC4A-B86B13A7577E}"/>
              </a:ext>
            </a:extLst>
          </p:cNvPr>
          <p:cNvSpPr>
            <a:spLocks noGrp="1"/>
          </p:cNvSpPr>
          <p:nvPr>
            <p:ph type="title"/>
          </p:nvPr>
        </p:nvSpPr>
        <p:spPr>
          <a:xfrm>
            <a:off x="833002" y="365125"/>
            <a:ext cx="3973667" cy="5811837"/>
          </a:xfrm>
        </p:spPr>
        <p:txBody>
          <a:bodyPr vert="horz" lIns="91440" tIns="45720" rIns="91440" bIns="45720" rtlCol="0" anchor="ctr">
            <a:normAutofit/>
          </a:bodyPr>
          <a:lstStyle/>
          <a:p>
            <a:r>
              <a:rPr lang="en-US" sz="4400" kern="1200" dirty="0">
                <a:solidFill>
                  <a:srgbClr val="FFFFFF"/>
                </a:solidFill>
                <a:latin typeface="+mj-lt"/>
                <a:ea typeface="+mj-ea"/>
                <a:cs typeface="+mj-cs"/>
              </a:rPr>
              <a:t>Content</a:t>
            </a:r>
          </a:p>
        </p:txBody>
      </p:sp>
      <p:sp>
        <p:nvSpPr>
          <p:cNvPr id="6" name="Text Placeholder 5">
            <a:extLst>
              <a:ext uri="{FF2B5EF4-FFF2-40B4-BE49-F238E27FC236}">
                <a16:creationId xmlns:a16="http://schemas.microsoft.com/office/drawing/2014/main" id="{7498936A-E96B-4F27-8048-6BA52085B1AC}"/>
              </a:ext>
            </a:extLst>
          </p:cNvPr>
          <p:cNvSpPr>
            <a:spLocks noGrp="1"/>
          </p:cNvSpPr>
          <p:nvPr>
            <p:ph type="body" sz="quarter" idx="10"/>
          </p:nvPr>
        </p:nvSpPr>
        <p:spPr>
          <a:xfrm>
            <a:off x="5356927" y="365125"/>
            <a:ext cx="5996871" cy="5811837"/>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dirty="0">
                <a:solidFill>
                  <a:srgbClr val="FFFFFF"/>
                </a:solidFill>
                <a:latin typeface="+mn-lt"/>
              </a:rPr>
              <a:t>Context and Background</a:t>
            </a:r>
          </a:p>
          <a:p>
            <a:pPr indent="-228600">
              <a:lnSpc>
                <a:spcPct val="90000"/>
              </a:lnSpc>
              <a:buFont typeface="Arial" panose="020B0604020202020204" pitchFamily="34" charset="0"/>
              <a:buChar char="•"/>
            </a:pPr>
            <a:r>
              <a:rPr lang="en-US" sz="2000" dirty="0">
                <a:solidFill>
                  <a:srgbClr val="FFFFFF"/>
                </a:solidFill>
                <a:latin typeface="+mn-lt"/>
              </a:rPr>
              <a:t>Overview</a:t>
            </a:r>
          </a:p>
          <a:p>
            <a:pPr indent="-228600">
              <a:lnSpc>
                <a:spcPct val="90000"/>
              </a:lnSpc>
              <a:buFont typeface="Arial" panose="020B0604020202020204" pitchFamily="34" charset="0"/>
              <a:buChar char="•"/>
            </a:pPr>
            <a:r>
              <a:rPr lang="en-US" sz="2000" dirty="0">
                <a:solidFill>
                  <a:srgbClr val="FFFFFF"/>
                </a:solidFill>
                <a:latin typeface="+mn-lt"/>
              </a:rPr>
              <a:t>Excellence Programs and Leadership Table</a:t>
            </a:r>
          </a:p>
          <a:p>
            <a:pPr indent="-228600">
              <a:lnSpc>
                <a:spcPct val="90000"/>
              </a:lnSpc>
              <a:buFont typeface="Arial" panose="020B0604020202020204" pitchFamily="34" charset="0"/>
              <a:buChar char="•"/>
            </a:pPr>
            <a:r>
              <a:rPr lang="en-US" sz="2000" dirty="0">
                <a:solidFill>
                  <a:srgbClr val="FFFFFF"/>
                </a:solidFill>
                <a:latin typeface="+mn-lt"/>
              </a:rPr>
              <a:t>Commercial Benefits</a:t>
            </a:r>
          </a:p>
          <a:p>
            <a:pPr indent="-228600">
              <a:lnSpc>
                <a:spcPct val="90000"/>
              </a:lnSpc>
              <a:buFont typeface="Arial" panose="020B0604020202020204" pitchFamily="34" charset="0"/>
              <a:buChar char="•"/>
            </a:pPr>
            <a:r>
              <a:rPr lang="en-US" sz="2000" dirty="0">
                <a:solidFill>
                  <a:srgbClr val="FFFFFF"/>
                </a:solidFill>
                <a:latin typeface="+mn-lt"/>
              </a:rPr>
              <a:t>Areas of focus</a:t>
            </a:r>
          </a:p>
          <a:p>
            <a:pPr indent="-228600">
              <a:lnSpc>
                <a:spcPct val="90000"/>
              </a:lnSpc>
              <a:buFont typeface="Arial" panose="020B0604020202020204" pitchFamily="34" charset="0"/>
              <a:buChar char="•"/>
            </a:pPr>
            <a:r>
              <a:rPr lang="en-US" sz="2000" dirty="0">
                <a:solidFill>
                  <a:srgbClr val="FFFFFF"/>
                </a:solidFill>
                <a:latin typeface="+mn-lt"/>
              </a:rPr>
              <a:t>What you can do to help</a:t>
            </a:r>
          </a:p>
          <a:p>
            <a:pPr indent="-228600">
              <a:lnSpc>
                <a:spcPct val="90000"/>
              </a:lnSpc>
              <a:buFont typeface="Arial" panose="020B0604020202020204" pitchFamily="34" charset="0"/>
              <a:buChar char="•"/>
            </a:pPr>
            <a:endParaRPr lang="en-US" sz="2600" dirty="0">
              <a:solidFill>
                <a:srgbClr val="FFFFFF"/>
              </a:solidFill>
              <a:latin typeface="+mn-lt"/>
            </a:endParaRPr>
          </a:p>
        </p:txBody>
      </p:sp>
    </p:spTree>
    <p:extLst>
      <p:ext uri="{BB962C8B-B14F-4D97-AF65-F5344CB8AC3E}">
        <p14:creationId xmlns:p14="http://schemas.microsoft.com/office/powerpoint/2010/main" val="27231990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53BC-4C09-42E6-AA77-EB26A976EB18}"/>
              </a:ext>
            </a:extLst>
          </p:cNvPr>
          <p:cNvSpPr>
            <a:spLocks noGrp="1"/>
          </p:cNvSpPr>
          <p:nvPr>
            <p:ph type="title"/>
          </p:nvPr>
        </p:nvSpPr>
        <p:spPr/>
        <p:txBody>
          <a:bodyPr/>
          <a:lstStyle/>
          <a:p>
            <a:r>
              <a:rPr lang="en-AU" dirty="0"/>
              <a:t>CONTEXT AND BACKGROUND</a:t>
            </a:r>
          </a:p>
        </p:txBody>
      </p:sp>
      <p:sp>
        <p:nvSpPr>
          <p:cNvPr id="3" name="Text Placeholder 2">
            <a:extLst>
              <a:ext uri="{FF2B5EF4-FFF2-40B4-BE49-F238E27FC236}">
                <a16:creationId xmlns:a16="http://schemas.microsoft.com/office/drawing/2014/main" id="{AE8A1982-A257-4E9D-9C8F-853F6BD5F73C}"/>
              </a:ext>
            </a:extLst>
          </p:cNvPr>
          <p:cNvSpPr>
            <a:spLocks noGrp="1"/>
          </p:cNvSpPr>
          <p:nvPr>
            <p:ph type="body" sz="quarter" idx="10"/>
          </p:nvPr>
        </p:nvSpPr>
        <p:spPr>
          <a:xfrm>
            <a:off x="561972" y="1376610"/>
            <a:ext cx="6178462" cy="1908215"/>
          </a:xfrm>
        </p:spPr>
        <p:txBody>
          <a:bodyPr/>
          <a:lstStyle/>
          <a:p>
            <a:r>
              <a:rPr lang="en-NZ" dirty="0"/>
              <a:t>Terra Cat Business Strategy, Transition Plan, Leadership Table initiatives and Excellence Programs all have a ‘pull’ on organisational activity and capacity.</a:t>
            </a:r>
          </a:p>
          <a:p>
            <a:endParaRPr lang="en-NZ" dirty="0"/>
          </a:p>
          <a:p>
            <a:r>
              <a:rPr lang="en-NZ" dirty="0"/>
              <a:t>Governance at an ‘Enterprise’ level supports business alignment and initiative prioritisation.</a:t>
            </a:r>
            <a:endParaRPr lang="en-AU" dirty="0"/>
          </a:p>
        </p:txBody>
      </p:sp>
      <p:sp>
        <p:nvSpPr>
          <p:cNvPr id="4" name="Text Placeholder 3">
            <a:extLst>
              <a:ext uri="{FF2B5EF4-FFF2-40B4-BE49-F238E27FC236}">
                <a16:creationId xmlns:a16="http://schemas.microsoft.com/office/drawing/2014/main" id="{FECB1DCE-1E3B-4647-B953-EBE85E407D42}"/>
              </a:ext>
            </a:extLst>
          </p:cNvPr>
          <p:cNvSpPr>
            <a:spLocks noGrp="1"/>
          </p:cNvSpPr>
          <p:nvPr>
            <p:ph type="body" sz="quarter" idx="11"/>
          </p:nvPr>
        </p:nvSpPr>
        <p:spPr>
          <a:xfrm>
            <a:off x="561971" y="3704435"/>
            <a:ext cx="4738162" cy="2462213"/>
          </a:xfrm>
        </p:spPr>
        <p:txBody>
          <a:bodyPr/>
          <a:lstStyle/>
          <a:p>
            <a:r>
              <a:rPr lang="en-AU" sz="1400" dirty="0"/>
              <a:t>Benefits of Excellence Programs – What’s in it for us!</a:t>
            </a:r>
          </a:p>
          <a:p>
            <a:pPr marL="171450" indent="-171450" algn="l">
              <a:buFont typeface="Arial" panose="020B0604020202020204" pitchFamily="34" charset="0"/>
              <a:buChar char="•"/>
            </a:pPr>
            <a:r>
              <a:rPr lang="en-AU" dirty="0"/>
              <a:t>Driving excellence and consistency in capabilities</a:t>
            </a:r>
          </a:p>
          <a:p>
            <a:pPr marL="171450" indent="-171450" algn="l">
              <a:buFont typeface="Arial" panose="020B0604020202020204" pitchFamily="34" charset="0"/>
              <a:buChar char="•"/>
            </a:pPr>
            <a:r>
              <a:rPr lang="en-AU" dirty="0"/>
              <a:t>Revealing a clear path for growth</a:t>
            </a:r>
          </a:p>
          <a:p>
            <a:pPr marL="171450" indent="-171450" algn="l">
              <a:buFont typeface="Arial" panose="020B0604020202020204" pitchFamily="34" charset="0"/>
              <a:buChar char="•"/>
            </a:pPr>
            <a:r>
              <a:rPr lang="en-AU" dirty="0"/>
              <a:t>Providing visibility into best practices</a:t>
            </a:r>
          </a:p>
          <a:p>
            <a:pPr marL="171450" indent="-171450" algn="l">
              <a:buFont typeface="Arial" panose="020B0604020202020204" pitchFamily="34" charset="0"/>
              <a:buChar char="•"/>
            </a:pPr>
            <a:r>
              <a:rPr lang="en-AU" dirty="0"/>
              <a:t>Recognising dealers for performance and commitment to excellence</a:t>
            </a:r>
          </a:p>
          <a:p>
            <a:pPr marL="171450" indent="-171450" algn="l">
              <a:buFont typeface="Arial" panose="020B0604020202020204" pitchFamily="34" charset="0"/>
              <a:buChar char="•"/>
            </a:pPr>
            <a:r>
              <a:rPr lang="en-AU" dirty="0"/>
              <a:t>Alignment to enterprise strategy for operational excellence</a:t>
            </a:r>
          </a:p>
          <a:p>
            <a:endParaRPr lang="en-AU" dirty="0"/>
          </a:p>
        </p:txBody>
      </p:sp>
      <p:pic>
        <p:nvPicPr>
          <p:cNvPr id="6" name="Picture 5">
            <a:extLst>
              <a:ext uri="{FF2B5EF4-FFF2-40B4-BE49-F238E27FC236}">
                <a16:creationId xmlns:a16="http://schemas.microsoft.com/office/drawing/2014/main" id="{7529A535-3505-4E69-8503-1C4A885B93A9}"/>
              </a:ext>
            </a:extLst>
          </p:cNvPr>
          <p:cNvPicPr>
            <a:picLocks noChangeAspect="1"/>
          </p:cNvPicPr>
          <p:nvPr/>
        </p:nvPicPr>
        <p:blipFill rotWithShape="1">
          <a:blip r:embed="rId2"/>
          <a:srcRect l="23567" t="6276" r="21327"/>
          <a:stretch/>
        </p:blipFill>
        <p:spPr>
          <a:xfrm>
            <a:off x="8935051" y="3130384"/>
            <a:ext cx="3205789" cy="2882485"/>
          </a:xfrm>
          <a:prstGeom prst="ellipse">
            <a:avLst/>
          </a:prstGeom>
          <a:ln>
            <a:noFill/>
          </a:ln>
        </p:spPr>
      </p:pic>
      <p:pic>
        <p:nvPicPr>
          <p:cNvPr id="7" name="Picture 6">
            <a:extLst>
              <a:ext uri="{FF2B5EF4-FFF2-40B4-BE49-F238E27FC236}">
                <a16:creationId xmlns:a16="http://schemas.microsoft.com/office/drawing/2014/main" id="{F3FD9784-6A76-4BC8-80F4-76689E751E7A}"/>
              </a:ext>
            </a:extLst>
          </p:cNvPr>
          <p:cNvPicPr>
            <a:picLocks noChangeAspect="1"/>
          </p:cNvPicPr>
          <p:nvPr/>
        </p:nvPicPr>
        <p:blipFill rotWithShape="1">
          <a:blip r:embed="rId3"/>
          <a:srcRect l="23510" t="6276" r="22985"/>
          <a:stretch/>
        </p:blipFill>
        <p:spPr>
          <a:xfrm>
            <a:off x="5932560" y="3130384"/>
            <a:ext cx="3002491" cy="2786440"/>
          </a:xfrm>
          <a:prstGeom prst="ellipse">
            <a:avLst/>
          </a:prstGeom>
          <a:ln>
            <a:noFill/>
          </a:ln>
        </p:spPr>
      </p:pic>
      <p:pic>
        <p:nvPicPr>
          <p:cNvPr id="8" name="Picture 7">
            <a:extLst>
              <a:ext uri="{FF2B5EF4-FFF2-40B4-BE49-F238E27FC236}">
                <a16:creationId xmlns:a16="http://schemas.microsoft.com/office/drawing/2014/main" id="{9E511889-8D52-48E8-B7A1-C0DBBD9BEE23}"/>
              </a:ext>
            </a:extLst>
          </p:cNvPr>
          <p:cNvPicPr>
            <a:picLocks noChangeAspect="1"/>
          </p:cNvPicPr>
          <p:nvPr/>
        </p:nvPicPr>
        <p:blipFill>
          <a:blip r:embed="rId4"/>
          <a:stretch>
            <a:fillRect/>
          </a:stretch>
        </p:blipFill>
        <p:spPr>
          <a:xfrm>
            <a:off x="8082204" y="733338"/>
            <a:ext cx="1705693" cy="2397046"/>
          </a:xfrm>
          <a:prstGeom prst="rect">
            <a:avLst/>
          </a:prstGeom>
        </p:spPr>
      </p:pic>
    </p:spTree>
    <p:extLst>
      <p:ext uri="{BB962C8B-B14F-4D97-AF65-F5344CB8AC3E}">
        <p14:creationId xmlns:p14="http://schemas.microsoft.com/office/powerpoint/2010/main" val="244138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D155-E084-487C-874D-37E7BF1F81D8}"/>
              </a:ext>
            </a:extLst>
          </p:cNvPr>
          <p:cNvSpPr>
            <a:spLocks noGrp="1"/>
          </p:cNvSpPr>
          <p:nvPr>
            <p:ph type="title"/>
          </p:nvPr>
        </p:nvSpPr>
        <p:spPr/>
        <p:txBody>
          <a:bodyPr/>
          <a:lstStyle/>
          <a:p>
            <a:r>
              <a:rPr lang="en-NZ" dirty="0"/>
              <a:t>OVERVIEW</a:t>
            </a:r>
          </a:p>
        </p:txBody>
      </p:sp>
      <p:sp>
        <p:nvSpPr>
          <p:cNvPr id="7" name="Text Placeholder 6">
            <a:extLst>
              <a:ext uri="{FF2B5EF4-FFF2-40B4-BE49-F238E27FC236}">
                <a16:creationId xmlns:a16="http://schemas.microsoft.com/office/drawing/2014/main" id="{FA0588A2-EF81-4798-8DD3-F2DEB1B9CB46}"/>
              </a:ext>
            </a:extLst>
          </p:cNvPr>
          <p:cNvSpPr>
            <a:spLocks noGrp="1"/>
          </p:cNvSpPr>
          <p:nvPr>
            <p:ph type="body" sz="quarter" idx="10"/>
          </p:nvPr>
        </p:nvSpPr>
        <p:spPr>
          <a:xfrm>
            <a:off x="561972" y="1376610"/>
            <a:ext cx="3861981" cy="3016210"/>
          </a:xfrm>
        </p:spPr>
        <p:txBody>
          <a:bodyPr/>
          <a:lstStyle/>
          <a:p>
            <a:r>
              <a:rPr lang="en-NZ" dirty="0"/>
              <a:t>Caterpillar and Cat dealers must continually grow and evolve our capabilities to ensure that we remain leaders in our industries and our customers’ first choice.</a:t>
            </a:r>
          </a:p>
          <a:p>
            <a:endParaRPr lang="en-NZ" dirty="0"/>
          </a:p>
          <a:p>
            <a:r>
              <a:rPr lang="en-NZ" dirty="0"/>
              <a:t>The Excellence Programs allow us to deliver more customer value and produce profitable growth.</a:t>
            </a:r>
          </a:p>
        </p:txBody>
      </p:sp>
      <p:pic>
        <p:nvPicPr>
          <p:cNvPr id="5" name="Picture 4">
            <a:extLst>
              <a:ext uri="{FF2B5EF4-FFF2-40B4-BE49-F238E27FC236}">
                <a16:creationId xmlns:a16="http://schemas.microsoft.com/office/drawing/2014/main" id="{48504466-8484-4742-AD86-A198DB537D5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587051" y="1018903"/>
            <a:ext cx="7347772" cy="3531487"/>
          </a:xfrm>
          <a:prstGeom prst="rect">
            <a:avLst/>
          </a:prstGeom>
        </p:spPr>
      </p:pic>
      <p:pic>
        <p:nvPicPr>
          <p:cNvPr id="6" name="Picture 5">
            <a:extLst>
              <a:ext uri="{FF2B5EF4-FFF2-40B4-BE49-F238E27FC236}">
                <a16:creationId xmlns:a16="http://schemas.microsoft.com/office/drawing/2014/main" id="{03C54C29-4003-4DD3-8FDB-0B3097FAA27E}"/>
              </a:ext>
            </a:extLst>
          </p:cNvPr>
          <p:cNvPicPr>
            <a:picLocks noChangeAspect="1"/>
          </p:cNvPicPr>
          <p:nvPr/>
        </p:nvPicPr>
        <p:blipFill>
          <a:blip r:embed="rId4"/>
          <a:stretch>
            <a:fillRect/>
          </a:stretch>
        </p:blipFill>
        <p:spPr>
          <a:xfrm>
            <a:off x="435860" y="4645312"/>
            <a:ext cx="7323809" cy="1695238"/>
          </a:xfrm>
          <a:prstGeom prst="rect">
            <a:avLst/>
          </a:prstGeom>
        </p:spPr>
      </p:pic>
    </p:spTree>
    <p:extLst>
      <p:ext uri="{BB962C8B-B14F-4D97-AF65-F5344CB8AC3E}">
        <p14:creationId xmlns:p14="http://schemas.microsoft.com/office/powerpoint/2010/main" val="90906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2B7C-5122-4CDD-8E02-AF30865ECDD8}"/>
              </a:ext>
            </a:extLst>
          </p:cNvPr>
          <p:cNvSpPr>
            <a:spLocks noGrp="1"/>
          </p:cNvSpPr>
          <p:nvPr>
            <p:ph type="title"/>
          </p:nvPr>
        </p:nvSpPr>
        <p:spPr/>
        <p:txBody>
          <a:bodyPr/>
          <a:lstStyle/>
          <a:p>
            <a:r>
              <a:rPr lang="en-NZ" dirty="0"/>
              <a:t>HOW EXCELLENCE PROGRAMS WORK</a:t>
            </a:r>
          </a:p>
        </p:txBody>
      </p:sp>
      <p:sp>
        <p:nvSpPr>
          <p:cNvPr id="3" name="Text Placeholder 2">
            <a:extLst>
              <a:ext uri="{FF2B5EF4-FFF2-40B4-BE49-F238E27FC236}">
                <a16:creationId xmlns:a16="http://schemas.microsoft.com/office/drawing/2014/main" id="{75285766-4DDE-4BEA-BBC0-A8CB3E68B1E6}"/>
              </a:ext>
            </a:extLst>
          </p:cNvPr>
          <p:cNvSpPr>
            <a:spLocks noGrp="1"/>
          </p:cNvSpPr>
          <p:nvPr>
            <p:ph type="body" sz="quarter" idx="10"/>
          </p:nvPr>
        </p:nvSpPr>
        <p:spPr>
          <a:xfrm>
            <a:off x="561972" y="1376610"/>
            <a:ext cx="6316500" cy="646331"/>
          </a:xfrm>
        </p:spPr>
        <p:txBody>
          <a:bodyPr/>
          <a:lstStyle/>
          <a:p>
            <a:r>
              <a:rPr lang="en-NZ" dirty="0"/>
              <a:t>Excellence Programs contribute to Leadership Table business cases by identifying and closing gaps. </a:t>
            </a:r>
          </a:p>
        </p:txBody>
      </p:sp>
      <p:pic>
        <p:nvPicPr>
          <p:cNvPr id="5" name="Picture 4">
            <a:extLst>
              <a:ext uri="{FF2B5EF4-FFF2-40B4-BE49-F238E27FC236}">
                <a16:creationId xmlns:a16="http://schemas.microsoft.com/office/drawing/2014/main" id="{35A01D17-DDED-4F03-8A7D-91DB39620F42}"/>
              </a:ext>
            </a:extLst>
          </p:cNvPr>
          <p:cNvPicPr>
            <a:picLocks noChangeAspect="1"/>
          </p:cNvPicPr>
          <p:nvPr/>
        </p:nvPicPr>
        <p:blipFill rotWithShape="1">
          <a:blip r:embed="rId2"/>
          <a:srcRect l="1" t="31366" r="942" b="24190"/>
          <a:stretch/>
        </p:blipFill>
        <p:spPr>
          <a:xfrm>
            <a:off x="1672096" y="2063931"/>
            <a:ext cx="9487705" cy="4275909"/>
          </a:xfrm>
          <a:prstGeom prst="rect">
            <a:avLst/>
          </a:prstGeom>
        </p:spPr>
      </p:pic>
    </p:spTree>
    <p:extLst>
      <p:ext uri="{BB962C8B-B14F-4D97-AF65-F5344CB8AC3E}">
        <p14:creationId xmlns:p14="http://schemas.microsoft.com/office/powerpoint/2010/main" val="387926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A662-0B05-49F0-8145-18A2AF5DB772}"/>
              </a:ext>
            </a:extLst>
          </p:cNvPr>
          <p:cNvSpPr>
            <a:spLocks noGrp="1"/>
          </p:cNvSpPr>
          <p:nvPr>
            <p:ph type="title"/>
          </p:nvPr>
        </p:nvSpPr>
        <p:spPr/>
        <p:txBody>
          <a:bodyPr/>
          <a:lstStyle/>
          <a:p>
            <a:r>
              <a:rPr lang="en-NZ" dirty="0"/>
              <a:t>COMMERCIAL BENEFIT</a:t>
            </a:r>
          </a:p>
        </p:txBody>
      </p:sp>
      <p:sp>
        <p:nvSpPr>
          <p:cNvPr id="3" name="Text Placeholder 2">
            <a:extLst>
              <a:ext uri="{FF2B5EF4-FFF2-40B4-BE49-F238E27FC236}">
                <a16:creationId xmlns:a16="http://schemas.microsoft.com/office/drawing/2014/main" id="{2CD84AFF-37F0-4A2D-85D9-83B6B14D0CC0}"/>
              </a:ext>
            </a:extLst>
          </p:cNvPr>
          <p:cNvSpPr>
            <a:spLocks noGrp="1"/>
          </p:cNvSpPr>
          <p:nvPr>
            <p:ph type="body" sz="quarter" idx="10"/>
          </p:nvPr>
        </p:nvSpPr>
        <p:spPr>
          <a:xfrm>
            <a:off x="561972" y="1376610"/>
            <a:ext cx="10597095" cy="1277273"/>
          </a:xfrm>
        </p:spPr>
        <p:txBody>
          <a:bodyPr/>
          <a:lstStyle/>
          <a:p>
            <a:r>
              <a:rPr lang="en-AU" dirty="0"/>
              <a:t>Pay for Performance rewards Dealers through their Excellence Programs levels.  T</a:t>
            </a:r>
            <a:r>
              <a:rPr lang="en-NZ" dirty="0"/>
              <a:t>he year-end medal is determined by taking the dealer’s medals for their two best performing quarters and then selecting the </a:t>
            </a:r>
            <a:r>
              <a:rPr lang="en-NZ" b="1" u="sng" dirty="0"/>
              <a:t>lower</a:t>
            </a:r>
            <a:r>
              <a:rPr lang="en-NZ" dirty="0"/>
              <a:t> of these two medals.</a:t>
            </a:r>
          </a:p>
          <a:p>
            <a:r>
              <a:rPr lang="en-AU" dirty="0"/>
              <a:t>We are on track to retain Bronze for Parts and achieve Bronze in Service and Digital for Q2.</a:t>
            </a:r>
            <a:endParaRPr lang="en-NZ" dirty="0"/>
          </a:p>
        </p:txBody>
      </p:sp>
      <p:sp>
        <p:nvSpPr>
          <p:cNvPr id="7" name="Rectangle 6">
            <a:extLst>
              <a:ext uri="{FF2B5EF4-FFF2-40B4-BE49-F238E27FC236}">
                <a16:creationId xmlns:a16="http://schemas.microsoft.com/office/drawing/2014/main" id="{FFDF4523-DC71-45BD-9613-2AA540DF56C1}"/>
              </a:ext>
            </a:extLst>
          </p:cNvPr>
          <p:cNvSpPr/>
          <p:nvPr/>
        </p:nvSpPr>
        <p:spPr>
          <a:xfrm>
            <a:off x="8531098" y="4342342"/>
            <a:ext cx="3660902" cy="1446550"/>
          </a:xfrm>
          <a:prstGeom prst="rect">
            <a:avLst/>
          </a:prstGeom>
        </p:spPr>
        <p:txBody>
          <a:bodyPr wrap="square">
            <a:spAutoFit/>
          </a:bodyPr>
          <a:lstStyle/>
          <a:p>
            <a:r>
              <a:rPr lang="en-NZ" sz="800" b="1" dirty="0">
                <a:solidFill>
                  <a:srgbClr val="000000"/>
                </a:solidFill>
                <a:latin typeface="Univers  "/>
              </a:rPr>
              <a:t>Marketing &amp; Sales Example: </a:t>
            </a:r>
          </a:p>
          <a:p>
            <a:r>
              <a:rPr lang="en-NZ" sz="800" dirty="0">
                <a:solidFill>
                  <a:srgbClr val="000000"/>
                </a:solidFill>
                <a:latin typeface="Univers  "/>
              </a:rPr>
              <a:t>Dealer A has a First Half, Retail GCI PINS goal of 30.0. </a:t>
            </a:r>
          </a:p>
          <a:p>
            <a:r>
              <a:rPr lang="en-NZ" sz="800" dirty="0">
                <a:solidFill>
                  <a:srgbClr val="000000"/>
                </a:solidFill>
                <a:latin typeface="Univers  "/>
              </a:rPr>
              <a:t>January – June Actual PINS is 32.3 on sales of $7,00,000.00 average dealer net. </a:t>
            </a:r>
          </a:p>
          <a:p>
            <a:endParaRPr lang="en-NZ" sz="800" dirty="0">
              <a:solidFill>
                <a:srgbClr val="000000"/>
              </a:solidFill>
              <a:latin typeface="Univers  "/>
            </a:endParaRPr>
          </a:p>
          <a:p>
            <a:r>
              <a:rPr lang="en-NZ" sz="800" dirty="0">
                <a:solidFill>
                  <a:srgbClr val="000000"/>
                </a:solidFill>
                <a:latin typeface="Univers  "/>
              </a:rPr>
              <a:t>Qualifying units represent $6,000,000.00 of sales.</a:t>
            </a:r>
          </a:p>
          <a:p>
            <a:endParaRPr lang="en-NZ" sz="800" dirty="0">
              <a:solidFill>
                <a:srgbClr val="000000"/>
              </a:solidFill>
              <a:latin typeface="Univers  "/>
            </a:endParaRPr>
          </a:p>
          <a:p>
            <a:r>
              <a:rPr lang="en-NZ" sz="800" dirty="0">
                <a:solidFill>
                  <a:srgbClr val="000000"/>
                </a:solidFill>
                <a:latin typeface="Univers  "/>
              </a:rPr>
              <a:t>Pay for Performance calculated </a:t>
            </a:r>
            <a:r>
              <a:rPr lang="en-NZ" sz="800" dirty="0" err="1">
                <a:solidFill>
                  <a:srgbClr val="000000"/>
                </a:solidFill>
                <a:latin typeface="Univers  "/>
              </a:rPr>
              <a:t>payout</a:t>
            </a:r>
            <a:r>
              <a:rPr lang="en-NZ" sz="800" dirty="0">
                <a:solidFill>
                  <a:srgbClr val="000000"/>
                </a:solidFill>
                <a:latin typeface="Univers  "/>
              </a:rPr>
              <a:t>:</a:t>
            </a:r>
          </a:p>
          <a:p>
            <a:r>
              <a:rPr lang="en-NZ" sz="800" dirty="0">
                <a:solidFill>
                  <a:srgbClr val="000000"/>
                </a:solidFill>
                <a:latin typeface="Univers  "/>
              </a:rPr>
              <a:t>         ($6,000,000.00 x 0.5% (&gt;1.5 PINS) = $30,000).</a:t>
            </a:r>
          </a:p>
          <a:p>
            <a:endParaRPr lang="en-NZ" sz="800" b="1" dirty="0">
              <a:solidFill>
                <a:srgbClr val="000000"/>
              </a:solidFill>
              <a:latin typeface="Univers  "/>
            </a:endParaRPr>
          </a:p>
          <a:p>
            <a:r>
              <a:rPr lang="en-NZ" sz="800" b="1" dirty="0">
                <a:solidFill>
                  <a:srgbClr val="000000"/>
                </a:solidFill>
                <a:latin typeface="Univers  "/>
              </a:rPr>
              <a:t>Award =			 $30,000</a:t>
            </a:r>
            <a:endParaRPr lang="en-NZ" sz="800" dirty="0">
              <a:latin typeface="Univers  "/>
            </a:endParaRPr>
          </a:p>
        </p:txBody>
      </p:sp>
      <p:sp>
        <p:nvSpPr>
          <p:cNvPr id="9" name="Rectangle 8">
            <a:extLst>
              <a:ext uri="{FF2B5EF4-FFF2-40B4-BE49-F238E27FC236}">
                <a16:creationId xmlns:a16="http://schemas.microsoft.com/office/drawing/2014/main" id="{8E57A606-A368-4BAD-AC33-6A827504AA34}"/>
              </a:ext>
            </a:extLst>
          </p:cNvPr>
          <p:cNvSpPr/>
          <p:nvPr/>
        </p:nvSpPr>
        <p:spPr>
          <a:xfrm>
            <a:off x="8531098" y="2912641"/>
            <a:ext cx="3747988" cy="1415772"/>
          </a:xfrm>
          <a:prstGeom prst="rect">
            <a:avLst/>
          </a:prstGeom>
        </p:spPr>
        <p:txBody>
          <a:bodyPr wrap="square">
            <a:spAutoFit/>
          </a:bodyPr>
          <a:lstStyle/>
          <a:p>
            <a:r>
              <a:rPr lang="en-US" sz="800" b="1" dirty="0">
                <a:latin typeface="Univers  "/>
                <a:ea typeface="Times New Roman" panose="02020603050405020304" pitchFamily="18" charset="0"/>
                <a:cs typeface="Times New Roman" panose="02020603050405020304" pitchFamily="18" charset="0"/>
              </a:rPr>
              <a:t>Parts &amp; Service Example:</a:t>
            </a:r>
          </a:p>
          <a:p>
            <a:r>
              <a:rPr lang="en-NZ" sz="800" dirty="0">
                <a:latin typeface="Univers  "/>
              </a:rPr>
              <a:t>Parts Excellence 2020 year-end medal: 	Silver</a:t>
            </a:r>
          </a:p>
          <a:p>
            <a:r>
              <a:rPr lang="en-NZ" sz="800" dirty="0">
                <a:latin typeface="Univers  "/>
              </a:rPr>
              <a:t>Service Excellence 2020 year-end medal:	Silver</a:t>
            </a:r>
          </a:p>
          <a:p>
            <a:r>
              <a:rPr lang="en-NZ" sz="800" dirty="0">
                <a:latin typeface="Univers  "/>
              </a:rPr>
              <a:t>STU growth target:		Achieved</a:t>
            </a:r>
          </a:p>
          <a:p>
            <a:r>
              <a:rPr lang="en-NZ" sz="800" dirty="0">
                <a:latin typeface="Univers  "/>
              </a:rPr>
              <a:t>% of 2020 orders </a:t>
            </a:r>
            <a:r>
              <a:rPr lang="en-NZ" sz="800" dirty="0" err="1">
                <a:latin typeface="Univers  "/>
              </a:rPr>
              <a:t>payout</a:t>
            </a:r>
            <a:r>
              <a:rPr lang="en-NZ" sz="800" dirty="0">
                <a:latin typeface="Univers  "/>
              </a:rPr>
              <a:t>:		1.00%</a:t>
            </a:r>
          </a:p>
          <a:p>
            <a:r>
              <a:rPr lang="en-NZ" sz="800" dirty="0">
                <a:latin typeface="Univers  "/>
              </a:rPr>
              <a:t>2020 DPO Actuals:			$135M</a:t>
            </a:r>
          </a:p>
          <a:p>
            <a:r>
              <a:rPr lang="en-NZ" sz="800" dirty="0">
                <a:latin typeface="Univers  "/>
              </a:rPr>
              <a:t>Pay-For-Performance calculated </a:t>
            </a:r>
            <a:r>
              <a:rPr lang="en-NZ" sz="800" dirty="0" err="1">
                <a:latin typeface="Univers  "/>
              </a:rPr>
              <a:t>payout</a:t>
            </a:r>
            <a:r>
              <a:rPr lang="en-NZ" sz="800" dirty="0">
                <a:latin typeface="Univers  "/>
              </a:rPr>
              <a:t>:</a:t>
            </a:r>
          </a:p>
          <a:p>
            <a:r>
              <a:rPr lang="en-NZ" sz="800" dirty="0">
                <a:latin typeface="Univers  "/>
              </a:rPr>
              <a:t>                       1.00% * $135M</a:t>
            </a:r>
          </a:p>
          <a:p>
            <a:r>
              <a:rPr lang="en-NZ" sz="800" b="1" dirty="0">
                <a:latin typeface="Univers  "/>
              </a:rPr>
              <a:t>Award = </a:t>
            </a:r>
            <a:r>
              <a:rPr lang="en-NZ" sz="800" dirty="0">
                <a:latin typeface="Univers  "/>
              </a:rPr>
              <a:t>			$1,350M</a:t>
            </a:r>
          </a:p>
          <a:p>
            <a:endParaRPr lang="en-NZ" sz="1400" dirty="0">
              <a:latin typeface="Univers  "/>
            </a:endParaRPr>
          </a:p>
        </p:txBody>
      </p:sp>
      <p:pic>
        <p:nvPicPr>
          <p:cNvPr id="11" name="Picture 10">
            <a:extLst>
              <a:ext uri="{FF2B5EF4-FFF2-40B4-BE49-F238E27FC236}">
                <a16:creationId xmlns:a16="http://schemas.microsoft.com/office/drawing/2014/main" id="{2A3F0626-25AE-4E57-95A2-885D2E7AB68A}"/>
              </a:ext>
            </a:extLst>
          </p:cNvPr>
          <p:cNvPicPr>
            <a:picLocks noChangeAspect="1"/>
          </p:cNvPicPr>
          <p:nvPr/>
        </p:nvPicPr>
        <p:blipFill>
          <a:blip r:embed="rId2"/>
          <a:stretch>
            <a:fillRect/>
          </a:stretch>
        </p:blipFill>
        <p:spPr>
          <a:xfrm>
            <a:off x="435860" y="2923983"/>
            <a:ext cx="8095238" cy="2923809"/>
          </a:xfrm>
          <a:prstGeom prst="rect">
            <a:avLst/>
          </a:prstGeom>
        </p:spPr>
      </p:pic>
    </p:spTree>
    <p:extLst>
      <p:ext uri="{BB962C8B-B14F-4D97-AF65-F5344CB8AC3E}">
        <p14:creationId xmlns:p14="http://schemas.microsoft.com/office/powerpoint/2010/main" val="336943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233642-D198-448E-BC4A-B86B13A7577E}"/>
              </a:ext>
            </a:extLst>
          </p:cNvPr>
          <p:cNvSpPr>
            <a:spLocks noGrp="1"/>
          </p:cNvSpPr>
          <p:nvPr>
            <p:ph type="title"/>
          </p:nvPr>
        </p:nvSpPr>
        <p:spPr/>
        <p:txBody>
          <a:bodyPr/>
          <a:lstStyle/>
          <a:p>
            <a:r>
              <a:rPr lang="en-NZ" dirty="0"/>
              <a:t>MAPPING TO COMMERICAL DRIVERS</a:t>
            </a:r>
          </a:p>
        </p:txBody>
      </p:sp>
      <p:sp>
        <p:nvSpPr>
          <p:cNvPr id="10" name="Rectangle: Rounded Corners 9">
            <a:extLst>
              <a:ext uri="{FF2B5EF4-FFF2-40B4-BE49-F238E27FC236}">
                <a16:creationId xmlns:a16="http://schemas.microsoft.com/office/drawing/2014/main" id="{24957655-91AF-4358-849D-A108BF10EB8F}"/>
              </a:ext>
            </a:extLst>
          </p:cNvPr>
          <p:cNvSpPr/>
          <p:nvPr/>
        </p:nvSpPr>
        <p:spPr>
          <a:xfrm>
            <a:off x="561968" y="4477171"/>
            <a:ext cx="1966823" cy="44408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8B3CD589-F537-4983-A61C-F97378B667FB}"/>
              </a:ext>
            </a:extLst>
          </p:cNvPr>
          <p:cNvSpPr/>
          <p:nvPr/>
        </p:nvSpPr>
        <p:spPr>
          <a:xfrm>
            <a:off x="561968" y="3555391"/>
            <a:ext cx="1966823" cy="44408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44D9CDE5-4C4B-4491-9D79-223EC67981BD}"/>
              </a:ext>
            </a:extLst>
          </p:cNvPr>
          <p:cNvSpPr/>
          <p:nvPr/>
        </p:nvSpPr>
        <p:spPr>
          <a:xfrm>
            <a:off x="561968" y="2685374"/>
            <a:ext cx="1966823" cy="44408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06847C8F-20A4-4A21-8E50-87A7B724D979}"/>
              </a:ext>
            </a:extLst>
          </p:cNvPr>
          <p:cNvSpPr/>
          <p:nvPr/>
        </p:nvSpPr>
        <p:spPr>
          <a:xfrm>
            <a:off x="561968" y="1841242"/>
            <a:ext cx="1966823" cy="44408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5" name="Table 14">
            <a:extLst>
              <a:ext uri="{FF2B5EF4-FFF2-40B4-BE49-F238E27FC236}">
                <a16:creationId xmlns:a16="http://schemas.microsoft.com/office/drawing/2014/main" id="{3DEEA903-531E-4560-BCE5-02F8053E2F4C}"/>
              </a:ext>
            </a:extLst>
          </p:cNvPr>
          <p:cNvGraphicFramePr>
            <a:graphicFrameLocks noGrp="1"/>
          </p:cNvGraphicFramePr>
          <p:nvPr>
            <p:extLst>
              <p:ext uri="{D42A27DB-BD31-4B8C-83A1-F6EECF244321}">
                <p14:modId xmlns:p14="http://schemas.microsoft.com/office/powerpoint/2010/main" val="1897820977"/>
              </p:ext>
            </p:extLst>
          </p:nvPr>
        </p:nvGraphicFramePr>
        <p:xfrm>
          <a:off x="561972" y="1195737"/>
          <a:ext cx="11169956" cy="4789711"/>
        </p:xfrm>
        <a:graphic>
          <a:graphicData uri="http://schemas.openxmlformats.org/drawingml/2006/table">
            <a:tbl>
              <a:tblPr firstRow="1" bandRow="1">
                <a:tableStyleId>{F5AB1C69-6EDB-4FF4-983F-18BD219EF322}</a:tableStyleId>
              </a:tblPr>
              <a:tblGrid>
                <a:gridCol w="1908273">
                  <a:extLst>
                    <a:ext uri="{9D8B030D-6E8A-4147-A177-3AD203B41FA5}">
                      <a16:colId xmlns:a16="http://schemas.microsoft.com/office/drawing/2014/main" val="2397341934"/>
                    </a:ext>
                  </a:extLst>
                </a:gridCol>
                <a:gridCol w="150125">
                  <a:extLst>
                    <a:ext uri="{9D8B030D-6E8A-4147-A177-3AD203B41FA5}">
                      <a16:colId xmlns:a16="http://schemas.microsoft.com/office/drawing/2014/main" val="2572857137"/>
                    </a:ext>
                  </a:extLst>
                </a:gridCol>
                <a:gridCol w="941696">
                  <a:extLst>
                    <a:ext uri="{9D8B030D-6E8A-4147-A177-3AD203B41FA5}">
                      <a16:colId xmlns:a16="http://schemas.microsoft.com/office/drawing/2014/main" val="3137182009"/>
                    </a:ext>
                  </a:extLst>
                </a:gridCol>
                <a:gridCol w="2451333">
                  <a:extLst>
                    <a:ext uri="{9D8B030D-6E8A-4147-A177-3AD203B41FA5}">
                      <a16:colId xmlns:a16="http://schemas.microsoft.com/office/drawing/2014/main" val="484196792"/>
                    </a:ext>
                  </a:extLst>
                </a:gridCol>
                <a:gridCol w="2451333">
                  <a:extLst>
                    <a:ext uri="{9D8B030D-6E8A-4147-A177-3AD203B41FA5}">
                      <a16:colId xmlns:a16="http://schemas.microsoft.com/office/drawing/2014/main" val="457686353"/>
                    </a:ext>
                  </a:extLst>
                </a:gridCol>
                <a:gridCol w="3267196">
                  <a:extLst>
                    <a:ext uri="{9D8B030D-6E8A-4147-A177-3AD203B41FA5}">
                      <a16:colId xmlns:a16="http://schemas.microsoft.com/office/drawing/2014/main" val="3978580998"/>
                    </a:ext>
                  </a:extLst>
                </a:gridCol>
              </a:tblGrid>
              <a:tr h="402321">
                <a:tc>
                  <a:txBody>
                    <a:bodyPr/>
                    <a:lstStyle/>
                    <a:p>
                      <a:r>
                        <a:rPr lang="en-NZ" sz="1100">
                          <a:solidFill>
                            <a:schemeClr val="bg1"/>
                          </a:solidFill>
                          <a:latin typeface="Arial"/>
                          <a:cs typeface="Arial"/>
                        </a:rPr>
                        <a:t>Category &amp; Intent</a:t>
                      </a:r>
                    </a:p>
                  </a:txBody>
                  <a:tcPr marL="36000" marR="36000" marT="36000" marB="36000" anchor="b">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NZ" sz="1100" dirty="0">
                        <a:solidFill>
                          <a:schemeClr val="bg1"/>
                        </a:solidFill>
                        <a:latin typeface="Arial" panose="020B0604020202020204" pitchFamily="34" charset="0"/>
                        <a:cs typeface="Arial" panose="020B0604020202020204" pitchFamily="34" charset="0"/>
                      </a:endParaRPr>
                    </a:p>
                  </a:txBody>
                  <a:tcPr marL="36000" marR="36000" marT="36000" marB="36000" anchor="b">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NZ" sz="1100" dirty="0">
                          <a:solidFill>
                            <a:schemeClr val="bg1"/>
                          </a:solidFill>
                          <a:latin typeface="Arial"/>
                          <a:cs typeface="Arial"/>
                        </a:rPr>
                        <a:t>Level</a:t>
                      </a:r>
                    </a:p>
                  </a:txBody>
                  <a:tcPr marL="36000" marR="36000" marT="36000" marB="36000" anchor="b">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NZ" sz="1100" dirty="0">
                          <a:solidFill>
                            <a:schemeClr val="bg1"/>
                          </a:solidFill>
                          <a:latin typeface="Arial"/>
                          <a:cs typeface="Arial"/>
                        </a:rPr>
                        <a:t>Focus Areas</a:t>
                      </a:r>
                    </a:p>
                  </a:txBody>
                  <a:tcPr marL="36000" marR="36000" marT="36000" marB="36000" anchor="b">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NZ" sz="1100" dirty="0">
                          <a:solidFill>
                            <a:schemeClr val="bg1"/>
                          </a:solidFill>
                          <a:latin typeface="Arial"/>
                          <a:cs typeface="Arial"/>
                        </a:rPr>
                        <a:t>Outcomes</a:t>
                      </a:r>
                    </a:p>
                  </a:txBody>
                  <a:tcPr marL="36000" marR="36000" marT="36000" marB="36000" anchor="b">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NZ" sz="1100" dirty="0">
                          <a:solidFill>
                            <a:schemeClr val="bg1"/>
                          </a:solidFill>
                          <a:latin typeface="Arial"/>
                          <a:cs typeface="Arial"/>
                        </a:rPr>
                        <a:t>Commercial Drivers</a:t>
                      </a:r>
                    </a:p>
                  </a:txBody>
                  <a:tcPr marL="36000" marR="36000" marT="36000" marB="36000" anchor="b">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58917423"/>
                  </a:ext>
                </a:extLst>
              </a:tr>
              <a:tr h="877478">
                <a:tc>
                  <a:txBody>
                    <a:bodyPr/>
                    <a:lstStyle/>
                    <a:p>
                      <a:pPr algn="r"/>
                      <a:r>
                        <a:rPr lang="en-NZ" sz="1000" dirty="0">
                          <a:solidFill>
                            <a:schemeClr val="tx1"/>
                          </a:solidFill>
                          <a:latin typeface="Arial"/>
                          <a:cs typeface="Arial"/>
                        </a:rPr>
                        <a:t>Digital</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Z" sz="1000" b="1" dirty="0">
                        <a:solidFill>
                          <a:schemeClr val="bg1"/>
                        </a:solidFill>
                        <a:latin typeface="Arial" panose="020B0604020202020204" pitchFamily="34" charset="0"/>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693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a:solidFill>
                          <a:prstClr val="black"/>
                        </a:solidFill>
                        <a:latin typeface="Arial" panose="020B0604020202020204" pitchFamily="34" charset="0"/>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US" sz="1000" kern="1200" dirty="0">
                          <a:latin typeface="Arial"/>
                          <a:ea typeface="+mn-ea"/>
                          <a:cs typeface="Arial"/>
                        </a:rPr>
                        <a:t>Strategic leadership</a:t>
                      </a:r>
                    </a:p>
                    <a:p>
                      <a:pPr marL="85725" indent="-85725">
                        <a:buFont typeface="Arial" panose="020B0604020202020204" pitchFamily="34" charset="0"/>
                        <a:buChar char="•"/>
                      </a:pPr>
                      <a:r>
                        <a:rPr lang="en-US" sz="1000" kern="1200" dirty="0">
                          <a:latin typeface="Arial"/>
                          <a:ea typeface="+mn-ea"/>
                          <a:cs typeface="Arial"/>
                        </a:rPr>
                        <a:t>Infrastructure</a:t>
                      </a:r>
                    </a:p>
                    <a:p>
                      <a:pPr marL="85725" indent="-85725">
                        <a:buFont typeface="Arial" panose="020B0604020202020204" pitchFamily="34" charset="0"/>
                        <a:buChar char="•"/>
                      </a:pPr>
                      <a:r>
                        <a:rPr lang="en-US" sz="1000" kern="1200" dirty="0">
                          <a:latin typeface="Arial"/>
                          <a:ea typeface="+mn-ea"/>
                          <a:cs typeface="Arial"/>
                        </a:rPr>
                        <a:t>Operational efficiency</a:t>
                      </a:r>
                    </a:p>
                    <a:p>
                      <a:pPr marL="85725" indent="-85725">
                        <a:buFont typeface="Arial" panose="020B0604020202020204" pitchFamily="34" charset="0"/>
                        <a:buChar char="•"/>
                      </a:pPr>
                      <a:r>
                        <a:rPr lang="en-US" sz="1000" kern="1200" dirty="0">
                          <a:latin typeface="Arial"/>
                          <a:ea typeface="+mn-ea"/>
                          <a:cs typeface="Arial"/>
                        </a:rPr>
                        <a:t>Digital commercialization</a:t>
                      </a:r>
                    </a:p>
                    <a:p>
                      <a:pPr marL="85725" indent="-85725">
                        <a:buFont typeface="Arial" panose="020B0604020202020204" pitchFamily="34" charset="0"/>
                        <a:buChar char="•"/>
                      </a:pPr>
                      <a:r>
                        <a:rPr lang="en-US" sz="1000" kern="1200" dirty="0">
                          <a:latin typeface="Arial"/>
                          <a:ea typeface="+mn-ea"/>
                          <a:cs typeface="Arial"/>
                        </a:rPr>
                        <a:t>Interfaces</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US" sz="1000" kern="1200" dirty="0">
                          <a:latin typeface="Arial"/>
                          <a:ea typeface="+mn-ea"/>
                          <a:cs typeface="Arial"/>
                        </a:rPr>
                        <a:t>Customer Loyalty</a:t>
                      </a:r>
                    </a:p>
                    <a:p>
                      <a:pPr marL="85725" indent="-85725">
                        <a:buFont typeface="Arial" panose="020B0604020202020204" pitchFamily="34" charset="0"/>
                        <a:buChar char="•"/>
                      </a:pPr>
                      <a:r>
                        <a:rPr lang="en-US" sz="1000" kern="1200" dirty="0">
                          <a:latin typeface="Arial"/>
                          <a:ea typeface="+mn-ea"/>
                          <a:cs typeface="Arial"/>
                        </a:rPr>
                        <a:t>Customer Experience</a:t>
                      </a:r>
                    </a:p>
                    <a:p>
                      <a:pPr marL="85725" indent="-85725">
                        <a:buFont typeface="Arial" panose="020B0604020202020204" pitchFamily="34" charset="0"/>
                        <a:buChar char="•"/>
                      </a:pPr>
                      <a:r>
                        <a:rPr lang="en-US" sz="1000" kern="1200" dirty="0">
                          <a:latin typeface="Arial"/>
                          <a:ea typeface="+mn-ea"/>
                          <a:cs typeface="Arial"/>
                        </a:rPr>
                        <a:t>Operational Efficiencies</a:t>
                      </a:r>
                    </a:p>
                    <a:p>
                      <a:pPr marL="85725" indent="-85725">
                        <a:buFont typeface="Arial" panose="020B0604020202020204" pitchFamily="34" charset="0"/>
                        <a:buChar char="•"/>
                      </a:pPr>
                      <a:r>
                        <a:rPr lang="en-US" sz="1000" kern="1200" dirty="0">
                          <a:latin typeface="Arial"/>
                          <a:ea typeface="+mn-ea"/>
                          <a:cs typeface="Arial"/>
                        </a:rPr>
                        <a:t>Value-Added Services</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latin typeface="Arial"/>
                          <a:ea typeface="+mn-ea"/>
                          <a:cs typeface="Arial"/>
                        </a:rPr>
                        <a:t>NLS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latin typeface="Arial"/>
                          <a:ea typeface="+mn-ea"/>
                          <a:cs typeface="Arial"/>
                        </a:rPr>
                        <a:t>eCommerce customers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latin typeface="Arial"/>
                          <a:ea typeface="+mn-ea"/>
                          <a:cs typeface="Arial"/>
                        </a:rPr>
                        <a:t>% online parts sales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latin typeface="Arial"/>
                          <a:ea typeface="+mn-ea"/>
                          <a:cs typeface="Arial"/>
                        </a:rPr>
                        <a:t>POCA % of connected assets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latin typeface="Arial"/>
                          <a:ea typeface="+mn-ea"/>
                          <a:cs typeface="Arial"/>
                        </a:rPr>
                        <a:t>Subscription activation rate</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8546682"/>
                  </a:ext>
                </a:extLst>
              </a:tr>
              <a:tr h="877478">
                <a:tc>
                  <a:txBody>
                    <a:bodyPr/>
                    <a:lstStyle/>
                    <a:p>
                      <a:pPr algn="r"/>
                      <a:r>
                        <a:rPr lang="en-NZ" sz="1000" dirty="0">
                          <a:solidFill>
                            <a:schemeClr val="tx1"/>
                          </a:solidFill>
                          <a:latin typeface="Arial"/>
                          <a:cs typeface="Arial"/>
                        </a:rPr>
                        <a:t>Marketing &amp; Sales</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Z" sz="1000" b="1" dirty="0">
                        <a:solidFill>
                          <a:schemeClr val="bg1"/>
                        </a:solidFill>
                        <a:latin typeface="Arial" panose="020B0604020202020204" pitchFamily="34" charset="0"/>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lvl="0" indent="-85725"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000" kern="1200">
                        <a:solidFill>
                          <a:prstClr val="black"/>
                        </a:solidFill>
                        <a:latin typeface="Arial" panose="020B0604020202020204" pitchFamily="34" charset="0"/>
                        <a:ea typeface="+mn-ea"/>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AU" sz="1000" kern="1200" dirty="0">
                          <a:latin typeface="Arial"/>
                          <a:ea typeface="+mn-ea"/>
                          <a:cs typeface="Arial"/>
                        </a:rPr>
                        <a:t>Customer engagement</a:t>
                      </a:r>
                    </a:p>
                    <a:p>
                      <a:pPr marL="85725" indent="-85725">
                        <a:buFont typeface="Arial" panose="020B0604020202020204" pitchFamily="34" charset="0"/>
                        <a:buChar char="•"/>
                      </a:pPr>
                      <a:r>
                        <a:rPr lang="en-AU" sz="1000" kern="1200" dirty="0">
                          <a:latin typeface="Arial"/>
                          <a:ea typeface="+mn-ea"/>
                          <a:cs typeface="Arial"/>
                        </a:rPr>
                        <a:t>Customer management</a:t>
                      </a:r>
                    </a:p>
                    <a:p>
                      <a:pPr marL="85725" indent="-85725">
                        <a:buFont typeface="Arial" panose="020B0604020202020204" pitchFamily="34" charset="0"/>
                        <a:buChar char="•"/>
                      </a:pPr>
                      <a:r>
                        <a:rPr lang="en-AU" sz="1000" kern="1200" dirty="0">
                          <a:latin typeface="Arial"/>
                          <a:ea typeface="+mn-ea"/>
                          <a:cs typeface="Arial"/>
                        </a:rPr>
                        <a:t>Funnel management</a:t>
                      </a:r>
                    </a:p>
                    <a:p>
                      <a:pPr marL="85725" indent="-85725">
                        <a:buFont typeface="Arial" panose="020B0604020202020204" pitchFamily="34" charset="0"/>
                        <a:buChar char="•"/>
                      </a:pPr>
                      <a:r>
                        <a:rPr lang="en-AU" sz="1000" kern="1200" dirty="0">
                          <a:latin typeface="Arial"/>
                          <a:ea typeface="+mn-ea"/>
                          <a:cs typeface="Arial"/>
                        </a:rPr>
                        <a:t>Strategic leadership</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AU" sz="1000" kern="1200" dirty="0">
                          <a:latin typeface="Arial"/>
                          <a:ea typeface="+mn-ea"/>
                          <a:cs typeface="Arial"/>
                        </a:rPr>
                        <a:t>Customer Loyalty</a:t>
                      </a:r>
                    </a:p>
                    <a:p>
                      <a:pPr marL="85725" indent="-85725">
                        <a:buFont typeface="Arial" panose="020B0604020202020204" pitchFamily="34" charset="0"/>
                        <a:buChar char="•"/>
                      </a:pPr>
                      <a:r>
                        <a:rPr lang="en-AU" sz="1000" kern="1200" dirty="0">
                          <a:latin typeface="Arial"/>
                          <a:ea typeface="+mn-ea"/>
                          <a:cs typeface="Arial"/>
                        </a:rPr>
                        <a:t>Customer growth</a:t>
                      </a:r>
                    </a:p>
                    <a:p>
                      <a:pPr marL="85725" indent="-85725">
                        <a:buFont typeface="Arial" panose="020B0604020202020204" pitchFamily="34" charset="0"/>
                        <a:buChar char="•"/>
                      </a:pPr>
                      <a:r>
                        <a:rPr lang="en-AU" sz="1000" kern="1200" dirty="0">
                          <a:latin typeface="Arial"/>
                          <a:ea typeface="+mn-ea"/>
                          <a:cs typeface="Arial"/>
                        </a:rPr>
                        <a:t>Sales Funnel Velocity</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kern="1200" dirty="0">
                          <a:latin typeface="Arial"/>
                          <a:ea typeface="+mn-ea"/>
                          <a:cs typeface="Arial"/>
                          <a:sym typeface="Wingdings" panose="05000000000000000000" pitchFamily="2" charset="2"/>
                        </a:rPr>
                        <a:t>Dealer revenue</a:t>
                      </a:r>
                    </a:p>
                    <a:p>
                      <a:pPr marL="85725" lvl="0" indent="-85725">
                        <a:buFont typeface="Arial" panose="020B0604020202020204" pitchFamily="34" charset="0"/>
                        <a:buChar char="•"/>
                      </a:pPr>
                      <a:r>
                        <a:rPr lang="en-AU" sz="1000" kern="1200" dirty="0">
                          <a:latin typeface="Arial"/>
                          <a:ea typeface="+mn-ea"/>
                          <a:cs typeface="Arial"/>
                        </a:rPr>
                        <a:t>PINS (Retail / Rental) POPS</a:t>
                      </a:r>
                    </a:p>
                    <a:p>
                      <a:pPr marL="85725" lvl="0" indent="-85725">
                        <a:buFont typeface="Arial" panose="020B0604020202020204" pitchFamily="34" charset="0"/>
                        <a:buChar char="•"/>
                      </a:pPr>
                      <a:r>
                        <a:rPr lang="en-AU" sz="1000" kern="1200" dirty="0">
                          <a:latin typeface="Arial"/>
                          <a:ea typeface="+mn-ea"/>
                          <a:cs typeface="Arial"/>
                          <a:sym typeface="Wingdings" panose="05000000000000000000" pitchFamily="2" charset="2"/>
                        </a:rPr>
                        <a:t>New Customers</a:t>
                      </a:r>
                    </a:p>
                    <a:p>
                      <a:pPr marL="85725" lvl="0" indent="-85725">
                        <a:buFont typeface="Arial" panose="020B0604020202020204" pitchFamily="34" charset="0"/>
                        <a:buChar char="•"/>
                      </a:pPr>
                      <a:r>
                        <a:rPr lang="en-AU" sz="1000" kern="1200" dirty="0">
                          <a:latin typeface="Arial"/>
                          <a:ea typeface="+mn-ea"/>
                          <a:cs typeface="Arial"/>
                          <a:sym typeface="Wingdings" panose="05000000000000000000" pitchFamily="2" charset="2"/>
                        </a:rPr>
                        <a:t>CVA’s</a:t>
                      </a:r>
                    </a:p>
                    <a:p>
                      <a:pPr marL="85725" lvl="0" indent="-85725">
                        <a:buFont typeface="Arial" panose="020B0604020202020204" pitchFamily="34" charset="0"/>
                        <a:buChar char="•"/>
                      </a:pPr>
                      <a:r>
                        <a:rPr lang="en-AU" sz="1000" kern="1200" dirty="0">
                          <a:latin typeface="Arial"/>
                          <a:ea typeface="+mn-ea"/>
                          <a:cs typeface="Arial"/>
                          <a:sym typeface="Wingdings" panose="05000000000000000000" pitchFamily="2" charset="2"/>
                        </a:rPr>
                        <a:t>Leads / Quotes / Wins</a:t>
                      </a:r>
                      <a:endParaRPr lang="en-AU" sz="1000" kern="1200" dirty="0">
                        <a:latin typeface="Arial"/>
                        <a:ea typeface="+mn-ea"/>
                        <a:cs typeface="Arial"/>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033863"/>
                  </a:ext>
                </a:extLst>
              </a:tr>
              <a:tr h="877478">
                <a:tc>
                  <a:txBody>
                    <a:bodyPr/>
                    <a:lstStyle/>
                    <a:p>
                      <a:pPr algn="r"/>
                      <a:r>
                        <a:rPr lang="en-NZ" sz="1000" dirty="0">
                          <a:solidFill>
                            <a:schemeClr val="tx1"/>
                          </a:solidFill>
                          <a:latin typeface="Arial"/>
                          <a:cs typeface="Arial"/>
                        </a:rPr>
                        <a:t>Parts </a:t>
                      </a:r>
                      <a:endParaRPr lang="en-NZ" sz="1000" dirty="0">
                        <a:solidFill>
                          <a:schemeClr val="tx1"/>
                        </a:solidFill>
                        <a:latin typeface="Arial" panose="020B0604020202020204" pitchFamily="34" charset="0"/>
                        <a:cs typeface="Arial" panose="020B0604020202020204" pitchFamily="34" charset="0"/>
                      </a:endParaRPr>
                    </a:p>
                    <a:p>
                      <a:pPr algn="r"/>
                      <a:endParaRPr lang="en-NZ" sz="1000" dirty="0">
                        <a:solidFill>
                          <a:schemeClr val="tx1"/>
                        </a:solidFill>
                        <a:latin typeface="Arial"/>
                        <a:cs typeface="Arial"/>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Z" sz="1000" b="1">
                        <a:solidFill>
                          <a:schemeClr val="bg1"/>
                        </a:solidFill>
                        <a:latin typeface="Arial" panose="020B0604020202020204" pitchFamily="34" charset="0"/>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lvl="0" indent="-85725"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000" b="0" kern="1200">
                        <a:solidFill>
                          <a:prstClr val="black"/>
                        </a:solidFill>
                        <a:latin typeface="Arial" panose="020B0604020202020204" pitchFamily="34" charset="0"/>
                        <a:ea typeface="+mn-ea"/>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defRPr/>
                      </a:pPr>
                      <a:r>
                        <a:rPr lang="en-NZ" sz="1000" kern="1200" dirty="0">
                          <a:latin typeface="Arial"/>
                          <a:ea typeface="+mn-ea"/>
                          <a:cs typeface="Arial"/>
                        </a:rPr>
                        <a:t>Inventory management</a:t>
                      </a:r>
                    </a:p>
                    <a:p>
                      <a:pPr marL="85725" indent="-85725">
                        <a:buFont typeface="Arial" panose="020B0604020202020204" pitchFamily="34" charset="0"/>
                        <a:buChar char="•"/>
                        <a:defRPr/>
                      </a:pPr>
                      <a:r>
                        <a:rPr lang="en-NZ" sz="1000" kern="1200" dirty="0">
                          <a:latin typeface="Arial"/>
                          <a:ea typeface="+mn-ea"/>
                          <a:cs typeface="Arial"/>
                        </a:rPr>
                        <a:t>Parts warehousing</a:t>
                      </a:r>
                    </a:p>
                    <a:p>
                      <a:pPr marL="85725" indent="-85725">
                        <a:buFont typeface="Arial" panose="020B0604020202020204" pitchFamily="34" charset="0"/>
                        <a:buChar char="•"/>
                        <a:defRPr/>
                      </a:pPr>
                      <a:r>
                        <a:rPr lang="en-NZ" sz="1000" kern="1200" dirty="0">
                          <a:latin typeface="Arial"/>
                          <a:ea typeface="+mn-ea"/>
                          <a:cs typeface="Arial"/>
                        </a:rPr>
                        <a:t>Customer service (CX)</a:t>
                      </a:r>
                    </a:p>
                    <a:p>
                      <a:pPr marL="85725" indent="-85725">
                        <a:buFont typeface="Arial" panose="020B0604020202020204" pitchFamily="34" charset="0"/>
                        <a:buChar char="•"/>
                        <a:defRPr/>
                      </a:pPr>
                      <a:r>
                        <a:rPr lang="en-NZ" sz="1000" kern="1200" dirty="0">
                          <a:latin typeface="Arial"/>
                          <a:ea typeface="+mn-ea"/>
                          <a:cs typeface="Arial"/>
                        </a:rPr>
                        <a:t>Distribution</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defRPr/>
                      </a:pPr>
                      <a:r>
                        <a:rPr lang="en-NZ" sz="1000" kern="1200" dirty="0">
                          <a:latin typeface="Arial"/>
                          <a:ea typeface="+mn-ea"/>
                          <a:cs typeface="Arial"/>
                        </a:rPr>
                        <a:t>Safety</a:t>
                      </a:r>
                    </a:p>
                    <a:p>
                      <a:pPr marL="85725" indent="-85725">
                        <a:buFont typeface="Arial" panose="020B0604020202020204" pitchFamily="34" charset="0"/>
                        <a:buChar char="•"/>
                        <a:defRPr/>
                      </a:pPr>
                      <a:r>
                        <a:rPr lang="en-NZ" sz="1000" kern="1200" dirty="0">
                          <a:latin typeface="Arial"/>
                          <a:ea typeface="+mn-ea"/>
                          <a:cs typeface="Arial"/>
                        </a:rPr>
                        <a:t>Customer service</a:t>
                      </a:r>
                    </a:p>
                    <a:p>
                      <a:pPr marL="85725" indent="-85725">
                        <a:buFont typeface="Arial" panose="020B0604020202020204" pitchFamily="34" charset="0"/>
                        <a:buChar char="•"/>
                        <a:defRPr/>
                      </a:pPr>
                      <a:r>
                        <a:rPr lang="en-NZ" sz="1000" kern="1200" dirty="0">
                          <a:latin typeface="Arial"/>
                          <a:ea typeface="+mn-ea"/>
                          <a:cs typeface="Arial"/>
                        </a:rPr>
                        <a:t>Inventory Management</a:t>
                      </a:r>
                    </a:p>
                    <a:p>
                      <a:pPr marL="85725" indent="-85725">
                        <a:buFont typeface="Arial" panose="020B0604020202020204" pitchFamily="34" charset="0"/>
                        <a:buChar char="•"/>
                        <a:defRPr/>
                      </a:pPr>
                      <a:r>
                        <a:rPr lang="en-NZ" sz="1000" kern="1200" dirty="0">
                          <a:latin typeface="Arial"/>
                          <a:ea typeface="+mn-ea"/>
                          <a:cs typeface="Arial"/>
                        </a:rPr>
                        <a:t>Ordering performance</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defRPr/>
                      </a:pPr>
                      <a:r>
                        <a:rPr lang="en-AU" sz="1000" kern="1200" dirty="0">
                          <a:latin typeface="Arial"/>
                          <a:ea typeface="+mn-ea"/>
                          <a:cs typeface="Arial"/>
                          <a:sym typeface="Wingdings" panose="05000000000000000000" pitchFamily="2" charset="2"/>
                        </a:rPr>
                        <a:t>Order need by / planning</a:t>
                      </a:r>
                    </a:p>
                    <a:p>
                      <a:pPr marL="85725" indent="-85725">
                        <a:buFont typeface="Arial" panose="020B0604020202020204" pitchFamily="34" charset="0"/>
                        <a:buChar char="•"/>
                        <a:defRPr/>
                      </a:pPr>
                      <a:r>
                        <a:rPr lang="en-AU" sz="1000" kern="1200" dirty="0">
                          <a:latin typeface="Arial"/>
                          <a:ea typeface="+mn-ea"/>
                          <a:cs typeface="Arial"/>
                          <a:sym typeface="Wingdings" panose="05000000000000000000" pitchFamily="2" charset="2"/>
                        </a:rPr>
                        <a:t>OTIL</a:t>
                      </a:r>
                      <a:endParaRPr lang="en-NZ" sz="1000" kern="1200" dirty="0">
                        <a:latin typeface="Arial"/>
                        <a:ea typeface="+mn-ea"/>
                        <a:cs typeface="Arial"/>
                      </a:endParaRPr>
                    </a:p>
                    <a:p>
                      <a:pPr marL="85725" indent="-85725">
                        <a:buFont typeface="Arial" panose="020B0604020202020204" pitchFamily="34" charset="0"/>
                        <a:buChar char="•"/>
                        <a:defRPr/>
                      </a:pPr>
                      <a:r>
                        <a:rPr lang="en-NZ" sz="1000" kern="1200" dirty="0">
                          <a:latin typeface="Arial"/>
                          <a:ea typeface="+mn-ea"/>
                          <a:cs typeface="Arial"/>
                        </a:rPr>
                        <a:t>Stock Turns / Returns</a:t>
                      </a:r>
                    </a:p>
                    <a:p>
                      <a:pPr marL="85725" indent="-85725">
                        <a:buFont typeface="Arial" panose="020B0604020202020204" pitchFamily="34" charset="0"/>
                        <a:buChar char="•"/>
                        <a:defRPr/>
                      </a:pPr>
                      <a:r>
                        <a:rPr lang="en-NZ" sz="1000" kern="1200" dirty="0">
                          <a:latin typeface="Arial"/>
                          <a:ea typeface="+mn-ea"/>
                          <a:cs typeface="Arial"/>
                        </a:rPr>
                        <a:t>Emergency value / preventable emergency</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1902608"/>
                  </a:ext>
                </a:extLst>
              </a:tr>
              <a:tr h="877478">
                <a:tc>
                  <a:txBody>
                    <a:bodyPr/>
                    <a:lstStyle/>
                    <a:p>
                      <a:pPr algn="r"/>
                      <a:r>
                        <a:rPr lang="en-NZ" sz="1000" dirty="0">
                          <a:solidFill>
                            <a:schemeClr val="tx1"/>
                          </a:solidFill>
                          <a:latin typeface="Arial"/>
                          <a:cs typeface="Arial"/>
                        </a:rPr>
                        <a:t>Rental</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Z" sz="1000" b="1">
                        <a:solidFill>
                          <a:schemeClr val="bg1"/>
                        </a:solidFill>
                        <a:latin typeface="Arial" panose="020B0604020202020204" pitchFamily="34" charset="0"/>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lvl="0" indent="-85725"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000" b="0" kern="1200">
                        <a:solidFill>
                          <a:prstClr val="black"/>
                        </a:solidFill>
                        <a:latin typeface="Arial" panose="020B0604020202020204" pitchFamily="34" charset="0"/>
                        <a:ea typeface="+mn-ea"/>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NZ" sz="1000" kern="1200" dirty="0">
                          <a:latin typeface="Arial"/>
                          <a:ea typeface="+mn-ea"/>
                          <a:cs typeface="Arial"/>
                        </a:rPr>
                        <a:t>Rental fleet management</a:t>
                      </a:r>
                    </a:p>
                    <a:p>
                      <a:pPr marL="85725" indent="-85725">
                        <a:buFont typeface="Arial" panose="020B0604020202020204" pitchFamily="34" charset="0"/>
                        <a:buChar char="•"/>
                      </a:pPr>
                      <a:r>
                        <a:rPr lang="en-NZ" sz="1000" kern="1200" dirty="0">
                          <a:latin typeface="Arial"/>
                          <a:ea typeface="+mn-ea"/>
                          <a:cs typeface="Arial"/>
                        </a:rPr>
                        <a:t>Operational excellence</a:t>
                      </a:r>
                    </a:p>
                    <a:p>
                      <a:pPr marL="85725" indent="-85725">
                        <a:buFont typeface="Arial" panose="020B0604020202020204" pitchFamily="34" charset="0"/>
                        <a:buChar char="•"/>
                      </a:pPr>
                      <a:r>
                        <a:rPr lang="en-NZ" sz="1000" kern="1200" dirty="0">
                          <a:latin typeface="Arial"/>
                          <a:ea typeface="+mn-ea"/>
                          <a:cs typeface="Arial"/>
                        </a:rPr>
                        <a:t>Business development</a:t>
                      </a:r>
                    </a:p>
                    <a:p>
                      <a:pPr marL="85725" indent="-85725">
                        <a:buFont typeface="Arial" panose="020B0604020202020204" pitchFamily="34" charset="0"/>
                        <a:buChar char="•"/>
                      </a:pPr>
                      <a:r>
                        <a:rPr lang="en-NZ" sz="1000" kern="1200" dirty="0">
                          <a:latin typeface="Arial"/>
                          <a:ea typeface="+mn-ea"/>
                          <a:cs typeface="Arial"/>
                        </a:rPr>
                        <a:t>In-Channel used sales</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NZ" sz="1000" kern="1200" dirty="0">
                          <a:latin typeface="Arial"/>
                          <a:ea typeface="+mn-ea"/>
                          <a:cs typeface="Arial"/>
                        </a:rPr>
                        <a:t>Customer Loyalty</a:t>
                      </a:r>
                    </a:p>
                    <a:p>
                      <a:pPr marL="85725" indent="-85725">
                        <a:buFont typeface="Arial" panose="020B0604020202020204" pitchFamily="34" charset="0"/>
                        <a:buChar char="•"/>
                      </a:pPr>
                      <a:r>
                        <a:rPr lang="en-NZ" sz="1000" kern="1200" dirty="0">
                          <a:latin typeface="Arial"/>
                          <a:ea typeface="+mn-ea"/>
                          <a:cs typeface="Arial"/>
                        </a:rPr>
                        <a:t>Higher PRRO</a:t>
                      </a:r>
                    </a:p>
                    <a:p>
                      <a:pPr marL="85725" indent="-85725">
                        <a:buFont typeface="Arial" panose="020B0604020202020204" pitchFamily="34" charset="0"/>
                        <a:buChar char="•"/>
                      </a:pPr>
                      <a:r>
                        <a:rPr lang="en-NZ" sz="1000" kern="1200" dirty="0">
                          <a:latin typeface="Arial"/>
                          <a:ea typeface="+mn-ea"/>
                          <a:cs typeface="Arial"/>
                        </a:rPr>
                        <a:t>Margin Contribution</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defRPr/>
                      </a:pPr>
                      <a:r>
                        <a:rPr lang="en-NZ" sz="1000" kern="1200" dirty="0">
                          <a:latin typeface="Arial"/>
                          <a:ea typeface="+mn-ea"/>
                          <a:cs typeface="Arial"/>
                          <a:sym typeface="Wingdings" panose="05000000000000000000" pitchFamily="2" charset="2"/>
                        </a:rPr>
                        <a:t>Financial utilisation, maintenance &amp; repair</a:t>
                      </a:r>
                    </a:p>
                    <a:p>
                      <a:pPr marL="85725" indent="-85725">
                        <a:buFont typeface="Arial" panose="020B0604020202020204" pitchFamily="34" charset="0"/>
                        <a:buChar char="•"/>
                        <a:defRPr/>
                      </a:pPr>
                      <a:r>
                        <a:rPr lang="en-NZ" sz="1000" kern="1200" dirty="0">
                          <a:latin typeface="Arial"/>
                          <a:ea typeface="+mn-ea"/>
                          <a:cs typeface="Arial"/>
                          <a:sym typeface="Wingdings" panose="05000000000000000000" pitchFamily="2" charset="2"/>
                        </a:rPr>
                        <a:t>RPO conversions</a:t>
                      </a:r>
                    </a:p>
                    <a:p>
                      <a:pPr marL="85725" indent="-85725">
                        <a:buFont typeface="Arial" panose="020B0604020202020204" pitchFamily="34" charset="0"/>
                        <a:buChar char="•"/>
                        <a:defRPr/>
                      </a:pPr>
                      <a:r>
                        <a:rPr lang="en-AU" sz="1000" kern="1200" dirty="0">
                          <a:latin typeface="Arial"/>
                          <a:ea typeface="+mn-ea"/>
                          <a:cs typeface="Arial"/>
                          <a:sym typeface="Wingdings" panose="05000000000000000000" pitchFamily="2" charset="2"/>
                        </a:rPr>
                        <a:t>‘Return to Ready’ days</a:t>
                      </a:r>
                    </a:p>
                    <a:p>
                      <a:pPr marL="85725" indent="-85725">
                        <a:buFont typeface="Arial" panose="020B0604020202020204" pitchFamily="34" charset="0"/>
                        <a:buChar char="•"/>
                        <a:defRPr/>
                      </a:pPr>
                      <a:r>
                        <a:rPr lang="en-AU" sz="1000" kern="1200" dirty="0">
                          <a:latin typeface="Arial"/>
                          <a:ea typeface="+mn-ea"/>
                          <a:cs typeface="Arial"/>
                          <a:sym typeface="Wingdings" panose="05000000000000000000" pitchFamily="2" charset="2"/>
                        </a:rPr>
                        <a:t>Rental fleet sold with CVA</a:t>
                      </a:r>
                    </a:p>
                    <a:p>
                      <a:pPr marL="85725" indent="-85725">
                        <a:buFont typeface="Arial" panose="020B0604020202020204" pitchFamily="34" charset="0"/>
                        <a:buChar char="•"/>
                        <a:defRPr/>
                      </a:pPr>
                      <a:r>
                        <a:rPr lang="en-AU" sz="1000" kern="1200" dirty="0">
                          <a:latin typeface="Arial"/>
                          <a:ea typeface="+mn-ea"/>
                          <a:cs typeface="Arial"/>
                          <a:sym typeface="Wingdings" panose="05000000000000000000" pitchFamily="2" charset="2"/>
                        </a:rPr>
                        <a:t>CCU rental rollouts</a:t>
                      </a:r>
                      <a:endParaRPr lang="en-NZ" sz="1000" kern="1200" dirty="0">
                        <a:latin typeface="Arial"/>
                        <a:ea typeface="+mn-ea"/>
                        <a:cs typeface="Arial"/>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8011849"/>
                  </a:ext>
                </a:extLst>
              </a:tr>
              <a:tr h="877478">
                <a:tc>
                  <a:txBody>
                    <a:bodyPr/>
                    <a:lstStyle/>
                    <a:p>
                      <a:pPr algn="r"/>
                      <a:endParaRPr lang="en-NZ" sz="1000" dirty="0">
                        <a:solidFill>
                          <a:schemeClr val="tx1"/>
                        </a:solidFill>
                        <a:latin typeface="Arial"/>
                        <a:cs typeface="Arial"/>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Z" sz="1000" b="1">
                        <a:solidFill>
                          <a:schemeClr val="bg1"/>
                        </a:solidFill>
                        <a:latin typeface="Arial" panose="020B0604020202020204" pitchFamily="34" charset="0"/>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lvl="0" indent="-85725"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000" b="0" kern="1200">
                        <a:solidFill>
                          <a:prstClr val="black"/>
                        </a:solidFill>
                        <a:latin typeface="Arial" panose="020B0604020202020204" pitchFamily="34" charset="0"/>
                        <a:ea typeface="+mn-ea"/>
                        <a:cs typeface="Arial" panose="020B0604020202020204" pitchFamily="34" charset="0"/>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NZ" sz="1000" kern="1200" dirty="0">
                          <a:latin typeface="Arial"/>
                          <a:ea typeface="+mn-ea"/>
                          <a:cs typeface="Arial"/>
                        </a:rPr>
                        <a:t>Customer satisfaction (CX)</a:t>
                      </a:r>
                    </a:p>
                    <a:p>
                      <a:pPr marL="85725" indent="-85725">
                        <a:buFont typeface="Arial" panose="020B0604020202020204" pitchFamily="34" charset="0"/>
                        <a:buChar char="•"/>
                      </a:pPr>
                      <a:r>
                        <a:rPr lang="en-NZ" sz="1000" kern="1200" dirty="0">
                          <a:latin typeface="Arial"/>
                          <a:ea typeface="+mn-ea"/>
                          <a:cs typeface="Arial"/>
                        </a:rPr>
                        <a:t>Quality</a:t>
                      </a:r>
                    </a:p>
                    <a:p>
                      <a:pPr marL="85725" indent="-85725">
                        <a:buFont typeface="Arial" panose="020B0604020202020204" pitchFamily="34" charset="0"/>
                        <a:buChar char="•"/>
                      </a:pPr>
                      <a:r>
                        <a:rPr lang="en-NZ" sz="1000" kern="1200" dirty="0">
                          <a:latin typeface="Arial"/>
                          <a:ea typeface="+mn-ea"/>
                          <a:cs typeface="Arial"/>
                        </a:rPr>
                        <a:t>Efficiency and effectiveness</a:t>
                      </a:r>
                    </a:p>
                    <a:p>
                      <a:pPr marL="85725" indent="-85725">
                        <a:buFont typeface="Arial" panose="020B0604020202020204" pitchFamily="34" charset="0"/>
                        <a:buChar char="•"/>
                      </a:pPr>
                      <a:r>
                        <a:rPr lang="en-NZ" sz="1000" kern="1200" dirty="0">
                          <a:latin typeface="Arial"/>
                          <a:ea typeface="+mn-ea"/>
                          <a:cs typeface="Arial"/>
                        </a:rPr>
                        <a:t>Profitability in service operations</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pPr>
                      <a:r>
                        <a:rPr lang="en-NZ" sz="1000" kern="1200" dirty="0">
                          <a:latin typeface="Arial"/>
                          <a:ea typeface="+mn-ea"/>
                          <a:cs typeface="Arial"/>
                        </a:rPr>
                        <a:t>Safety</a:t>
                      </a:r>
                    </a:p>
                    <a:p>
                      <a:pPr marL="85725" indent="-85725">
                        <a:buFont typeface="Arial" panose="020B0604020202020204" pitchFamily="34" charset="0"/>
                        <a:buChar char="•"/>
                      </a:pPr>
                      <a:r>
                        <a:rPr lang="en-NZ" sz="1000" kern="1200" dirty="0">
                          <a:latin typeface="Arial"/>
                          <a:ea typeface="+mn-ea"/>
                          <a:cs typeface="Arial"/>
                        </a:rPr>
                        <a:t>Customer Loyalty</a:t>
                      </a:r>
                    </a:p>
                    <a:p>
                      <a:pPr marL="85725" indent="-85725">
                        <a:buFont typeface="Arial" panose="020B0604020202020204" pitchFamily="34" charset="0"/>
                        <a:buChar char="•"/>
                      </a:pPr>
                      <a:r>
                        <a:rPr lang="en-NZ" sz="1000" kern="1200" dirty="0">
                          <a:latin typeface="Arial"/>
                          <a:ea typeface="+mn-ea"/>
                          <a:cs typeface="Arial"/>
                        </a:rPr>
                        <a:t>% Labour Share (POLS)</a:t>
                      </a:r>
                    </a:p>
                    <a:p>
                      <a:pPr marL="85725" indent="-85725">
                        <a:buFont typeface="Arial" panose="020B0604020202020204" pitchFamily="34" charset="0"/>
                        <a:buChar char="•"/>
                      </a:pPr>
                      <a:r>
                        <a:rPr lang="en-NZ" sz="1000" kern="1200" dirty="0">
                          <a:latin typeface="Arial"/>
                          <a:ea typeface="+mn-ea"/>
                          <a:cs typeface="Arial"/>
                        </a:rPr>
                        <a:t>Service Profitability</a:t>
                      </a: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indent="-85725">
                        <a:buFont typeface="Arial" panose="020B0604020202020204" pitchFamily="34" charset="0"/>
                        <a:buChar char="•"/>
                        <a:defRPr/>
                      </a:pPr>
                      <a:r>
                        <a:rPr lang="en-NZ" sz="1000" kern="1200" dirty="0">
                          <a:latin typeface="Arial"/>
                          <a:ea typeface="+mn-ea"/>
                          <a:cs typeface="Arial"/>
                        </a:rPr>
                        <a:t>POLS</a:t>
                      </a:r>
                    </a:p>
                    <a:p>
                      <a:pPr marL="85725" indent="-85725">
                        <a:buFont typeface="Arial" panose="020B0604020202020204" pitchFamily="34" charset="0"/>
                        <a:buChar char="•"/>
                        <a:defRPr/>
                      </a:pPr>
                      <a:r>
                        <a:rPr lang="en-NZ" sz="1000" kern="1200" dirty="0">
                          <a:latin typeface="Arial"/>
                          <a:ea typeface="+mn-ea"/>
                          <a:cs typeface="Arial"/>
                        </a:rPr>
                        <a:t>% Utilisation</a:t>
                      </a:r>
                    </a:p>
                    <a:p>
                      <a:pPr marL="85725" indent="-85725">
                        <a:buFont typeface="Arial" panose="020B0604020202020204" pitchFamily="34" charset="0"/>
                        <a:buChar char="•"/>
                        <a:defRPr/>
                      </a:pPr>
                      <a:r>
                        <a:rPr lang="en-NZ" sz="1000" kern="1200" dirty="0">
                          <a:latin typeface="Arial"/>
                          <a:ea typeface="+mn-ea"/>
                          <a:cs typeface="Arial"/>
                          <a:sym typeface="Wingdings" panose="05000000000000000000" pitchFamily="2" charset="2"/>
                        </a:rPr>
                        <a:t>Productivity</a:t>
                      </a:r>
                    </a:p>
                    <a:p>
                      <a:pPr marL="85725" indent="-85725">
                        <a:buFont typeface="Arial" panose="020B0604020202020204" pitchFamily="34" charset="0"/>
                        <a:buChar char="•"/>
                        <a:defRPr/>
                      </a:pPr>
                      <a:r>
                        <a:rPr lang="en-NZ" sz="1000" kern="1200" dirty="0">
                          <a:latin typeface="Arial"/>
                          <a:ea typeface="+mn-ea"/>
                          <a:cs typeface="Arial"/>
                          <a:sym typeface="Wingdings" panose="05000000000000000000" pitchFamily="2" charset="2"/>
                        </a:rPr>
                        <a:t>Technician skills</a:t>
                      </a:r>
                    </a:p>
                    <a:p>
                      <a:pPr marL="85725" indent="-85725">
                        <a:buFont typeface="Arial" panose="020B0604020202020204" pitchFamily="34" charset="0"/>
                        <a:buChar char="•"/>
                        <a:defRPr/>
                      </a:pPr>
                      <a:r>
                        <a:rPr lang="en-NZ" sz="1000" kern="1200" dirty="0">
                          <a:latin typeface="Arial"/>
                          <a:ea typeface="+mn-ea"/>
                          <a:cs typeface="Arial"/>
                          <a:sym typeface="Wingdings" panose="05000000000000000000" pitchFamily="2" charset="2"/>
                        </a:rPr>
                        <a:t>WIP</a:t>
                      </a:r>
                      <a:endParaRPr lang="en-NZ" sz="1000" kern="1200" dirty="0">
                        <a:latin typeface="Arial"/>
                        <a:ea typeface="+mn-ea"/>
                        <a:cs typeface="Arial"/>
                      </a:endParaRPr>
                    </a:p>
                  </a:txBody>
                  <a:tcPr marL="36000" marR="3600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9081954"/>
                  </a:ext>
                </a:extLst>
              </a:tr>
            </a:tbl>
          </a:graphicData>
        </a:graphic>
      </p:graphicFrame>
      <p:sp>
        <p:nvSpPr>
          <p:cNvPr id="29" name="Rectangle: Rounded Corners 28">
            <a:extLst>
              <a:ext uri="{FF2B5EF4-FFF2-40B4-BE49-F238E27FC236}">
                <a16:creationId xmlns:a16="http://schemas.microsoft.com/office/drawing/2014/main" id="{57F3B643-0E9C-4CB6-8E77-97AAD5530065}"/>
              </a:ext>
            </a:extLst>
          </p:cNvPr>
          <p:cNvSpPr/>
          <p:nvPr/>
        </p:nvSpPr>
        <p:spPr>
          <a:xfrm>
            <a:off x="561968" y="5326287"/>
            <a:ext cx="1966823" cy="44408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NZ" sz="1000" dirty="0">
                <a:solidFill>
                  <a:prstClr val="black"/>
                </a:solidFill>
                <a:latin typeface="Arial"/>
                <a:cs typeface="Arial"/>
              </a:rPr>
              <a:t>Service</a:t>
            </a:r>
          </a:p>
        </p:txBody>
      </p:sp>
      <p:pic>
        <p:nvPicPr>
          <p:cNvPr id="32" name="image6.png">
            <a:extLst>
              <a:ext uri="{FF2B5EF4-FFF2-40B4-BE49-F238E27FC236}">
                <a16:creationId xmlns:a16="http://schemas.microsoft.com/office/drawing/2014/main" id="{0A74F4AE-970B-4485-918D-C9C988352490}"/>
              </a:ext>
            </a:extLst>
          </p:cNvPr>
          <p:cNvPicPr/>
          <p:nvPr/>
        </p:nvPicPr>
        <p:blipFill>
          <a:blip r:embed="rId2" cstate="print"/>
          <a:stretch>
            <a:fillRect/>
          </a:stretch>
        </p:blipFill>
        <p:spPr>
          <a:xfrm>
            <a:off x="497448" y="1761023"/>
            <a:ext cx="604520" cy="604520"/>
          </a:xfrm>
          <a:prstGeom prst="rect">
            <a:avLst/>
          </a:prstGeom>
        </p:spPr>
      </p:pic>
      <p:pic>
        <p:nvPicPr>
          <p:cNvPr id="33" name="image7.png">
            <a:extLst>
              <a:ext uri="{FF2B5EF4-FFF2-40B4-BE49-F238E27FC236}">
                <a16:creationId xmlns:a16="http://schemas.microsoft.com/office/drawing/2014/main" id="{123AE7DB-7F51-40B7-928F-012B5A19C084}"/>
              </a:ext>
            </a:extLst>
          </p:cNvPr>
          <p:cNvPicPr/>
          <p:nvPr/>
        </p:nvPicPr>
        <p:blipFill>
          <a:blip r:embed="rId3" cstate="print"/>
          <a:stretch>
            <a:fillRect/>
          </a:stretch>
        </p:blipFill>
        <p:spPr>
          <a:xfrm>
            <a:off x="474588" y="2593725"/>
            <a:ext cx="627380" cy="627380"/>
          </a:xfrm>
          <a:prstGeom prst="rect">
            <a:avLst/>
          </a:prstGeom>
        </p:spPr>
      </p:pic>
      <p:pic>
        <p:nvPicPr>
          <p:cNvPr id="34" name="image3.png">
            <a:extLst>
              <a:ext uri="{FF2B5EF4-FFF2-40B4-BE49-F238E27FC236}">
                <a16:creationId xmlns:a16="http://schemas.microsoft.com/office/drawing/2014/main" id="{2B651C35-1550-4566-B8E3-DBAADC67470A}"/>
              </a:ext>
            </a:extLst>
          </p:cNvPr>
          <p:cNvPicPr/>
          <p:nvPr/>
        </p:nvPicPr>
        <p:blipFill>
          <a:blip r:embed="rId4" cstate="print"/>
          <a:stretch>
            <a:fillRect/>
          </a:stretch>
        </p:blipFill>
        <p:spPr>
          <a:xfrm>
            <a:off x="486158" y="3491238"/>
            <a:ext cx="604520" cy="604520"/>
          </a:xfrm>
          <a:prstGeom prst="rect">
            <a:avLst/>
          </a:prstGeom>
        </p:spPr>
      </p:pic>
      <p:pic>
        <p:nvPicPr>
          <p:cNvPr id="35" name="image5.png">
            <a:extLst>
              <a:ext uri="{FF2B5EF4-FFF2-40B4-BE49-F238E27FC236}">
                <a16:creationId xmlns:a16="http://schemas.microsoft.com/office/drawing/2014/main" id="{C5DB93FA-6AD9-4DF8-AE17-96D5A0BC8464}"/>
              </a:ext>
            </a:extLst>
          </p:cNvPr>
          <p:cNvPicPr/>
          <p:nvPr/>
        </p:nvPicPr>
        <p:blipFill>
          <a:blip r:embed="rId5" cstate="print"/>
          <a:stretch>
            <a:fillRect/>
          </a:stretch>
        </p:blipFill>
        <p:spPr>
          <a:xfrm>
            <a:off x="497448" y="4386712"/>
            <a:ext cx="604520" cy="604520"/>
          </a:xfrm>
          <a:prstGeom prst="rect">
            <a:avLst/>
          </a:prstGeom>
        </p:spPr>
      </p:pic>
      <p:pic>
        <p:nvPicPr>
          <p:cNvPr id="36" name="Picture 35" descr="A picture containing clock&#10;&#10;Description automatically generated">
            <a:extLst>
              <a:ext uri="{FF2B5EF4-FFF2-40B4-BE49-F238E27FC236}">
                <a16:creationId xmlns:a16="http://schemas.microsoft.com/office/drawing/2014/main" id="{35126FED-EC1D-49C6-AF05-10A2C860EE0D}"/>
              </a:ext>
            </a:extLst>
          </p:cNvPr>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485878" y="5266904"/>
            <a:ext cx="604800" cy="604800"/>
          </a:xfrm>
          <a:prstGeom prst="rect">
            <a:avLst/>
          </a:prstGeom>
        </p:spPr>
      </p:pic>
      <p:sp>
        <p:nvSpPr>
          <p:cNvPr id="37" name="&quot;Not Allowed&quot; Symbol 36">
            <a:extLst>
              <a:ext uri="{FF2B5EF4-FFF2-40B4-BE49-F238E27FC236}">
                <a16:creationId xmlns:a16="http://schemas.microsoft.com/office/drawing/2014/main" id="{CAE4A5DF-44E0-4514-85DD-13890D785E35}"/>
              </a:ext>
            </a:extLst>
          </p:cNvPr>
          <p:cNvSpPr>
            <a:spLocks noChangeAspect="1"/>
          </p:cNvSpPr>
          <p:nvPr/>
        </p:nvSpPr>
        <p:spPr>
          <a:xfrm>
            <a:off x="2893994" y="4590191"/>
            <a:ext cx="360000" cy="360000"/>
          </a:xfrm>
          <a:prstGeom prst="noSmoking">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38" name="&quot;Not Allowed&quot; Symbol 37">
            <a:extLst>
              <a:ext uri="{FF2B5EF4-FFF2-40B4-BE49-F238E27FC236}">
                <a16:creationId xmlns:a16="http://schemas.microsoft.com/office/drawing/2014/main" id="{DAAD1B96-F2AF-4464-99F3-06CEDED7DA4A}"/>
              </a:ext>
            </a:extLst>
          </p:cNvPr>
          <p:cNvSpPr>
            <a:spLocks noChangeAspect="1"/>
          </p:cNvSpPr>
          <p:nvPr/>
        </p:nvSpPr>
        <p:spPr>
          <a:xfrm>
            <a:off x="2893994" y="2731053"/>
            <a:ext cx="360000" cy="360000"/>
          </a:xfrm>
          <a:prstGeom prst="noSmoking">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39" name="&quot;Not Allowed&quot; Symbol 38">
            <a:extLst>
              <a:ext uri="{FF2B5EF4-FFF2-40B4-BE49-F238E27FC236}">
                <a16:creationId xmlns:a16="http://schemas.microsoft.com/office/drawing/2014/main" id="{C4353D7F-F406-4D74-805E-2F8AE92B14B5}"/>
              </a:ext>
            </a:extLst>
          </p:cNvPr>
          <p:cNvSpPr>
            <a:spLocks noChangeAspect="1"/>
          </p:cNvSpPr>
          <p:nvPr/>
        </p:nvSpPr>
        <p:spPr>
          <a:xfrm>
            <a:off x="2893994" y="1873046"/>
            <a:ext cx="360000" cy="360000"/>
          </a:xfrm>
          <a:prstGeom prst="noSmoking">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40" name="&quot;Not Allowed&quot; Symbol 39">
            <a:extLst>
              <a:ext uri="{FF2B5EF4-FFF2-40B4-BE49-F238E27FC236}">
                <a16:creationId xmlns:a16="http://schemas.microsoft.com/office/drawing/2014/main" id="{F876CD44-390B-4FC7-A289-53EF4FD09CF4}"/>
              </a:ext>
            </a:extLst>
          </p:cNvPr>
          <p:cNvSpPr>
            <a:spLocks noChangeAspect="1"/>
          </p:cNvSpPr>
          <p:nvPr/>
        </p:nvSpPr>
        <p:spPr>
          <a:xfrm>
            <a:off x="2893994" y="5400489"/>
            <a:ext cx="360000" cy="360000"/>
          </a:xfrm>
          <a:prstGeom prst="noSmoking">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41" name="Oval 40">
            <a:extLst>
              <a:ext uri="{FF2B5EF4-FFF2-40B4-BE49-F238E27FC236}">
                <a16:creationId xmlns:a16="http://schemas.microsoft.com/office/drawing/2014/main" id="{D8149A08-8841-478E-8AB4-D539A2AB0BCA}"/>
              </a:ext>
            </a:extLst>
          </p:cNvPr>
          <p:cNvSpPr>
            <a:spLocks noChangeAspect="1"/>
          </p:cNvSpPr>
          <p:nvPr/>
        </p:nvSpPr>
        <p:spPr>
          <a:xfrm>
            <a:off x="2893994" y="3636765"/>
            <a:ext cx="360000" cy="360000"/>
          </a:xfrm>
          <a:prstGeom prst="ellipse">
            <a:avLst/>
          </a:prstGeom>
          <a:solidFill>
            <a:srgbClr val="9966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636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6398-273F-46AC-B6FA-EC9D2BDDD8FB}"/>
              </a:ext>
            </a:extLst>
          </p:cNvPr>
          <p:cNvSpPr>
            <a:spLocks noGrp="1"/>
          </p:cNvSpPr>
          <p:nvPr>
            <p:ph type="title"/>
          </p:nvPr>
        </p:nvSpPr>
        <p:spPr/>
        <p:txBody>
          <a:bodyPr/>
          <a:lstStyle/>
          <a:p>
            <a:r>
              <a:rPr lang="en-NZ" dirty="0"/>
              <a:t>What you can do to help</a:t>
            </a:r>
          </a:p>
        </p:txBody>
      </p:sp>
      <p:sp>
        <p:nvSpPr>
          <p:cNvPr id="3" name="Text Placeholder 2">
            <a:extLst>
              <a:ext uri="{FF2B5EF4-FFF2-40B4-BE49-F238E27FC236}">
                <a16:creationId xmlns:a16="http://schemas.microsoft.com/office/drawing/2014/main" id="{684848C9-218F-4F9A-9861-E6150BA20805}"/>
              </a:ext>
            </a:extLst>
          </p:cNvPr>
          <p:cNvSpPr>
            <a:spLocks noGrp="1"/>
          </p:cNvSpPr>
          <p:nvPr>
            <p:ph type="body" sz="quarter" idx="10"/>
          </p:nvPr>
        </p:nvSpPr>
        <p:spPr>
          <a:xfrm>
            <a:off x="561972" y="1376610"/>
            <a:ext cx="4791077" cy="646331"/>
          </a:xfrm>
        </p:spPr>
        <p:txBody>
          <a:bodyPr/>
          <a:lstStyle/>
          <a:p>
            <a:r>
              <a:rPr lang="en-NZ" dirty="0"/>
              <a:t>Call to action – the top 8 things you can do to make a difference</a:t>
            </a:r>
          </a:p>
        </p:txBody>
      </p:sp>
      <p:sp>
        <p:nvSpPr>
          <p:cNvPr id="4" name="Text Placeholder 3">
            <a:extLst>
              <a:ext uri="{FF2B5EF4-FFF2-40B4-BE49-F238E27FC236}">
                <a16:creationId xmlns:a16="http://schemas.microsoft.com/office/drawing/2014/main" id="{54128C51-6604-4CA3-9862-61D0265EBC88}"/>
              </a:ext>
            </a:extLst>
          </p:cNvPr>
          <p:cNvSpPr>
            <a:spLocks noGrp="1"/>
          </p:cNvSpPr>
          <p:nvPr>
            <p:ph type="body" sz="quarter" idx="11"/>
          </p:nvPr>
        </p:nvSpPr>
        <p:spPr>
          <a:xfrm>
            <a:off x="561971" y="2406848"/>
            <a:ext cx="5168269" cy="3368102"/>
          </a:xfrm>
        </p:spPr>
        <p:txBody>
          <a:bodyPr/>
          <a:lstStyle/>
          <a:p>
            <a:pPr marL="228600" indent="-228600">
              <a:buFont typeface="+mj-lt"/>
              <a:buAutoNum type="arabicPeriod"/>
            </a:pPr>
            <a:r>
              <a:rPr lang="en-NZ" dirty="0"/>
              <a:t>Increase personal awareness of all 5 Excellence Programs and what they mean</a:t>
            </a:r>
          </a:p>
          <a:p>
            <a:pPr marL="228600" indent="-228600">
              <a:buFont typeface="+mj-lt"/>
              <a:buAutoNum type="arabicPeriod"/>
            </a:pPr>
            <a:r>
              <a:rPr lang="en-NZ" dirty="0"/>
              <a:t>Follow best practice at all times (consistency is the key)</a:t>
            </a:r>
          </a:p>
          <a:p>
            <a:pPr marL="228600" indent="-228600">
              <a:buFont typeface="+mj-lt"/>
              <a:buAutoNum type="arabicPeriod"/>
            </a:pPr>
            <a:r>
              <a:rPr lang="en-NZ" dirty="0"/>
              <a:t>Get the know the ‘levers’ to pull to make a difference</a:t>
            </a:r>
          </a:p>
          <a:p>
            <a:pPr marL="685800" lvl="1" indent="-228600">
              <a:buFont typeface="+mj-lt"/>
              <a:buAutoNum type="arabicPeriod"/>
            </a:pPr>
            <a:r>
              <a:rPr lang="en-NZ" sz="1200" dirty="0"/>
              <a:t>Lead times for parts</a:t>
            </a:r>
          </a:p>
          <a:p>
            <a:pPr marL="685800" lvl="1" indent="-228600">
              <a:buFont typeface="+mj-lt"/>
              <a:buAutoNum type="arabicPeriod"/>
            </a:pPr>
            <a:r>
              <a:rPr lang="en-NZ" sz="1200" dirty="0"/>
              <a:t>Returns</a:t>
            </a:r>
          </a:p>
          <a:p>
            <a:pPr marL="685800" lvl="1" indent="-228600">
              <a:buFont typeface="+mj-lt"/>
              <a:buAutoNum type="arabicPeriod"/>
            </a:pPr>
            <a:r>
              <a:rPr lang="en-NZ" sz="1200" dirty="0"/>
              <a:t>Emergency value</a:t>
            </a:r>
          </a:p>
          <a:p>
            <a:pPr marL="685800" lvl="1" indent="-228600">
              <a:spcAft>
                <a:spcPts val="600"/>
              </a:spcAft>
              <a:buFont typeface="+mj-lt"/>
              <a:buAutoNum type="arabicPeriod"/>
            </a:pPr>
            <a:r>
              <a:rPr lang="en-NZ" sz="1200" dirty="0"/>
              <a:t>Standard job variance</a:t>
            </a:r>
          </a:p>
          <a:p>
            <a:pPr marL="228600" indent="-228600">
              <a:buFont typeface="+mj-lt"/>
              <a:buAutoNum type="arabicPeriod"/>
            </a:pPr>
            <a:r>
              <a:rPr lang="en-NZ" dirty="0"/>
              <a:t>Put the Customer Experience training into practice (NLS)</a:t>
            </a:r>
          </a:p>
          <a:p>
            <a:pPr marL="228600" indent="-228600">
              <a:buFont typeface="+mj-lt"/>
              <a:buAutoNum type="arabicPeriod"/>
            </a:pPr>
            <a:r>
              <a:rPr lang="en-NZ" dirty="0"/>
              <a:t>Focus on ‘right first time’ (rework)</a:t>
            </a:r>
          </a:p>
          <a:p>
            <a:pPr marL="228600" indent="-228600">
              <a:buFont typeface="+mj-lt"/>
              <a:buAutoNum type="arabicPeriod"/>
            </a:pPr>
            <a:r>
              <a:rPr lang="en-NZ" dirty="0"/>
              <a:t>Ensure all technicians have development plans (TCDP)</a:t>
            </a:r>
          </a:p>
          <a:p>
            <a:pPr marL="228600" indent="-228600">
              <a:buFont typeface="+mj-lt"/>
              <a:buAutoNum type="arabicPeriod"/>
            </a:pPr>
            <a:r>
              <a:rPr lang="en-NZ" dirty="0"/>
              <a:t>Understand and have ability to ‘sell the value’ of connectivity / digital</a:t>
            </a:r>
          </a:p>
          <a:p>
            <a:pPr marL="228600" indent="-228600">
              <a:buFont typeface="+mj-lt"/>
              <a:buAutoNum type="arabicPeriod"/>
            </a:pPr>
            <a:r>
              <a:rPr lang="en-NZ" dirty="0"/>
              <a:t>Influence, coach and support others </a:t>
            </a:r>
          </a:p>
          <a:p>
            <a:endParaRPr lang="en-NZ" dirty="0"/>
          </a:p>
        </p:txBody>
      </p:sp>
      <p:pic>
        <p:nvPicPr>
          <p:cNvPr id="5" name="Picture 4">
            <a:extLst>
              <a:ext uri="{FF2B5EF4-FFF2-40B4-BE49-F238E27FC236}">
                <a16:creationId xmlns:a16="http://schemas.microsoft.com/office/drawing/2014/main" id="{E0E42488-E248-4547-9685-7820822BB0C4}"/>
              </a:ext>
            </a:extLst>
          </p:cNvPr>
          <p:cNvPicPr>
            <a:picLocks noChangeAspect="1"/>
          </p:cNvPicPr>
          <p:nvPr/>
        </p:nvPicPr>
        <p:blipFill>
          <a:blip r:embed="rId2"/>
          <a:stretch>
            <a:fillRect/>
          </a:stretch>
        </p:blipFill>
        <p:spPr>
          <a:xfrm>
            <a:off x="6185341" y="1855783"/>
            <a:ext cx="5869156" cy="31464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2778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47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ra Cat Template 2020.pptx" id="{F7ED2E55-911A-4AC4-A03F-E04445A467D9}" vid="{DF5FC8B1-0B13-4C96-949A-2CACC7DD53F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50E46ECC16614FB29AEC15DA3D216B" ma:contentTypeVersion="12" ma:contentTypeDescription="Create a new document." ma:contentTypeScope="" ma:versionID="5ed15789115cdea5c7a74ddf8876802a">
  <xsd:schema xmlns:xsd="http://www.w3.org/2001/XMLSchema" xmlns:xs="http://www.w3.org/2001/XMLSchema" xmlns:p="http://schemas.microsoft.com/office/2006/metadata/properties" xmlns:ns3="ac967749-a434-4a6b-9b37-5f3bdb0a4679" xmlns:ns4="f0b55186-8515-4c8b-b144-6d902d98f17e" targetNamespace="http://schemas.microsoft.com/office/2006/metadata/properties" ma:root="true" ma:fieldsID="783e607ab93b8acee2d9bca039ab39ca" ns3:_="" ns4:_="">
    <xsd:import namespace="ac967749-a434-4a6b-9b37-5f3bdb0a4679"/>
    <xsd:import namespace="f0b55186-8515-4c8b-b144-6d902d98f17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967749-a434-4a6b-9b37-5f3bdb0a46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b55186-8515-4c8b-b144-6d902d98f17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108CC8-61AC-4813-B51A-C14927F7C142}">
  <ds:schemaRefs>
    <ds:schemaRef ds:uri="http://schemas.microsoft.com/sharepoint/v3/contenttype/forms"/>
  </ds:schemaRefs>
</ds:datastoreItem>
</file>

<file path=customXml/itemProps2.xml><?xml version="1.0" encoding="utf-8"?>
<ds:datastoreItem xmlns:ds="http://schemas.openxmlformats.org/officeDocument/2006/customXml" ds:itemID="{B99DE0F1-E8A6-4671-86F8-D5D7D1AD8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967749-a434-4a6b-9b37-5f3bdb0a4679"/>
    <ds:schemaRef ds:uri="f0b55186-8515-4c8b-b144-6d902d98f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FE1972-1922-4580-AED4-0A10BFA535B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Terra Cat Template 2020</Template>
  <TotalTime>2356</TotalTime>
  <Words>671</Words>
  <Application>Microsoft Office PowerPoint</Application>
  <PresentationFormat>Widescreen</PresentationFormat>
  <Paragraphs>136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Univers</vt:lpstr>
      <vt:lpstr>Univers  </vt:lpstr>
      <vt:lpstr>Univers Condensed Light</vt:lpstr>
      <vt:lpstr>Office Theme</vt:lpstr>
      <vt:lpstr>PowerPoint Presentation</vt:lpstr>
      <vt:lpstr>Content</vt:lpstr>
      <vt:lpstr>CONTEXT AND BACKGROUND</vt:lpstr>
      <vt:lpstr>OVERVIEW</vt:lpstr>
      <vt:lpstr>HOW EXCELLENCE PROGRAMS WORK</vt:lpstr>
      <vt:lpstr>COMMERCIAL BENEFIT</vt:lpstr>
      <vt:lpstr>MAPPING TO COMMERICAL DRIVERS</vt:lpstr>
      <vt:lpstr>What you can do to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Fay</dc:creator>
  <cp:lastModifiedBy>Julie Taylor</cp:lastModifiedBy>
  <cp:revision>10</cp:revision>
  <cp:lastPrinted>2020-02-11T02:15:35Z</cp:lastPrinted>
  <dcterms:created xsi:type="dcterms:W3CDTF">2020-02-06T05:42:17Z</dcterms:created>
  <dcterms:modified xsi:type="dcterms:W3CDTF">2020-08-12T23:20:26Z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0x0101001B50E46ECC16614FB29AEC15DA3D216B</vt:lpwstr>
  </property>
</Properties>
</file>