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 id="2147483676" r:id="rId6"/>
  </p:sldMasterIdLst>
  <p:notesMasterIdLst>
    <p:notesMasterId r:id="rId29"/>
  </p:notesMasterIdLst>
  <p:sldIdLst>
    <p:sldId id="256" r:id="rId7"/>
    <p:sldId id="1373" r:id="rId8"/>
    <p:sldId id="535" r:id="rId9"/>
    <p:sldId id="1153" r:id="rId10"/>
    <p:sldId id="1324" r:id="rId11"/>
    <p:sldId id="1374" r:id="rId12"/>
    <p:sldId id="1379" r:id="rId13"/>
    <p:sldId id="1378" r:id="rId14"/>
    <p:sldId id="1330" r:id="rId15"/>
    <p:sldId id="1361" r:id="rId16"/>
    <p:sldId id="1375" r:id="rId17"/>
    <p:sldId id="1377" r:id="rId18"/>
    <p:sldId id="1365" r:id="rId19"/>
    <p:sldId id="1366" r:id="rId20"/>
    <p:sldId id="1199" r:id="rId21"/>
    <p:sldId id="1307" r:id="rId22"/>
    <p:sldId id="308" r:id="rId23"/>
    <p:sldId id="352" r:id="rId24"/>
    <p:sldId id="1308" r:id="rId25"/>
    <p:sldId id="374" r:id="rId26"/>
    <p:sldId id="1376" r:id="rId27"/>
    <p:sldId id="1348" r:id="rId28"/>
  </p:sldIdLst>
  <p:sldSz cx="12801600" cy="9601200" type="A3"/>
  <p:notesSz cx="9926638" cy="6797675"/>
  <p:defaultTextStyle>
    <a:defPPr>
      <a:defRPr lang="en-US"/>
    </a:defPPr>
    <a:lvl1pPr marL="0" algn="l" defTabSz="1122060" rtl="0" eaLnBrk="1" latinLnBrk="0" hangingPunct="1">
      <a:defRPr sz="2209" kern="1200">
        <a:solidFill>
          <a:schemeClr val="tx1"/>
        </a:solidFill>
        <a:latin typeface="+mn-lt"/>
        <a:ea typeface="+mn-ea"/>
        <a:cs typeface="+mn-cs"/>
      </a:defRPr>
    </a:lvl1pPr>
    <a:lvl2pPr marL="561030" algn="l" defTabSz="1122060" rtl="0" eaLnBrk="1" latinLnBrk="0" hangingPunct="1">
      <a:defRPr sz="2209" kern="1200">
        <a:solidFill>
          <a:schemeClr val="tx1"/>
        </a:solidFill>
        <a:latin typeface="+mn-lt"/>
        <a:ea typeface="+mn-ea"/>
        <a:cs typeface="+mn-cs"/>
      </a:defRPr>
    </a:lvl2pPr>
    <a:lvl3pPr marL="1122060" algn="l" defTabSz="1122060" rtl="0" eaLnBrk="1" latinLnBrk="0" hangingPunct="1">
      <a:defRPr sz="2209" kern="1200">
        <a:solidFill>
          <a:schemeClr val="tx1"/>
        </a:solidFill>
        <a:latin typeface="+mn-lt"/>
        <a:ea typeface="+mn-ea"/>
        <a:cs typeface="+mn-cs"/>
      </a:defRPr>
    </a:lvl3pPr>
    <a:lvl4pPr marL="1683090" algn="l" defTabSz="1122060" rtl="0" eaLnBrk="1" latinLnBrk="0" hangingPunct="1">
      <a:defRPr sz="2209" kern="1200">
        <a:solidFill>
          <a:schemeClr val="tx1"/>
        </a:solidFill>
        <a:latin typeface="+mn-lt"/>
        <a:ea typeface="+mn-ea"/>
        <a:cs typeface="+mn-cs"/>
      </a:defRPr>
    </a:lvl4pPr>
    <a:lvl5pPr marL="2244120" algn="l" defTabSz="1122060" rtl="0" eaLnBrk="1" latinLnBrk="0" hangingPunct="1">
      <a:defRPr sz="2209" kern="1200">
        <a:solidFill>
          <a:schemeClr val="tx1"/>
        </a:solidFill>
        <a:latin typeface="+mn-lt"/>
        <a:ea typeface="+mn-ea"/>
        <a:cs typeface="+mn-cs"/>
      </a:defRPr>
    </a:lvl5pPr>
    <a:lvl6pPr marL="2805151" algn="l" defTabSz="1122060" rtl="0" eaLnBrk="1" latinLnBrk="0" hangingPunct="1">
      <a:defRPr sz="2209" kern="1200">
        <a:solidFill>
          <a:schemeClr val="tx1"/>
        </a:solidFill>
        <a:latin typeface="+mn-lt"/>
        <a:ea typeface="+mn-ea"/>
        <a:cs typeface="+mn-cs"/>
      </a:defRPr>
    </a:lvl6pPr>
    <a:lvl7pPr marL="3366181" algn="l" defTabSz="1122060" rtl="0" eaLnBrk="1" latinLnBrk="0" hangingPunct="1">
      <a:defRPr sz="2209" kern="1200">
        <a:solidFill>
          <a:schemeClr val="tx1"/>
        </a:solidFill>
        <a:latin typeface="+mn-lt"/>
        <a:ea typeface="+mn-ea"/>
        <a:cs typeface="+mn-cs"/>
      </a:defRPr>
    </a:lvl7pPr>
    <a:lvl8pPr marL="3927211" algn="l" defTabSz="1122060" rtl="0" eaLnBrk="1" latinLnBrk="0" hangingPunct="1">
      <a:defRPr sz="2209" kern="1200">
        <a:solidFill>
          <a:schemeClr val="tx1"/>
        </a:solidFill>
        <a:latin typeface="+mn-lt"/>
        <a:ea typeface="+mn-ea"/>
        <a:cs typeface="+mn-cs"/>
      </a:defRPr>
    </a:lvl8pPr>
    <a:lvl9pPr marL="4488241" algn="l" defTabSz="1122060" rtl="0" eaLnBrk="1" latinLnBrk="0" hangingPunct="1">
      <a:defRPr sz="2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6" userDrawn="1">
          <p15:clr>
            <a:srgbClr val="A4A3A4"/>
          </p15:clr>
        </p15:guide>
        <p15:guide id="2" pos="25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40887-A1AF-D832-0D3E-FD4A88536712}" v="71" dt="2020-09-14T02:35:04.824"/>
    <p1510:client id="{4F3C1D04-EB8C-E3A7-8DB4-FBAF7CD0921F}" v="10" dt="2020-09-14T01:59:36.302"/>
    <p1510:client id="{7A14B1D2-81AE-7EE9-B761-CF69214EF48F}" v="2" dt="2020-09-14T02:02:06.124"/>
    <p1510:client id="{C4666E32-337F-2B4E-BD5B-8807161CF384}" v="155" dt="2020-09-13T03:45:50.453"/>
    <p1510:client id="{D1A2417C-AB41-46D2-3DF2-615111BCBA73}" v="164" dt="2020-09-14T02:24:14.8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656"/>
        <p:guide pos="258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van der Gugten" userId="S::andyvdg@softed.com::7f21a4fc-3524-4ee7-8ac5-85c0ef283e77" providerId="AD" clId="Web-{17540887-A1AF-D832-0D3E-FD4A88536712}"/>
    <pc:docChg chg="delSld modSld">
      <pc:chgData name="Andy van der Gugten" userId="S::andyvdg@softed.com::7f21a4fc-3524-4ee7-8ac5-85c0ef283e77" providerId="AD" clId="Web-{17540887-A1AF-D832-0D3E-FD4A88536712}" dt="2020-09-14T02:35:04.824" v="70" actId="20577"/>
      <pc:docMkLst>
        <pc:docMk/>
      </pc:docMkLst>
      <pc:sldChg chg="modSp">
        <pc:chgData name="Andy van der Gugten" userId="S::andyvdg@softed.com::7f21a4fc-3524-4ee7-8ac5-85c0ef283e77" providerId="AD" clId="Web-{17540887-A1AF-D832-0D3E-FD4A88536712}" dt="2020-09-14T02:34:59.574" v="66" actId="20577"/>
        <pc:sldMkLst>
          <pc:docMk/>
          <pc:sldMk cId="2484344269" sldId="352"/>
        </pc:sldMkLst>
        <pc:spChg chg="mod">
          <ac:chgData name="Andy van der Gugten" userId="S::andyvdg@softed.com::7f21a4fc-3524-4ee7-8ac5-85c0ef283e77" providerId="AD" clId="Web-{17540887-A1AF-D832-0D3E-FD4A88536712}" dt="2020-09-14T02:34:59.574" v="66" actId="20577"/>
          <ac:spMkLst>
            <pc:docMk/>
            <pc:sldMk cId="2484344269" sldId="352"/>
            <ac:spMk id="5" creationId="{EB321EDA-C601-4E66-882C-3F728601BCAF}"/>
          </ac:spMkLst>
        </pc:spChg>
      </pc:sldChg>
      <pc:sldChg chg="modSp">
        <pc:chgData name="Andy van der Gugten" userId="S::andyvdg@softed.com::7f21a4fc-3524-4ee7-8ac5-85c0ef283e77" providerId="AD" clId="Web-{17540887-A1AF-D832-0D3E-FD4A88536712}" dt="2020-09-14T02:35:04.824" v="69" actId="20577"/>
        <pc:sldMkLst>
          <pc:docMk/>
          <pc:sldMk cId="4050986445" sldId="374"/>
        </pc:sldMkLst>
        <pc:spChg chg="mod">
          <ac:chgData name="Andy van der Gugten" userId="S::andyvdg@softed.com::7f21a4fc-3524-4ee7-8ac5-85c0ef283e77" providerId="AD" clId="Web-{17540887-A1AF-D832-0D3E-FD4A88536712}" dt="2020-09-14T02:35:04.824" v="69" actId="20577"/>
          <ac:spMkLst>
            <pc:docMk/>
            <pc:sldMk cId="4050986445" sldId="374"/>
            <ac:spMk id="5" creationId="{0C14FCF0-1545-454D-A467-E3C4A36BC2C5}"/>
          </ac:spMkLst>
        </pc:spChg>
      </pc:sldChg>
      <pc:sldChg chg="modNotes">
        <pc:chgData name="Andy van der Gugten" userId="S::andyvdg@softed.com::7f21a4fc-3524-4ee7-8ac5-85c0ef283e77" providerId="AD" clId="Web-{17540887-A1AF-D832-0D3E-FD4A88536712}" dt="2020-09-14T02:32:36.931" v="1"/>
        <pc:sldMkLst>
          <pc:docMk/>
          <pc:sldMk cId="1171870764" sldId="535"/>
        </pc:sldMkLst>
      </pc:sldChg>
      <pc:sldChg chg="modSp">
        <pc:chgData name="Andy van der Gugten" userId="S::andyvdg@softed.com::7f21a4fc-3524-4ee7-8ac5-85c0ef283e77" providerId="AD" clId="Web-{17540887-A1AF-D832-0D3E-FD4A88536712}" dt="2020-09-14T02:34:53.418" v="63" actId="20577"/>
        <pc:sldMkLst>
          <pc:docMk/>
          <pc:sldMk cId="27954037" sldId="1308"/>
        </pc:sldMkLst>
        <pc:spChg chg="mod">
          <ac:chgData name="Andy van der Gugten" userId="S::andyvdg@softed.com::7f21a4fc-3524-4ee7-8ac5-85c0ef283e77" providerId="AD" clId="Web-{17540887-A1AF-D832-0D3E-FD4A88536712}" dt="2020-09-14T02:34:53.418" v="63" actId="20577"/>
          <ac:spMkLst>
            <pc:docMk/>
            <pc:sldMk cId="27954037" sldId="1308"/>
            <ac:spMk id="5" creationId="{2840BA1B-03B3-4102-9FDB-376635C5D60E}"/>
          </ac:spMkLst>
        </pc:spChg>
      </pc:sldChg>
      <pc:sldChg chg="del">
        <pc:chgData name="Andy van der Gugten" userId="S::andyvdg@softed.com::7f21a4fc-3524-4ee7-8ac5-85c0ef283e77" providerId="AD" clId="Web-{17540887-A1AF-D832-0D3E-FD4A88536712}" dt="2020-09-14T02:32:47.165" v="2"/>
        <pc:sldMkLst>
          <pc:docMk/>
          <pc:sldMk cId="2911104980" sldId="1364"/>
        </pc:sldMkLst>
      </pc:sldChg>
      <pc:sldChg chg="del">
        <pc:chgData name="Andy van der Gugten" userId="S::andyvdg@softed.com::7f21a4fc-3524-4ee7-8ac5-85c0ef283e77" providerId="AD" clId="Web-{17540887-A1AF-D832-0D3E-FD4A88536712}" dt="2020-09-14T02:33:22.541" v="8"/>
        <pc:sldMkLst>
          <pc:docMk/>
          <pc:sldMk cId="109363145" sldId="1367"/>
        </pc:sldMkLst>
      </pc:sldChg>
      <pc:sldChg chg="del">
        <pc:chgData name="Andy van der Gugten" userId="S::andyvdg@softed.com::7f21a4fc-3524-4ee7-8ac5-85c0ef283e77" providerId="AD" clId="Web-{17540887-A1AF-D832-0D3E-FD4A88536712}" dt="2020-09-14T02:32:53.728" v="7"/>
        <pc:sldMkLst>
          <pc:docMk/>
          <pc:sldMk cId="4120203296" sldId="1368"/>
        </pc:sldMkLst>
      </pc:sldChg>
      <pc:sldChg chg="del">
        <pc:chgData name="Andy van der Gugten" userId="S::andyvdg@softed.com::7f21a4fc-3524-4ee7-8ac5-85c0ef283e77" providerId="AD" clId="Web-{17540887-A1AF-D832-0D3E-FD4A88536712}" dt="2020-09-14T02:32:48.290" v="3"/>
        <pc:sldMkLst>
          <pc:docMk/>
          <pc:sldMk cId="4030169280" sldId="1369"/>
        </pc:sldMkLst>
      </pc:sldChg>
      <pc:sldChg chg="del">
        <pc:chgData name="Andy van der Gugten" userId="S::andyvdg@softed.com::7f21a4fc-3524-4ee7-8ac5-85c0ef283e77" providerId="AD" clId="Web-{17540887-A1AF-D832-0D3E-FD4A88536712}" dt="2020-09-14T02:32:49.259" v="4"/>
        <pc:sldMkLst>
          <pc:docMk/>
          <pc:sldMk cId="3701743728" sldId="1370"/>
        </pc:sldMkLst>
      </pc:sldChg>
      <pc:sldChg chg="del">
        <pc:chgData name="Andy van der Gugten" userId="S::andyvdg@softed.com::7f21a4fc-3524-4ee7-8ac5-85c0ef283e77" providerId="AD" clId="Web-{17540887-A1AF-D832-0D3E-FD4A88536712}" dt="2020-09-14T02:32:50.337" v="5"/>
        <pc:sldMkLst>
          <pc:docMk/>
          <pc:sldMk cId="1506476591" sldId="1371"/>
        </pc:sldMkLst>
      </pc:sldChg>
      <pc:sldChg chg="del">
        <pc:chgData name="Andy van der Gugten" userId="S::andyvdg@softed.com::7f21a4fc-3524-4ee7-8ac5-85c0ef283e77" providerId="AD" clId="Web-{17540887-A1AF-D832-0D3E-FD4A88536712}" dt="2020-09-14T02:32:51.431" v="6"/>
        <pc:sldMkLst>
          <pc:docMk/>
          <pc:sldMk cId="1555039905" sldId="1372"/>
        </pc:sldMkLst>
      </pc:sldChg>
      <pc:sldChg chg="modNotes">
        <pc:chgData name="Andy van der Gugten" userId="S::andyvdg@softed.com::7f21a4fc-3524-4ee7-8ac5-85c0ef283e77" providerId="AD" clId="Web-{17540887-A1AF-D832-0D3E-FD4A88536712}" dt="2020-09-14T02:32:33.415" v="0"/>
        <pc:sldMkLst>
          <pc:docMk/>
          <pc:sldMk cId="586540027" sldId="1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622925" y="0"/>
            <a:ext cx="4302125" cy="341313"/>
          </a:xfrm>
          <a:prstGeom prst="rect">
            <a:avLst/>
          </a:prstGeom>
        </p:spPr>
        <p:txBody>
          <a:bodyPr vert="horz" lIns="91440" tIns="45720" rIns="91440" bIns="45720" rtlCol="0"/>
          <a:lstStyle>
            <a:lvl1pPr algn="r">
              <a:defRPr sz="1200"/>
            </a:lvl1pPr>
          </a:lstStyle>
          <a:p>
            <a:fld id="{4732C7F7-864C-4C86-B561-964012CA366A}" type="datetimeFigureOut">
              <a:rPr lang="en-NZ" smtClean="0"/>
              <a:t>13/09/2020</a:t>
            </a:fld>
            <a:endParaRPr lang="en-NZ"/>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92188" y="3271838"/>
            <a:ext cx="7942262" cy="2676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CC821590-1D69-4D38-8B2F-3136DAE1E72C}" type="slidenum">
              <a:rPr lang="en-NZ" smtClean="0"/>
              <a:t>‹#›</a:t>
            </a:fld>
            <a:endParaRPr lang="en-NZ"/>
          </a:p>
        </p:txBody>
      </p:sp>
    </p:spTree>
    <p:extLst>
      <p:ext uri="{BB962C8B-B14F-4D97-AF65-F5344CB8AC3E}">
        <p14:creationId xmlns:p14="http://schemas.microsoft.com/office/powerpoint/2010/main" val="1585835864"/>
      </p:ext>
    </p:extLst>
  </p:cSld>
  <p:clrMap bg1="lt1" tx1="dk1" bg2="lt2" tx2="dk2" accent1="accent1" accent2="accent2" accent3="accent3" accent4="accent4" accent5="accent5" accent6="accent6" hlink="hlink" folHlink="folHlink"/>
  <p:notesStyle>
    <a:lvl1pPr marL="0" algn="l" defTabSz="1122060" rtl="0" eaLnBrk="1" latinLnBrk="0" hangingPunct="1">
      <a:defRPr sz="1473" kern="1200">
        <a:solidFill>
          <a:schemeClr val="tx1"/>
        </a:solidFill>
        <a:latin typeface="+mn-lt"/>
        <a:ea typeface="+mn-ea"/>
        <a:cs typeface="+mn-cs"/>
      </a:defRPr>
    </a:lvl1pPr>
    <a:lvl2pPr marL="561030" algn="l" defTabSz="1122060" rtl="0" eaLnBrk="1" latinLnBrk="0" hangingPunct="1">
      <a:defRPr sz="1473" kern="1200">
        <a:solidFill>
          <a:schemeClr val="tx1"/>
        </a:solidFill>
        <a:latin typeface="+mn-lt"/>
        <a:ea typeface="+mn-ea"/>
        <a:cs typeface="+mn-cs"/>
      </a:defRPr>
    </a:lvl2pPr>
    <a:lvl3pPr marL="1122060" algn="l" defTabSz="1122060" rtl="0" eaLnBrk="1" latinLnBrk="0" hangingPunct="1">
      <a:defRPr sz="1473" kern="1200">
        <a:solidFill>
          <a:schemeClr val="tx1"/>
        </a:solidFill>
        <a:latin typeface="+mn-lt"/>
        <a:ea typeface="+mn-ea"/>
        <a:cs typeface="+mn-cs"/>
      </a:defRPr>
    </a:lvl3pPr>
    <a:lvl4pPr marL="1683090" algn="l" defTabSz="1122060" rtl="0" eaLnBrk="1" latinLnBrk="0" hangingPunct="1">
      <a:defRPr sz="1473" kern="1200">
        <a:solidFill>
          <a:schemeClr val="tx1"/>
        </a:solidFill>
        <a:latin typeface="+mn-lt"/>
        <a:ea typeface="+mn-ea"/>
        <a:cs typeface="+mn-cs"/>
      </a:defRPr>
    </a:lvl4pPr>
    <a:lvl5pPr marL="2244120" algn="l" defTabSz="1122060" rtl="0" eaLnBrk="1" latinLnBrk="0" hangingPunct="1">
      <a:defRPr sz="1473" kern="1200">
        <a:solidFill>
          <a:schemeClr val="tx1"/>
        </a:solidFill>
        <a:latin typeface="+mn-lt"/>
        <a:ea typeface="+mn-ea"/>
        <a:cs typeface="+mn-cs"/>
      </a:defRPr>
    </a:lvl5pPr>
    <a:lvl6pPr marL="2805151" algn="l" defTabSz="1122060" rtl="0" eaLnBrk="1" latinLnBrk="0" hangingPunct="1">
      <a:defRPr sz="1473" kern="1200">
        <a:solidFill>
          <a:schemeClr val="tx1"/>
        </a:solidFill>
        <a:latin typeface="+mn-lt"/>
        <a:ea typeface="+mn-ea"/>
        <a:cs typeface="+mn-cs"/>
      </a:defRPr>
    </a:lvl6pPr>
    <a:lvl7pPr marL="3366181" algn="l" defTabSz="1122060" rtl="0" eaLnBrk="1" latinLnBrk="0" hangingPunct="1">
      <a:defRPr sz="1473" kern="1200">
        <a:solidFill>
          <a:schemeClr val="tx1"/>
        </a:solidFill>
        <a:latin typeface="+mn-lt"/>
        <a:ea typeface="+mn-ea"/>
        <a:cs typeface="+mn-cs"/>
      </a:defRPr>
    </a:lvl7pPr>
    <a:lvl8pPr marL="3927211" algn="l" defTabSz="1122060" rtl="0" eaLnBrk="1" latinLnBrk="0" hangingPunct="1">
      <a:defRPr sz="1473" kern="1200">
        <a:solidFill>
          <a:schemeClr val="tx1"/>
        </a:solidFill>
        <a:latin typeface="+mn-lt"/>
        <a:ea typeface="+mn-ea"/>
        <a:cs typeface="+mn-cs"/>
      </a:defRPr>
    </a:lvl8pPr>
    <a:lvl9pPr marL="4488241" algn="l" defTabSz="1122060" rtl="0" eaLnBrk="1" latinLnBrk="0" hangingPunct="1">
      <a:defRPr sz="147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721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12376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1" u="sng">
              <a:latin typeface="Proxima Nova Alt Rg" panose="02000506030000020004" pitchFamily="50" charset="0"/>
            </a:endParaRPr>
          </a:p>
        </p:txBody>
      </p:sp>
    </p:spTree>
    <p:extLst>
      <p:ext uri="{BB962C8B-B14F-4D97-AF65-F5344CB8AC3E}">
        <p14:creationId xmlns:p14="http://schemas.microsoft.com/office/powerpoint/2010/main" val="112422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4395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4044129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20</a:t>
            </a:fld>
            <a:endParaRPr lang="en-NZ"/>
          </a:p>
        </p:txBody>
      </p:sp>
    </p:spTree>
    <p:extLst>
      <p:ext uri="{BB962C8B-B14F-4D97-AF65-F5344CB8AC3E}">
        <p14:creationId xmlns:p14="http://schemas.microsoft.com/office/powerpoint/2010/main" val="201608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The first box in the why column is filled in.  In the remaining three columns, select the box and begin typing.  If you don’t have enough boxes, 1) select a box; 2) select copy (Ctrl-C); and 3) select paste (Ctrl-v) to create a new box.  Drag and drop new boxes to the appropriate space.  To draw lines, you can use the “Draw” features (depends on your PPT version) or select the Insert Menu, select Shapes and select the Line – then you will be able to draw a Line between boxes.</a:t>
            </a:r>
          </a:p>
          <a:p>
            <a:endParaRPr lang="en-NZ"/>
          </a:p>
          <a:p>
            <a:endParaRPr lang="en-NZ"/>
          </a:p>
        </p:txBody>
      </p:sp>
    </p:spTree>
    <p:extLst>
      <p:ext uri="{BB962C8B-B14F-4D97-AF65-F5344CB8AC3E}">
        <p14:creationId xmlns:p14="http://schemas.microsoft.com/office/powerpoint/2010/main" val="282656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0" u="none">
              <a:latin typeface="Proxima Nova Alt Rg" panose="02000506030000020004" pitchFamily="50" charset="0"/>
            </a:endParaRPr>
          </a:p>
        </p:txBody>
      </p:sp>
    </p:spTree>
    <p:extLst>
      <p:ext uri="{BB962C8B-B14F-4D97-AF65-F5344CB8AC3E}">
        <p14:creationId xmlns:p14="http://schemas.microsoft.com/office/powerpoint/2010/main" val="33293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r>
              <a:rPr lang="en-NZ"/>
              <a:t>Add or delete columns for the number of steps your persona requires for the journey map.</a:t>
            </a:r>
          </a:p>
        </p:txBody>
      </p:sp>
      <p:sp>
        <p:nvSpPr>
          <p:cNvPr id="4" name="Slide Number Placeholder 3"/>
          <p:cNvSpPr>
            <a:spLocks noGrp="1"/>
          </p:cNvSpPr>
          <p:nvPr>
            <p:ph type="sldNum" sz="quarter" idx="5"/>
          </p:nvPr>
        </p:nvSpPr>
        <p:spPr/>
        <p:txBody>
          <a:bodyPr/>
          <a:lstStyle/>
          <a:p>
            <a:fld id="{CC821590-1D69-4D38-8B2F-3136DAE1E72C}" type="slidenum">
              <a:rPr lang="en-NZ" smtClean="0"/>
              <a:t>23</a:t>
            </a:fld>
            <a:endParaRPr lang="en-NZ"/>
          </a:p>
        </p:txBody>
      </p:sp>
    </p:spTree>
    <p:extLst>
      <p:ext uri="{BB962C8B-B14F-4D97-AF65-F5344CB8AC3E}">
        <p14:creationId xmlns:p14="http://schemas.microsoft.com/office/powerpoint/2010/main" val="3009945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372604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7142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sz="1450" b="1" dirty="0">
              <a:cs typeface="Calibri"/>
            </a:endParaRPr>
          </a:p>
        </p:txBody>
      </p:sp>
    </p:spTree>
    <p:extLst>
      <p:ext uri="{BB962C8B-B14F-4D97-AF65-F5344CB8AC3E}">
        <p14:creationId xmlns:p14="http://schemas.microsoft.com/office/powerpoint/2010/main" val="2697143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148502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LO3.2.3</a:t>
            </a:r>
          </a:p>
          <a:p>
            <a:endParaRPr lang="en-NZ">
              <a:latin typeface="Proxima Nova Alt Rg" panose="02000506030000020004" pitchFamily="50" charset="0"/>
            </a:endParaRPr>
          </a:p>
          <a:p>
            <a:r>
              <a:rPr lang="en-NZ">
                <a:latin typeface="Proxima Nova Alt Rg" panose="02000506030000020004" pitchFamily="50" charset="0"/>
              </a:rPr>
              <a:t>This slide is hidden; unhide if you will be facilitating the exercise.</a:t>
            </a:r>
          </a:p>
          <a:p>
            <a:endParaRPr lang="en-NZ">
              <a:latin typeface="Proxima Nova Alt Rg" panose="02000506030000020004" pitchFamily="50" charset="0"/>
            </a:endParaRPr>
          </a:p>
          <a:p>
            <a:r>
              <a:rPr lang="en-NZ" sz="1200" b="1" kern="1200">
                <a:solidFill>
                  <a:schemeClr val="tx1"/>
                </a:solidFill>
                <a:effectLst/>
                <a:latin typeface="+mn-lt"/>
                <a:ea typeface="+mn-ea"/>
                <a:cs typeface="+mn-cs"/>
              </a:rPr>
              <a:t>Purpose</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Create a release plan for your prioritised and sized story map. This is an optional exercise (if pushed for time).</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Timing</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15 minutes</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Instructions</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Before starting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Teams need a set of story cards which can be used to produce relative estimates against.</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solution design and definition of done need to be completed as they will be the activities which are estimated.</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Participants in the groups need to have sufficient technical skills to be able to estimate the various activities listed in the Definition of Done.</a:t>
            </a:r>
          </a:p>
          <a:p>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Running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Have the teams make certain decisions:</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a velocity</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if the delivery approach is going to be scope based, time based or other (as per the slide called “Release planning”</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Have the teams then build their release plan based on these decisions:</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much scope will they be able to deliver inside the release time-box (if their decision is time-based)?</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quickly will they be able to release an MVP (if their decision is scope based delivery)?</a:t>
            </a:r>
          </a:p>
          <a:p>
            <a:pPr marL="0" lvl="0" indent="0">
              <a:buFont typeface="Arial" panose="020B0604020202020204" pitchFamily="34" charset="0"/>
              <a:buNone/>
            </a:pPr>
            <a:endParaRPr lang="en-NZ" sz="1200"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Take a sample story of 2 points size and discuss what is needed to deliver this to Done state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Participants should build a template list of tasks needed to deliver a story from the Definition of Done and the solution design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Write the list of tasks with three columns next to them – Min, Likely, 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For each activity ask someone in the class with the expertise needed to estimate how long (perfectly productive hours) it will take to undertake that task using banded estimates, record the figures for min-likely-max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Total the hours needed for all the tasks.  Discuss is this EVERYTHING (if not then the Definition of Done was wrong)</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Use these numbers to extrapolate the number of iterations needed to deliver a set of stories and show how that gets divided into the release plan</a:t>
            </a:r>
          </a:p>
          <a:p>
            <a:endParaRPr lang="en-NZ" sz="1200" b="1" i="1" kern="1200">
              <a:solidFill>
                <a:schemeClr val="tx1"/>
              </a:solidFill>
              <a:effectLst/>
              <a:latin typeface="+mn-lt"/>
              <a:ea typeface="+mn-ea"/>
              <a:cs typeface="+mn-cs"/>
            </a:endParaRPr>
          </a:p>
          <a:p>
            <a:r>
              <a:rPr lang="en-NZ" sz="1200" b="1" i="0" kern="1200">
                <a:solidFill>
                  <a:schemeClr val="tx1"/>
                </a:solidFill>
                <a:effectLst/>
                <a:latin typeface="+mn-lt"/>
                <a:ea typeface="+mn-ea"/>
                <a:cs typeface="+mn-cs"/>
              </a:rPr>
              <a:t>Learning Outcomes</a:t>
            </a:r>
            <a:endParaRPr lang="en-NZ" sz="1200" b="1" i="1"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How to build a release plan.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impact of uncertainty in estimates based on the min-max-likely estimates.</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While not precise this approach to estimation and planning is likely to be accurate enough to make good decisions.</a:t>
            </a:r>
          </a:p>
          <a:p>
            <a:endParaRPr lang="en-NZ">
              <a:latin typeface="Proxima Nova Alt Rg" panose="02000506030000020004" pitchFamily="50" charset="0"/>
            </a:endParaRPr>
          </a:p>
        </p:txBody>
      </p:sp>
    </p:spTree>
    <p:extLst>
      <p:ext uri="{BB962C8B-B14F-4D97-AF65-F5344CB8AC3E}">
        <p14:creationId xmlns:p14="http://schemas.microsoft.com/office/powerpoint/2010/main" val="2996041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a:latin typeface="Proxima Nova Alt Rg" panose="02000506030000020004" pitchFamily="50" charset="0"/>
            </a:endParaRPr>
          </a:p>
        </p:txBody>
      </p:sp>
    </p:spTree>
    <p:extLst>
      <p:ext uri="{BB962C8B-B14F-4D97-AF65-F5344CB8AC3E}">
        <p14:creationId xmlns:p14="http://schemas.microsoft.com/office/powerpoint/2010/main" val="51634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normAutofit/>
          </a:bodyPr>
          <a:lstStyle/>
          <a:p>
            <a:endParaRPr lang="en-NZ" sz="1450" dirty="0">
              <a:cs typeface="Calibri"/>
            </a:endParaRPr>
          </a:p>
        </p:txBody>
      </p:sp>
    </p:spTree>
    <p:extLst>
      <p:ext uri="{BB962C8B-B14F-4D97-AF65-F5344CB8AC3E}">
        <p14:creationId xmlns:p14="http://schemas.microsoft.com/office/powerpoint/2010/main" val="225461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08169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b="0"/>
          </a:p>
        </p:txBody>
      </p:sp>
    </p:spTree>
    <p:extLst>
      <p:ext uri="{BB962C8B-B14F-4D97-AF65-F5344CB8AC3E}">
        <p14:creationId xmlns:p14="http://schemas.microsoft.com/office/powerpoint/2010/main" val="245476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b="1"/>
          </a:p>
        </p:txBody>
      </p:sp>
    </p:spTree>
    <p:extLst>
      <p:ext uri="{BB962C8B-B14F-4D97-AF65-F5344CB8AC3E}">
        <p14:creationId xmlns:p14="http://schemas.microsoft.com/office/powerpoint/2010/main" val="371185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35054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14</a:t>
            </a:fld>
            <a:endParaRPr lang="en-NZ"/>
          </a:p>
        </p:txBody>
      </p:sp>
    </p:spTree>
    <p:extLst>
      <p:ext uri="{BB962C8B-B14F-4D97-AF65-F5344CB8AC3E}">
        <p14:creationId xmlns:p14="http://schemas.microsoft.com/office/powerpoint/2010/main" val="116618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73903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p:spPr>
        <p:txBody>
          <a:bodyPr wrap="square" lIns="0" tIns="0" rIns="0" bIns="0" rtlCol="0"/>
          <a:lstStyle/>
          <a:p>
            <a:endParaRPr lang="en-NZ" sz="2155"/>
          </a:p>
        </p:txBody>
      </p:sp>
      <p:sp>
        <p:nvSpPr>
          <p:cNvPr id="2" name="Holder 2"/>
          <p:cNvSpPr>
            <a:spLocks noGrp="1"/>
          </p:cNvSpPr>
          <p:nvPr>
            <p:ph type="ctrTitle"/>
          </p:nvPr>
        </p:nvSpPr>
        <p:spPr>
          <a:xfrm>
            <a:off x="1541212" y="1249700"/>
            <a:ext cx="9719174" cy="484748"/>
          </a:xfrm>
          <a:prstGeom prst="rect">
            <a:avLst/>
          </a:prstGeom>
        </p:spPr>
        <p:txBody>
          <a:bodyPr wrap="square" lIns="0" tIns="0" rIns="0" bIns="0">
            <a:spAutoFit/>
          </a:bodyPr>
          <a:lstStyle>
            <a:lvl1pPr>
              <a:defRPr b="0" i="0">
                <a:solidFill>
                  <a:schemeClr val="tx1"/>
                </a:solidFill>
              </a:defRPr>
            </a:lvl1pPr>
          </a:lstStyle>
          <a:p>
            <a:endParaRPr lang="en-NZ"/>
          </a:p>
        </p:txBody>
      </p:sp>
      <p:sp>
        <p:nvSpPr>
          <p:cNvPr id="3" name="Holder 3"/>
          <p:cNvSpPr>
            <a:spLocks noGrp="1"/>
          </p:cNvSpPr>
          <p:nvPr>
            <p:ph type="subTitle" idx="4"/>
          </p:nvPr>
        </p:nvSpPr>
        <p:spPr>
          <a:xfrm>
            <a:off x="1920240" y="5376677"/>
            <a:ext cx="8961120"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318E-204F-4805-9241-109140E33734}"/>
              </a:ext>
            </a:extLst>
          </p:cNvPr>
          <p:cNvSpPr>
            <a:spLocks noGrp="1"/>
          </p:cNvSpPr>
          <p:nvPr>
            <p:ph type="title"/>
          </p:nvPr>
        </p:nvSpPr>
        <p:spPr>
          <a:xfrm>
            <a:off x="638821" y="564480"/>
            <a:ext cx="11340000" cy="791280"/>
          </a:xfrm>
        </p:spPr>
        <p:txBody>
          <a:bodyPr/>
          <a:lstStyle/>
          <a:p>
            <a:r>
              <a:rPr lang="en-NZ"/>
              <a:t>Click to edit Master title style</a:t>
            </a:r>
          </a:p>
        </p:txBody>
      </p:sp>
      <p:sp>
        <p:nvSpPr>
          <p:cNvPr id="3" name="Text Placeholder 2">
            <a:extLst>
              <a:ext uri="{FF2B5EF4-FFF2-40B4-BE49-F238E27FC236}">
                <a16:creationId xmlns:a16="http://schemas.microsoft.com/office/drawing/2014/main" id="{AB6BAFF1-48EF-4575-84C8-931E3C82C0D8}"/>
              </a:ext>
            </a:extLst>
          </p:cNvPr>
          <p:cNvSpPr>
            <a:spLocks noGrp="1"/>
          </p:cNvSpPr>
          <p:nvPr>
            <p:ph type="body" idx="1" hasCustomPrompt="1"/>
          </p:nvPr>
        </p:nvSpPr>
        <p:spPr>
          <a:xfrm>
            <a:off x="638822" y="2353630"/>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4" name="Content Placeholder 3">
            <a:extLst>
              <a:ext uri="{FF2B5EF4-FFF2-40B4-BE49-F238E27FC236}">
                <a16:creationId xmlns:a16="http://schemas.microsoft.com/office/drawing/2014/main" id="{5B0720B9-4647-45A3-B329-C27D50F8E751}"/>
              </a:ext>
            </a:extLst>
          </p:cNvPr>
          <p:cNvSpPr>
            <a:spLocks noGrp="1"/>
          </p:cNvSpPr>
          <p:nvPr>
            <p:ph sz="half" idx="2" hasCustomPrompt="1"/>
          </p:nvPr>
        </p:nvSpPr>
        <p:spPr>
          <a:xfrm>
            <a:off x="638822"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5" name="Text Placeholder 4">
            <a:extLst>
              <a:ext uri="{FF2B5EF4-FFF2-40B4-BE49-F238E27FC236}">
                <a16:creationId xmlns:a16="http://schemas.microsoft.com/office/drawing/2014/main" id="{4462E50D-1FBF-45A7-BF92-6E71260F3ACA}"/>
              </a:ext>
            </a:extLst>
          </p:cNvPr>
          <p:cNvSpPr>
            <a:spLocks noGrp="1"/>
          </p:cNvSpPr>
          <p:nvPr>
            <p:ph type="body" sz="quarter" idx="3" hasCustomPrompt="1"/>
          </p:nvPr>
        </p:nvSpPr>
        <p:spPr>
          <a:xfrm>
            <a:off x="6539403" y="2353682"/>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6" name="Content Placeholder 5">
            <a:extLst>
              <a:ext uri="{FF2B5EF4-FFF2-40B4-BE49-F238E27FC236}">
                <a16:creationId xmlns:a16="http://schemas.microsoft.com/office/drawing/2014/main" id="{48230193-2CF3-444A-B59E-6D50BA531552}"/>
              </a:ext>
            </a:extLst>
          </p:cNvPr>
          <p:cNvSpPr>
            <a:spLocks noGrp="1"/>
          </p:cNvSpPr>
          <p:nvPr>
            <p:ph sz="quarter" idx="4" hasCustomPrompt="1"/>
          </p:nvPr>
        </p:nvSpPr>
        <p:spPr>
          <a:xfrm>
            <a:off x="6539403"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9" name="Slide Number Placeholder 8">
            <a:extLst>
              <a:ext uri="{FF2B5EF4-FFF2-40B4-BE49-F238E27FC236}">
                <a16:creationId xmlns:a16="http://schemas.microsoft.com/office/drawing/2014/main" id="{50BDC02A-4F29-4404-9EFC-49AE7E67232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10" name="Rectangle 9">
            <a:extLst>
              <a:ext uri="{FF2B5EF4-FFF2-40B4-BE49-F238E27FC236}">
                <a16:creationId xmlns:a16="http://schemas.microsoft.com/office/drawing/2014/main" id="{4A55301D-C89C-411D-B120-A040A6BA9A70}"/>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15776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5" name="Slide Number Placeholder 4">
            <a:extLst>
              <a:ext uri="{FF2B5EF4-FFF2-40B4-BE49-F238E27FC236}">
                <a16:creationId xmlns:a16="http://schemas.microsoft.com/office/drawing/2014/main" id="{1925879B-E4C3-41AE-9DA9-067FBA0F3A4C}"/>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97823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Exercis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73686-28EA-428C-9814-965EE8508F4C}"/>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1" y="2479680"/>
            <a:ext cx="11080292" cy="5443200"/>
          </a:xfrm>
        </p:spPr>
        <p:txBody>
          <a:bodyPr>
            <a:normAutofit/>
          </a:bodyPr>
          <a:lstStyle>
            <a:lvl1pPr>
              <a:defRPr sz="1890" baseline="0">
                <a:solidFill>
                  <a:schemeClr val="bg1"/>
                </a:solidFill>
              </a:defRPr>
            </a:lvl1pPr>
            <a:lvl2pPr>
              <a:defRPr sz="1890" baseline="0">
                <a:solidFill>
                  <a:schemeClr val="bg1"/>
                </a:solidFill>
              </a:defRPr>
            </a:lvl2pPr>
            <a:lvl3pPr>
              <a:defRPr sz="1890" baseline="0">
                <a:solidFill>
                  <a:schemeClr val="bg1"/>
                </a:solidFill>
              </a:defRPr>
            </a:lvl3pPr>
            <a:lvl4pPr>
              <a:defRPr sz="1890" baseline="0">
                <a:solidFill>
                  <a:schemeClr val="bg1"/>
                </a:solidFill>
              </a:defRPr>
            </a:lvl4pPr>
            <a:lvl5pPr>
              <a:defRPr sz="1890" baseline="0">
                <a:solidFill>
                  <a:schemeClr val="bg1"/>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Tree>
    <p:extLst>
      <p:ext uri="{BB962C8B-B14F-4D97-AF65-F5344CB8AC3E}">
        <p14:creationId xmlns:p14="http://schemas.microsoft.com/office/powerpoint/2010/main" val="226725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Rectangle 6">
            <a:extLst>
              <a:ext uri="{FF2B5EF4-FFF2-40B4-BE49-F238E27FC236}">
                <a16:creationId xmlns:a16="http://schemas.microsoft.com/office/drawing/2014/main" id="{17A6A61A-BCF9-4397-B979-2BAD7B72CA57}"/>
              </a:ext>
            </a:extLst>
          </p:cNvPr>
          <p:cNvSpPr/>
          <p:nvPr userDrawn="1"/>
        </p:nvSpPr>
        <p:spPr>
          <a:xfrm>
            <a:off x="-27111" y="1473832"/>
            <a:ext cx="12006942" cy="8127367"/>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8" name="TextBox 7">
            <a:extLst>
              <a:ext uri="{FF2B5EF4-FFF2-40B4-BE49-F238E27FC236}">
                <a16:creationId xmlns:a16="http://schemas.microsoft.com/office/drawing/2014/main" id="{46578E5E-80BE-4C93-9A6D-ECBD0753AC96}"/>
              </a:ext>
            </a:extLst>
          </p:cNvPr>
          <p:cNvSpPr txBox="1"/>
          <p:nvPr userDrawn="1"/>
        </p:nvSpPr>
        <p:spPr>
          <a:xfrm>
            <a:off x="536453" y="2036748"/>
            <a:ext cx="1811436" cy="3307700"/>
          </a:xfrm>
          <a:prstGeom prst="rect">
            <a:avLst/>
          </a:prstGeom>
          <a:noFill/>
        </p:spPr>
        <p:txBody>
          <a:bodyPr wrap="square" rtlCol="0">
            <a:spAutoFit/>
          </a:bodyPr>
          <a:lstStyle/>
          <a:p>
            <a:r>
              <a:rPr lang="en-NZ" sz="20894">
                <a:solidFill>
                  <a:srgbClr val="0091C1"/>
                </a:solidFill>
                <a:latin typeface="+mj-lt"/>
              </a:rPr>
              <a:t>“</a:t>
            </a:r>
          </a:p>
        </p:txBody>
      </p:sp>
      <p:sp>
        <p:nvSpPr>
          <p:cNvPr id="5" name="Text Placeholder 4">
            <a:extLst>
              <a:ext uri="{FF2B5EF4-FFF2-40B4-BE49-F238E27FC236}">
                <a16:creationId xmlns:a16="http://schemas.microsoft.com/office/drawing/2014/main" id="{EC9DB594-E59B-461B-B6B4-E4AF0F179FA8}"/>
              </a:ext>
            </a:extLst>
          </p:cNvPr>
          <p:cNvSpPr>
            <a:spLocks noGrp="1"/>
          </p:cNvSpPr>
          <p:nvPr>
            <p:ph type="body" sz="quarter" idx="10" hasCustomPrompt="1"/>
          </p:nvPr>
        </p:nvSpPr>
        <p:spPr>
          <a:xfrm>
            <a:off x="2079000" y="3290297"/>
            <a:ext cx="8643600" cy="5443199"/>
          </a:xfrm>
        </p:spPr>
        <p:txBody>
          <a:bodyPr/>
          <a:lstStyle>
            <a:lvl1pPr marL="0" indent="0">
              <a:buNone/>
              <a:defRPr sz="2520"/>
            </a:lvl1pPr>
          </a:lstStyle>
          <a:p>
            <a:pPr lvl="0"/>
            <a:r>
              <a:rPr lang="en-NZ"/>
              <a:t>Quote</a:t>
            </a:r>
          </a:p>
          <a:p>
            <a:pPr lvl="0"/>
            <a:r>
              <a:rPr lang="en-NZ"/>
              <a:t>Author</a:t>
            </a:r>
          </a:p>
        </p:txBody>
      </p:sp>
    </p:spTree>
    <p:extLst>
      <p:ext uri="{BB962C8B-B14F-4D97-AF65-F5344CB8AC3E}">
        <p14:creationId xmlns:p14="http://schemas.microsoft.com/office/powerpoint/2010/main" val="9734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ll Out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4" y="3190320"/>
            <a:ext cx="7331987" cy="5443200"/>
          </a:xfrm>
        </p:spPr>
        <p:txBody>
          <a:bodyPr>
            <a:normAutofit/>
          </a:bodyPr>
          <a:lstStyle>
            <a:lvl1pPr>
              <a:buClr>
                <a:schemeClr val="accent2"/>
              </a:buClr>
              <a:defRPr sz="1890">
                <a:solidFill>
                  <a:schemeClr val="tx1">
                    <a:lumMod val="65000"/>
                    <a:lumOff val="35000"/>
                  </a:schemeClr>
                </a:solidFill>
              </a:defRPr>
            </a:lvl1pPr>
            <a:lvl2pPr>
              <a:buClr>
                <a:schemeClr val="accent2"/>
              </a:buClr>
              <a:defRPr sz="1890">
                <a:solidFill>
                  <a:schemeClr val="tx1">
                    <a:lumMod val="65000"/>
                    <a:lumOff val="35000"/>
                  </a:schemeClr>
                </a:solidFill>
              </a:defRPr>
            </a:lvl2pPr>
            <a:lvl3pPr>
              <a:buClr>
                <a:schemeClr val="accent2"/>
              </a:buClr>
              <a:defRPr sz="1890">
                <a:solidFill>
                  <a:schemeClr val="tx1">
                    <a:lumMod val="65000"/>
                    <a:lumOff val="35000"/>
                  </a:schemeClr>
                </a:solidFill>
              </a:defRPr>
            </a:lvl3pPr>
            <a:lvl4pPr>
              <a:buClr>
                <a:schemeClr val="accent2"/>
              </a:buClr>
              <a:defRPr sz="1890">
                <a:solidFill>
                  <a:schemeClr val="tx1">
                    <a:lumMod val="65000"/>
                    <a:lumOff val="35000"/>
                  </a:schemeClr>
                </a:solidFill>
              </a:defRPr>
            </a:lvl4pPr>
            <a:lvl5pPr>
              <a:buClr>
                <a:schemeClr val="accent2"/>
              </a:buClr>
              <a:defRPr sz="1890">
                <a:solidFill>
                  <a:schemeClr val="tx1">
                    <a:lumMod val="65000"/>
                    <a:lumOff val="35000"/>
                  </a:schemeClr>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8" name="Rectangle 7">
            <a:extLst>
              <a:ext uri="{FF2B5EF4-FFF2-40B4-BE49-F238E27FC236}">
                <a16:creationId xmlns:a16="http://schemas.microsoft.com/office/drawing/2014/main" id="{08A50D18-8F6B-4E13-96BF-38C7111C3486}"/>
              </a:ext>
            </a:extLst>
          </p:cNvPr>
          <p:cNvSpPr/>
          <p:nvPr userDrawn="1"/>
        </p:nvSpPr>
        <p:spPr>
          <a:xfrm>
            <a:off x="8650635" y="1452043"/>
            <a:ext cx="3326770" cy="8149159"/>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6" name="Text Placeholder 5">
            <a:extLst>
              <a:ext uri="{FF2B5EF4-FFF2-40B4-BE49-F238E27FC236}">
                <a16:creationId xmlns:a16="http://schemas.microsoft.com/office/drawing/2014/main" id="{A264A929-D4E0-4369-AA9B-12DEAB70DF39}"/>
              </a:ext>
            </a:extLst>
          </p:cNvPr>
          <p:cNvSpPr>
            <a:spLocks noGrp="1"/>
          </p:cNvSpPr>
          <p:nvPr>
            <p:ph type="body" sz="quarter" idx="10" hasCustomPrompt="1"/>
          </p:nvPr>
        </p:nvSpPr>
        <p:spPr>
          <a:xfrm>
            <a:off x="9507100" y="6180390"/>
            <a:ext cx="2334114" cy="3286443"/>
          </a:xfrm>
        </p:spPr>
        <p:txBody>
          <a:bodyPr>
            <a:normAutofit/>
          </a:bodyPr>
          <a:lstStyle>
            <a:lvl1pPr marL="0" indent="0">
              <a:buNone/>
              <a:defRPr sz="1470"/>
            </a:lvl1pPr>
          </a:lstStyle>
          <a:p>
            <a:pPr lvl="0"/>
            <a:r>
              <a:rPr lang="en-NZ"/>
              <a:t>Quote</a:t>
            </a:r>
          </a:p>
          <a:p>
            <a:pPr lvl="0"/>
            <a:r>
              <a:rPr lang="en-NZ"/>
              <a:t>Author</a:t>
            </a:r>
          </a:p>
        </p:txBody>
      </p:sp>
      <p:sp>
        <p:nvSpPr>
          <p:cNvPr id="12" name="Text Placeholder 11">
            <a:extLst>
              <a:ext uri="{FF2B5EF4-FFF2-40B4-BE49-F238E27FC236}">
                <a16:creationId xmlns:a16="http://schemas.microsoft.com/office/drawing/2014/main" id="{49B03642-88E6-4362-AAC2-6D526401D7C5}"/>
              </a:ext>
            </a:extLst>
          </p:cNvPr>
          <p:cNvSpPr>
            <a:spLocks noGrp="1"/>
          </p:cNvSpPr>
          <p:nvPr>
            <p:ph type="body" sz="quarter" idx="11" hasCustomPrompt="1"/>
          </p:nvPr>
        </p:nvSpPr>
        <p:spPr>
          <a:xfrm>
            <a:off x="636384" y="2177280"/>
            <a:ext cx="5310901" cy="604800"/>
          </a:xfrm>
        </p:spPr>
        <p:txBody>
          <a:bodyPr>
            <a:noAutofit/>
          </a:bodyPr>
          <a:lstStyle>
            <a:lvl1pPr marL="0" indent="0">
              <a:buNone/>
              <a:defRPr sz="2520" b="1">
                <a:solidFill>
                  <a:schemeClr val="accent1"/>
                </a:solidFill>
              </a:defRPr>
            </a:lvl1pPr>
            <a:lvl5pPr>
              <a:defRPr/>
            </a:lvl5pPr>
          </a:lstStyle>
          <a:p>
            <a:pPr lvl="0"/>
            <a:r>
              <a:rPr lang="en-NZ"/>
              <a:t>Subheading</a:t>
            </a:r>
          </a:p>
        </p:txBody>
      </p:sp>
    </p:spTree>
    <p:extLst>
      <p:ext uri="{BB962C8B-B14F-4D97-AF65-F5344CB8AC3E}">
        <p14:creationId xmlns:p14="http://schemas.microsoft.com/office/powerpoint/2010/main" val="291469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accent1"/>
          </a:solidFill>
        </p:spPr>
        <p:txBody>
          <a:bodyPr wrap="square" lIns="0" tIns="0" rIns="0" bIns="0" rtlCol="0"/>
          <a:lstStyle/>
          <a:p>
            <a:endParaRPr lang="en-NZ" sz="2155"/>
          </a:p>
        </p:txBody>
      </p:sp>
    </p:spTree>
    <p:extLst>
      <p:ext uri="{BB962C8B-B14F-4D97-AF65-F5344CB8AC3E}">
        <p14:creationId xmlns:p14="http://schemas.microsoft.com/office/powerpoint/2010/main" val="224267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2209800"/>
            <a:ext cx="10360831"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solidFill>
                <a:srgbClr val="0091C1"/>
              </a:solidFill>
            </a:endParaRPr>
          </a:p>
        </p:txBody>
      </p:sp>
      <p:sp>
        <p:nvSpPr>
          <p:cNvPr id="4" name="TextBox 3">
            <a:extLst>
              <a:ext uri="{FF2B5EF4-FFF2-40B4-BE49-F238E27FC236}">
                <a16:creationId xmlns:a16="http://schemas.microsoft.com/office/drawing/2014/main" id="{8EEF9DA9-5419-7549-BC53-EA72B667A299}"/>
              </a:ext>
            </a:extLst>
          </p:cNvPr>
          <p:cNvSpPr txBox="1"/>
          <p:nvPr userDrawn="1"/>
        </p:nvSpPr>
        <p:spPr>
          <a:xfrm>
            <a:off x="1142956" y="2686757"/>
            <a:ext cx="3773101" cy="415498"/>
          </a:xfrm>
          <a:prstGeom prst="rect">
            <a:avLst/>
          </a:prstGeom>
          <a:noFill/>
        </p:spPr>
        <p:txBody>
          <a:bodyPr wrap="square" rtlCol="0">
            <a:spAutoFit/>
          </a:bodyPr>
          <a:lstStyle/>
          <a:p>
            <a:r>
              <a:rPr lang="en-NZ" sz="2100" b="1">
                <a:solidFill>
                  <a:srgbClr val="0091C1"/>
                </a:solidFill>
              </a:rPr>
              <a:t>My Name is...</a:t>
            </a:r>
          </a:p>
        </p:txBody>
      </p:sp>
      <p:sp>
        <p:nvSpPr>
          <p:cNvPr id="5" name="TextBox 4">
            <a:extLst>
              <a:ext uri="{FF2B5EF4-FFF2-40B4-BE49-F238E27FC236}">
                <a16:creationId xmlns:a16="http://schemas.microsoft.com/office/drawing/2014/main" id="{B90D94B1-33E0-CC43-BE16-12975EBE6413}"/>
              </a:ext>
            </a:extLst>
          </p:cNvPr>
          <p:cNvSpPr txBox="1"/>
          <p:nvPr userDrawn="1"/>
        </p:nvSpPr>
        <p:spPr>
          <a:xfrm>
            <a:off x="1142952" y="5390044"/>
            <a:ext cx="6451334" cy="415498"/>
          </a:xfrm>
          <a:prstGeom prst="rect">
            <a:avLst/>
          </a:prstGeom>
          <a:noFill/>
        </p:spPr>
        <p:txBody>
          <a:bodyPr wrap="square" rtlCol="0">
            <a:spAutoFit/>
          </a:bodyPr>
          <a:lstStyle/>
          <a:p>
            <a:r>
              <a:rPr lang="en-NZ" sz="2100" b="1">
                <a:solidFill>
                  <a:srgbClr val="0091C1"/>
                </a:solidFill>
              </a:rPr>
              <a:t>Agile experience...</a:t>
            </a:r>
          </a:p>
        </p:txBody>
      </p:sp>
      <p:sp>
        <p:nvSpPr>
          <p:cNvPr id="6" name="TextBox 5">
            <a:extLst>
              <a:ext uri="{FF2B5EF4-FFF2-40B4-BE49-F238E27FC236}">
                <a16:creationId xmlns:a16="http://schemas.microsoft.com/office/drawing/2014/main" id="{103E1DA4-858E-304C-8087-AAE5BB4CE91F}"/>
              </a:ext>
            </a:extLst>
          </p:cNvPr>
          <p:cNvSpPr txBox="1"/>
          <p:nvPr userDrawn="1"/>
        </p:nvSpPr>
        <p:spPr>
          <a:xfrm>
            <a:off x="1142956" y="3587910"/>
            <a:ext cx="3773101" cy="415498"/>
          </a:xfrm>
          <a:prstGeom prst="rect">
            <a:avLst/>
          </a:prstGeom>
          <a:noFill/>
        </p:spPr>
        <p:txBody>
          <a:bodyPr wrap="square" rtlCol="0">
            <a:spAutoFit/>
          </a:bodyPr>
          <a:lstStyle/>
          <a:p>
            <a:r>
              <a:rPr lang="en-NZ" sz="2100" b="1">
                <a:solidFill>
                  <a:srgbClr val="0091C1"/>
                </a:solidFill>
              </a:rPr>
              <a:t>My life / background...</a:t>
            </a:r>
          </a:p>
        </p:txBody>
      </p:sp>
      <p:sp>
        <p:nvSpPr>
          <p:cNvPr id="7" name="TextBox 6">
            <a:extLst>
              <a:ext uri="{FF2B5EF4-FFF2-40B4-BE49-F238E27FC236}">
                <a16:creationId xmlns:a16="http://schemas.microsoft.com/office/drawing/2014/main" id="{24D89345-5BCC-2D4C-A9D6-3F7B76D5346C}"/>
              </a:ext>
            </a:extLst>
          </p:cNvPr>
          <p:cNvSpPr txBox="1"/>
          <p:nvPr userDrawn="1"/>
        </p:nvSpPr>
        <p:spPr>
          <a:xfrm>
            <a:off x="1142953" y="6255700"/>
            <a:ext cx="8169443" cy="415498"/>
          </a:xfrm>
          <a:prstGeom prst="rect">
            <a:avLst/>
          </a:prstGeom>
          <a:noFill/>
        </p:spPr>
        <p:txBody>
          <a:bodyPr wrap="square" rtlCol="0">
            <a:spAutoFit/>
          </a:bodyPr>
          <a:lstStyle/>
          <a:p>
            <a:r>
              <a:rPr lang="en-NZ" sz="2100" b="1">
                <a:solidFill>
                  <a:srgbClr val="0091C1"/>
                </a:solidFill>
              </a:rPr>
              <a:t>I want to learn more about...</a:t>
            </a:r>
          </a:p>
        </p:txBody>
      </p:sp>
      <p:sp>
        <p:nvSpPr>
          <p:cNvPr id="8" name="TextBox 7">
            <a:extLst>
              <a:ext uri="{FF2B5EF4-FFF2-40B4-BE49-F238E27FC236}">
                <a16:creationId xmlns:a16="http://schemas.microsoft.com/office/drawing/2014/main" id="{6B39943B-716B-6A46-AC3E-95B0DE58E8DB}"/>
              </a:ext>
            </a:extLst>
          </p:cNvPr>
          <p:cNvSpPr txBox="1"/>
          <p:nvPr userDrawn="1"/>
        </p:nvSpPr>
        <p:spPr>
          <a:xfrm>
            <a:off x="1142952" y="4488891"/>
            <a:ext cx="6451334" cy="415498"/>
          </a:xfrm>
          <a:prstGeom prst="rect">
            <a:avLst/>
          </a:prstGeom>
          <a:noFill/>
        </p:spPr>
        <p:txBody>
          <a:bodyPr wrap="square" rtlCol="0">
            <a:spAutoFit/>
          </a:bodyPr>
          <a:lstStyle/>
          <a:p>
            <a:r>
              <a:rPr lang="en-NZ" sz="2100" b="1">
                <a:solidFill>
                  <a:srgbClr val="0091C1"/>
                </a:solidFill>
              </a:rPr>
              <a:t>What’s Important to me...</a:t>
            </a:r>
          </a:p>
        </p:txBody>
      </p:sp>
    </p:spTree>
    <p:extLst>
      <p:ext uri="{BB962C8B-B14F-4D97-AF65-F5344CB8AC3E}">
        <p14:creationId xmlns:p14="http://schemas.microsoft.com/office/powerpoint/2010/main" val="279556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cial Contrac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1981200"/>
            <a:ext cx="10360831"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58431" indent="-255034">
              <a:buFont typeface="Arial" panose="020B0604020202020204" pitchFamily="34" charset="0"/>
              <a:buChar char="•"/>
            </a:pPr>
            <a:endParaRPr lang="en-NZ" sz="2000">
              <a:solidFill>
                <a:schemeClr val="tx1"/>
              </a:solidFill>
            </a:endParaRPr>
          </a:p>
        </p:txBody>
      </p:sp>
      <p:sp>
        <p:nvSpPr>
          <p:cNvPr id="12" name="Rectangle 11">
            <a:extLst>
              <a:ext uri="{FF2B5EF4-FFF2-40B4-BE49-F238E27FC236}">
                <a16:creationId xmlns:a16="http://schemas.microsoft.com/office/drawing/2014/main" id="{5533F819-3306-5545-B09F-69B6126E41B7}"/>
              </a:ext>
            </a:extLst>
          </p:cNvPr>
          <p:cNvSpPr/>
          <p:nvPr userDrawn="1"/>
        </p:nvSpPr>
        <p:spPr>
          <a:xfrm>
            <a:off x="638821" y="8610600"/>
            <a:ext cx="5838179" cy="674031"/>
          </a:xfrm>
          <a:prstGeom prst="rect">
            <a:avLst/>
          </a:prstGeom>
        </p:spPr>
        <p:txBody>
          <a:bodyPr wrap="square">
            <a:spAutoFit/>
          </a:bodyPr>
          <a:lstStyle/>
          <a:p>
            <a:r>
              <a:rPr lang="en-GB" sz="1890" b="1">
                <a:solidFill>
                  <a:schemeClr val="bg1"/>
                </a:solidFill>
                <a:latin typeface="proxima-nova-n4"/>
              </a:rPr>
              <a:t>Feel free to ask questions that may come to mind as 99% of the time everyone else is thinking the same thing! </a:t>
            </a:r>
            <a:endParaRPr lang="en-AU" sz="1890" b="1">
              <a:solidFill>
                <a:schemeClr val="bg1"/>
              </a:solidFill>
            </a:endParaRPr>
          </a:p>
        </p:txBody>
      </p:sp>
      <p:grpSp>
        <p:nvGrpSpPr>
          <p:cNvPr id="20" name="Group 19">
            <a:extLst>
              <a:ext uri="{FF2B5EF4-FFF2-40B4-BE49-F238E27FC236}">
                <a16:creationId xmlns:a16="http://schemas.microsoft.com/office/drawing/2014/main" id="{BA860EDF-8586-134D-B778-5AADE1547D9F}"/>
              </a:ext>
            </a:extLst>
          </p:cNvPr>
          <p:cNvGrpSpPr/>
          <p:nvPr userDrawn="1"/>
        </p:nvGrpSpPr>
        <p:grpSpPr>
          <a:xfrm>
            <a:off x="990600" y="2209800"/>
            <a:ext cx="10020908" cy="1219200"/>
            <a:chOff x="990600" y="2209800"/>
            <a:chExt cx="7515681" cy="914400"/>
          </a:xfrm>
        </p:grpSpPr>
        <p:sp>
          <p:nvSpPr>
            <p:cNvPr id="13" name="Rectangle 12">
              <a:extLst>
                <a:ext uri="{FF2B5EF4-FFF2-40B4-BE49-F238E27FC236}">
                  <a16:creationId xmlns:a16="http://schemas.microsoft.com/office/drawing/2014/main" id="{98480F1C-7E88-0249-8575-484A9A7691A6}"/>
                </a:ext>
              </a:extLst>
            </p:cNvPr>
            <p:cNvSpPr/>
            <p:nvPr userDrawn="1"/>
          </p:nvSpPr>
          <p:spPr>
            <a:xfrm>
              <a:off x="990600"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Having fun while learning</a:t>
              </a:r>
            </a:p>
          </p:txBody>
        </p:sp>
        <p:sp>
          <p:nvSpPr>
            <p:cNvPr id="14" name="Rectangle 13">
              <a:extLst>
                <a:ext uri="{FF2B5EF4-FFF2-40B4-BE49-F238E27FC236}">
                  <a16:creationId xmlns:a16="http://schemas.microsoft.com/office/drawing/2014/main" id="{23D4DD72-D6BA-5841-9A59-1264E862FEE0}"/>
                </a:ext>
              </a:extLst>
            </p:cNvPr>
            <p:cNvSpPr/>
            <p:nvPr userDrawn="1"/>
          </p:nvSpPr>
          <p:spPr>
            <a:xfrm>
              <a:off x="213123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the time</a:t>
              </a:r>
            </a:p>
          </p:txBody>
        </p:sp>
        <p:sp>
          <p:nvSpPr>
            <p:cNvPr id="15" name="Rectangle 14">
              <a:extLst>
                <a:ext uri="{FF2B5EF4-FFF2-40B4-BE49-F238E27FC236}">
                  <a16:creationId xmlns:a16="http://schemas.microsoft.com/office/drawing/2014/main" id="{897A8B6F-3195-F64F-8FF3-A86BF5547743}"/>
                </a:ext>
              </a:extLst>
            </p:cNvPr>
            <p:cNvSpPr/>
            <p:nvPr userDrawn="1"/>
          </p:nvSpPr>
          <p:spPr>
            <a:xfrm>
              <a:off x="3271862"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One person speaks at a time</a:t>
              </a:r>
            </a:p>
          </p:txBody>
        </p:sp>
        <p:sp>
          <p:nvSpPr>
            <p:cNvPr id="16" name="Rectangle 15">
              <a:extLst>
                <a:ext uri="{FF2B5EF4-FFF2-40B4-BE49-F238E27FC236}">
                  <a16:creationId xmlns:a16="http://schemas.microsoft.com/office/drawing/2014/main" id="{3EA885C7-08EF-2C41-82D9-A32DA8D7DE52}"/>
                </a:ext>
              </a:extLst>
            </p:cNvPr>
            <p:cNvSpPr/>
            <p:nvPr userDrawn="1"/>
          </p:nvSpPr>
          <p:spPr>
            <a:xfrm>
              <a:off x="4412493"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We are all responsible for each other and our own learning</a:t>
              </a:r>
            </a:p>
          </p:txBody>
        </p:sp>
        <p:sp>
          <p:nvSpPr>
            <p:cNvPr id="17" name="Rectangle 16">
              <a:extLst>
                <a:ext uri="{FF2B5EF4-FFF2-40B4-BE49-F238E27FC236}">
                  <a16:creationId xmlns:a16="http://schemas.microsoft.com/office/drawing/2014/main" id="{4E8E880D-4C8C-7F44-B38B-E4C8FC48CE43}"/>
                </a:ext>
              </a:extLst>
            </p:cNvPr>
            <p:cNvSpPr/>
            <p:nvPr userDrawn="1"/>
          </p:nvSpPr>
          <p:spPr>
            <a:xfrm>
              <a:off x="5472289"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one another</a:t>
              </a:r>
            </a:p>
          </p:txBody>
        </p:sp>
        <p:sp>
          <p:nvSpPr>
            <p:cNvPr id="18" name="Rectangle 17">
              <a:extLst>
                <a:ext uri="{FF2B5EF4-FFF2-40B4-BE49-F238E27FC236}">
                  <a16:creationId xmlns:a16="http://schemas.microsoft.com/office/drawing/2014/main" id="{AF27DF72-9041-AF45-9291-F2FDAF2EE283}"/>
                </a:ext>
              </a:extLst>
            </p:cNvPr>
            <p:cNvSpPr/>
            <p:nvPr userDrawn="1"/>
          </p:nvSpPr>
          <p:spPr>
            <a:xfrm>
              <a:off x="6532085"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There are no stupid questions</a:t>
              </a:r>
            </a:p>
          </p:txBody>
        </p:sp>
        <p:sp>
          <p:nvSpPr>
            <p:cNvPr id="19" name="Rectangle 18">
              <a:extLst>
                <a:ext uri="{FF2B5EF4-FFF2-40B4-BE49-F238E27FC236}">
                  <a16:creationId xmlns:a16="http://schemas.microsoft.com/office/drawing/2014/main" id="{946DCDCE-A250-EC4C-A817-6E444F9325AC}"/>
                </a:ext>
              </a:extLst>
            </p:cNvPr>
            <p:cNvSpPr/>
            <p:nvPr userDrawn="1"/>
          </p:nvSpPr>
          <p:spPr>
            <a:xfrm>
              <a:off x="759188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Avoid multi- tasking</a:t>
              </a:r>
            </a:p>
          </p:txBody>
        </p:sp>
      </p:grpSp>
    </p:spTree>
    <p:extLst>
      <p:ext uri="{BB962C8B-B14F-4D97-AF65-F5344CB8AC3E}">
        <p14:creationId xmlns:p14="http://schemas.microsoft.com/office/powerpoint/2010/main" val="310018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nny Flow">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21" name="Table 5">
            <a:extLst>
              <a:ext uri="{FF2B5EF4-FFF2-40B4-BE49-F238E27FC236}">
                <a16:creationId xmlns:a16="http://schemas.microsoft.com/office/drawing/2014/main" id="{EE77CB34-2E3F-814E-A967-77D1FAD631B4}"/>
              </a:ext>
            </a:extLst>
          </p:cNvPr>
          <p:cNvGraphicFramePr>
            <a:graphicFrameLocks noGrp="1"/>
          </p:cNvGraphicFramePr>
          <p:nvPr userDrawn="1">
            <p:extLst>
              <p:ext uri="{D42A27DB-BD31-4B8C-83A1-F6EECF244321}">
                <p14:modId xmlns:p14="http://schemas.microsoft.com/office/powerpoint/2010/main" val="2414838999"/>
              </p:ext>
            </p:extLst>
          </p:nvPr>
        </p:nvGraphicFramePr>
        <p:xfrm>
          <a:off x="152400" y="2018304"/>
          <a:ext cx="12420600" cy="6820896"/>
        </p:xfrm>
        <a:graphic>
          <a:graphicData uri="http://schemas.openxmlformats.org/drawingml/2006/table">
            <a:tbl>
              <a:tblPr firstRow="1" bandRow="1">
                <a:tableStyleId>{5C22544A-7EE6-4342-B048-85BDC9FD1C3A}</a:tableStyleId>
              </a:tblPr>
              <a:tblGrid>
                <a:gridCol w="1277547">
                  <a:extLst>
                    <a:ext uri="{9D8B030D-6E8A-4147-A177-3AD203B41FA5}">
                      <a16:colId xmlns:a16="http://schemas.microsoft.com/office/drawing/2014/main" val="4125671507"/>
                    </a:ext>
                  </a:extLst>
                </a:gridCol>
                <a:gridCol w="1135598">
                  <a:extLst>
                    <a:ext uri="{9D8B030D-6E8A-4147-A177-3AD203B41FA5}">
                      <a16:colId xmlns:a16="http://schemas.microsoft.com/office/drawing/2014/main" val="1258221928"/>
                    </a:ext>
                  </a:extLst>
                </a:gridCol>
                <a:gridCol w="1064622">
                  <a:extLst>
                    <a:ext uri="{9D8B030D-6E8A-4147-A177-3AD203B41FA5}">
                      <a16:colId xmlns:a16="http://schemas.microsoft.com/office/drawing/2014/main" val="1751121667"/>
                    </a:ext>
                  </a:extLst>
                </a:gridCol>
                <a:gridCol w="1046881">
                  <a:extLst>
                    <a:ext uri="{9D8B030D-6E8A-4147-A177-3AD203B41FA5}">
                      <a16:colId xmlns:a16="http://schemas.microsoft.com/office/drawing/2014/main" val="597245769"/>
                    </a:ext>
                  </a:extLst>
                </a:gridCol>
                <a:gridCol w="1153340">
                  <a:extLst>
                    <a:ext uri="{9D8B030D-6E8A-4147-A177-3AD203B41FA5}">
                      <a16:colId xmlns:a16="http://schemas.microsoft.com/office/drawing/2014/main" val="2265506169"/>
                    </a:ext>
                  </a:extLst>
                </a:gridCol>
                <a:gridCol w="975904">
                  <a:extLst>
                    <a:ext uri="{9D8B030D-6E8A-4147-A177-3AD203B41FA5}">
                      <a16:colId xmlns:a16="http://schemas.microsoft.com/office/drawing/2014/main" val="481946733"/>
                    </a:ext>
                  </a:extLst>
                </a:gridCol>
                <a:gridCol w="1082366">
                  <a:extLst>
                    <a:ext uri="{9D8B030D-6E8A-4147-A177-3AD203B41FA5}">
                      <a16:colId xmlns:a16="http://schemas.microsoft.com/office/drawing/2014/main" val="1738443114"/>
                    </a:ext>
                  </a:extLst>
                </a:gridCol>
                <a:gridCol w="1029135">
                  <a:extLst>
                    <a:ext uri="{9D8B030D-6E8A-4147-A177-3AD203B41FA5}">
                      <a16:colId xmlns:a16="http://schemas.microsoft.com/office/drawing/2014/main" val="3442981124"/>
                    </a:ext>
                  </a:extLst>
                </a:gridCol>
                <a:gridCol w="1100109">
                  <a:extLst>
                    <a:ext uri="{9D8B030D-6E8A-4147-A177-3AD203B41FA5}">
                      <a16:colId xmlns:a16="http://schemas.microsoft.com/office/drawing/2014/main" val="1931899022"/>
                    </a:ext>
                  </a:extLst>
                </a:gridCol>
                <a:gridCol w="1526640">
                  <a:extLst>
                    <a:ext uri="{9D8B030D-6E8A-4147-A177-3AD203B41FA5}">
                      <a16:colId xmlns:a16="http://schemas.microsoft.com/office/drawing/2014/main" val="2293238341"/>
                    </a:ext>
                  </a:extLst>
                </a:gridCol>
                <a:gridCol w="1028458">
                  <a:extLst>
                    <a:ext uri="{9D8B030D-6E8A-4147-A177-3AD203B41FA5}">
                      <a16:colId xmlns:a16="http://schemas.microsoft.com/office/drawing/2014/main" val="2397562593"/>
                    </a:ext>
                  </a:extLst>
                </a:gridCol>
              </a:tblGrid>
              <a:tr h="1715436">
                <a:tc>
                  <a:txBody>
                    <a:bodyPr/>
                    <a:lstStyle/>
                    <a:p>
                      <a:pPr algn="ctr"/>
                      <a:r>
                        <a:rPr lang="en-NZ" sz="2600">
                          <a:solidFill>
                            <a:schemeClr val="bg1"/>
                          </a:solidFill>
                        </a:rPr>
                        <a:t>Work</a:t>
                      </a:r>
                    </a:p>
                    <a:p>
                      <a:pPr algn="ctr"/>
                      <a:r>
                        <a:rPr lang="en-NZ" sz="2600">
                          <a:solidFill>
                            <a:schemeClr val="bg1"/>
                          </a:solidFill>
                        </a:rPr>
                        <a:t>Batch</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0000"/>
                        <a:lumOff val="40000"/>
                      </a:schemeClr>
                    </a:solidFill>
                  </a:tcPr>
                </a:tc>
                <a:tc gridSpan="2">
                  <a:txBody>
                    <a:bodyPr/>
                    <a:lstStyle/>
                    <a:p>
                      <a:pPr algn="ctr"/>
                      <a:r>
                        <a:rPr lang="en-NZ" sz="2600">
                          <a:solidFill>
                            <a:schemeClr val="bg1"/>
                          </a:solidFill>
                        </a:rPr>
                        <a:t>Worker 1</a:t>
                      </a:r>
                    </a:p>
                    <a:p>
                      <a:pPr algn="ctr"/>
                      <a:r>
                        <a:rPr lang="en-NZ" sz="1600">
                          <a:solidFill>
                            <a:schemeClr val="bg1"/>
                          </a:solidFill>
                        </a:rPr>
                        <a:t>(Make it green)</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a:p>
                  </a:txBody>
                  <a:tcPr/>
                </a:tc>
                <a:tc gridSpan="2">
                  <a:txBody>
                    <a:bodyPr/>
                    <a:lstStyle/>
                    <a:p>
                      <a:pPr algn="ctr"/>
                      <a:r>
                        <a:rPr lang="en-NZ" sz="2600">
                          <a:solidFill>
                            <a:schemeClr val="bg1"/>
                          </a:solidFill>
                        </a:rPr>
                        <a:t>Worker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the letter ‘A’)</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hMerge="1">
                  <a:txBody>
                    <a:bodyPr/>
                    <a:lstStyle/>
                    <a:p>
                      <a:endParaRPr lang="en-US"/>
                    </a:p>
                  </a:txBody>
                  <a:tcPr/>
                </a:tc>
                <a:tc gridSpan="2">
                  <a:txBody>
                    <a:bodyPr/>
                    <a:lstStyle/>
                    <a:p>
                      <a:pPr algn="ctr"/>
                      <a:r>
                        <a:rPr lang="en-NZ" sz="2600">
                          <a:solidFill>
                            <a:schemeClr val="bg1"/>
                          </a:solidFill>
                        </a:rPr>
                        <a:t>Worker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black outline)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a:r>
                        <a:rPr lang="en-NZ" sz="2600">
                          <a:solidFill>
                            <a:schemeClr val="bg1"/>
                          </a:solidFill>
                        </a:rPr>
                        <a:t>Worker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underline and make the ‘A’ white)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a:txBody>
                    <a:bodyPr/>
                    <a:lstStyle/>
                    <a:p>
                      <a:pPr algn="ctr"/>
                      <a:r>
                        <a:rPr lang="en-NZ" sz="2600">
                          <a:solidFill>
                            <a:schemeClr val="tx1">
                              <a:lumMod val="65000"/>
                              <a:lumOff val="35000"/>
                            </a:schemeClr>
                          </a:solidFill>
                        </a:rPr>
                        <a:t>Done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2600">
                          <a:solidFill>
                            <a:schemeClr val="tx1">
                              <a:lumMod val="65000"/>
                              <a:lumOff val="35000"/>
                            </a:schemeClr>
                          </a:solidFill>
                        </a:rPr>
                        <a:t>Time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4767218"/>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bl>
          </a:graphicData>
        </a:graphic>
      </p:graphicFrame>
      <p:pic>
        <p:nvPicPr>
          <p:cNvPr id="6" name="Graphic 5" descr="Clock">
            <a:extLst>
              <a:ext uri="{FF2B5EF4-FFF2-40B4-BE49-F238E27FC236}">
                <a16:creationId xmlns:a16="http://schemas.microsoft.com/office/drawing/2014/main" id="{EC0C670E-BA49-9B4E-8DEC-3A76E7999D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1792" y="3048000"/>
            <a:ext cx="685800" cy="685800"/>
          </a:xfrm>
          <a:prstGeom prst="rect">
            <a:avLst/>
          </a:prstGeom>
        </p:spPr>
      </p:pic>
      <p:pic>
        <p:nvPicPr>
          <p:cNvPr id="30" name="Graphic 29" descr="User">
            <a:extLst>
              <a:ext uri="{FF2B5EF4-FFF2-40B4-BE49-F238E27FC236}">
                <a16:creationId xmlns:a16="http://schemas.microsoft.com/office/drawing/2014/main" id="{DF98B1AE-34DE-964C-82E2-0121D989F11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2939" y="3199357"/>
            <a:ext cx="531770" cy="531770"/>
          </a:xfrm>
          <a:prstGeom prst="rect">
            <a:avLst/>
          </a:prstGeom>
        </p:spPr>
      </p:pic>
      <p:pic>
        <p:nvPicPr>
          <p:cNvPr id="32" name="Graphic 31" descr="Box">
            <a:extLst>
              <a:ext uri="{FF2B5EF4-FFF2-40B4-BE49-F238E27FC236}">
                <a16:creationId xmlns:a16="http://schemas.microsoft.com/office/drawing/2014/main" id="{812DEBFA-3E44-5649-9DC6-1919D26E1EA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3556" y="3248527"/>
            <a:ext cx="457200" cy="457200"/>
          </a:xfrm>
          <a:prstGeom prst="rect">
            <a:avLst/>
          </a:prstGeom>
        </p:spPr>
      </p:pic>
      <p:pic>
        <p:nvPicPr>
          <p:cNvPr id="33" name="Graphic 32" descr="Box">
            <a:extLst>
              <a:ext uri="{FF2B5EF4-FFF2-40B4-BE49-F238E27FC236}">
                <a16:creationId xmlns:a16="http://schemas.microsoft.com/office/drawing/2014/main" id="{58F3BEB5-C19D-4B4C-9A49-5F76F8319A4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454" y="3276600"/>
            <a:ext cx="457200" cy="457200"/>
          </a:xfrm>
          <a:prstGeom prst="rect">
            <a:avLst/>
          </a:prstGeom>
        </p:spPr>
      </p:pic>
      <p:pic>
        <p:nvPicPr>
          <p:cNvPr id="35" name="Graphic 34" descr="Box">
            <a:extLst>
              <a:ext uri="{FF2B5EF4-FFF2-40B4-BE49-F238E27FC236}">
                <a16:creationId xmlns:a16="http://schemas.microsoft.com/office/drawing/2014/main" id="{99ABE503-542E-1743-8ADE-46E86F3753F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373" y="3258552"/>
            <a:ext cx="457200" cy="457200"/>
          </a:xfrm>
          <a:prstGeom prst="rect">
            <a:avLst/>
          </a:prstGeom>
        </p:spPr>
      </p:pic>
      <p:sp>
        <p:nvSpPr>
          <p:cNvPr id="12" name="Rectangle 11">
            <a:extLst>
              <a:ext uri="{FF2B5EF4-FFF2-40B4-BE49-F238E27FC236}">
                <a16:creationId xmlns:a16="http://schemas.microsoft.com/office/drawing/2014/main" id="{96506FB9-7451-B24B-9E2D-C80D7C95EAE9}"/>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pic>
        <p:nvPicPr>
          <p:cNvPr id="13" name="Graphic 12" descr="User">
            <a:extLst>
              <a:ext uri="{FF2B5EF4-FFF2-40B4-BE49-F238E27FC236}">
                <a16:creationId xmlns:a16="http://schemas.microsoft.com/office/drawing/2014/main" id="{52C7240B-6B01-6540-94D3-88AC2B0F77E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9600" y="3161257"/>
            <a:ext cx="531770" cy="531770"/>
          </a:xfrm>
          <a:prstGeom prst="rect">
            <a:avLst/>
          </a:prstGeom>
        </p:spPr>
      </p:pic>
      <p:pic>
        <p:nvPicPr>
          <p:cNvPr id="14" name="Graphic 13" descr="User">
            <a:extLst>
              <a:ext uri="{FF2B5EF4-FFF2-40B4-BE49-F238E27FC236}">
                <a16:creationId xmlns:a16="http://schemas.microsoft.com/office/drawing/2014/main" id="{D4702D12-084F-4544-BF27-A286B7A199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0861" y="3148557"/>
            <a:ext cx="531770" cy="531770"/>
          </a:xfrm>
          <a:prstGeom prst="rect">
            <a:avLst/>
          </a:prstGeom>
        </p:spPr>
      </p:pic>
      <p:pic>
        <p:nvPicPr>
          <p:cNvPr id="15" name="Graphic 14" descr="User">
            <a:extLst>
              <a:ext uri="{FF2B5EF4-FFF2-40B4-BE49-F238E27FC236}">
                <a16:creationId xmlns:a16="http://schemas.microsoft.com/office/drawing/2014/main" id="{1FD6FB8C-6C1D-D540-9D30-60884119472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2122" y="3183982"/>
            <a:ext cx="531770" cy="531770"/>
          </a:xfrm>
          <a:prstGeom prst="rect">
            <a:avLst/>
          </a:prstGeom>
        </p:spPr>
      </p:pic>
    </p:spTree>
    <p:extLst>
      <p:ext uri="{BB962C8B-B14F-4D97-AF65-F5344CB8AC3E}">
        <p14:creationId xmlns:p14="http://schemas.microsoft.com/office/powerpoint/2010/main" val="138390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Charter">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12" name="Table 11">
            <a:extLst>
              <a:ext uri="{FF2B5EF4-FFF2-40B4-BE49-F238E27FC236}">
                <a16:creationId xmlns:a16="http://schemas.microsoft.com/office/drawing/2014/main" id="{AA3F3C0E-BF74-BC4F-A102-E671763FEA0D}"/>
              </a:ext>
            </a:extLst>
          </p:cNvPr>
          <p:cNvGraphicFramePr>
            <a:graphicFrameLocks noGrp="1"/>
          </p:cNvGraphicFramePr>
          <p:nvPr userDrawn="1">
            <p:extLst>
              <p:ext uri="{D42A27DB-BD31-4B8C-83A1-F6EECF244321}">
                <p14:modId xmlns:p14="http://schemas.microsoft.com/office/powerpoint/2010/main" val="2550904492"/>
              </p:ext>
            </p:extLst>
          </p:nvPr>
        </p:nvGraphicFramePr>
        <p:xfrm>
          <a:off x="717452" y="2055273"/>
          <a:ext cx="11017348" cy="1594603"/>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786815691"/>
                    </a:ext>
                  </a:extLst>
                </a:gridCol>
                <a:gridCol w="8334100">
                  <a:extLst>
                    <a:ext uri="{9D8B030D-6E8A-4147-A177-3AD203B41FA5}">
                      <a16:colId xmlns:a16="http://schemas.microsoft.com/office/drawing/2014/main" val="509249874"/>
                    </a:ext>
                  </a:extLst>
                </a:gridCol>
              </a:tblGrid>
              <a:tr h="430974">
                <a:tc>
                  <a:txBody>
                    <a:bodyPr/>
                    <a:lstStyle/>
                    <a:p>
                      <a:pPr>
                        <a:spcAft>
                          <a:spcPts val="0"/>
                        </a:spcAft>
                      </a:pPr>
                      <a:r>
                        <a:rPr lang="en-NZ" sz="1300">
                          <a:effectLst/>
                        </a:rPr>
                        <a:t>Description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Mobile ordering for loyal coffee drinkers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676133845"/>
                  </a:ext>
                </a:extLst>
              </a:tr>
              <a:tr h="1163629">
                <a:tc>
                  <a:txBody>
                    <a:bodyPr/>
                    <a:lstStyle/>
                    <a:p>
                      <a:pPr>
                        <a:spcAft>
                          <a:spcPts val="0"/>
                        </a:spcAft>
                      </a:pPr>
                      <a:r>
                        <a:rPr lang="en-NZ" sz="1300">
                          <a:effectLst/>
                        </a:rPr>
                        <a:t>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We offer a frictionless service for regular coffee drinkers to order their drink from a mobile device and avoid waiting in long queues.  This results in higher customer satisfaction, greater customer retention, more engaged staff due to shorter queues and higher profits for the group.</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106237734"/>
                  </a:ext>
                </a:extLst>
              </a:tr>
            </a:tbl>
          </a:graphicData>
        </a:graphic>
      </p:graphicFrame>
      <p:graphicFrame>
        <p:nvGraphicFramePr>
          <p:cNvPr id="13" name="Table 12">
            <a:extLst>
              <a:ext uri="{FF2B5EF4-FFF2-40B4-BE49-F238E27FC236}">
                <a16:creationId xmlns:a16="http://schemas.microsoft.com/office/drawing/2014/main" id="{EAD1B790-2269-6241-8ED5-7CFB4D328083}"/>
              </a:ext>
            </a:extLst>
          </p:cNvPr>
          <p:cNvGraphicFramePr>
            <a:graphicFrameLocks noGrp="1"/>
          </p:cNvGraphicFramePr>
          <p:nvPr userDrawn="1">
            <p:extLst>
              <p:ext uri="{D42A27DB-BD31-4B8C-83A1-F6EECF244321}">
                <p14:modId xmlns:p14="http://schemas.microsoft.com/office/powerpoint/2010/main" val="612939367"/>
              </p:ext>
            </p:extLst>
          </p:nvPr>
        </p:nvGraphicFramePr>
        <p:xfrm>
          <a:off x="717452" y="3631764"/>
          <a:ext cx="11017348" cy="861948"/>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2242879654"/>
                    </a:ext>
                  </a:extLst>
                </a:gridCol>
                <a:gridCol w="8334100">
                  <a:extLst>
                    <a:ext uri="{9D8B030D-6E8A-4147-A177-3AD203B41FA5}">
                      <a16:colId xmlns:a16="http://schemas.microsoft.com/office/drawing/2014/main" val="4175214343"/>
                    </a:ext>
                  </a:extLst>
                </a:gridCol>
              </a:tblGrid>
              <a:tr h="430974">
                <a:tc>
                  <a:txBody>
                    <a:bodyPr/>
                    <a:lstStyle/>
                    <a:p>
                      <a:pPr>
                        <a:spcAft>
                          <a:spcPts val="0"/>
                        </a:spcAft>
                      </a:pPr>
                      <a:r>
                        <a:rPr lang="en-NZ" sz="1300">
                          <a:effectLst/>
                        </a:rPr>
                        <a:t>Sponsor</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Martyn Jones (MD)</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113599657"/>
                  </a:ext>
                </a:extLst>
              </a:tr>
              <a:tr h="430974">
                <a:tc>
                  <a:txBody>
                    <a:bodyPr/>
                    <a:lstStyle/>
                    <a:p>
                      <a:pPr>
                        <a:spcAft>
                          <a:spcPts val="0"/>
                        </a:spcAft>
                      </a:pPr>
                      <a:r>
                        <a:rPr lang="en-NZ" sz="1300">
                          <a:effectLst/>
                        </a:rPr>
                        <a:t>Organisation/division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GreenMart / Coffee Stores 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368706642"/>
                  </a:ext>
                </a:extLst>
              </a:tr>
            </a:tbl>
          </a:graphicData>
        </a:graphic>
      </p:graphicFrame>
      <p:graphicFrame>
        <p:nvGraphicFramePr>
          <p:cNvPr id="14" name="Table 13">
            <a:extLst>
              <a:ext uri="{FF2B5EF4-FFF2-40B4-BE49-F238E27FC236}">
                <a16:creationId xmlns:a16="http://schemas.microsoft.com/office/drawing/2014/main" id="{45AF1587-7918-4748-8444-5826A9ABFADE}"/>
              </a:ext>
            </a:extLst>
          </p:cNvPr>
          <p:cNvGraphicFramePr>
            <a:graphicFrameLocks noGrp="1"/>
          </p:cNvGraphicFramePr>
          <p:nvPr userDrawn="1">
            <p:extLst>
              <p:ext uri="{D42A27DB-BD31-4B8C-83A1-F6EECF244321}">
                <p14:modId xmlns:p14="http://schemas.microsoft.com/office/powerpoint/2010/main" val="1904860541"/>
              </p:ext>
            </p:extLst>
          </p:nvPr>
        </p:nvGraphicFramePr>
        <p:xfrm>
          <a:off x="717452" y="4490209"/>
          <a:ext cx="11017348" cy="4065027"/>
        </p:xfrm>
        <a:graphic>
          <a:graphicData uri="http://schemas.openxmlformats.org/drawingml/2006/table">
            <a:tbl>
              <a:tblPr firstRow="1" firstCol="1" bandRow="1">
                <a:tableStyleId>{5C22544A-7EE6-4342-B048-85BDC9FD1C3A}</a:tableStyleId>
              </a:tblPr>
              <a:tblGrid>
                <a:gridCol w="2681884">
                  <a:extLst>
                    <a:ext uri="{9D8B030D-6E8A-4147-A177-3AD203B41FA5}">
                      <a16:colId xmlns:a16="http://schemas.microsoft.com/office/drawing/2014/main" val="854800291"/>
                    </a:ext>
                  </a:extLst>
                </a:gridCol>
                <a:gridCol w="2826790">
                  <a:extLst>
                    <a:ext uri="{9D8B030D-6E8A-4147-A177-3AD203B41FA5}">
                      <a16:colId xmlns:a16="http://schemas.microsoft.com/office/drawing/2014/main" val="3410681950"/>
                    </a:ext>
                  </a:extLst>
                </a:gridCol>
                <a:gridCol w="2754337">
                  <a:extLst>
                    <a:ext uri="{9D8B030D-6E8A-4147-A177-3AD203B41FA5}">
                      <a16:colId xmlns:a16="http://schemas.microsoft.com/office/drawing/2014/main" val="616954026"/>
                    </a:ext>
                  </a:extLst>
                </a:gridCol>
                <a:gridCol w="2754337">
                  <a:extLst>
                    <a:ext uri="{9D8B030D-6E8A-4147-A177-3AD203B41FA5}">
                      <a16:colId xmlns:a16="http://schemas.microsoft.com/office/drawing/2014/main" val="1527526347"/>
                    </a:ext>
                  </a:extLst>
                </a:gridCol>
              </a:tblGrid>
              <a:tr h="514560">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Primary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Secondary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Tertiary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059211889"/>
                  </a:ext>
                </a:extLst>
              </a:tr>
              <a:tr h="1183489">
                <a:tc>
                  <a:txBody>
                    <a:bodyPr/>
                    <a:lstStyle/>
                    <a:p>
                      <a:pPr>
                        <a:spcAft>
                          <a:spcPts val="0"/>
                        </a:spcAft>
                      </a:pPr>
                      <a:r>
                        <a:rPr lang="en-NZ" sz="1300">
                          <a:effectLst/>
                        </a:rPr>
                        <a:t>Increase Revenue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revenue from repeat business customers by 10% within 3 months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701129170"/>
                  </a:ext>
                </a:extLst>
              </a:tr>
              <a:tr h="1183489">
                <a:tc>
                  <a:txBody>
                    <a:bodyPr/>
                    <a:lstStyle/>
                    <a:p>
                      <a:pPr>
                        <a:spcAft>
                          <a:spcPts val="0"/>
                        </a:spcAft>
                      </a:pPr>
                      <a:r>
                        <a:rPr lang="en-NZ" sz="1300">
                          <a:effectLst/>
                        </a:rPr>
                        <a:t>Reduce Cost</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Reduce queues and consequent staff turnover, reduce wasted drinks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208493072"/>
                  </a:ext>
                </a:extLst>
              </a:tr>
              <a:tr h="1183489">
                <a:tc>
                  <a:txBody>
                    <a:bodyPr/>
                    <a:lstStyle/>
                    <a:p>
                      <a:pPr>
                        <a:spcAft>
                          <a:spcPts val="0"/>
                        </a:spcAft>
                      </a:pPr>
                      <a:r>
                        <a:rPr lang="en-NZ" sz="1300">
                          <a:effectLst/>
                        </a:rPr>
                        <a:t>Improve Service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customer satisfaction as measured by NPS by 20% within 3 months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081964947"/>
                  </a:ext>
                </a:extLst>
              </a:tr>
            </a:tbl>
          </a:graphicData>
        </a:graphic>
      </p:graphicFrame>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5595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body" idx="1"/>
          </p:nvPr>
        </p:nvSpPr>
        <p:spPr>
          <a:xfrm>
            <a:off x="1269342" y="2658001"/>
            <a:ext cx="10262915" cy="276999"/>
          </a:xfrm>
        </p:spPr>
        <p:txBody>
          <a:bodyPr lIns="0" tIns="0" rIns="0" bIns="0"/>
          <a:lstStyle>
            <a:lvl1pPr>
              <a:defRPr b="0" i="0">
                <a:solidFill>
                  <a:schemeClr val="tx1"/>
                </a:solidFill>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ept Canvas">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TextBox 6">
            <a:extLst>
              <a:ext uri="{FF2B5EF4-FFF2-40B4-BE49-F238E27FC236}">
                <a16:creationId xmlns:a16="http://schemas.microsoft.com/office/drawing/2014/main" id="{15161522-044E-504C-B929-0D97EC8C441D}"/>
              </a:ext>
            </a:extLst>
          </p:cNvPr>
          <p:cNvSpPr txBox="1"/>
          <p:nvPr userDrawn="1"/>
        </p:nvSpPr>
        <p:spPr>
          <a:xfrm>
            <a:off x="208514" y="2455415"/>
            <a:ext cx="3117865" cy="791563"/>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Name: </a:t>
            </a:r>
          </a:p>
          <a:p>
            <a:pPr defTabSz="1094658">
              <a:defRPr/>
            </a:pPr>
            <a:endParaRPr lang="en-NZ" sz="790" b="1" kern="0">
              <a:solidFill>
                <a:srgbClr val="58595B"/>
              </a:solidFill>
            </a:endParaRPr>
          </a:p>
          <a:p>
            <a:pPr defTabSz="1094658">
              <a:defRPr/>
            </a:pPr>
            <a:endParaRPr lang="en-NZ" sz="790" b="1" kern="0">
              <a:solidFill>
                <a:srgbClr val="58595B"/>
              </a:solidFill>
            </a:endParaRPr>
          </a:p>
          <a:p>
            <a:pPr defTabSz="1094658">
              <a:defRPr/>
            </a:pPr>
            <a:endParaRPr lang="en-NZ" sz="1413" b="1" kern="0">
              <a:solidFill>
                <a:srgbClr val="58595B"/>
              </a:solidFill>
            </a:endParaRPr>
          </a:p>
        </p:txBody>
      </p:sp>
      <p:sp>
        <p:nvSpPr>
          <p:cNvPr id="8" name="TextBox 7">
            <a:extLst>
              <a:ext uri="{FF2B5EF4-FFF2-40B4-BE49-F238E27FC236}">
                <a16:creationId xmlns:a16="http://schemas.microsoft.com/office/drawing/2014/main" id="{9DD1A337-0E03-D242-B80A-0D68452242C3}"/>
              </a:ext>
            </a:extLst>
          </p:cNvPr>
          <p:cNvSpPr txBox="1"/>
          <p:nvPr userDrawn="1"/>
        </p:nvSpPr>
        <p:spPr>
          <a:xfrm>
            <a:off x="3326376" y="2458211"/>
            <a:ext cx="9226535" cy="788767"/>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Elevator Statement:</a:t>
            </a:r>
          </a:p>
          <a:p>
            <a:pPr defTabSz="1094658">
              <a:defRPr/>
            </a:pPr>
            <a:endParaRPr lang="en-NZ" sz="958" b="1" kern="0">
              <a:solidFill>
                <a:srgbClr val="58595B"/>
              </a:solidFill>
            </a:endParaRPr>
          </a:p>
          <a:p>
            <a:pPr defTabSz="1094658">
              <a:defRPr/>
            </a:pPr>
            <a:endParaRPr lang="en-NZ" sz="419" b="1" kern="0">
              <a:solidFill>
                <a:srgbClr val="58595B"/>
              </a:solidFill>
            </a:endParaRPr>
          </a:p>
          <a:p>
            <a:pPr defTabSz="1094658">
              <a:defRPr/>
            </a:pPr>
            <a:endParaRPr lang="en-NZ" sz="419" b="1" kern="0">
              <a:solidFill>
                <a:srgbClr val="58595B"/>
              </a:solidFill>
            </a:endParaRPr>
          </a:p>
          <a:p>
            <a:pPr defTabSz="1094658">
              <a:defRPr/>
            </a:pPr>
            <a:endParaRPr lang="en-NZ" sz="1077" b="1" kern="0">
              <a:solidFill>
                <a:srgbClr val="58595B"/>
              </a:solidFill>
            </a:endParaRPr>
          </a:p>
        </p:txBody>
      </p:sp>
      <p:sp>
        <p:nvSpPr>
          <p:cNvPr id="9" name="TextBox 8">
            <a:extLst>
              <a:ext uri="{FF2B5EF4-FFF2-40B4-BE49-F238E27FC236}">
                <a16:creationId xmlns:a16="http://schemas.microsoft.com/office/drawing/2014/main" id="{1BC324BD-F29E-7648-9B36-7D2E5717F0A5}"/>
              </a:ext>
            </a:extLst>
          </p:cNvPr>
          <p:cNvSpPr txBox="1"/>
          <p:nvPr userDrawn="1"/>
        </p:nvSpPr>
        <p:spPr>
          <a:xfrm>
            <a:off x="208510" y="3248173"/>
            <a:ext cx="3900464" cy="20272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Organization: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77" b="1" kern="0">
              <a:solidFill>
                <a:srgbClr val="58595B"/>
              </a:solidFill>
            </a:endParaRPr>
          </a:p>
          <a:p>
            <a:pPr defTabSz="1094658">
              <a:defRPr/>
            </a:pPr>
            <a:endParaRPr lang="en-NZ" sz="1377" b="1" kern="0">
              <a:solidFill>
                <a:srgbClr val="58595B"/>
              </a:solidFill>
            </a:endParaRPr>
          </a:p>
          <a:p>
            <a:pPr defTabSz="1094658">
              <a:defRPr/>
            </a:pPr>
            <a:endParaRPr lang="en-NZ" sz="1437" b="1" kern="0">
              <a:solidFill>
                <a:srgbClr val="58595B"/>
              </a:solidFill>
            </a:endParaRPr>
          </a:p>
        </p:txBody>
      </p:sp>
      <p:sp>
        <p:nvSpPr>
          <p:cNvPr id="10" name="TextBox 9">
            <a:extLst>
              <a:ext uri="{FF2B5EF4-FFF2-40B4-BE49-F238E27FC236}">
                <a16:creationId xmlns:a16="http://schemas.microsoft.com/office/drawing/2014/main" id="{D50C04D0-46BA-0E4D-9E1B-9BA76DDF0A61}"/>
              </a:ext>
            </a:extLst>
          </p:cNvPr>
          <p:cNvSpPr txBox="1"/>
          <p:nvPr userDrawn="1"/>
        </p:nvSpPr>
        <p:spPr>
          <a:xfrm>
            <a:off x="208510" y="5284982"/>
            <a:ext cx="3900464" cy="2613222"/>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Customer:</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838" b="1" kern="0">
              <a:solidFill>
                <a:srgbClr val="58595B"/>
              </a:solidFill>
            </a:endParaRPr>
          </a:p>
          <a:p>
            <a:pPr defTabSz="1094658">
              <a:defRPr/>
            </a:pPr>
            <a:endParaRPr lang="en-NZ" sz="838" b="1" kern="0">
              <a:solidFill>
                <a:srgbClr val="58595B"/>
              </a:solidFill>
            </a:endParaRPr>
          </a:p>
          <a:p>
            <a:pPr defTabSz="1094658">
              <a:defRPr/>
            </a:pPr>
            <a:endParaRPr lang="en-NZ" sz="1437" b="1" kern="0">
              <a:solidFill>
                <a:srgbClr val="58595B"/>
              </a:solidFill>
            </a:endParaRPr>
          </a:p>
          <a:p>
            <a:pPr defTabSz="1094658">
              <a:defRPr/>
            </a:pPr>
            <a:endParaRPr lang="en-NZ" sz="1413" b="1" kern="0">
              <a:solidFill>
                <a:srgbClr val="58595B"/>
              </a:solidFill>
            </a:endParaRPr>
          </a:p>
          <a:p>
            <a:pPr defTabSz="1094658">
              <a:defRPr/>
            </a:pPr>
            <a:endParaRPr lang="en-NZ" sz="1413" b="1" kern="0">
              <a:solidFill>
                <a:srgbClr val="58595B"/>
              </a:solidFill>
            </a:endParaRPr>
          </a:p>
          <a:p>
            <a:pPr defTabSz="1094658">
              <a:defRPr/>
            </a:pPr>
            <a:endParaRPr lang="en-NZ" sz="1496" b="1" kern="0">
              <a:solidFill>
                <a:srgbClr val="58595B"/>
              </a:solidFill>
            </a:endParaRPr>
          </a:p>
          <a:p>
            <a:pPr defTabSz="1094658">
              <a:defRPr/>
            </a:pPr>
            <a:endParaRPr lang="en-NZ" sz="1317" b="1" kern="0">
              <a:solidFill>
                <a:srgbClr val="58595B"/>
              </a:solidFill>
            </a:endParaRPr>
          </a:p>
        </p:txBody>
      </p:sp>
      <p:sp>
        <p:nvSpPr>
          <p:cNvPr id="16" name="TextBox 15">
            <a:extLst>
              <a:ext uri="{FF2B5EF4-FFF2-40B4-BE49-F238E27FC236}">
                <a16:creationId xmlns:a16="http://schemas.microsoft.com/office/drawing/2014/main" id="{CCD7F981-8AF6-E942-9CF5-56ABD732199E}"/>
              </a:ext>
            </a:extLst>
          </p:cNvPr>
          <p:cNvSpPr txBox="1"/>
          <p:nvPr userDrawn="1"/>
        </p:nvSpPr>
        <p:spPr>
          <a:xfrm>
            <a:off x="4108974" y="3246978"/>
            <a:ext cx="4114110" cy="4660749"/>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Capabilities or Features:</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437" b="1" kern="0">
              <a:solidFill>
                <a:srgbClr val="58595B"/>
              </a:solidFill>
            </a:endParaRPr>
          </a:p>
          <a:p>
            <a:pPr defTabSz="1094658">
              <a:defRPr/>
            </a:pPr>
            <a:endParaRPr lang="en-NZ" sz="1077" b="1" kern="0">
              <a:solidFill>
                <a:srgbClr val="58595B"/>
              </a:solidFill>
            </a:endParaRPr>
          </a:p>
          <a:p>
            <a:pPr defTabSz="1094658">
              <a:defRPr/>
            </a:pPr>
            <a:endParaRPr lang="en-NZ" sz="1317" b="1" kern="0">
              <a:solidFill>
                <a:srgbClr val="58595B"/>
              </a:solidFill>
            </a:endParaRPr>
          </a:p>
          <a:p>
            <a:pPr defTabSz="1094658">
              <a:defRPr/>
            </a:pPr>
            <a:endParaRPr lang="en-NZ" sz="1077" b="1" kern="0">
              <a:solidFill>
                <a:srgbClr val="58595B"/>
              </a:solidFill>
            </a:endParaRPr>
          </a:p>
          <a:p>
            <a:pPr defTabSz="1094658">
              <a:defRPr/>
            </a:pPr>
            <a:endParaRPr lang="en-NZ" sz="1077" b="1" kern="0">
              <a:solidFill>
                <a:srgbClr val="58595B"/>
              </a:solidFill>
            </a:endParaRPr>
          </a:p>
          <a:p>
            <a:pPr defTabSz="1094658">
              <a:defRPr/>
            </a:pPr>
            <a:endParaRPr lang="en-NZ" sz="1257" b="1" kern="0">
              <a:solidFill>
                <a:srgbClr val="58595B"/>
              </a:solidFill>
            </a:endParaRPr>
          </a:p>
        </p:txBody>
      </p:sp>
      <p:sp>
        <p:nvSpPr>
          <p:cNvPr id="17" name="TextBox 16">
            <a:extLst>
              <a:ext uri="{FF2B5EF4-FFF2-40B4-BE49-F238E27FC236}">
                <a16:creationId xmlns:a16="http://schemas.microsoft.com/office/drawing/2014/main" id="{67B317D5-287D-8544-86E2-7EC7BD3EBE52}"/>
              </a:ext>
            </a:extLst>
          </p:cNvPr>
          <p:cNvSpPr txBox="1"/>
          <p:nvPr userDrawn="1"/>
        </p:nvSpPr>
        <p:spPr>
          <a:xfrm>
            <a:off x="8223085" y="3253209"/>
            <a:ext cx="4319382" cy="20826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Primary Success Metrics: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p:txBody>
      </p:sp>
      <p:sp>
        <p:nvSpPr>
          <p:cNvPr id="18" name="TextBox 17">
            <a:extLst>
              <a:ext uri="{FF2B5EF4-FFF2-40B4-BE49-F238E27FC236}">
                <a16:creationId xmlns:a16="http://schemas.microsoft.com/office/drawing/2014/main" id="{2F9C9434-131E-1841-94CD-7BF652BC6702}"/>
              </a:ext>
            </a:extLst>
          </p:cNvPr>
          <p:cNvSpPr txBox="1"/>
          <p:nvPr userDrawn="1"/>
        </p:nvSpPr>
        <p:spPr>
          <a:xfrm>
            <a:off x="8221588" y="5353400"/>
            <a:ext cx="4331325" cy="2544804"/>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Challenges: </a:t>
            </a:r>
          </a:p>
          <a:p>
            <a:pPr defTabSz="1094658">
              <a:defRPr/>
            </a:pPr>
            <a:endParaRPr lang="en-NZ" sz="143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257" b="1" kern="0">
              <a:solidFill>
                <a:srgbClr val="58595B"/>
              </a:solidFill>
            </a:endParaRPr>
          </a:p>
          <a:p>
            <a:pPr defTabSz="1094658">
              <a:defRPr/>
            </a:pPr>
            <a:endParaRPr lang="en-NZ" sz="125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437" b="1" kern="0">
              <a:solidFill>
                <a:srgbClr val="58595B"/>
              </a:solidFill>
            </a:endParaRPr>
          </a:p>
        </p:txBody>
      </p:sp>
    </p:spTree>
    <p:extLst>
      <p:ext uri="{BB962C8B-B14F-4D97-AF65-F5344CB8AC3E}">
        <p14:creationId xmlns:p14="http://schemas.microsoft.com/office/powerpoint/2010/main" val="368319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ersona">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12" name="object 2">
            <a:extLst>
              <a:ext uri="{FF2B5EF4-FFF2-40B4-BE49-F238E27FC236}">
                <a16:creationId xmlns:a16="http://schemas.microsoft.com/office/drawing/2014/main" id="{7E432ACE-1280-514E-81FB-01CDA83EA44A}"/>
              </a:ext>
            </a:extLst>
          </p:cNvPr>
          <p:cNvSpPr/>
          <p:nvPr userDrawn="1"/>
        </p:nvSpPr>
        <p:spPr>
          <a:xfrm flipH="1">
            <a:off x="6384448" y="1905000"/>
            <a:ext cx="45719" cy="3779503"/>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13" name="object 3">
            <a:extLst>
              <a:ext uri="{FF2B5EF4-FFF2-40B4-BE49-F238E27FC236}">
                <a16:creationId xmlns:a16="http://schemas.microsoft.com/office/drawing/2014/main" id="{2A8C7B14-9793-E940-9783-3FC6DC2BC314}"/>
              </a:ext>
            </a:extLst>
          </p:cNvPr>
          <p:cNvSpPr/>
          <p:nvPr userDrawn="1"/>
        </p:nvSpPr>
        <p:spPr>
          <a:xfrm flipV="1">
            <a:off x="1202282" y="5691157"/>
            <a:ext cx="5182225"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4" name="object 4">
            <a:extLst>
              <a:ext uri="{FF2B5EF4-FFF2-40B4-BE49-F238E27FC236}">
                <a16:creationId xmlns:a16="http://schemas.microsoft.com/office/drawing/2014/main" id="{A2692211-429D-5B4D-8C57-B6C87E263AF9}"/>
              </a:ext>
            </a:extLst>
          </p:cNvPr>
          <p:cNvSpPr/>
          <p:nvPr userDrawn="1"/>
        </p:nvSpPr>
        <p:spPr>
          <a:xfrm flipV="1">
            <a:off x="6384449" y="5645439"/>
            <a:ext cx="5446473"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9" name="object 5">
            <a:extLst>
              <a:ext uri="{FF2B5EF4-FFF2-40B4-BE49-F238E27FC236}">
                <a16:creationId xmlns:a16="http://schemas.microsoft.com/office/drawing/2014/main" id="{11BFDBC6-7B56-CD45-8B6A-2946FB084A20}"/>
              </a:ext>
            </a:extLst>
          </p:cNvPr>
          <p:cNvSpPr/>
          <p:nvPr userDrawn="1"/>
        </p:nvSpPr>
        <p:spPr>
          <a:xfrm flipH="1">
            <a:off x="6172200" y="5698052"/>
            <a:ext cx="212249" cy="4153427"/>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20" name="object 7">
            <a:extLst>
              <a:ext uri="{FF2B5EF4-FFF2-40B4-BE49-F238E27FC236}">
                <a16:creationId xmlns:a16="http://schemas.microsoft.com/office/drawing/2014/main" id="{164E15B1-6AF0-DE4D-B1B6-B6B18981059A}"/>
              </a:ext>
            </a:extLst>
          </p:cNvPr>
          <p:cNvSpPr/>
          <p:nvPr userDrawn="1"/>
        </p:nvSpPr>
        <p:spPr>
          <a:xfrm>
            <a:off x="5492136" y="4816652"/>
            <a:ext cx="1788728" cy="1788728"/>
          </a:xfrm>
          <a:custGeom>
            <a:avLst/>
            <a:gdLst/>
            <a:ahLst/>
            <a:cxnLst/>
            <a:rect l="l" t="t" r="r" b="b"/>
            <a:pathLst>
              <a:path w="1494154" h="1494154">
                <a:moveTo>
                  <a:pt x="746810" y="0"/>
                </a:moveTo>
                <a:lnTo>
                  <a:pt x="0" y="746810"/>
                </a:lnTo>
                <a:lnTo>
                  <a:pt x="746823" y="1493634"/>
                </a:lnTo>
                <a:lnTo>
                  <a:pt x="1493621" y="746823"/>
                </a:lnTo>
                <a:lnTo>
                  <a:pt x="746810" y="0"/>
                </a:lnTo>
                <a:close/>
              </a:path>
            </a:pathLst>
          </a:custGeom>
          <a:solidFill>
            <a:schemeClr val="tx1">
              <a:lumMod val="60000"/>
              <a:lumOff val="40000"/>
            </a:schemeClr>
          </a:solidFill>
        </p:spPr>
        <p:txBody>
          <a:bodyPr wrap="square" lIns="0" tIns="0" rIns="0" bIns="0" rtlCol="0"/>
          <a:lstStyle/>
          <a:p>
            <a:endParaRPr lang="en-NZ" sz="2644"/>
          </a:p>
        </p:txBody>
      </p:sp>
      <p:sp>
        <p:nvSpPr>
          <p:cNvPr id="21" name="object 8">
            <a:extLst>
              <a:ext uri="{FF2B5EF4-FFF2-40B4-BE49-F238E27FC236}">
                <a16:creationId xmlns:a16="http://schemas.microsoft.com/office/drawing/2014/main" id="{D35409F5-259D-B84E-B685-35A86D2FBE3C}"/>
              </a:ext>
            </a:extLst>
          </p:cNvPr>
          <p:cNvSpPr txBox="1"/>
          <p:nvPr userDrawn="1"/>
        </p:nvSpPr>
        <p:spPr>
          <a:xfrm>
            <a:off x="1564222" y="197647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Who?</a:t>
            </a:r>
            <a:endParaRPr lang="en-NZ" sz="2274" u="sng">
              <a:solidFill>
                <a:schemeClr val="accent2"/>
              </a:solidFill>
              <a:latin typeface="Arial"/>
              <a:cs typeface="Arial"/>
            </a:endParaRPr>
          </a:p>
        </p:txBody>
      </p:sp>
      <p:sp>
        <p:nvSpPr>
          <p:cNvPr id="22" name="object 9">
            <a:extLst>
              <a:ext uri="{FF2B5EF4-FFF2-40B4-BE49-F238E27FC236}">
                <a16:creationId xmlns:a16="http://schemas.microsoft.com/office/drawing/2014/main" id="{2BBE9959-E4B9-E749-B572-2116BDADF36A}"/>
              </a:ext>
            </a:extLst>
          </p:cNvPr>
          <p:cNvSpPr txBox="1"/>
          <p:nvPr userDrawn="1"/>
        </p:nvSpPr>
        <p:spPr>
          <a:xfrm>
            <a:off x="1564222" y="6002145"/>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What?</a:t>
            </a:r>
            <a:r>
              <a:rPr lang="en-NZ" sz="2274" b="1" u="sng" spc="-114">
                <a:solidFill>
                  <a:schemeClr val="accent2"/>
                </a:solidFill>
                <a:uFill>
                  <a:solidFill>
                    <a:srgbClr val="58595B"/>
                  </a:solidFill>
                </a:uFill>
                <a:latin typeface="Arial"/>
                <a:cs typeface="Arial"/>
              </a:rPr>
              <a:t> </a:t>
            </a:r>
            <a:endParaRPr lang="en-NZ" sz="2274" u="sng">
              <a:solidFill>
                <a:schemeClr val="accent2"/>
              </a:solidFill>
              <a:latin typeface="Arial"/>
              <a:cs typeface="Arial"/>
            </a:endParaRPr>
          </a:p>
        </p:txBody>
      </p:sp>
      <p:sp>
        <p:nvSpPr>
          <p:cNvPr id="23" name="object 10">
            <a:extLst>
              <a:ext uri="{FF2B5EF4-FFF2-40B4-BE49-F238E27FC236}">
                <a16:creationId xmlns:a16="http://schemas.microsoft.com/office/drawing/2014/main" id="{7073312B-650D-A64C-933B-CEAA89409862}"/>
              </a:ext>
            </a:extLst>
          </p:cNvPr>
          <p:cNvSpPr txBox="1"/>
          <p:nvPr userDrawn="1"/>
        </p:nvSpPr>
        <p:spPr>
          <a:xfrm>
            <a:off x="6989365" y="600933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a:t>
            </a:r>
            <a:r>
              <a:rPr lang="en-NZ" sz="2274" b="1" spc="-114">
                <a:solidFill>
                  <a:schemeClr val="accent2"/>
                </a:solidFill>
                <a:uFill>
                  <a:solidFill>
                    <a:srgbClr val="58595B"/>
                  </a:solidFill>
                </a:uFill>
                <a:latin typeface="Arial"/>
                <a:cs typeface="Arial"/>
              </a:rPr>
              <a:t>hy?</a:t>
            </a:r>
            <a:endParaRPr lang="en-NZ" sz="2274" u="sng">
              <a:solidFill>
                <a:schemeClr val="accent2"/>
              </a:solidFill>
              <a:latin typeface="Arial"/>
              <a:cs typeface="Arial"/>
            </a:endParaRPr>
          </a:p>
        </p:txBody>
      </p:sp>
      <p:sp>
        <p:nvSpPr>
          <p:cNvPr id="24" name="object 11">
            <a:extLst>
              <a:ext uri="{FF2B5EF4-FFF2-40B4-BE49-F238E27FC236}">
                <a16:creationId xmlns:a16="http://schemas.microsoft.com/office/drawing/2014/main" id="{37367C08-8E35-E64B-B9EC-05BD562AD5D3}"/>
              </a:ext>
            </a:extLst>
          </p:cNvPr>
          <p:cNvSpPr txBox="1"/>
          <p:nvPr userDrawn="1"/>
        </p:nvSpPr>
        <p:spPr>
          <a:xfrm>
            <a:off x="6837281" y="1981911"/>
            <a:ext cx="1191978" cy="363784"/>
          </a:xfrm>
          <a:prstGeom prst="rect">
            <a:avLst/>
          </a:prstGeom>
        </p:spPr>
        <p:txBody>
          <a:bodyPr vert="horz" wrap="square" lIns="0" tIns="13683" rIns="0" bIns="0" rtlCol="0">
            <a:spAutoFit/>
          </a:bodyPr>
          <a:lstStyle/>
          <a:p>
            <a:pPr marL="15203">
              <a:spcBef>
                <a:spcPts val="108"/>
              </a:spcBef>
              <a:tabLst>
                <a:tab pos="1175995" algn="l"/>
              </a:tabLst>
            </a:pPr>
            <a:r>
              <a:rPr lang="en-NZ" sz="2274" b="1" spc="-90">
                <a:solidFill>
                  <a:schemeClr val="accent2"/>
                </a:solidFill>
                <a:latin typeface="Arial"/>
                <a:cs typeface="Arial"/>
              </a:rPr>
              <a:t>How?</a:t>
            </a:r>
            <a:endParaRPr lang="en-NZ" sz="2274" u="sng">
              <a:solidFill>
                <a:schemeClr val="accent2"/>
              </a:solidFill>
              <a:latin typeface="Arial"/>
              <a:cs typeface="Arial"/>
            </a:endParaRPr>
          </a:p>
        </p:txBody>
      </p:sp>
      <p:pic>
        <p:nvPicPr>
          <p:cNvPr id="3" name="Graphic 2" descr="Male profile">
            <a:extLst>
              <a:ext uri="{FF2B5EF4-FFF2-40B4-BE49-F238E27FC236}">
                <a16:creationId xmlns:a16="http://schemas.microsoft.com/office/drawing/2014/main" id="{FC9C4F8E-A2CC-7048-996B-B02A4E582F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2340" y="4997538"/>
            <a:ext cx="1295400" cy="1295400"/>
          </a:xfrm>
          <a:prstGeom prst="rect">
            <a:avLst/>
          </a:prstGeom>
        </p:spPr>
      </p:pic>
      <p:sp>
        <p:nvSpPr>
          <p:cNvPr id="4" name="Rectangle 3">
            <a:extLst>
              <a:ext uri="{FF2B5EF4-FFF2-40B4-BE49-F238E27FC236}">
                <a16:creationId xmlns:a16="http://schemas.microsoft.com/office/drawing/2014/main" id="{E6EEEAAC-EEEB-1547-9D33-EA510459979B}"/>
              </a:ext>
            </a:extLst>
          </p:cNvPr>
          <p:cNvSpPr/>
          <p:nvPr userDrawn="1"/>
        </p:nvSpPr>
        <p:spPr>
          <a:xfrm>
            <a:off x="1322989" y="2319762"/>
            <a:ext cx="460862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Who is this person? (Age, occupation, hobbies, etc)</a:t>
            </a:r>
          </a:p>
        </p:txBody>
      </p:sp>
      <p:sp>
        <p:nvSpPr>
          <p:cNvPr id="5" name="Rectangle 4">
            <a:extLst>
              <a:ext uri="{FF2B5EF4-FFF2-40B4-BE49-F238E27FC236}">
                <a16:creationId xmlns:a16="http://schemas.microsoft.com/office/drawing/2014/main" id="{F3A3B186-7B32-FE41-9AE0-0C6782E7C256}"/>
              </a:ext>
            </a:extLst>
          </p:cNvPr>
          <p:cNvSpPr/>
          <p:nvPr userDrawn="1"/>
        </p:nvSpPr>
        <p:spPr>
          <a:xfrm>
            <a:off x="6609340" y="2319762"/>
            <a:ext cx="5446473" cy="430887"/>
          </a:xfrm>
          <a:prstGeom prst="rect">
            <a:avLst/>
          </a:prstGeom>
        </p:spPr>
        <p:txBody>
          <a:bodyPr wrap="square">
            <a:spAutoFit/>
          </a:bodyPr>
          <a:lstStyle/>
          <a:p>
            <a:pPr marL="185738" indent="0">
              <a:lnSpc>
                <a:spcPct val="100000"/>
              </a:lnSpc>
              <a:buNone/>
            </a:pPr>
            <a:r>
              <a:rPr lang="en-NZ" sz="1100" b="1">
                <a:solidFill>
                  <a:schemeClr val="tx1">
                    <a:lumMod val="65000"/>
                    <a:lumOff val="35000"/>
                  </a:schemeClr>
                </a:solidFill>
              </a:rPr>
              <a:t>How has this person come to use the product?</a:t>
            </a:r>
          </a:p>
          <a:p>
            <a:pPr marL="185738" indent="0">
              <a:lnSpc>
                <a:spcPct val="100000"/>
              </a:lnSpc>
              <a:buNone/>
            </a:pPr>
            <a:r>
              <a:rPr lang="en-NZ" sz="1100" b="1">
                <a:solidFill>
                  <a:schemeClr val="tx1">
                    <a:lumMod val="65000"/>
                    <a:lumOff val="35000"/>
                  </a:schemeClr>
                </a:solidFill>
              </a:rPr>
              <a:t>How does this person use the product?</a:t>
            </a:r>
          </a:p>
        </p:txBody>
      </p:sp>
      <p:sp>
        <p:nvSpPr>
          <p:cNvPr id="6" name="Rectangle 5">
            <a:extLst>
              <a:ext uri="{FF2B5EF4-FFF2-40B4-BE49-F238E27FC236}">
                <a16:creationId xmlns:a16="http://schemas.microsoft.com/office/drawing/2014/main" id="{B52C5D9E-B082-A74D-9BCE-A9945901C2E7}"/>
              </a:ext>
            </a:extLst>
          </p:cNvPr>
          <p:cNvSpPr/>
          <p:nvPr userDrawn="1"/>
        </p:nvSpPr>
        <p:spPr>
          <a:xfrm>
            <a:off x="1341712" y="6364245"/>
            <a:ext cx="3488776" cy="261610"/>
          </a:xfrm>
          <a:prstGeom prst="rect">
            <a:avLst/>
          </a:prstGeom>
        </p:spPr>
        <p:txBody>
          <a:bodyPr wrap="none">
            <a:spAutoFit/>
          </a:bodyPr>
          <a:lstStyle/>
          <a:p>
            <a:pPr marL="179388" indent="0">
              <a:lnSpc>
                <a:spcPct val="100000"/>
              </a:lnSpc>
              <a:buNone/>
            </a:pPr>
            <a:r>
              <a:rPr lang="en-NZ" sz="1100" b="1">
                <a:solidFill>
                  <a:schemeClr val="tx1">
                    <a:lumMod val="65000"/>
                    <a:lumOff val="35000"/>
                  </a:schemeClr>
                </a:solidFill>
              </a:rPr>
              <a:t>What does this person want from the product?</a:t>
            </a:r>
          </a:p>
        </p:txBody>
      </p:sp>
      <p:sp>
        <p:nvSpPr>
          <p:cNvPr id="25" name="Rectangle 24">
            <a:extLst>
              <a:ext uri="{FF2B5EF4-FFF2-40B4-BE49-F238E27FC236}">
                <a16:creationId xmlns:a16="http://schemas.microsoft.com/office/drawing/2014/main" id="{F718AF10-E9A4-6E48-82BA-C8A5131D1654}"/>
              </a:ext>
            </a:extLst>
          </p:cNvPr>
          <p:cNvSpPr/>
          <p:nvPr userDrawn="1"/>
        </p:nvSpPr>
        <p:spPr>
          <a:xfrm>
            <a:off x="6771604" y="6360650"/>
            <a:ext cx="382019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Why do they want it?</a:t>
            </a:r>
          </a:p>
        </p:txBody>
      </p:sp>
    </p:spTree>
    <p:extLst>
      <p:ext uri="{BB962C8B-B14F-4D97-AF65-F5344CB8AC3E}">
        <p14:creationId xmlns:p14="http://schemas.microsoft.com/office/powerpoint/2010/main" val="2884960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6" name="TextBox 25">
            <a:extLst>
              <a:ext uri="{FF2B5EF4-FFF2-40B4-BE49-F238E27FC236}">
                <a16:creationId xmlns:a16="http://schemas.microsoft.com/office/drawing/2014/main" id="{1C3A4C76-19D2-BB45-92E9-815A5958CB2D}"/>
              </a:ext>
            </a:extLst>
          </p:cNvPr>
          <p:cNvSpPr txBox="1"/>
          <p:nvPr userDrawn="1"/>
        </p:nvSpPr>
        <p:spPr>
          <a:xfrm>
            <a:off x="547195" y="2246363"/>
            <a:ext cx="1851990" cy="644920"/>
          </a:xfrm>
          <a:prstGeom prst="rect">
            <a:avLst/>
          </a:prstGeom>
          <a:noFill/>
        </p:spPr>
        <p:txBody>
          <a:bodyPr wrap="square" rtlCol="0">
            <a:spAutoFit/>
          </a:bodyPr>
          <a:lstStyle/>
          <a:p>
            <a:r>
              <a:rPr lang="en-NZ" sz="1915" b="1"/>
              <a:t>Why?</a:t>
            </a:r>
            <a:endParaRPr lang="en-NZ" sz="2644" b="1"/>
          </a:p>
          <a:p>
            <a:r>
              <a:rPr lang="en-NZ" sz="1676"/>
              <a:t>Business goal</a:t>
            </a:r>
          </a:p>
        </p:txBody>
      </p:sp>
      <p:sp>
        <p:nvSpPr>
          <p:cNvPr id="27" name="TextBox 26">
            <a:extLst>
              <a:ext uri="{FF2B5EF4-FFF2-40B4-BE49-F238E27FC236}">
                <a16:creationId xmlns:a16="http://schemas.microsoft.com/office/drawing/2014/main" id="{D9420A35-69FC-3348-BBEA-55DA769EB1FF}"/>
              </a:ext>
            </a:extLst>
          </p:cNvPr>
          <p:cNvSpPr txBox="1"/>
          <p:nvPr userDrawn="1"/>
        </p:nvSpPr>
        <p:spPr>
          <a:xfrm>
            <a:off x="3676305" y="2221703"/>
            <a:ext cx="1851990" cy="644920"/>
          </a:xfrm>
          <a:prstGeom prst="rect">
            <a:avLst/>
          </a:prstGeom>
          <a:noFill/>
        </p:spPr>
        <p:txBody>
          <a:bodyPr wrap="square" rtlCol="0">
            <a:spAutoFit/>
          </a:bodyPr>
          <a:lstStyle/>
          <a:p>
            <a:r>
              <a:rPr lang="en-NZ" sz="1915" b="1"/>
              <a:t>Who?</a:t>
            </a:r>
            <a:endParaRPr lang="en-NZ" sz="2644" b="1"/>
          </a:p>
          <a:p>
            <a:r>
              <a:rPr lang="en-NZ" sz="1676"/>
              <a:t>Stakeholders</a:t>
            </a:r>
          </a:p>
        </p:txBody>
      </p:sp>
      <p:sp>
        <p:nvSpPr>
          <p:cNvPr id="28" name="TextBox 27">
            <a:extLst>
              <a:ext uri="{FF2B5EF4-FFF2-40B4-BE49-F238E27FC236}">
                <a16:creationId xmlns:a16="http://schemas.microsoft.com/office/drawing/2014/main" id="{15FEC233-8835-5942-81A7-0426E03CF6F9}"/>
              </a:ext>
            </a:extLst>
          </p:cNvPr>
          <p:cNvSpPr txBox="1"/>
          <p:nvPr userDrawn="1"/>
        </p:nvSpPr>
        <p:spPr>
          <a:xfrm>
            <a:off x="6750344" y="2221703"/>
            <a:ext cx="1851990" cy="644920"/>
          </a:xfrm>
          <a:prstGeom prst="rect">
            <a:avLst/>
          </a:prstGeom>
          <a:noFill/>
        </p:spPr>
        <p:txBody>
          <a:bodyPr wrap="square" rtlCol="0">
            <a:spAutoFit/>
          </a:bodyPr>
          <a:lstStyle/>
          <a:p>
            <a:r>
              <a:rPr lang="en-NZ" sz="1915" b="1"/>
              <a:t>How?</a:t>
            </a:r>
            <a:endParaRPr lang="en-NZ" sz="2644" b="1"/>
          </a:p>
          <a:p>
            <a:r>
              <a:rPr lang="en-NZ" sz="1676"/>
              <a:t>Impacts</a:t>
            </a:r>
          </a:p>
        </p:txBody>
      </p:sp>
      <p:sp>
        <p:nvSpPr>
          <p:cNvPr id="29" name="TextBox 28">
            <a:extLst>
              <a:ext uri="{FF2B5EF4-FFF2-40B4-BE49-F238E27FC236}">
                <a16:creationId xmlns:a16="http://schemas.microsoft.com/office/drawing/2014/main" id="{6F204B16-D6CA-6C4E-AB0F-CEA531EAEC1D}"/>
              </a:ext>
            </a:extLst>
          </p:cNvPr>
          <p:cNvSpPr txBox="1"/>
          <p:nvPr userDrawn="1"/>
        </p:nvSpPr>
        <p:spPr>
          <a:xfrm>
            <a:off x="9879455" y="2221705"/>
            <a:ext cx="1851990" cy="902811"/>
          </a:xfrm>
          <a:prstGeom prst="rect">
            <a:avLst/>
          </a:prstGeom>
          <a:noFill/>
        </p:spPr>
        <p:txBody>
          <a:bodyPr wrap="square" rtlCol="0">
            <a:spAutoFit/>
          </a:bodyPr>
          <a:lstStyle/>
          <a:p>
            <a:r>
              <a:rPr lang="en-NZ" sz="1915" b="1"/>
              <a:t>What?</a:t>
            </a:r>
            <a:endParaRPr lang="en-NZ" sz="2644" b="1"/>
          </a:p>
          <a:p>
            <a:r>
              <a:rPr lang="en-NZ" sz="1676"/>
              <a:t>Deliverables/</a:t>
            </a:r>
          </a:p>
          <a:p>
            <a:r>
              <a:rPr lang="en-NZ" sz="1676"/>
              <a:t>Capabilities</a:t>
            </a:r>
          </a:p>
        </p:txBody>
      </p:sp>
      <p:sp>
        <p:nvSpPr>
          <p:cNvPr id="30" name="Rectangle 29">
            <a:extLst>
              <a:ext uri="{FF2B5EF4-FFF2-40B4-BE49-F238E27FC236}">
                <a16:creationId xmlns:a16="http://schemas.microsoft.com/office/drawing/2014/main" id="{1C042C72-CDE4-6545-A0E1-909B187E7029}"/>
              </a:ext>
            </a:extLst>
          </p:cNvPr>
          <p:cNvSpPr/>
          <p:nvPr userDrawn="1"/>
        </p:nvSpPr>
        <p:spPr>
          <a:xfrm>
            <a:off x="597292" y="4651376"/>
            <a:ext cx="2189347" cy="1113128"/>
          </a:xfrm>
          <a:prstGeom prst="rect">
            <a:avLst/>
          </a:prstGeom>
          <a:solidFill>
            <a:srgbClr val="0091C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r>
              <a:rPr lang="en-NZ" sz="1676">
                <a:ea typeface="Calibri" panose="020F0502020204030204" pitchFamily="34" charset="0"/>
                <a:cs typeface="Times New Roman" panose="02020603050405020304" pitchFamily="18" charset="0"/>
              </a:rPr>
              <a:t>Reduce order wait times by 50%.</a:t>
            </a:r>
          </a:p>
        </p:txBody>
      </p:sp>
      <p:sp>
        <p:nvSpPr>
          <p:cNvPr id="2" name="Rectangle 1">
            <a:extLst>
              <a:ext uri="{FF2B5EF4-FFF2-40B4-BE49-F238E27FC236}">
                <a16:creationId xmlns:a16="http://schemas.microsoft.com/office/drawing/2014/main" id="{C42A5B6C-F470-6748-8406-1405B1F0A7C8}"/>
              </a:ext>
            </a:extLst>
          </p:cNvPr>
          <p:cNvSpPr/>
          <p:nvPr userDrawn="1"/>
        </p:nvSpPr>
        <p:spPr>
          <a:xfrm>
            <a:off x="304800"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8E7E22-01DF-AA44-A242-2DE5FAB1D9B5}"/>
              </a:ext>
            </a:extLst>
          </p:cNvPr>
          <p:cNvSpPr/>
          <p:nvPr userDrawn="1"/>
        </p:nvSpPr>
        <p:spPr>
          <a:xfrm>
            <a:off x="3437388"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838D11-A727-6948-B8C9-A7E528619E4B}"/>
              </a:ext>
            </a:extLst>
          </p:cNvPr>
          <p:cNvSpPr/>
          <p:nvPr userDrawn="1"/>
        </p:nvSpPr>
        <p:spPr>
          <a:xfrm>
            <a:off x="6569976"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B6B6F17-9CB8-0E42-A15E-9E5C4548FB70}"/>
              </a:ext>
            </a:extLst>
          </p:cNvPr>
          <p:cNvSpPr/>
          <p:nvPr userDrawn="1"/>
        </p:nvSpPr>
        <p:spPr>
          <a:xfrm>
            <a:off x="9569549"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0EBB63-88C9-9440-9B18-22ABFC38A187}"/>
              </a:ext>
            </a:extLst>
          </p:cNvPr>
          <p:cNvSpPr/>
          <p:nvPr userDrawn="1"/>
        </p:nvSpPr>
        <p:spPr>
          <a:xfrm>
            <a:off x="3676305"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40DE4431-36BB-E04C-BB63-6AD3EB1A7670}"/>
              </a:ext>
            </a:extLst>
          </p:cNvPr>
          <p:cNvSpPr/>
          <p:nvPr userDrawn="1"/>
        </p:nvSpPr>
        <p:spPr>
          <a:xfrm>
            <a:off x="6797929"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655FD650-8017-C642-AF09-26C1FDAE96B7}"/>
              </a:ext>
            </a:extLst>
          </p:cNvPr>
          <p:cNvSpPr/>
          <p:nvPr userDrawn="1"/>
        </p:nvSpPr>
        <p:spPr>
          <a:xfrm>
            <a:off x="9816097" y="314209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371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graphicFrame>
        <p:nvGraphicFramePr>
          <p:cNvPr id="16" name="Table 5">
            <a:extLst>
              <a:ext uri="{FF2B5EF4-FFF2-40B4-BE49-F238E27FC236}">
                <a16:creationId xmlns:a16="http://schemas.microsoft.com/office/drawing/2014/main" id="{B0DB68A8-9D81-D64D-8CA2-0827EFE943FA}"/>
              </a:ext>
            </a:extLst>
          </p:cNvPr>
          <p:cNvGraphicFramePr>
            <a:graphicFrameLocks noGrp="1"/>
          </p:cNvGraphicFramePr>
          <p:nvPr userDrawn="1">
            <p:extLst>
              <p:ext uri="{D42A27DB-BD31-4B8C-83A1-F6EECF244321}">
                <p14:modId xmlns:p14="http://schemas.microsoft.com/office/powerpoint/2010/main" val="638983168"/>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endParaRPr lang="en-NZ" sz="1700">
                        <a:solidFill>
                          <a:schemeClr val="tx1">
                            <a:lumMod val="65000"/>
                            <a:lumOff val="35000"/>
                          </a:schemeClr>
                        </a:solidFill>
                      </a:endParaRPr>
                    </a:p>
                  </a:txBody>
                  <a:tcPr marL="109467" marR="109467" marT="54734" marB="547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NZ" sz="1700">
                          <a:solidFill>
                            <a:schemeClr val="bg1"/>
                          </a:solidFill>
                        </a:rPr>
                        <a:t>Step 1</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NZ" sz="1700">
                          <a:solidFill>
                            <a:schemeClr val="bg1"/>
                          </a:solidFill>
                        </a:rPr>
                        <a:t>Step 2</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NZ" sz="1700">
                          <a:solidFill>
                            <a:schemeClr val="bg1"/>
                          </a:solidFill>
                        </a:rPr>
                        <a:t>Step 3</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NZ" sz="1700">
                          <a:solidFill>
                            <a:schemeClr val="bg1"/>
                          </a:solidFill>
                        </a:rPr>
                        <a:t>Step 4</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NZ" sz="1700">
                          <a:solidFill>
                            <a:schemeClr val="bg1"/>
                          </a:solidFill>
                        </a:rPr>
                        <a:t>Step 5</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2254767218"/>
                  </a:ext>
                </a:extLst>
              </a:tr>
              <a:tr h="1537202">
                <a:tc>
                  <a:txBody>
                    <a:bodyPr/>
                    <a:lstStyle/>
                    <a:p>
                      <a:r>
                        <a:rPr lang="en-NZ" sz="1700" b="1">
                          <a:solidFill>
                            <a:schemeClr val="bg1"/>
                          </a:solidFill>
                        </a:rPr>
                        <a:t>Goal or need</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537202">
                <a:tc>
                  <a:txBody>
                    <a:bodyPr/>
                    <a:lstStyle/>
                    <a:p>
                      <a:r>
                        <a:rPr lang="en-NZ" sz="1700" b="1">
                          <a:solidFill>
                            <a:schemeClr val="bg1"/>
                          </a:solidFill>
                        </a:rPr>
                        <a:t>Actions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537202">
                <a:tc>
                  <a:txBody>
                    <a:bodyPr/>
                    <a:lstStyle/>
                    <a:p>
                      <a:r>
                        <a:rPr lang="en-NZ" sz="1700" b="1">
                          <a:solidFill>
                            <a:schemeClr val="bg1"/>
                          </a:solidFill>
                        </a:rPr>
                        <a:t>Touchpoints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r h="1537202">
                <a:tc>
                  <a:txBody>
                    <a:bodyPr/>
                    <a:lstStyle/>
                    <a:p>
                      <a:r>
                        <a:rPr lang="en-NZ" sz="1700" b="1">
                          <a:solidFill>
                            <a:schemeClr val="bg1"/>
                          </a:solidFill>
                        </a:rPr>
                        <a:t>Emotions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742958"/>
                  </a:ext>
                </a:extLst>
              </a:tr>
            </a:tbl>
          </a:graphicData>
        </a:graphic>
      </p:graphicFrame>
      <p:pic>
        <p:nvPicPr>
          <p:cNvPr id="17" name="Graphic 16" descr="Male profile">
            <a:extLst>
              <a:ext uri="{FF2B5EF4-FFF2-40B4-BE49-F238E27FC236}">
                <a16:creationId xmlns:a16="http://schemas.microsoft.com/office/drawing/2014/main" id="{AC3516CF-A6DC-AA4E-8B76-0A6BBF6E49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2362200"/>
            <a:ext cx="609600" cy="609600"/>
          </a:xfrm>
          <a:prstGeom prst="rect">
            <a:avLst/>
          </a:prstGeom>
        </p:spPr>
      </p:pic>
    </p:spTree>
    <p:extLst>
      <p:ext uri="{BB962C8B-B14F-4D97-AF65-F5344CB8AC3E}">
        <p14:creationId xmlns:p14="http://schemas.microsoft.com/office/powerpoint/2010/main" val="1912429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cxnSp>
        <p:nvCxnSpPr>
          <p:cNvPr id="24" name="Straight Connector 23">
            <a:extLst>
              <a:ext uri="{FF2B5EF4-FFF2-40B4-BE49-F238E27FC236}">
                <a16:creationId xmlns:a16="http://schemas.microsoft.com/office/drawing/2014/main" id="{258B5CF9-4FEF-C24C-9388-879C729E9D30}"/>
              </a:ext>
            </a:extLst>
          </p:cNvPr>
          <p:cNvCxnSpPr>
            <a:cxnSpLocks/>
          </p:cNvCxnSpPr>
          <p:nvPr userDrawn="1"/>
        </p:nvCxnSpPr>
        <p:spPr>
          <a:xfrm flipH="1">
            <a:off x="6302973" y="2438400"/>
            <a:ext cx="1" cy="73152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015BAD-8F50-3B4E-B6F3-A1B6F6A16128}"/>
              </a:ext>
            </a:extLst>
          </p:cNvPr>
          <p:cNvCxnSpPr>
            <a:cxnSpLocks/>
          </p:cNvCxnSpPr>
          <p:nvPr userDrawn="1"/>
        </p:nvCxnSpPr>
        <p:spPr>
          <a:xfrm flipH="1">
            <a:off x="990600" y="5975321"/>
            <a:ext cx="1098923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DB521A-23A9-8E45-8831-A8BF69827EEE}"/>
              </a:ext>
            </a:extLst>
          </p:cNvPr>
          <p:cNvSpPr txBox="1"/>
          <p:nvPr userDrawn="1"/>
        </p:nvSpPr>
        <p:spPr>
          <a:xfrm>
            <a:off x="1930421" y="2347315"/>
            <a:ext cx="3123178" cy="350865"/>
          </a:xfrm>
          <a:prstGeom prst="rect">
            <a:avLst/>
          </a:prstGeom>
          <a:noFill/>
        </p:spPr>
        <p:txBody>
          <a:bodyPr wrap="square" rtlCol="0">
            <a:spAutoFit/>
          </a:bodyPr>
          <a:lstStyle/>
          <a:p>
            <a:pPr algn="ctr"/>
            <a:r>
              <a:rPr lang="en-US" sz="1680" b="1">
                <a:solidFill>
                  <a:schemeClr val="accent3"/>
                </a:solidFill>
              </a:rPr>
              <a:t>Now/Problem</a:t>
            </a:r>
          </a:p>
        </p:txBody>
      </p:sp>
      <p:sp>
        <p:nvSpPr>
          <p:cNvPr id="27" name="TextBox 26">
            <a:extLst>
              <a:ext uri="{FF2B5EF4-FFF2-40B4-BE49-F238E27FC236}">
                <a16:creationId xmlns:a16="http://schemas.microsoft.com/office/drawing/2014/main" id="{9BEBAAE0-D09F-1944-9786-8450852B7B53}"/>
              </a:ext>
            </a:extLst>
          </p:cNvPr>
          <p:cNvSpPr txBox="1"/>
          <p:nvPr userDrawn="1"/>
        </p:nvSpPr>
        <p:spPr>
          <a:xfrm>
            <a:off x="7988866" y="2329956"/>
            <a:ext cx="2665501" cy="609398"/>
          </a:xfrm>
          <a:prstGeom prst="rect">
            <a:avLst/>
          </a:prstGeom>
          <a:noFill/>
        </p:spPr>
        <p:txBody>
          <a:bodyPr wrap="square" rtlCol="0">
            <a:spAutoFit/>
          </a:bodyPr>
          <a:lstStyle/>
          <a:p>
            <a:pPr algn="ctr"/>
            <a:r>
              <a:rPr lang="en-US" sz="1680" b="1">
                <a:solidFill>
                  <a:schemeClr val="accent2"/>
                </a:solidFill>
              </a:rPr>
              <a:t>Next Target Condition</a:t>
            </a:r>
          </a:p>
          <a:p>
            <a:pPr algn="ctr"/>
            <a:r>
              <a:rPr lang="en-US" sz="1680">
                <a:solidFill>
                  <a:schemeClr val="accent2"/>
                </a:solidFill>
              </a:rPr>
              <a:t>6 weeks from now:</a:t>
            </a:r>
          </a:p>
        </p:txBody>
      </p:sp>
      <p:sp>
        <p:nvSpPr>
          <p:cNvPr id="28" name="TextBox 27">
            <a:extLst>
              <a:ext uri="{FF2B5EF4-FFF2-40B4-BE49-F238E27FC236}">
                <a16:creationId xmlns:a16="http://schemas.microsoft.com/office/drawing/2014/main" id="{D17417E1-4A56-E646-AE9B-CE78C8A0D620}"/>
              </a:ext>
            </a:extLst>
          </p:cNvPr>
          <p:cNvSpPr txBox="1"/>
          <p:nvPr userDrawn="1"/>
        </p:nvSpPr>
        <p:spPr>
          <a:xfrm>
            <a:off x="1434574" y="6194832"/>
            <a:ext cx="4320430" cy="350865"/>
          </a:xfrm>
          <a:prstGeom prst="rect">
            <a:avLst/>
          </a:prstGeom>
          <a:noFill/>
        </p:spPr>
        <p:txBody>
          <a:bodyPr wrap="square" rtlCol="0">
            <a:spAutoFit/>
          </a:bodyPr>
          <a:lstStyle/>
          <a:p>
            <a:pPr algn="ctr"/>
            <a:r>
              <a:rPr lang="en-US" sz="1680" b="1">
                <a:solidFill>
                  <a:schemeClr val="accent2"/>
                </a:solidFill>
              </a:rPr>
              <a:t>Definition of Awesome</a:t>
            </a:r>
          </a:p>
        </p:txBody>
      </p:sp>
      <p:sp>
        <p:nvSpPr>
          <p:cNvPr id="29" name="TextBox 28">
            <a:extLst>
              <a:ext uri="{FF2B5EF4-FFF2-40B4-BE49-F238E27FC236}">
                <a16:creationId xmlns:a16="http://schemas.microsoft.com/office/drawing/2014/main" id="{21AC288F-E211-DD44-BBD0-24FF5955380B}"/>
              </a:ext>
            </a:extLst>
          </p:cNvPr>
          <p:cNvSpPr txBox="1"/>
          <p:nvPr userDrawn="1"/>
        </p:nvSpPr>
        <p:spPr>
          <a:xfrm>
            <a:off x="8184581" y="6146756"/>
            <a:ext cx="2253414" cy="350865"/>
          </a:xfrm>
          <a:prstGeom prst="rect">
            <a:avLst/>
          </a:prstGeom>
          <a:noFill/>
        </p:spPr>
        <p:txBody>
          <a:bodyPr wrap="square" rtlCol="0">
            <a:spAutoFit/>
          </a:bodyPr>
          <a:lstStyle/>
          <a:p>
            <a:pPr algn="ctr"/>
            <a:r>
              <a:rPr lang="en-NZ" sz="1680" b="1">
                <a:solidFill>
                  <a:schemeClr val="accent3"/>
                </a:solidFill>
              </a:rPr>
              <a:t>First Steps</a:t>
            </a:r>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600547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extBox 1">
            <a:extLst>
              <a:ext uri="{FF2B5EF4-FFF2-40B4-BE49-F238E27FC236}">
                <a16:creationId xmlns:a16="http://schemas.microsoft.com/office/drawing/2014/main" id="{DEB942C2-1013-3E48-946F-5530DFA7FB7C}"/>
              </a:ext>
            </a:extLst>
          </p:cNvPr>
          <p:cNvSpPr txBox="1"/>
          <p:nvPr userDrawn="1"/>
        </p:nvSpPr>
        <p:spPr>
          <a:xfrm>
            <a:off x="1600200" y="2994029"/>
            <a:ext cx="9299857" cy="4524315"/>
          </a:xfrm>
          <a:prstGeom prst="rect">
            <a:avLst/>
          </a:prstGeom>
          <a:noFill/>
        </p:spPr>
        <p:txBody>
          <a:bodyPr wrap="square" rtlCol="0">
            <a:spAutoFit/>
          </a:bodyPr>
          <a:lstStyle/>
          <a:p>
            <a:r>
              <a:rPr lang="en-US" sz="3600" b="1">
                <a:solidFill>
                  <a:schemeClr val="accent2"/>
                </a:solidFill>
              </a:rPr>
              <a:t>“For</a:t>
            </a:r>
            <a:r>
              <a:rPr lang="en-US" sz="3600"/>
              <a:t> (customer), </a:t>
            </a:r>
            <a:r>
              <a:rPr lang="en-US" sz="3600" b="1">
                <a:solidFill>
                  <a:schemeClr val="accent2"/>
                </a:solidFill>
              </a:rPr>
              <a:t>who</a:t>
            </a:r>
            <a:r>
              <a:rPr lang="en-US" sz="3600" b="1"/>
              <a:t> </a:t>
            </a:r>
            <a:r>
              <a:rPr lang="en-US" sz="3600"/>
              <a:t>(statement of need), </a:t>
            </a:r>
            <a:r>
              <a:rPr lang="en-US" sz="3600" b="1">
                <a:solidFill>
                  <a:schemeClr val="accent2"/>
                </a:solidFill>
              </a:rPr>
              <a:t>the</a:t>
            </a:r>
            <a:r>
              <a:rPr lang="en-US" sz="3600"/>
              <a:t> (product name) </a:t>
            </a:r>
            <a:r>
              <a:rPr lang="en-US" sz="3600" b="1">
                <a:solidFill>
                  <a:schemeClr val="accent2"/>
                </a:solidFill>
              </a:rPr>
              <a:t>is a </a:t>
            </a:r>
            <a:r>
              <a:rPr lang="en-US" sz="3600"/>
              <a:t>(product category) </a:t>
            </a:r>
            <a:r>
              <a:rPr lang="en-US" sz="3600" b="1">
                <a:solidFill>
                  <a:schemeClr val="accent2"/>
                </a:solidFill>
              </a:rPr>
              <a:t>that</a:t>
            </a:r>
            <a:r>
              <a:rPr lang="en-US" sz="3600" b="1"/>
              <a:t> </a:t>
            </a:r>
            <a:r>
              <a:rPr lang="en-US" sz="3600"/>
              <a:t>(key benefit, compelling reason to buy).</a:t>
            </a:r>
          </a:p>
          <a:p>
            <a:endParaRPr lang="en-US" sz="3600"/>
          </a:p>
          <a:p>
            <a:r>
              <a:rPr lang="en-US" sz="3600" b="1">
                <a:solidFill>
                  <a:schemeClr val="accent2"/>
                </a:solidFill>
              </a:rPr>
              <a:t>Unlike</a:t>
            </a:r>
            <a:r>
              <a:rPr lang="en-US" sz="3600" b="1"/>
              <a:t> </a:t>
            </a:r>
            <a:r>
              <a:rPr lang="en-US" sz="3600"/>
              <a:t>(primary competitor),</a:t>
            </a:r>
          </a:p>
          <a:p>
            <a:endParaRPr lang="en-US" sz="3600"/>
          </a:p>
          <a:p>
            <a:r>
              <a:rPr lang="en-US" sz="3600" b="1">
                <a:solidFill>
                  <a:schemeClr val="accent2"/>
                </a:solidFill>
              </a:rPr>
              <a:t>Our product </a:t>
            </a:r>
            <a:r>
              <a:rPr lang="en-US" sz="3600"/>
              <a:t>(statement of primary differentiation).</a:t>
            </a:r>
            <a:r>
              <a:rPr lang="en-US" sz="3600" b="1"/>
              <a:t>”</a:t>
            </a:r>
          </a:p>
        </p:txBody>
      </p:sp>
    </p:spTree>
    <p:extLst>
      <p:ext uri="{BB962C8B-B14F-4D97-AF65-F5344CB8AC3E}">
        <p14:creationId xmlns:p14="http://schemas.microsoft.com/office/powerpoint/2010/main" val="350284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sz="half" idx="2"/>
          </p:nvPr>
        </p:nvSpPr>
        <p:spPr>
          <a:xfrm>
            <a:off x="640082" y="2208281"/>
            <a:ext cx="5568696"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sz="half" idx="3"/>
          </p:nvPr>
        </p:nvSpPr>
        <p:spPr>
          <a:xfrm>
            <a:off x="6592826" y="2208281"/>
            <a:ext cx="5568696" cy="276999"/>
          </a:xfrm>
          <a:prstGeom prst="rect">
            <a:avLst/>
          </a:prstGeom>
        </p:spPr>
        <p:txBody>
          <a:bodyPr wrap="square" lIns="0" tIns="0" rIns="0" bIns="0">
            <a:spAutoFit/>
          </a:bodyPr>
          <a:lstStyle>
            <a:lvl1pPr>
              <a:defRPr/>
            </a:lvl1pPr>
          </a:lstStyle>
          <a:p>
            <a:endParaRPr lang="en-NZ"/>
          </a:p>
        </p:txBody>
      </p:sp>
      <p:sp>
        <p:nvSpPr>
          <p:cNvPr id="5" name="Holder 5"/>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6" name="Holder 6"/>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7" name="Holder 7"/>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4" name="Holder 4"/>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5" name="Holder 5"/>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3" name="Holder 3"/>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4" name="Holder 4"/>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91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1183141" y="4374720"/>
            <a:ext cx="10629360" cy="1612800"/>
          </a:xfrm>
        </p:spPr>
        <p:txBody>
          <a:bodyPr anchor="t" anchorCtr="0">
            <a:noAutofit/>
          </a:bodyPr>
          <a:lstStyle>
            <a:lvl1pPr algn="l">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hasCustomPrompt="1"/>
          </p:nvPr>
        </p:nvSpPr>
        <p:spPr>
          <a:xfrm>
            <a:off x="1183140" y="6012720"/>
            <a:ext cx="4781701" cy="705600"/>
          </a:xfrm>
        </p:spPr>
        <p:txBody>
          <a:bodyPr>
            <a:normAutofit/>
          </a:bodyPr>
          <a:lstStyle>
            <a:lvl1pPr marL="0" indent="0" algn="l">
              <a:buNone/>
              <a:defRPr sz="1890" b="1">
                <a:solidFill>
                  <a:schemeClr val="bg1"/>
                </a:solidFill>
                <a:latin typeface="+mj-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VERSION </a:t>
            </a:r>
          </a:p>
        </p:txBody>
      </p:sp>
      <p:pic>
        <p:nvPicPr>
          <p:cNvPr id="8" name="Picture 7">
            <a:extLst>
              <a:ext uri="{FF2B5EF4-FFF2-40B4-BE49-F238E27FC236}">
                <a16:creationId xmlns:a16="http://schemas.microsoft.com/office/drawing/2014/main" id="{DE305692-92F7-46E3-9E59-B2D188216A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6089" y="8199957"/>
            <a:ext cx="634738" cy="798924"/>
          </a:xfrm>
          <a:prstGeom prst="rect">
            <a:avLst/>
          </a:prstGeom>
        </p:spPr>
      </p:pic>
    </p:spTree>
    <p:extLst>
      <p:ext uri="{BB962C8B-B14F-4D97-AF65-F5344CB8AC3E}">
        <p14:creationId xmlns:p14="http://schemas.microsoft.com/office/powerpoint/2010/main" val="82609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01849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3" y="4500720"/>
            <a:ext cx="12802861" cy="1098720"/>
          </a:xfrm>
        </p:spPr>
        <p:txBody>
          <a:bodyPr anchor="t" anchorCtr="0">
            <a:noAutofit/>
          </a:bodyPr>
          <a:lstStyle>
            <a:lvl1pPr algn="ctr">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p:nvPr>
        </p:nvSpPr>
        <p:spPr>
          <a:xfrm>
            <a:off x="1183140" y="6012724"/>
            <a:ext cx="10436581" cy="354071"/>
          </a:xfrm>
        </p:spPr>
        <p:txBody>
          <a:bodyPr>
            <a:spAutoFit/>
          </a:bodyPr>
          <a:lstStyle>
            <a:lvl1pPr marL="300038" indent="-300038" algn="l">
              <a:buFont typeface="Arial" panose="020B0604020202020204" pitchFamily="34" charset="0"/>
              <a:buChar char="•"/>
              <a:defRPr sz="1890" b="0">
                <a:solidFill>
                  <a:schemeClr val="bg1"/>
                </a:solidFill>
                <a:latin typeface="+mn-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Click to edit Master subtitle style</a:t>
            </a:r>
          </a:p>
        </p:txBody>
      </p:sp>
    </p:spTree>
    <p:extLst>
      <p:ext uri="{BB962C8B-B14F-4D97-AF65-F5344CB8AC3E}">
        <p14:creationId xmlns:p14="http://schemas.microsoft.com/office/powerpoint/2010/main" val="142559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76A3-6955-48BA-99A8-106811911CE9}"/>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62C6CDDD-FAF7-40CD-85A1-7C36E5BB389D}"/>
              </a:ext>
            </a:extLst>
          </p:cNvPr>
          <p:cNvSpPr>
            <a:spLocks noGrp="1"/>
          </p:cNvSpPr>
          <p:nvPr>
            <p:ph sz="half" idx="1" hasCustomPrompt="1"/>
          </p:nvPr>
        </p:nvSpPr>
        <p:spPr>
          <a:xfrm>
            <a:off x="638822"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4" name="Content Placeholder 3">
            <a:extLst>
              <a:ext uri="{FF2B5EF4-FFF2-40B4-BE49-F238E27FC236}">
                <a16:creationId xmlns:a16="http://schemas.microsoft.com/office/drawing/2014/main" id="{16DBF250-7830-4502-91E9-3F7E7A5650E8}"/>
              </a:ext>
            </a:extLst>
          </p:cNvPr>
          <p:cNvSpPr>
            <a:spLocks noGrp="1"/>
          </p:cNvSpPr>
          <p:nvPr>
            <p:ph sz="half" idx="2" hasCustomPrompt="1"/>
          </p:nvPr>
        </p:nvSpPr>
        <p:spPr>
          <a:xfrm>
            <a:off x="6539403"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Slide Number Placeholder 6">
            <a:extLst>
              <a:ext uri="{FF2B5EF4-FFF2-40B4-BE49-F238E27FC236}">
                <a16:creationId xmlns:a16="http://schemas.microsoft.com/office/drawing/2014/main" id="{23787A16-E81C-4B80-BC06-93C8C026780E}"/>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8" name="Rectangle 7">
            <a:extLst>
              <a:ext uri="{FF2B5EF4-FFF2-40B4-BE49-F238E27FC236}">
                <a16:creationId xmlns:a16="http://schemas.microsoft.com/office/drawing/2014/main" id="{4BF00565-9BF4-4B0B-9BC9-7ED427F9596A}"/>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1154311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 y="1204399"/>
            <a:ext cx="11614943" cy="8061"/>
          </a:xfrm>
          <a:custGeom>
            <a:avLst/>
            <a:gdLst/>
            <a:ahLst/>
            <a:cxnLst/>
            <a:rect l="l" t="t" r="r" b="b"/>
            <a:pathLst>
              <a:path w="9702165" h="6350">
                <a:moveTo>
                  <a:pt x="0" y="5972"/>
                </a:moveTo>
                <a:lnTo>
                  <a:pt x="9702004" y="0"/>
                </a:lnTo>
              </a:path>
            </a:pathLst>
          </a:custGeom>
          <a:ln w="63500">
            <a:solidFill>
              <a:schemeClr val="bg2"/>
            </a:solidFill>
          </a:ln>
        </p:spPr>
        <p:txBody>
          <a:bodyPr wrap="square" lIns="0" tIns="0" rIns="0" bIns="0" rtlCol="0"/>
          <a:lstStyle/>
          <a:p>
            <a:endParaRPr sz="2155"/>
          </a:p>
        </p:txBody>
      </p:sp>
      <p:sp>
        <p:nvSpPr>
          <p:cNvPr id="2" name="Holder 2"/>
          <p:cNvSpPr>
            <a:spLocks noGrp="1"/>
          </p:cNvSpPr>
          <p:nvPr>
            <p:ph type="title"/>
          </p:nvPr>
        </p:nvSpPr>
        <p:spPr>
          <a:xfrm>
            <a:off x="717455" y="544149"/>
            <a:ext cx="11366695" cy="484748"/>
          </a:xfrm>
          <a:prstGeom prst="rect">
            <a:avLst/>
          </a:prstGeom>
        </p:spPr>
        <p:txBody>
          <a:bodyPr wrap="square" lIns="0" tIns="0" rIns="0" bIns="0">
            <a:spAutoFit/>
          </a:bodyPr>
          <a:lstStyle>
            <a:lvl1pPr>
              <a:defRPr sz="3150" b="0" i="0">
                <a:solidFill>
                  <a:srgbClr val="00ABDE"/>
                </a:solidFill>
                <a:latin typeface="GT Pressura Mono Regular"/>
                <a:cs typeface="GT Pressura Mono Regular"/>
              </a:defRPr>
            </a:lvl1pPr>
          </a:lstStyle>
          <a:p>
            <a:endParaRPr/>
          </a:p>
        </p:txBody>
      </p:sp>
      <p:sp>
        <p:nvSpPr>
          <p:cNvPr id="3" name="Holder 3"/>
          <p:cNvSpPr>
            <a:spLocks noGrp="1"/>
          </p:cNvSpPr>
          <p:nvPr>
            <p:ph type="body" idx="1"/>
          </p:nvPr>
        </p:nvSpPr>
        <p:spPr>
          <a:xfrm>
            <a:off x="1269342" y="2658001"/>
            <a:ext cx="1026291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8929117"/>
            <a:ext cx="4096512" cy="35165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8929117"/>
            <a:ext cx="2944368" cy="35165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9/13/2020</a:t>
            </a:fld>
            <a:endParaRPr lang="en-US"/>
          </a:p>
        </p:txBody>
      </p:sp>
      <p:sp>
        <p:nvSpPr>
          <p:cNvPr id="6" name="Holder 6"/>
          <p:cNvSpPr>
            <a:spLocks noGrp="1"/>
          </p:cNvSpPr>
          <p:nvPr>
            <p:ph type="sldNum" sz="quarter" idx="7"/>
          </p:nvPr>
        </p:nvSpPr>
        <p:spPr>
          <a:xfrm>
            <a:off x="9217152" y="8929117"/>
            <a:ext cx="2944368" cy="35165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sz="3832">
          <a:solidFill>
            <a:schemeClr val="tx2"/>
          </a:solidFill>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DA0EA-75C7-48A0-B410-A88EA7A1CE19}"/>
              </a:ext>
            </a:extLst>
          </p:cNvPr>
          <p:cNvSpPr>
            <a:spLocks noGrp="1"/>
          </p:cNvSpPr>
          <p:nvPr>
            <p:ph type="title"/>
          </p:nvPr>
        </p:nvSpPr>
        <p:spPr>
          <a:xfrm>
            <a:off x="638821" y="564480"/>
            <a:ext cx="11340000" cy="791280"/>
          </a:xfrm>
          <a:prstGeom prst="rect">
            <a:avLst/>
          </a:prstGeom>
        </p:spPr>
        <p:txBody>
          <a:bodyPr vert="horz" lIns="91440" tIns="45720" rIns="91440" bIns="45720" rtlCol="0" anchor="t" anchorCtr="0">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01493BC-F2F3-4E83-AD3F-6A0E9CAECD4F}"/>
              </a:ext>
            </a:extLst>
          </p:cNvPr>
          <p:cNvSpPr>
            <a:spLocks noGrp="1"/>
          </p:cNvSpPr>
          <p:nvPr>
            <p:ph type="body" idx="1"/>
          </p:nvPr>
        </p:nvSpPr>
        <p:spPr>
          <a:xfrm>
            <a:off x="638821" y="2479680"/>
            <a:ext cx="11340000" cy="5443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Slide Number Placeholder 5">
            <a:extLst>
              <a:ext uri="{FF2B5EF4-FFF2-40B4-BE49-F238E27FC236}">
                <a16:creationId xmlns:a16="http://schemas.microsoft.com/office/drawing/2014/main" id="{87D0724B-3B08-412E-B1C0-DCA12C43CD0C}"/>
              </a:ext>
            </a:extLst>
          </p:cNvPr>
          <p:cNvSpPr>
            <a:spLocks noGrp="1"/>
          </p:cNvSpPr>
          <p:nvPr>
            <p:ph type="sldNum" sz="quarter" idx="4"/>
          </p:nvPr>
        </p:nvSpPr>
        <p:spPr>
          <a:xfrm>
            <a:off x="9098462" y="8935922"/>
            <a:ext cx="2880360" cy="511175"/>
          </a:xfrm>
          <a:prstGeom prst="rect">
            <a:avLst/>
          </a:prstGeom>
        </p:spPr>
        <p:txBody>
          <a:bodyPr vert="horz" lIns="91440" tIns="45720" rIns="91440" bIns="45720" rtlCol="0" anchor="ctr"/>
          <a:lstStyle>
            <a:lvl1pPr algn="r">
              <a:defRPr sz="1050">
                <a:solidFill>
                  <a:schemeClr val="tx1">
                    <a:tint val="75000"/>
                  </a:schemeClr>
                </a:solidFill>
              </a:defRPr>
            </a:lvl1pPr>
          </a:lstStyle>
          <a:p>
            <a:fld id="{003AEE27-E1F4-4CB0-9B9B-5CC0B564CBB3}" type="slidenum">
              <a:rPr lang="en-NZ" smtClean="0"/>
              <a:pPr/>
              <a:t>‹#›</a:t>
            </a:fld>
            <a:endParaRPr lang="en-NZ"/>
          </a:p>
        </p:txBody>
      </p:sp>
      <p:sp>
        <p:nvSpPr>
          <p:cNvPr id="5" name="Rectangle 4">
            <a:extLst>
              <a:ext uri="{FF2B5EF4-FFF2-40B4-BE49-F238E27FC236}">
                <a16:creationId xmlns:a16="http://schemas.microsoft.com/office/drawing/2014/main" id="{EF43620B-05BA-41FA-B245-5649DD57649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9781470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sldNum="0" hdr="0" ftr="0" dt="0"/>
  <p:txStyles>
    <p:titleStyle>
      <a:lvl1pPr algn="l" defTabSz="960123" rtl="0" eaLnBrk="1" latinLnBrk="0" hangingPunct="1">
        <a:lnSpc>
          <a:spcPct val="90000"/>
        </a:lnSpc>
        <a:spcBef>
          <a:spcPct val="0"/>
        </a:spcBef>
        <a:buNone/>
        <a:defRPr lang="en-NZ" sz="3360" b="1" kern="1200" cap="none" baseline="0" dirty="0" smtClean="0">
          <a:solidFill>
            <a:srgbClr val="0091C1"/>
          </a:solidFill>
          <a:latin typeface="+mj-lt"/>
          <a:ea typeface="+mj-ea"/>
          <a:cs typeface="+mj-cs"/>
        </a:defRPr>
      </a:lvl1pPr>
    </p:titleStyle>
    <p:bodyStyle>
      <a:lvl1pPr marL="240031" indent="-240031" algn="l" defTabSz="960123" rtl="0" eaLnBrk="1" latinLnBrk="0" hangingPunct="1">
        <a:lnSpc>
          <a:spcPct val="90000"/>
        </a:lnSpc>
        <a:spcBef>
          <a:spcPts val="1050"/>
        </a:spcBef>
        <a:buFont typeface="Arial" panose="020B0604020202020204" pitchFamily="34" charset="0"/>
        <a:buChar char="•"/>
        <a:defRPr sz="1890" kern="1200">
          <a:solidFill>
            <a:schemeClr val="tx1">
              <a:lumMod val="65000"/>
              <a:lumOff val="35000"/>
            </a:schemeClr>
          </a:solidFill>
          <a:latin typeface="+mn-lt"/>
          <a:ea typeface="+mn-ea"/>
          <a:cs typeface="+mn-cs"/>
        </a:defRPr>
      </a:lvl1pPr>
      <a:lvl2pPr marL="720093"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2pPr>
      <a:lvl3pPr marL="1200155"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3pPr>
      <a:lvl4pPr marL="1680217"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4pPr>
      <a:lvl5pPr marL="2160279"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5pPr>
      <a:lvl6pPr marL="2640340"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6pPr>
      <a:lvl7pPr marL="3120404"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7pPr>
      <a:lvl8pPr marL="3600465"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8pPr>
      <a:lvl9pPr marL="4080527"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3" rtl="0" eaLnBrk="1" latinLnBrk="0" hangingPunct="1">
        <a:defRPr sz="1890" kern="1200">
          <a:solidFill>
            <a:schemeClr val="tx1"/>
          </a:solidFill>
          <a:latin typeface="+mn-lt"/>
          <a:ea typeface="+mn-ea"/>
          <a:cs typeface="+mn-cs"/>
        </a:defRPr>
      </a:lvl1pPr>
      <a:lvl2pPr marL="480061" algn="l" defTabSz="960123" rtl="0" eaLnBrk="1" latinLnBrk="0" hangingPunct="1">
        <a:defRPr sz="1890" kern="1200">
          <a:solidFill>
            <a:schemeClr val="tx1"/>
          </a:solidFill>
          <a:latin typeface="+mn-lt"/>
          <a:ea typeface="+mn-ea"/>
          <a:cs typeface="+mn-cs"/>
        </a:defRPr>
      </a:lvl2pPr>
      <a:lvl3pPr marL="960123" algn="l" defTabSz="960123" rtl="0" eaLnBrk="1" latinLnBrk="0" hangingPunct="1">
        <a:defRPr sz="1890" kern="1200">
          <a:solidFill>
            <a:schemeClr val="tx1"/>
          </a:solidFill>
          <a:latin typeface="+mn-lt"/>
          <a:ea typeface="+mn-ea"/>
          <a:cs typeface="+mn-cs"/>
        </a:defRPr>
      </a:lvl3pPr>
      <a:lvl4pPr marL="1440185" algn="l" defTabSz="960123" rtl="0" eaLnBrk="1" latinLnBrk="0" hangingPunct="1">
        <a:defRPr sz="1890" kern="1200">
          <a:solidFill>
            <a:schemeClr val="tx1"/>
          </a:solidFill>
          <a:latin typeface="+mn-lt"/>
          <a:ea typeface="+mn-ea"/>
          <a:cs typeface="+mn-cs"/>
        </a:defRPr>
      </a:lvl4pPr>
      <a:lvl5pPr marL="1920248" algn="l" defTabSz="960123" rtl="0" eaLnBrk="1" latinLnBrk="0" hangingPunct="1">
        <a:defRPr sz="1890" kern="1200">
          <a:solidFill>
            <a:schemeClr val="tx1"/>
          </a:solidFill>
          <a:latin typeface="+mn-lt"/>
          <a:ea typeface="+mn-ea"/>
          <a:cs typeface="+mn-cs"/>
        </a:defRPr>
      </a:lvl5pPr>
      <a:lvl6pPr marL="2400310" algn="l" defTabSz="960123" rtl="0" eaLnBrk="1" latinLnBrk="0" hangingPunct="1">
        <a:defRPr sz="1890" kern="1200">
          <a:solidFill>
            <a:schemeClr val="tx1"/>
          </a:solidFill>
          <a:latin typeface="+mn-lt"/>
          <a:ea typeface="+mn-ea"/>
          <a:cs typeface="+mn-cs"/>
        </a:defRPr>
      </a:lvl6pPr>
      <a:lvl7pPr marL="2880372" algn="l" defTabSz="960123" rtl="0" eaLnBrk="1" latinLnBrk="0" hangingPunct="1">
        <a:defRPr sz="1890" kern="1200">
          <a:solidFill>
            <a:schemeClr val="tx1"/>
          </a:solidFill>
          <a:latin typeface="+mn-lt"/>
          <a:ea typeface="+mn-ea"/>
          <a:cs typeface="+mn-cs"/>
        </a:defRPr>
      </a:lvl7pPr>
      <a:lvl8pPr marL="3360434" algn="l" defTabSz="960123" rtl="0" eaLnBrk="1" latinLnBrk="0" hangingPunct="1">
        <a:defRPr sz="1890" kern="1200">
          <a:solidFill>
            <a:schemeClr val="tx1"/>
          </a:solidFill>
          <a:latin typeface="+mn-lt"/>
          <a:ea typeface="+mn-ea"/>
          <a:cs typeface="+mn-cs"/>
        </a:defRPr>
      </a:lvl8pPr>
      <a:lvl9pPr marL="3840495" algn="l" defTabSz="960123" rtl="0" eaLnBrk="1" latinLnBrk="0" hangingPunct="1">
        <a:defRPr sz="189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673957-0931-8149-8848-66352CAFF3B2}"/>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2075454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defRPr>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p:nvPr/>
        </p:nvSpPr>
        <p:spPr>
          <a:xfrm>
            <a:off x="1541213" y="2762489"/>
            <a:ext cx="10636341" cy="3270346"/>
          </a:xfrm>
          <a:prstGeom prst="rect">
            <a:avLst/>
          </a:prstGeom>
        </p:spPr>
        <p:txBody>
          <a:bodyPr vert="horz" wrap="square" lIns="0" tIns="15204" rIns="0" bIns="0" rtlCol="0" anchor="t">
            <a:spAutoFit/>
          </a:bodyPr>
          <a:lstStyle/>
          <a:p>
            <a:pPr marL="15203" marR="6081" defTabSz="1094658">
              <a:spcBef>
                <a:spcPts val="120"/>
              </a:spcBef>
            </a:pPr>
            <a:r>
              <a:rPr lang="en-NZ" sz="10534" b="1">
                <a:solidFill>
                  <a:prstClr val="white"/>
                </a:solidFill>
                <a:latin typeface="Blacker Display"/>
                <a:cs typeface="GT Pressura Mono Regular"/>
              </a:rPr>
              <a:t>Agile  </a:t>
            </a:r>
          </a:p>
          <a:p>
            <a:pPr marL="15203" marR="6081" defTabSz="1094658">
              <a:spcBef>
                <a:spcPts val="120"/>
              </a:spcBef>
            </a:pPr>
            <a:r>
              <a:rPr lang="en-NZ" sz="10534" b="1">
                <a:solidFill>
                  <a:prstClr val="white"/>
                </a:solidFill>
                <a:latin typeface="Blacker Display"/>
                <a:cs typeface="GT Pressura Mono Regular"/>
              </a:rPr>
              <a:t>Fundamentals</a:t>
            </a:r>
          </a:p>
        </p:txBody>
      </p:sp>
      <p:sp>
        <p:nvSpPr>
          <p:cNvPr id="3" name="object 3"/>
          <p:cNvSpPr txBox="1"/>
          <p:nvPr/>
        </p:nvSpPr>
        <p:spPr>
          <a:xfrm>
            <a:off x="1657214" y="6225957"/>
            <a:ext cx="4362585" cy="424560"/>
          </a:xfrm>
          <a:prstGeom prst="rect">
            <a:avLst/>
          </a:prstGeom>
        </p:spPr>
        <p:txBody>
          <a:bodyPr vert="horz" wrap="square" lIns="0" tIns="17483" rIns="0" bIns="0" rtlCol="0">
            <a:spAutoFit/>
          </a:bodyPr>
          <a:lstStyle/>
          <a:p>
            <a:pPr marL="15203" defTabSz="1094658">
              <a:spcBef>
                <a:spcPts val="138"/>
              </a:spcBef>
            </a:pPr>
            <a:r>
              <a:rPr lang="en-NZ" sz="2644" b="1" spc="-78">
                <a:solidFill>
                  <a:srgbClr val="FFFFFF"/>
                </a:solidFill>
                <a:uFill>
                  <a:solidFill>
                    <a:srgbClr val="FFFFFF"/>
                  </a:solidFill>
                </a:uFill>
                <a:latin typeface="Arial" panose="020B0604020202020204" pitchFamily="34" charset="0"/>
                <a:cs typeface="Arial" panose="020B0604020202020204" pitchFamily="34" charset="0"/>
              </a:rPr>
              <a:t>Version 7.3 </a:t>
            </a:r>
            <a:r>
              <a:rPr lang="en-NZ" sz="2644" spc="-78">
                <a:solidFill>
                  <a:srgbClr val="FFFFFF"/>
                </a:solidFill>
                <a:uFill>
                  <a:solidFill>
                    <a:srgbClr val="FFFFFF"/>
                  </a:solidFill>
                </a:uFill>
                <a:latin typeface="Arial" panose="020B0604020202020204" pitchFamily="34" charset="0"/>
                <a:cs typeface="Arial" panose="020B0604020202020204" pitchFamily="34" charset="0"/>
              </a:rPr>
              <a:t>–</a:t>
            </a:r>
            <a:r>
              <a:rPr lang="en-NZ" sz="2644" b="1" spc="-78">
                <a:solidFill>
                  <a:srgbClr val="FFFFFF"/>
                </a:solidFill>
                <a:uFill>
                  <a:solidFill>
                    <a:srgbClr val="FFFFFF"/>
                  </a:solidFill>
                </a:uFill>
                <a:latin typeface="Arial" panose="020B0604020202020204" pitchFamily="34" charset="0"/>
                <a:cs typeface="Arial" panose="020B0604020202020204" pitchFamily="34" charset="0"/>
              </a:rPr>
              <a:t> </a:t>
            </a:r>
            <a:r>
              <a:rPr lang="en-NZ" sz="2644" spc="-78">
                <a:solidFill>
                  <a:srgbClr val="FFFFFF"/>
                </a:solidFill>
                <a:uFill>
                  <a:solidFill>
                    <a:srgbClr val="FFFFFF"/>
                  </a:solidFill>
                </a:uFill>
                <a:latin typeface="Arial" panose="020B0604020202020204" pitchFamily="34" charset="0"/>
                <a:cs typeface="Arial" panose="020B0604020202020204" pitchFamily="34" charset="0"/>
              </a:rPr>
              <a:t>Breakout File</a:t>
            </a:r>
            <a:endParaRPr lang="en-NZ" sz="2644">
              <a:solidFill>
                <a:srgbClr val="58595B"/>
              </a:solidFill>
              <a:latin typeface="Arial" panose="020B0604020202020204" pitchFamily="34" charset="0"/>
              <a:cs typeface="Arial" panose="020B0604020202020204" pitchFamily="34" charset="0"/>
            </a:endParaRPr>
          </a:p>
        </p:txBody>
      </p:sp>
      <p:sp>
        <p:nvSpPr>
          <p:cNvPr id="4" name="object 4"/>
          <p:cNvSpPr/>
          <p:nvPr/>
        </p:nvSpPr>
        <p:spPr>
          <a:xfrm>
            <a:off x="11418055" y="7537287"/>
            <a:ext cx="729780" cy="688913"/>
          </a:xfrm>
          <a:prstGeom prst="rect">
            <a:avLst/>
          </a:prstGeom>
          <a:blipFill>
            <a:blip r:embed="rId3" cstate="print"/>
            <a:stretch>
              <a:fillRect/>
            </a:stretch>
          </a:blipFill>
        </p:spPr>
        <p:txBody>
          <a:bodyPr wrap="square" lIns="0" tIns="0" rIns="0" bIns="0" rtlCol="0"/>
          <a:lstStyle/>
          <a:p>
            <a:pPr defTabSz="1094658"/>
            <a:endParaRPr lang="en-NZ" sz="2644">
              <a:solidFill>
                <a:srgbClr val="58595B"/>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4A5C740-C920-3A41-A6D0-86F95F1C8C3A}"/>
              </a:ext>
            </a:extLst>
          </p:cNvPr>
          <p:cNvSpPr txBox="1">
            <a:spLocks/>
          </p:cNvSpPr>
          <p:nvPr/>
        </p:nvSpPr>
        <p:spPr>
          <a:xfrm>
            <a:off x="717452" y="579589"/>
            <a:ext cx="10845040" cy="604873"/>
          </a:xfrm>
          <a:prstGeom prst="rect">
            <a:avLst/>
          </a:prstGeom>
        </p:spPr>
        <p:txBody>
          <a:bodyPr vert="horz" wrap="square" lIns="0" tIns="15204" rIns="0" bIns="0" rtlCol="0">
            <a:spAutoFit/>
          </a:bodyPr>
          <a:lstStyle>
            <a:lvl1pPr>
              <a:defRPr>
                <a:latin typeface="+mj-lt"/>
                <a:ea typeface="+mj-ea"/>
                <a:cs typeface="+mj-cs"/>
              </a:defRPr>
            </a:lvl1pPr>
          </a:lstStyle>
          <a:p>
            <a:pPr marL="15203" defTabSz="914400">
              <a:spcBef>
                <a:spcPts val="120"/>
              </a:spcBef>
            </a:pPr>
            <a:r>
              <a:rPr lang="en-NZ" sz="3831" b="1" kern="0">
                <a:solidFill>
                  <a:srgbClr val="0091C1"/>
                </a:solidFill>
              </a:rPr>
              <a:t>Project Charter</a:t>
            </a:r>
          </a:p>
        </p:txBody>
      </p:sp>
      <p:sp>
        <p:nvSpPr>
          <p:cNvPr id="3" name="TextBox 2">
            <a:extLst>
              <a:ext uri="{FF2B5EF4-FFF2-40B4-BE49-F238E27FC236}">
                <a16:creationId xmlns:a16="http://schemas.microsoft.com/office/drawing/2014/main" id="{B54D5DE9-28C3-A542-98EF-3158BF79A3A0}"/>
              </a:ext>
            </a:extLst>
          </p:cNvPr>
          <p:cNvSpPr txBox="1"/>
          <p:nvPr/>
        </p:nvSpPr>
        <p:spPr>
          <a:xfrm>
            <a:off x="3425347" y="5029198"/>
            <a:ext cx="2743201" cy="115728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8" name="TextBox 7">
            <a:extLst>
              <a:ext uri="{FF2B5EF4-FFF2-40B4-BE49-F238E27FC236}">
                <a16:creationId xmlns:a16="http://schemas.microsoft.com/office/drawing/2014/main" id="{4776EE4C-402B-594C-B98A-7C2FADAA350C}"/>
              </a:ext>
            </a:extLst>
          </p:cNvPr>
          <p:cNvSpPr txBox="1"/>
          <p:nvPr/>
        </p:nvSpPr>
        <p:spPr>
          <a:xfrm>
            <a:off x="3425347" y="6186484"/>
            <a:ext cx="282726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9" name="TextBox 8">
            <a:extLst>
              <a:ext uri="{FF2B5EF4-FFF2-40B4-BE49-F238E27FC236}">
                <a16:creationId xmlns:a16="http://schemas.microsoft.com/office/drawing/2014/main" id="{6C29FE6E-DC18-AD4B-BE38-A1390363F411}"/>
              </a:ext>
            </a:extLst>
          </p:cNvPr>
          <p:cNvSpPr txBox="1"/>
          <p:nvPr/>
        </p:nvSpPr>
        <p:spPr>
          <a:xfrm>
            <a:off x="6252608" y="6186485"/>
            <a:ext cx="274320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0" name="TextBox 9">
            <a:extLst>
              <a:ext uri="{FF2B5EF4-FFF2-40B4-BE49-F238E27FC236}">
                <a16:creationId xmlns:a16="http://schemas.microsoft.com/office/drawing/2014/main" id="{4A838E8A-2510-5643-83FD-40B9D06AC93D}"/>
              </a:ext>
            </a:extLst>
          </p:cNvPr>
          <p:cNvSpPr txBox="1"/>
          <p:nvPr/>
        </p:nvSpPr>
        <p:spPr>
          <a:xfrm>
            <a:off x="8961916" y="5029200"/>
            <a:ext cx="2743200"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1" name="TextBox 10">
            <a:extLst>
              <a:ext uri="{FF2B5EF4-FFF2-40B4-BE49-F238E27FC236}">
                <a16:creationId xmlns:a16="http://schemas.microsoft.com/office/drawing/2014/main" id="{4EBAE5E5-A571-124E-BC38-BBEAE923CA7A}"/>
              </a:ext>
            </a:extLst>
          </p:cNvPr>
          <p:cNvSpPr txBox="1"/>
          <p:nvPr/>
        </p:nvSpPr>
        <p:spPr>
          <a:xfrm>
            <a:off x="6252607" y="7405685"/>
            <a:ext cx="2743201" cy="112871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5" name="TextBox 14">
            <a:extLst>
              <a:ext uri="{FF2B5EF4-FFF2-40B4-BE49-F238E27FC236}">
                <a16:creationId xmlns:a16="http://schemas.microsoft.com/office/drawing/2014/main" id="{8F9CCF65-BD51-634E-9998-DA3AF0EEFF56}"/>
              </a:ext>
            </a:extLst>
          </p:cNvPr>
          <p:cNvSpPr txBox="1"/>
          <p:nvPr/>
        </p:nvSpPr>
        <p:spPr>
          <a:xfrm>
            <a:off x="8995808" y="7405687"/>
            <a:ext cx="2709308"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Tree>
    <p:extLst>
      <p:ext uri="{BB962C8B-B14F-4D97-AF65-F5344CB8AC3E}">
        <p14:creationId xmlns:p14="http://schemas.microsoft.com/office/powerpoint/2010/main" val="38903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B856E71E-AFFA-4762-95E0-EECB9065A535}"/>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Map your Stakeholders– Breakout Teams</a:t>
            </a:r>
          </a:p>
        </p:txBody>
      </p:sp>
      <p:pic>
        <p:nvPicPr>
          <p:cNvPr id="5" name="Graphic 4" descr="Run">
            <a:extLst>
              <a:ext uri="{FF2B5EF4-FFF2-40B4-BE49-F238E27FC236}">
                <a16:creationId xmlns:a16="http://schemas.microsoft.com/office/drawing/2014/main" id="{F3408E87-15C7-4071-8452-1D0FC8DEB3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4239" y="6088487"/>
            <a:ext cx="2282474" cy="2282474"/>
          </a:xfrm>
          <a:prstGeom prst="rect">
            <a:avLst/>
          </a:prstGeom>
        </p:spPr>
      </p:pic>
      <p:pic>
        <p:nvPicPr>
          <p:cNvPr id="9" name="Graphic 8" descr="Woman">
            <a:extLst>
              <a:ext uri="{FF2B5EF4-FFF2-40B4-BE49-F238E27FC236}">
                <a16:creationId xmlns:a16="http://schemas.microsoft.com/office/drawing/2014/main" id="{2A6938C5-4D1C-4834-9F15-A946F68E2DA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6232" y="4225114"/>
            <a:ext cx="2282474" cy="2282474"/>
          </a:xfrm>
          <a:prstGeom prst="rect">
            <a:avLst/>
          </a:prstGeom>
        </p:spPr>
      </p:pic>
      <p:sp>
        <p:nvSpPr>
          <p:cNvPr id="8" name="TextBox 7">
            <a:extLst>
              <a:ext uri="{FF2B5EF4-FFF2-40B4-BE49-F238E27FC236}">
                <a16:creationId xmlns:a16="http://schemas.microsoft.com/office/drawing/2014/main" id="{90049F30-D594-470F-8489-FB2FD274A4B6}"/>
              </a:ext>
            </a:extLst>
          </p:cNvPr>
          <p:cNvSpPr txBox="1"/>
          <p:nvPr/>
        </p:nvSpPr>
        <p:spPr>
          <a:xfrm>
            <a:off x="573743" y="2028710"/>
            <a:ext cx="9789457" cy="1938992"/>
          </a:xfrm>
          <a:prstGeom prst="rect">
            <a:avLst/>
          </a:prstGeom>
          <a:noFill/>
        </p:spPr>
        <p:txBody>
          <a:bodyPr wrap="square" lIns="91440" tIns="45720" rIns="91440" bIns="45720" rtlCol="0" anchor="t">
            <a:spAutoFit/>
          </a:bodyPr>
          <a:lstStyle/>
          <a:p>
            <a:pPr marL="299720" indent="-299720">
              <a:buFont typeface="Arial" panose="020B0604020202020204" pitchFamily="34" charset="0"/>
              <a:buChar char="•"/>
            </a:pPr>
            <a:r>
              <a:rPr lang="en-NZ" sz="2000">
                <a:solidFill>
                  <a:schemeClr val="bg1"/>
                </a:solidFill>
              </a:rPr>
              <a:t>Let’s review the case study overview and project charter together.</a:t>
            </a:r>
            <a:endParaRPr lang="en-NZ" sz="2000">
              <a:solidFill>
                <a:schemeClr val="bg1"/>
              </a:solidFill>
              <a:cs typeface="Arial"/>
            </a:endParaRPr>
          </a:p>
          <a:p>
            <a:pPr marL="299720" indent="-299720">
              <a:buFont typeface="Arial" panose="020B0604020202020204" pitchFamily="34" charset="0"/>
              <a:buChar char="•"/>
            </a:pPr>
            <a:r>
              <a:rPr lang="en-NZ" sz="2000">
                <a:solidFill>
                  <a:schemeClr val="bg1"/>
                </a:solidFill>
              </a:rPr>
              <a:t>In your teams, create a map consisting of the key stakeholders for the case study and complete the elevator statement</a:t>
            </a:r>
            <a:endParaRPr lang="en-NZ" sz="2000">
              <a:solidFill>
                <a:schemeClr val="bg1"/>
              </a:solidFill>
              <a:cs typeface="Arial"/>
            </a:endParaRPr>
          </a:p>
          <a:p>
            <a:pPr marL="299720" indent="-299720">
              <a:buFont typeface="Arial" panose="020B0604020202020204" pitchFamily="34" charset="0"/>
              <a:buChar char="•"/>
            </a:pPr>
            <a:endParaRPr lang="en-NZ" sz="2000">
              <a:solidFill>
                <a:schemeClr val="bg1"/>
              </a:solidFill>
              <a:cs typeface="Arial"/>
            </a:endParaRPr>
          </a:p>
          <a:p>
            <a:r>
              <a:rPr lang="en-NZ" sz="2000" b="1">
                <a:solidFill>
                  <a:schemeClr val="bg1"/>
                </a:solidFill>
              </a:rPr>
              <a:t>Time 10 minutes</a:t>
            </a:r>
          </a:p>
          <a:p>
            <a:pPr marL="299720" indent="-299720">
              <a:buFont typeface="Arial" panose="020B0604020202020204" pitchFamily="34" charset="0"/>
              <a:buChar char="•"/>
            </a:pPr>
            <a:endParaRPr lang="en-NZ" sz="2000">
              <a:solidFill>
                <a:schemeClr val="bg1"/>
              </a:solidFill>
              <a:cs typeface="Arial"/>
            </a:endParaRPr>
          </a:p>
        </p:txBody>
      </p:sp>
      <p:sp>
        <p:nvSpPr>
          <p:cNvPr id="17" name="TextBox 16">
            <a:extLst>
              <a:ext uri="{FF2B5EF4-FFF2-40B4-BE49-F238E27FC236}">
                <a16:creationId xmlns:a16="http://schemas.microsoft.com/office/drawing/2014/main" id="{7413AAC2-3C32-4737-9A13-AD5D9E534B34}"/>
              </a:ext>
            </a:extLst>
          </p:cNvPr>
          <p:cNvSpPr txBox="1"/>
          <p:nvPr/>
        </p:nvSpPr>
        <p:spPr>
          <a:xfrm>
            <a:off x="2042050" y="4181132"/>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tx2">
                    <a:lumMod val="60000"/>
                    <a:lumOff val="40000"/>
                  </a:schemeClr>
                </a:solidFill>
                <a:ea typeface="+mn-lt"/>
                <a:cs typeface="+mn-lt"/>
              </a:rPr>
              <a:t>Satisfy</a:t>
            </a:r>
            <a:endParaRPr lang="en-US"/>
          </a:p>
        </p:txBody>
      </p:sp>
      <p:sp>
        <p:nvSpPr>
          <p:cNvPr id="18" name="TextBox 17">
            <a:extLst>
              <a:ext uri="{FF2B5EF4-FFF2-40B4-BE49-F238E27FC236}">
                <a16:creationId xmlns:a16="http://schemas.microsoft.com/office/drawing/2014/main" id="{480043F3-1123-4E9C-8DD6-31E738BD92E8}"/>
              </a:ext>
            </a:extLst>
          </p:cNvPr>
          <p:cNvSpPr txBox="1"/>
          <p:nvPr/>
        </p:nvSpPr>
        <p:spPr>
          <a:xfrm>
            <a:off x="5714451" y="418113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3">
                    <a:lumMod val="75000"/>
                  </a:schemeClr>
                </a:solidFill>
                <a:ea typeface="+mn-lt"/>
                <a:cs typeface="+mn-lt"/>
              </a:rPr>
              <a:t>Involve</a:t>
            </a:r>
            <a:endParaRPr lang="en-US"/>
          </a:p>
        </p:txBody>
      </p:sp>
      <p:sp>
        <p:nvSpPr>
          <p:cNvPr id="19" name="TextBox 18">
            <a:extLst>
              <a:ext uri="{FF2B5EF4-FFF2-40B4-BE49-F238E27FC236}">
                <a16:creationId xmlns:a16="http://schemas.microsoft.com/office/drawing/2014/main" id="{ADF704B7-FEFB-4A60-9A54-79FFAC5C9880}"/>
              </a:ext>
            </a:extLst>
          </p:cNvPr>
          <p:cNvSpPr txBox="1"/>
          <p:nvPr/>
        </p:nvSpPr>
        <p:spPr>
          <a:xfrm>
            <a:off x="2042050" y="665626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1">
                    <a:lumMod val="75000"/>
                  </a:schemeClr>
                </a:solidFill>
                <a:ea typeface="+mn-lt"/>
                <a:cs typeface="+mn-lt"/>
              </a:rPr>
              <a:t>Monitor</a:t>
            </a:r>
            <a:endParaRPr lang="en-US" sz="1400">
              <a:solidFill>
                <a:schemeClr val="accent1">
                  <a:lumMod val="75000"/>
                </a:schemeClr>
              </a:solidFill>
              <a:ea typeface="+mn-lt"/>
              <a:cs typeface="+mn-lt"/>
            </a:endParaRPr>
          </a:p>
        </p:txBody>
      </p:sp>
      <p:sp>
        <p:nvSpPr>
          <p:cNvPr id="20" name="TextBox 19">
            <a:extLst>
              <a:ext uri="{FF2B5EF4-FFF2-40B4-BE49-F238E27FC236}">
                <a16:creationId xmlns:a16="http://schemas.microsoft.com/office/drawing/2014/main" id="{7803EE98-39AD-4443-A32A-B8F05AF044E9}"/>
              </a:ext>
            </a:extLst>
          </p:cNvPr>
          <p:cNvSpPr txBox="1"/>
          <p:nvPr/>
        </p:nvSpPr>
        <p:spPr>
          <a:xfrm>
            <a:off x="5714451" y="6656260"/>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4">
                    <a:lumMod val="75000"/>
                  </a:schemeClr>
                </a:solidFill>
                <a:ea typeface="+mn-lt"/>
                <a:cs typeface="+mn-lt"/>
              </a:rPr>
              <a:t>Inform</a:t>
            </a:r>
            <a:endParaRPr lang="en-US" sz="1400">
              <a:solidFill>
                <a:schemeClr val="accent4">
                  <a:lumMod val="75000"/>
                </a:schemeClr>
              </a:solidFill>
              <a:ea typeface="+mn-lt"/>
              <a:cs typeface="+mn-lt"/>
            </a:endParaRPr>
          </a:p>
          <a:p>
            <a:endParaRPr lang="en-US" sz="1400" b="1">
              <a:solidFill>
                <a:schemeClr val="accent1">
                  <a:lumMod val="75000"/>
                </a:schemeClr>
              </a:solidFill>
              <a:ea typeface="+mn-lt"/>
              <a:cs typeface="+mn-lt"/>
            </a:endParaRPr>
          </a:p>
        </p:txBody>
      </p:sp>
    </p:spTree>
    <p:extLst>
      <p:ext uri="{BB962C8B-B14F-4D97-AF65-F5344CB8AC3E}">
        <p14:creationId xmlns:p14="http://schemas.microsoft.com/office/powerpoint/2010/main" val="1833394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2" y="537135"/>
            <a:ext cx="11366695" cy="589520"/>
          </a:xfrm>
        </p:spPr>
        <p:txBody>
          <a:bodyPr/>
          <a:lstStyle/>
          <a:p>
            <a:r>
              <a:rPr lang="en-NZ" sz="3831" b="1">
                <a:solidFill>
                  <a:srgbClr val="0091C1"/>
                </a:solidFill>
                <a:latin typeface="+mj-lt"/>
              </a:rPr>
              <a:t>Elevator Statement Template</a:t>
            </a:r>
          </a:p>
        </p:txBody>
      </p:sp>
      <p:sp>
        <p:nvSpPr>
          <p:cNvPr id="4" name="TextBox 3">
            <a:extLst>
              <a:ext uri="{FF2B5EF4-FFF2-40B4-BE49-F238E27FC236}">
                <a16:creationId xmlns:a16="http://schemas.microsoft.com/office/drawing/2014/main" id="{0C5E6320-FBFA-E94C-8CBC-FBB0D182E622}"/>
              </a:ext>
            </a:extLst>
          </p:cNvPr>
          <p:cNvSpPr txBox="1"/>
          <p:nvPr/>
        </p:nvSpPr>
        <p:spPr>
          <a:xfrm>
            <a:off x="1600200" y="2819400"/>
            <a:ext cx="9299857" cy="4524315"/>
          </a:xfrm>
          <a:prstGeom prst="rect">
            <a:avLst/>
          </a:prstGeom>
          <a:noFill/>
        </p:spPr>
        <p:txBody>
          <a:bodyPr wrap="square" rtlCol="0">
            <a:spAutoFit/>
          </a:bodyPr>
          <a:lstStyle/>
          <a:p>
            <a:r>
              <a:rPr lang="en-US" sz="3600" b="1">
                <a:solidFill>
                  <a:schemeClr val="accent4"/>
                </a:solidFill>
              </a:rPr>
              <a:t>“For</a:t>
            </a:r>
            <a:r>
              <a:rPr lang="en-US" sz="3600">
                <a:solidFill>
                  <a:schemeClr val="accent4"/>
                </a:solidFill>
              </a:rPr>
              <a:t> </a:t>
            </a:r>
            <a:r>
              <a:rPr lang="en-US" sz="3600"/>
              <a:t>(customer), </a:t>
            </a:r>
            <a:r>
              <a:rPr lang="en-US" sz="3600" b="1">
                <a:solidFill>
                  <a:schemeClr val="accent4"/>
                </a:solidFill>
              </a:rPr>
              <a:t>who</a:t>
            </a:r>
            <a:r>
              <a:rPr lang="en-US" sz="3600" b="1"/>
              <a:t> </a:t>
            </a:r>
            <a:r>
              <a:rPr lang="en-US" sz="3600"/>
              <a:t>(statement of need), </a:t>
            </a:r>
            <a:r>
              <a:rPr lang="en-US" sz="3600" b="1">
                <a:solidFill>
                  <a:schemeClr val="accent4"/>
                </a:solidFill>
              </a:rPr>
              <a:t>the</a:t>
            </a:r>
            <a:r>
              <a:rPr lang="en-US" sz="3600"/>
              <a:t> (product name) </a:t>
            </a:r>
            <a:r>
              <a:rPr lang="en-US" sz="3600" b="1">
                <a:solidFill>
                  <a:schemeClr val="accent4"/>
                </a:solidFill>
              </a:rPr>
              <a:t>is a</a:t>
            </a:r>
            <a:r>
              <a:rPr lang="en-US" sz="3600" b="1">
                <a:solidFill>
                  <a:schemeClr val="accent2"/>
                </a:solidFill>
              </a:rPr>
              <a:t> </a:t>
            </a:r>
            <a:r>
              <a:rPr lang="en-US" sz="3600"/>
              <a:t>(product category) </a:t>
            </a:r>
            <a:r>
              <a:rPr lang="en-US" sz="3600" b="1">
                <a:solidFill>
                  <a:schemeClr val="accent4"/>
                </a:solidFill>
              </a:rPr>
              <a:t>that</a:t>
            </a:r>
            <a:r>
              <a:rPr lang="en-US" sz="3600" b="1"/>
              <a:t> </a:t>
            </a:r>
            <a:r>
              <a:rPr lang="en-US" sz="3600"/>
              <a:t>(key benefit, compelling reason to buy).</a:t>
            </a:r>
          </a:p>
          <a:p>
            <a:endParaRPr lang="en-US" sz="3600"/>
          </a:p>
          <a:p>
            <a:r>
              <a:rPr lang="en-US" sz="3600" b="1">
                <a:solidFill>
                  <a:schemeClr val="accent4"/>
                </a:solidFill>
              </a:rPr>
              <a:t>Unlike</a:t>
            </a:r>
            <a:r>
              <a:rPr lang="en-US" sz="3600" b="1"/>
              <a:t> </a:t>
            </a:r>
            <a:r>
              <a:rPr lang="en-US" sz="3600"/>
              <a:t>(primary competitor),</a:t>
            </a:r>
          </a:p>
          <a:p>
            <a:endParaRPr lang="en-US" sz="3600"/>
          </a:p>
          <a:p>
            <a:r>
              <a:rPr lang="en-US" sz="3600" b="1">
                <a:solidFill>
                  <a:schemeClr val="accent4"/>
                </a:solidFill>
              </a:rPr>
              <a:t>Our product </a:t>
            </a:r>
            <a:r>
              <a:rPr lang="en-US" sz="3600"/>
              <a:t>(statement of primary differentiation).</a:t>
            </a:r>
            <a:r>
              <a:rPr lang="en-US" sz="3600" b="1">
                <a:solidFill>
                  <a:schemeClr val="accent4"/>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7550" y="533400"/>
            <a:ext cx="11366500" cy="588963"/>
          </a:xfrm>
          <a:prstGeom prst="rect">
            <a:avLst/>
          </a:prstGeom>
        </p:spPr>
        <p:txBody>
          <a:bodyPr/>
          <a:lstStyle/>
          <a:p>
            <a:r>
              <a:rPr lang="en-NZ" sz="3832" b="1">
                <a:solidFill>
                  <a:srgbClr val="0091C1"/>
                </a:solidFill>
                <a:latin typeface="Blacker Display" panose="02000503080000020003" pitchFamily="2" charset="0"/>
              </a:rPr>
              <a:t>Concept Canvas Template</a:t>
            </a:r>
          </a:p>
        </p:txBody>
      </p:sp>
      <p:sp>
        <p:nvSpPr>
          <p:cNvPr id="14" name="TextBox 13">
            <a:extLst>
              <a:ext uri="{FF2B5EF4-FFF2-40B4-BE49-F238E27FC236}">
                <a16:creationId xmlns:a16="http://schemas.microsoft.com/office/drawing/2014/main" id="{8346B6C7-E390-CB46-B891-1F57EDEEE918}"/>
              </a:ext>
            </a:extLst>
          </p:cNvPr>
          <p:cNvSpPr txBox="1"/>
          <p:nvPr/>
        </p:nvSpPr>
        <p:spPr>
          <a:xfrm>
            <a:off x="208514" y="2455415"/>
            <a:ext cx="3117865" cy="791563"/>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790" b="1" kern="0">
              <a:solidFill>
                <a:srgbClr val="58595B"/>
              </a:solidFill>
            </a:endParaRPr>
          </a:p>
        </p:txBody>
      </p:sp>
      <p:sp>
        <p:nvSpPr>
          <p:cNvPr id="15" name="TextBox 14">
            <a:extLst>
              <a:ext uri="{FF2B5EF4-FFF2-40B4-BE49-F238E27FC236}">
                <a16:creationId xmlns:a16="http://schemas.microsoft.com/office/drawing/2014/main" id="{446D5471-85ED-F140-BB54-7F0CCFB341F7}"/>
              </a:ext>
            </a:extLst>
          </p:cNvPr>
          <p:cNvSpPr txBox="1"/>
          <p:nvPr/>
        </p:nvSpPr>
        <p:spPr>
          <a:xfrm>
            <a:off x="3326376" y="2458211"/>
            <a:ext cx="9226535" cy="788767"/>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958" b="1" kern="0">
              <a:solidFill>
                <a:srgbClr val="58595B"/>
              </a:solidFill>
            </a:endParaRPr>
          </a:p>
        </p:txBody>
      </p:sp>
      <p:sp>
        <p:nvSpPr>
          <p:cNvPr id="16" name="TextBox 15">
            <a:extLst>
              <a:ext uri="{FF2B5EF4-FFF2-40B4-BE49-F238E27FC236}">
                <a16:creationId xmlns:a16="http://schemas.microsoft.com/office/drawing/2014/main" id="{FE317473-CFF7-604A-96B0-3C4BE3EA29A6}"/>
              </a:ext>
            </a:extLst>
          </p:cNvPr>
          <p:cNvSpPr txBox="1"/>
          <p:nvPr/>
        </p:nvSpPr>
        <p:spPr>
          <a:xfrm>
            <a:off x="208510" y="3248173"/>
            <a:ext cx="3900464" cy="20272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28" name="TextBox 27">
            <a:extLst>
              <a:ext uri="{FF2B5EF4-FFF2-40B4-BE49-F238E27FC236}">
                <a16:creationId xmlns:a16="http://schemas.microsoft.com/office/drawing/2014/main" id="{E6B57805-0CA4-174C-92CE-99BB737830B5}"/>
              </a:ext>
            </a:extLst>
          </p:cNvPr>
          <p:cNvSpPr txBox="1"/>
          <p:nvPr/>
        </p:nvSpPr>
        <p:spPr>
          <a:xfrm>
            <a:off x="208510" y="5284982"/>
            <a:ext cx="3900464" cy="2613222"/>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317" b="1" kern="0">
              <a:solidFill>
                <a:srgbClr val="58595B"/>
              </a:solidFill>
            </a:endParaRPr>
          </a:p>
        </p:txBody>
      </p:sp>
      <p:sp>
        <p:nvSpPr>
          <p:cNvPr id="29" name="TextBox 28">
            <a:extLst>
              <a:ext uri="{FF2B5EF4-FFF2-40B4-BE49-F238E27FC236}">
                <a16:creationId xmlns:a16="http://schemas.microsoft.com/office/drawing/2014/main" id="{431925AD-E1DB-9347-8CFB-8BC039A5F498}"/>
              </a:ext>
            </a:extLst>
          </p:cNvPr>
          <p:cNvSpPr txBox="1"/>
          <p:nvPr/>
        </p:nvSpPr>
        <p:spPr>
          <a:xfrm>
            <a:off x="4108974" y="3246978"/>
            <a:ext cx="4114110" cy="4660749"/>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257" b="1" kern="0">
              <a:solidFill>
                <a:srgbClr val="58595B"/>
              </a:solidFill>
            </a:endParaRPr>
          </a:p>
        </p:txBody>
      </p:sp>
      <p:sp>
        <p:nvSpPr>
          <p:cNvPr id="30" name="TextBox 29">
            <a:extLst>
              <a:ext uri="{FF2B5EF4-FFF2-40B4-BE49-F238E27FC236}">
                <a16:creationId xmlns:a16="http://schemas.microsoft.com/office/drawing/2014/main" id="{5926A0F1-DD1E-8F41-9C09-90722697112A}"/>
              </a:ext>
            </a:extLst>
          </p:cNvPr>
          <p:cNvSpPr txBox="1"/>
          <p:nvPr/>
        </p:nvSpPr>
        <p:spPr>
          <a:xfrm>
            <a:off x="8223085" y="3253209"/>
            <a:ext cx="4319382" cy="20826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31" name="TextBox 30">
            <a:extLst>
              <a:ext uri="{FF2B5EF4-FFF2-40B4-BE49-F238E27FC236}">
                <a16:creationId xmlns:a16="http://schemas.microsoft.com/office/drawing/2014/main" id="{EBE5E073-78A9-FF4D-A022-1DF90E3CC70D}"/>
              </a:ext>
            </a:extLst>
          </p:cNvPr>
          <p:cNvSpPr txBox="1"/>
          <p:nvPr/>
        </p:nvSpPr>
        <p:spPr>
          <a:xfrm>
            <a:off x="8221588" y="5353400"/>
            <a:ext cx="4331325" cy="2544804"/>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80AEF-F6D6-4BA3-818E-9BD1F0B1AE60}"/>
              </a:ext>
            </a:extLst>
          </p:cNvPr>
          <p:cNvSpPr>
            <a:spLocks noGrp="1"/>
          </p:cNvSpPr>
          <p:nvPr>
            <p:ph type="title" idx="4294967295"/>
          </p:nvPr>
        </p:nvSpPr>
        <p:spPr>
          <a:xfrm>
            <a:off x="1066800" y="612775"/>
            <a:ext cx="10299700" cy="590550"/>
          </a:xfrm>
          <a:prstGeom prst="rect">
            <a:avLst/>
          </a:prstGeom>
        </p:spPr>
        <p:txBody>
          <a:bodyPr/>
          <a:lstStyle/>
          <a:p>
            <a:r>
              <a:rPr lang="en-NZ" sz="3832" b="1">
                <a:solidFill>
                  <a:srgbClr val="0091C1"/>
                </a:solidFill>
                <a:latin typeface="Blacker Display" panose="02000503080000020003" pitchFamily="2" charset="0"/>
              </a:rPr>
              <a:t>Persona name:</a:t>
            </a:r>
          </a:p>
        </p:txBody>
      </p:sp>
      <p:sp>
        <p:nvSpPr>
          <p:cNvPr id="2" name="TextBox 1">
            <a:extLst>
              <a:ext uri="{FF2B5EF4-FFF2-40B4-BE49-F238E27FC236}">
                <a16:creationId xmlns:a16="http://schemas.microsoft.com/office/drawing/2014/main" id="{2046B981-1BFC-384C-892F-46D28713C844}"/>
              </a:ext>
            </a:extLst>
          </p:cNvPr>
          <p:cNvSpPr txBox="1"/>
          <p:nvPr/>
        </p:nvSpPr>
        <p:spPr>
          <a:xfrm>
            <a:off x="1524000" y="2603956"/>
            <a:ext cx="4495800" cy="2577644"/>
          </a:xfrm>
          <a:prstGeom prst="rect">
            <a:avLst/>
          </a:prstGeom>
          <a:noFill/>
        </p:spPr>
        <p:txBody>
          <a:bodyPr wrap="square" lIns="91440" tIns="45720" rIns="91440" bIns="45720" rtlCol="0" anchor="t">
            <a:noAutofit/>
          </a:bodyPr>
          <a:lstStyle/>
          <a:p>
            <a:endParaRPr lang="en-US" sz="1400" b="1"/>
          </a:p>
        </p:txBody>
      </p:sp>
      <p:sp>
        <p:nvSpPr>
          <p:cNvPr id="13" name="TextBox 12">
            <a:extLst>
              <a:ext uri="{FF2B5EF4-FFF2-40B4-BE49-F238E27FC236}">
                <a16:creationId xmlns:a16="http://schemas.microsoft.com/office/drawing/2014/main" id="{D927757C-44BB-2F42-B780-DAC2E4C001F1}"/>
              </a:ext>
            </a:extLst>
          </p:cNvPr>
          <p:cNvSpPr txBox="1"/>
          <p:nvPr/>
        </p:nvSpPr>
        <p:spPr>
          <a:xfrm>
            <a:off x="6781800" y="2739132"/>
            <a:ext cx="5029200" cy="2442468"/>
          </a:xfrm>
          <a:prstGeom prst="rect">
            <a:avLst/>
          </a:prstGeom>
          <a:noFill/>
        </p:spPr>
        <p:txBody>
          <a:bodyPr wrap="square" rtlCol="0">
            <a:noAutofit/>
          </a:bodyPr>
          <a:lstStyle/>
          <a:p>
            <a:endParaRPr lang="en-US" sz="1400" b="1"/>
          </a:p>
        </p:txBody>
      </p:sp>
      <p:sp>
        <p:nvSpPr>
          <p:cNvPr id="14" name="TextBox 13">
            <a:extLst>
              <a:ext uri="{FF2B5EF4-FFF2-40B4-BE49-F238E27FC236}">
                <a16:creationId xmlns:a16="http://schemas.microsoft.com/office/drawing/2014/main" id="{3CB69FA7-10F4-4348-AA9A-54A7024BC111}"/>
              </a:ext>
            </a:extLst>
          </p:cNvPr>
          <p:cNvSpPr txBox="1"/>
          <p:nvPr/>
        </p:nvSpPr>
        <p:spPr>
          <a:xfrm>
            <a:off x="1524000" y="6633784"/>
            <a:ext cx="4495800" cy="2967416"/>
          </a:xfrm>
          <a:prstGeom prst="rect">
            <a:avLst/>
          </a:prstGeom>
          <a:noFill/>
        </p:spPr>
        <p:txBody>
          <a:bodyPr wrap="square" rtlCol="0">
            <a:noAutofit/>
          </a:bodyPr>
          <a:lstStyle/>
          <a:p>
            <a:endParaRPr lang="en-US" sz="1400" b="1"/>
          </a:p>
        </p:txBody>
      </p:sp>
      <p:sp>
        <p:nvSpPr>
          <p:cNvPr id="15" name="TextBox 14">
            <a:extLst>
              <a:ext uri="{FF2B5EF4-FFF2-40B4-BE49-F238E27FC236}">
                <a16:creationId xmlns:a16="http://schemas.microsoft.com/office/drawing/2014/main" id="{8B94E9C7-46AB-7840-B17F-C12A2E5690CC}"/>
              </a:ext>
            </a:extLst>
          </p:cNvPr>
          <p:cNvSpPr txBox="1"/>
          <p:nvPr/>
        </p:nvSpPr>
        <p:spPr>
          <a:xfrm>
            <a:off x="6781800" y="6633785"/>
            <a:ext cx="5029200" cy="2738815"/>
          </a:xfrm>
          <a:prstGeom prst="rect">
            <a:avLst/>
          </a:prstGeom>
          <a:noFill/>
        </p:spPr>
        <p:txBody>
          <a:bodyPr wrap="square" rtlCol="0">
            <a:noAutofit/>
          </a:bodyPr>
          <a:lstStyle/>
          <a:p>
            <a:endParaRPr lang="en-US" sz="1400" b="1"/>
          </a:p>
        </p:txBody>
      </p:sp>
    </p:spTree>
    <p:extLst>
      <p:ext uri="{BB962C8B-B14F-4D97-AF65-F5344CB8AC3E}">
        <p14:creationId xmlns:p14="http://schemas.microsoft.com/office/powerpoint/2010/main" val="304061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8A7E2E-F2E5-0144-ABBA-D7184715C472}"/>
              </a:ext>
            </a:extLst>
          </p:cNvPr>
          <p:cNvSpPr/>
          <p:nvPr/>
        </p:nvSpPr>
        <p:spPr>
          <a:xfrm>
            <a:off x="-2514600" y="159133"/>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BEC2F5BB-FDAE-C342-93FB-3BD082FDAC24}"/>
              </a:ext>
            </a:extLst>
          </p:cNvPr>
          <p:cNvSpPr/>
          <p:nvPr/>
        </p:nvSpPr>
        <p:spPr>
          <a:xfrm>
            <a:off x="-2514600" y="1426206"/>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7272E436-6D83-004E-96BD-3DD49FE08E67}"/>
              </a:ext>
            </a:extLst>
          </p:cNvPr>
          <p:cNvSpPr/>
          <p:nvPr/>
        </p:nvSpPr>
        <p:spPr>
          <a:xfrm>
            <a:off x="-2514600" y="2605425"/>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8AB614C1-6B98-084F-A1C6-E60525B1D061}"/>
              </a:ext>
            </a:extLst>
          </p:cNvPr>
          <p:cNvSpPr/>
          <p:nvPr/>
        </p:nvSpPr>
        <p:spPr>
          <a:xfrm>
            <a:off x="-2514600" y="3784644"/>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141B20E-9430-A041-A4CB-85881FF1DC1B}"/>
              </a:ext>
            </a:extLst>
          </p:cNvPr>
          <p:cNvSpPr/>
          <p:nvPr/>
        </p:nvSpPr>
        <p:spPr>
          <a:xfrm>
            <a:off x="-2514600" y="4949118"/>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87500826-A171-8D4E-B48A-9D3156FB35A1}"/>
              </a:ext>
            </a:extLst>
          </p:cNvPr>
          <p:cNvSpPr/>
          <p:nvPr/>
        </p:nvSpPr>
        <p:spPr>
          <a:xfrm>
            <a:off x="-2514600" y="6128337"/>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5A8DAE1E-A8E2-AA4E-A433-30668C41E738}"/>
              </a:ext>
            </a:extLst>
          </p:cNvPr>
          <p:cNvSpPr/>
          <p:nvPr/>
        </p:nvSpPr>
        <p:spPr>
          <a:xfrm>
            <a:off x="-2518611" y="7292811"/>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D5F6E7D6-A97A-7A4F-94C0-37CA9AF690CC}"/>
              </a:ext>
            </a:extLst>
          </p:cNvPr>
          <p:cNvSpPr/>
          <p:nvPr/>
        </p:nvSpPr>
        <p:spPr>
          <a:xfrm>
            <a:off x="-2518611" y="8472030"/>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5" name="Title 4">
            <a:extLst>
              <a:ext uri="{FF2B5EF4-FFF2-40B4-BE49-F238E27FC236}">
                <a16:creationId xmlns:a16="http://schemas.microsoft.com/office/drawing/2014/main" id="{42B00FC0-A78B-3E4B-88F5-1C150CC03200}"/>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Impact map: Exercise</a:t>
            </a:r>
          </a:p>
        </p:txBody>
      </p:sp>
    </p:spTree>
    <p:extLst>
      <p:ext uri="{BB962C8B-B14F-4D97-AF65-F5344CB8AC3E}">
        <p14:creationId xmlns:p14="http://schemas.microsoft.com/office/powerpoint/2010/main" val="25428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40080" y="2601202"/>
            <a:ext cx="10866120" cy="1894598"/>
          </a:xfrm>
          <a:prstGeom prst="rect">
            <a:avLst/>
          </a:prstGeom>
        </p:spPr>
        <p:txBody>
          <a:bodyPr>
            <a:noAutofit/>
          </a:bodyPr>
          <a:lstStyle/>
          <a:p>
            <a:pPr marL="0" indent="0">
              <a:lnSpc>
                <a:spcPct val="100000"/>
              </a:lnSpc>
              <a:buNone/>
            </a:pPr>
            <a:r>
              <a:rPr lang="en-NZ" sz="2000"/>
              <a:t>In your breakout teams, create the future “to be” customer journey map using the template in the next slide.</a:t>
            </a:r>
          </a:p>
          <a:p>
            <a:pPr marL="0" indent="0">
              <a:lnSpc>
                <a:spcPct val="100000"/>
              </a:lnSpc>
              <a:buNone/>
            </a:pPr>
            <a:endParaRPr lang="en-NZ" sz="2000"/>
          </a:p>
          <a:p>
            <a:pPr marL="0" indent="0">
              <a:lnSpc>
                <a:spcPct val="100000"/>
              </a:lnSpc>
              <a:buNone/>
            </a:pPr>
            <a:r>
              <a:rPr lang="en-NZ" sz="2000" b="1"/>
              <a:t>Time 15 minutes</a:t>
            </a:r>
          </a:p>
          <a:p>
            <a:pPr marL="0" indent="0">
              <a:lnSpc>
                <a:spcPct val="100000"/>
              </a:lnSpc>
              <a:buNone/>
            </a:pPr>
            <a:endParaRPr lang="en-NZ" sz="2155" b="1"/>
          </a:p>
        </p:txBody>
      </p:sp>
      <p:sp>
        <p:nvSpPr>
          <p:cNvPr id="7" name="Title 4">
            <a:extLst>
              <a:ext uri="{FF2B5EF4-FFF2-40B4-BE49-F238E27FC236}">
                <a16:creationId xmlns:a16="http://schemas.microsoft.com/office/drawing/2014/main" id="{B856E71E-AFFA-4762-95E0-EECB9065A535}"/>
              </a:ext>
            </a:extLst>
          </p:cNvPr>
          <p:cNvSpPr txBox="1">
            <a:spLocks/>
          </p:cNvSpPr>
          <p:nvPr/>
        </p:nvSpPr>
        <p:spPr>
          <a:xfrm>
            <a:off x="640081" y="1617454"/>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2155">
                <a:solidFill>
                  <a:srgbClr val="0091C1"/>
                </a:solidFill>
                <a:latin typeface="Blacker Display" panose="02000503080000020003" pitchFamily="2" charset="0"/>
              </a:rPr>
              <a:t>Build a Journey Map – Breakout Teams</a:t>
            </a:r>
          </a:p>
        </p:txBody>
      </p:sp>
      <p:sp>
        <p:nvSpPr>
          <p:cNvPr id="9" name="Rectangle 8">
            <a:extLst>
              <a:ext uri="{FF2B5EF4-FFF2-40B4-BE49-F238E27FC236}">
                <a16:creationId xmlns:a16="http://schemas.microsoft.com/office/drawing/2014/main" id="{11F663D7-59DC-4E2D-B42D-A363AD5CF618}"/>
              </a:ext>
            </a:extLst>
          </p:cNvPr>
          <p:cNvSpPr/>
          <p:nvPr/>
        </p:nvSpPr>
        <p:spPr>
          <a:xfrm>
            <a:off x="9156094" y="4753635"/>
            <a:ext cx="2483957" cy="233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60123"/>
            <a:r>
              <a:rPr lang="en-NZ" sz="2000">
                <a:solidFill>
                  <a:prstClr val="white"/>
                </a:solidFill>
                <a:latin typeface="Arial"/>
              </a:rPr>
              <a:t>4. Create other persona journey maps if needed</a:t>
            </a:r>
          </a:p>
        </p:txBody>
      </p:sp>
      <p:sp>
        <p:nvSpPr>
          <p:cNvPr id="10" name="Rectangle 9">
            <a:extLst>
              <a:ext uri="{FF2B5EF4-FFF2-40B4-BE49-F238E27FC236}">
                <a16:creationId xmlns:a16="http://schemas.microsoft.com/office/drawing/2014/main" id="{D03153ED-35B7-42B9-89D2-6A9C59D32141}"/>
              </a:ext>
            </a:extLst>
          </p:cNvPr>
          <p:cNvSpPr/>
          <p:nvPr/>
        </p:nvSpPr>
        <p:spPr>
          <a:xfrm>
            <a:off x="5682344" y="4753637"/>
            <a:ext cx="2985561" cy="263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3. Think about the associated emotions with the journey and ways to alleviate them</a:t>
            </a:r>
          </a:p>
        </p:txBody>
      </p:sp>
      <p:sp>
        <p:nvSpPr>
          <p:cNvPr id="11" name="Rectangle 10">
            <a:extLst>
              <a:ext uri="{FF2B5EF4-FFF2-40B4-BE49-F238E27FC236}">
                <a16:creationId xmlns:a16="http://schemas.microsoft.com/office/drawing/2014/main" id="{2CD01D62-AFF1-481D-8A0A-E1F2DF14B100}"/>
              </a:ext>
            </a:extLst>
          </p:cNvPr>
          <p:cNvSpPr/>
          <p:nvPr/>
        </p:nvSpPr>
        <p:spPr>
          <a:xfrm>
            <a:off x="729784" y="4753634"/>
            <a:ext cx="1597506" cy="2485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1. Start with your Persona</a:t>
            </a:r>
          </a:p>
        </p:txBody>
      </p:sp>
      <p:sp>
        <p:nvSpPr>
          <p:cNvPr id="12" name="Rectangle 11">
            <a:extLst>
              <a:ext uri="{FF2B5EF4-FFF2-40B4-BE49-F238E27FC236}">
                <a16:creationId xmlns:a16="http://schemas.microsoft.com/office/drawing/2014/main" id="{2501B795-F55F-4668-BA9D-E712CBF0080F}"/>
              </a:ext>
            </a:extLst>
          </p:cNvPr>
          <p:cNvSpPr/>
          <p:nvPr/>
        </p:nvSpPr>
        <p:spPr>
          <a:xfrm>
            <a:off x="3039453" y="4753636"/>
            <a:ext cx="2154704" cy="2485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2. Map out the main journey through the product</a:t>
            </a:r>
          </a:p>
        </p:txBody>
      </p:sp>
      <p:sp>
        <p:nvSpPr>
          <p:cNvPr id="13" name="Title 4">
            <a:extLst>
              <a:ext uri="{FF2B5EF4-FFF2-40B4-BE49-F238E27FC236}">
                <a16:creationId xmlns:a16="http://schemas.microsoft.com/office/drawing/2014/main" id="{2A4D34F4-7B0B-4AA2-B507-48338C2895D6}"/>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 Instructions</a:t>
            </a:r>
          </a:p>
        </p:txBody>
      </p:sp>
    </p:spTree>
    <p:extLst>
      <p:ext uri="{BB962C8B-B14F-4D97-AF65-F5344CB8AC3E}">
        <p14:creationId xmlns:p14="http://schemas.microsoft.com/office/powerpoint/2010/main" val="209958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a:extLst>
              <a:ext uri="{FF2B5EF4-FFF2-40B4-BE49-F238E27FC236}">
                <a16:creationId xmlns:a16="http://schemas.microsoft.com/office/drawing/2014/main" id="{02C5E401-33F0-9348-B7DA-042808ADC4DF}"/>
              </a:ext>
            </a:extLst>
          </p:cNvPr>
          <p:cNvGraphicFramePr>
            <a:graphicFrameLocks noGrp="1"/>
          </p:cNvGraphicFramePr>
          <p:nvPr>
            <p:extLst>
              <p:ext uri="{D42A27DB-BD31-4B8C-83A1-F6EECF244321}">
                <p14:modId xmlns:p14="http://schemas.microsoft.com/office/powerpoint/2010/main" val="921734314"/>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r>
                        <a:rPr lang="en-NZ" sz="1700">
                          <a:ln>
                            <a:noFill/>
                          </a:ln>
                          <a:solidFill>
                            <a:schemeClr val="bg1"/>
                          </a:solidFill>
                        </a:rPr>
                        <a:t>Name:</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476721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err="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05366"/>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3952267"/>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962723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5742958"/>
                  </a:ext>
                </a:extLst>
              </a:tr>
            </a:tbl>
          </a:graphicData>
        </a:graphic>
      </p:graphicFrame>
      <p:sp>
        <p:nvSpPr>
          <p:cNvPr id="9" name="Title 4">
            <a:extLst>
              <a:ext uri="{FF2B5EF4-FFF2-40B4-BE49-F238E27FC236}">
                <a16:creationId xmlns:a16="http://schemas.microsoft.com/office/drawing/2014/main" id="{2635A169-AD57-E045-ABBF-613279D23901}"/>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a:t>
            </a:r>
          </a:p>
        </p:txBody>
      </p:sp>
    </p:spTree>
    <p:extLst>
      <p:ext uri="{BB962C8B-B14F-4D97-AF65-F5344CB8AC3E}">
        <p14:creationId xmlns:p14="http://schemas.microsoft.com/office/powerpoint/2010/main" val="144547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B321EDA-C601-4E66-882C-3F728601BCAF}"/>
              </a:ext>
            </a:extLst>
          </p:cNvPr>
          <p:cNvSpPr txBox="1">
            <a:spLocks/>
          </p:cNvSpPr>
          <p:nvPr/>
        </p:nvSpPr>
        <p:spPr>
          <a:xfrm>
            <a:off x="640082" y="2867224"/>
            <a:ext cx="10713718" cy="4020591"/>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b="1" dirty="0">
                <a:solidFill>
                  <a:schemeClr val="bg1"/>
                </a:solidFill>
                <a:latin typeface="Arial"/>
              </a:rPr>
              <a:t>Work as a group to:</a:t>
            </a:r>
            <a:endParaRPr lang="en-NZ" b="1"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Create the backbone of the story map for the case study using the story map template provided as an additional ppt file</a:t>
            </a:r>
            <a:endParaRPr lang="en-NZ" dirty="0">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Identify a number of stories for the product, and build the body of the Story Map</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Pick personas to use and craft stories for them</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Check the stories against the INVEST criteria</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b="1" dirty="0">
                <a:solidFill>
                  <a:schemeClr val="bg1"/>
                </a:solidFill>
                <a:latin typeface="Arial"/>
              </a:rPr>
              <a:t>As a</a:t>
            </a:r>
            <a:r>
              <a:rPr lang="en-NZ" dirty="0">
                <a:solidFill>
                  <a:schemeClr val="bg1"/>
                </a:solidFill>
                <a:latin typeface="Arial"/>
              </a:rPr>
              <a:t> &lt;role&gt; </a:t>
            </a:r>
            <a:r>
              <a:rPr lang="en-NZ" b="1" dirty="0">
                <a:solidFill>
                  <a:schemeClr val="bg1"/>
                </a:solidFill>
                <a:latin typeface="Arial"/>
              </a:rPr>
              <a:t>I want to </a:t>
            </a:r>
            <a:r>
              <a:rPr lang="en-NZ" dirty="0">
                <a:solidFill>
                  <a:schemeClr val="bg1"/>
                </a:solidFill>
                <a:latin typeface="Arial"/>
              </a:rPr>
              <a:t>&lt;feature&gt; </a:t>
            </a:r>
            <a:r>
              <a:rPr lang="en-NZ" b="1" dirty="0">
                <a:solidFill>
                  <a:schemeClr val="bg1"/>
                </a:solidFill>
                <a:latin typeface="Arial"/>
              </a:rPr>
              <a:t>so that </a:t>
            </a:r>
            <a:r>
              <a:rPr lang="en-NZ" dirty="0">
                <a:solidFill>
                  <a:schemeClr val="bg1"/>
                </a:solidFill>
                <a:latin typeface="Arial"/>
              </a:rPr>
              <a:t>&lt;benefit&gt;</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a:p>
            <a:pPr marL="0" indent="0" defTabSz="960123">
              <a:spcBef>
                <a:spcPts val="630"/>
              </a:spcBef>
              <a:spcAft>
                <a:spcPts val="630"/>
              </a:spcAft>
              <a:buClr>
                <a:prstClr val="white"/>
              </a:buClr>
              <a:buNone/>
            </a:pPr>
            <a:r>
              <a:rPr lang="en-NZ" b="1" dirty="0">
                <a:solidFill>
                  <a:schemeClr val="bg1"/>
                </a:solidFill>
                <a:latin typeface="Arial"/>
              </a:rPr>
              <a:t>20 minutes</a:t>
            </a:r>
            <a:endParaRPr lang="en-NZ" b="1">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p:txBody>
      </p:sp>
      <p:sp>
        <p:nvSpPr>
          <p:cNvPr id="4" name="Title 4">
            <a:extLst>
              <a:ext uri="{FF2B5EF4-FFF2-40B4-BE49-F238E27FC236}">
                <a16:creationId xmlns:a16="http://schemas.microsoft.com/office/drawing/2014/main" id="{C84647F2-C64D-4E6C-B30A-5D5FEF450B2C}"/>
              </a:ext>
            </a:extLst>
          </p:cNvPr>
          <p:cNvSpPr txBox="1">
            <a:spLocks/>
          </p:cNvSpPr>
          <p:nvPr/>
        </p:nvSpPr>
        <p:spPr>
          <a:xfrm>
            <a:off x="729784" y="757633"/>
            <a:ext cx="13309124"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711">
                <a:solidFill>
                  <a:srgbClr val="0091C1"/>
                </a:solidFill>
              </a:rPr>
              <a:t>Backbone and User Stories – Exercise Instructions</a:t>
            </a:r>
          </a:p>
        </p:txBody>
      </p:sp>
    </p:spTree>
    <p:extLst>
      <p:ext uri="{BB962C8B-B14F-4D97-AF65-F5344CB8AC3E}">
        <p14:creationId xmlns:p14="http://schemas.microsoft.com/office/powerpoint/2010/main" val="2484344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840BA1B-03B3-4102-9FDB-376635C5D60E}"/>
              </a:ext>
            </a:extLst>
          </p:cNvPr>
          <p:cNvSpPr txBox="1">
            <a:spLocks/>
          </p:cNvSpPr>
          <p:nvPr/>
        </p:nvSpPr>
        <p:spPr>
          <a:xfrm>
            <a:off x="811035" y="3061610"/>
            <a:ext cx="9913571" cy="3357221"/>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lnSpc>
                <a:spcPct val="110000"/>
              </a:lnSpc>
              <a:spcBef>
                <a:spcPts val="630"/>
              </a:spcBef>
              <a:spcAft>
                <a:spcPts val="630"/>
              </a:spcAft>
              <a:buClr>
                <a:srgbClr val="7BBFDB"/>
              </a:buClr>
              <a:buNone/>
            </a:pPr>
            <a:r>
              <a:rPr lang="en-NZ" b="1" dirty="0">
                <a:solidFill>
                  <a:schemeClr val="bg1"/>
                </a:solidFill>
                <a:latin typeface="Arial"/>
              </a:rPr>
              <a:t>For the case study:</a:t>
            </a:r>
            <a:endParaRPr lang="en-NZ" b="1"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Use the </a:t>
            </a:r>
            <a:r>
              <a:rPr lang="en-NZ" dirty="0" err="1">
                <a:solidFill>
                  <a:schemeClr val="bg1"/>
                </a:solidFill>
                <a:latin typeface="Arial"/>
              </a:rPr>
              <a:t>MoSCoW</a:t>
            </a:r>
            <a:r>
              <a:rPr lang="en-NZ" dirty="0">
                <a:solidFill>
                  <a:schemeClr val="bg1"/>
                </a:solidFill>
                <a:latin typeface="Arial"/>
              </a:rPr>
              <a:t> rating to derive a first clustering of stories on your story map</a:t>
            </a:r>
            <a:endParaRPr lang="en-NZ"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Group stories into a sequence of Minimum Viable Product (MVP) increments (Must Have, Should Have, Could Have, Won’t Have …Yet) </a:t>
            </a:r>
            <a:endParaRPr lang="en-NZ">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endParaRPr lang="en-NZ" dirty="0">
              <a:solidFill>
                <a:schemeClr val="bg1"/>
              </a:solidFill>
              <a:latin typeface="Arial"/>
              <a:cs typeface="Arial"/>
            </a:endParaRPr>
          </a:p>
          <a:p>
            <a:pPr marL="0" indent="0" defTabSz="960123">
              <a:lnSpc>
                <a:spcPct val="110000"/>
              </a:lnSpc>
              <a:spcBef>
                <a:spcPts val="630"/>
              </a:spcBef>
              <a:spcAft>
                <a:spcPts val="630"/>
              </a:spcAft>
              <a:buClrTx/>
              <a:buNone/>
            </a:pPr>
            <a:r>
              <a:rPr lang="en-NZ" b="1" dirty="0">
                <a:solidFill>
                  <a:schemeClr val="bg1"/>
                </a:solidFill>
                <a:latin typeface="Arial"/>
              </a:rPr>
              <a:t>10 minutes</a:t>
            </a:r>
            <a:endParaRPr lang="en-NZ" b="1">
              <a:solidFill>
                <a:schemeClr val="bg1"/>
              </a:solidFill>
              <a:latin typeface="Arial"/>
              <a:cs typeface="Arial"/>
            </a:endParaRPr>
          </a:p>
        </p:txBody>
      </p:sp>
      <p:sp>
        <p:nvSpPr>
          <p:cNvPr id="7" name="Title 4">
            <a:extLst>
              <a:ext uri="{FF2B5EF4-FFF2-40B4-BE49-F238E27FC236}">
                <a16:creationId xmlns:a16="http://schemas.microsoft.com/office/drawing/2014/main" id="{01CFF91E-4559-418E-955B-5DFADB9B4E55}"/>
              </a:ext>
            </a:extLst>
          </p:cNvPr>
          <p:cNvSpPr txBox="1">
            <a:spLocks/>
          </p:cNvSpPr>
          <p:nvPr/>
        </p:nvSpPr>
        <p:spPr>
          <a:xfrm>
            <a:off x="640081" y="1624630"/>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Prioritize Your Work – Breakout Teams</a:t>
            </a:r>
          </a:p>
        </p:txBody>
      </p:sp>
      <p:sp>
        <p:nvSpPr>
          <p:cNvPr id="8" name="Title 4">
            <a:extLst>
              <a:ext uri="{FF2B5EF4-FFF2-40B4-BE49-F238E27FC236}">
                <a16:creationId xmlns:a16="http://schemas.microsoft.com/office/drawing/2014/main" id="{C98978BC-92CA-46DA-96C0-977E92709D9A}"/>
              </a:ext>
            </a:extLst>
          </p:cNvPr>
          <p:cNvSpPr txBox="1">
            <a:spLocks/>
          </p:cNvSpPr>
          <p:nvPr/>
        </p:nvSpPr>
        <p:spPr>
          <a:xfrm>
            <a:off x="729784" y="75763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Prioritise Your Work – Exercise Instructions</a:t>
            </a:r>
          </a:p>
        </p:txBody>
      </p:sp>
    </p:spTree>
    <p:extLst>
      <p:ext uri="{BB962C8B-B14F-4D97-AF65-F5344CB8AC3E}">
        <p14:creationId xmlns:p14="http://schemas.microsoft.com/office/powerpoint/2010/main" val="27954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ECEF720-6F89-7E4B-B65E-BC1CAC8010EF}"/>
              </a:ext>
            </a:extLst>
          </p:cNvPr>
          <p:cNvSpPr txBox="1">
            <a:spLocks/>
          </p:cNvSpPr>
          <p:nvPr/>
        </p:nvSpPr>
        <p:spPr>
          <a:xfrm>
            <a:off x="638821" y="564480"/>
            <a:ext cx="11340000" cy="791280"/>
          </a:xfrm>
          <a:prstGeom prst="rect">
            <a:avLst/>
          </a:prstGeom>
        </p:spPr>
        <p:txBody>
          <a:bodyPr>
            <a:noAutofit/>
          </a:bodyPr>
          <a:lstStyle>
            <a:lvl1pPr>
              <a:defRPr>
                <a:latin typeface="+mj-lt"/>
                <a:ea typeface="+mj-ea"/>
                <a:cs typeface="+mj-cs"/>
              </a:defRPr>
            </a:lvl1pPr>
          </a:lstStyle>
          <a:p>
            <a:pPr defTabSz="914400"/>
            <a:r>
              <a:rPr lang="en-NZ" sz="3600" kern="0">
                <a:solidFill>
                  <a:srgbClr val="0091C1"/>
                </a:solidFill>
              </a:rPr>
              <a:t>Introductions</a:t>
            </a:r>
          </a:p>
        </p:txBody>
      </p:sp>
      <p:sp>
        <p:nvSpPr>
          <p:cNvPr id="5" name="Rectangle 4">
            <a:extLst>
              <a:ext uri="{FF2B5EF4-FFF2-40B4-BE49-F238E27FC236}">
                <a16:creationId xmlns:a16="http://schemas.microsoft.com/office/drawing/2014/main" id="{2648177F-34EE-B94C-94B4-85286BCA1A90}"/>
              </a:ext>
            </a:extLst>
          </p:cNvPr>
          <p:cNvSpPr/>
          <p:nvPr/>
        </p:nvSpPr>
        <p:spPr>
          <a:xfrm>
            <a:off x="-1168998"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2" name="Rectangle 11">
            <a:extLst>
              <a:ext uri="{FF2B5EF4-FFF2-40B4-BE49-F238E27FC236}">
                <a16:creationId xmlns:a16="http://schemas.microsoft.com/office/drawing/2014/main" id="{5352A346-2ADB-F144-B4FC-DF5A03991CC8}"/>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3" name="Rectangle 12">
            <a:extLst>
              <a:ext uri="{FF2B5EF4-FFF2-40B4-BE49-F238E27FC236}">
                <a16:creationId xmlns:a16="http://schemas.microsoft.com/office/drawing/2014/main" id="{971A9316-CD42-854A-8201-C4C845FDB2EF}"/>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4" name="Rectangle 13">
            <a:extLst>
              <a:ext uri="{FF2B5EF4-FFF2-40B4-BE49-F238E27FC236}">
                <a16:creationId xmlns:a16="http://schemas.microsoft.com/office/drawing/2014/main" id="{0936B50D-ED2A-DF4C-92F8-374ED5355059}"/>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8" name="Rectangle 17">
            <a:extLst>
              <a:ext uri="{FF2B5EF4-FFF2-40B4-BE49-F238E27FC236}">
                <a16:creationId xmlns:a16="http://schemas.microsoft.com/office/drawing/2014/main" id="{53A8FE7A-EF77-284B-A521-ECA69BEE0C11}"/>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9" name="Rectangle 18">
            <a:extLst>
              <a:ext uri="{FF2B5EF4-FFF2-40B4-BE49-F238E27FC236}">
                <a16:creationId xmlns:a16="http://schemas.microsoft.com/office/drawing/2014/main" id="{FC459F9C-0E87-144A-8FC2-10A4E9C90144}"/>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0" name="Rectangle 19">
            <a:extLst>
              <a:ext uri="{FF2B5EF4-FFF2-40B4-BE49-F238E27FC236}">
                <a16:creationId xmlns:a16="http://schemas.microsoft.com/office/drawing/2014/main" id="{4E12F963-83C3-DC49-A816-20F9A379E06C}"/>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1" name="Rectangle 20">
            <a:extLst>
              <a:ext uri="{FF2B5EF4-FFF2-40B4-BE49-F238E27FC236}">
                <a16:creationId xmlns:a16="http://schemas.microsoft.com/office/drawing/2014/main" id="{180B6071-A7EE-CB41-AD76-BFCA0724E21E}"/>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2" name="Rectangle 21">
            <a:extLst>
              <a:ext uri="{FF2B5EF4-FFF2-40B4-BE49-F238E27FC236}">
                <a16:creationId xmlns:a16="http://schemas.microsoft.com/office/drawing/2014/main" id="{7B59CA49-ABD7-9D4B-BCF9-8A06F4983460}"/>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3" name="Rectangle 22">
            <a:extLst>
              <a:ext uri="{FF2B5EF4-FFF2-40B4-BE49-F238E27FC236}">
                <a16:creationId xmlns:a16="http://schemas.microsoft.com/office/drawing/2014/main" id="{98EB1BA3-A97A-4E44-A9AE-CA965954DE91}"/>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4" name="Rectangle 23">
            <a:extLst>
              <a:ext uri="{FF2B5EF4-FFF2-40B4-BE49-F238E27FC236}">
                <a16:creationId xmlns:a16="http://schemas.microsoft.com/office/drawing/2014/main" id="{35C3ADC4-4319-4744-9D64-D17D23C6FBA7}"/>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5" name="Rectangle 24">
            <a:extLst>
              <a:ext uri="{FF2B5EF4-FFF2-40B4-BE49-F238E27FC236}">
                <a16:creationId xmlns:a16="http://schemas.microsoft.com/office/drawing/2014/main" id="{D17B7E42-11F2-0940-BA6E-28D000FAB0CC}"/>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6" name="Rectangle 25">
            <a:extLst>
              <a:ext uri="{FF2B5EF4-FFF2-40B4-BE49-F238E27FC236}">
                <a16:creationId xmlns:a16="http://schemas.microsoft.com/office/drawing/2014/main" id="{7694B39A-9BFA-9343-AEE3-2BB7591577AD}"/>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7" name="Rectangle 26">
            <a:extLst>
              <a:ext uri="{FF2B5EF4-FFF2-40B4-BE49-F238E27FC236}">
                <a16:creationId xmlns:a16="http://schemas.microsoft.com/office/drawing/2014/main" id="{8F04265D-567A-7348-803C-9B42CCCD03E1}"/>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8" name="Rectangle 27">
            <a:extLst>
              <a:ext uri="{FF2B5EF4-FFF2-40B4-BE49-F238E27FC236}">
                <a16:creationId xmlns:a16="http://schemas.microsoft.com/office/drawing/2014/main" id="{C26B8B4A-946A-A54A-8C9B-B708B51EC197}"/>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9" name="Rectangle 28">
            <a:extLst>
              <a:ext uri="{FF2B5EF4-FFF2-40B4-BE49-F238E27FC236}">
                <a16:creationId xmlns:a16="http://schemas.microsoft.com/office/drawing/2014/main" id="{BA461D1E-3EFE-F84C-8FC8-56B99E81294B}"/>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0" name="Rectangle 29">
            <a:extLst>
              <a:ext uri="{FF2B5EF4-FFF2-40B4-BE49-F238E27FC236}">
                <a16:creationId xmlns:a16="http://schemas.microsoft.com/office/drawing/2014/main" id="{C368D419-BC56-B54B-9419-AF7A20EB72D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1" name="Rectangle 30">
            <a:extLst>
              <a:ext uri="{FF2B5EF4-FFF2-40B4-BE49-F238E27FC236}">
                <a16:creationId xmlns:a16="http://schemas.microsoft.com/office/drawing/2014/main" id="{80D8A5C2-4855-074B-B6E5-9ECD26B740E4}"/>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2" name="Rectangle 31">
            <a:extLst>
              <a:ext uri="{FF2B5EF4-FFF2-40B4-BE49-F238E27FC236}">
                <a16:creationId xmlns:a16="http://schemas.microsoft.com/office/drawing/2014/main" id="{8165072D-8B9F-5447-BDF0-26D3F3BCA74E}"/>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3" name="Rectangle 32">
            <a:extLst>
              <a:ext uri="{FF2B5EF4-FFF2-40B4-BE49-F238E27FC236}">
                <a16:creationId xmlns:a16="http://schemas.microsoft.com/office/drawing/2014/main" id="{E3AFAD4E-5980-5E41-973B-BEAFE64DC049}"/>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4" name="Rectangle 33">
            <a:extLst>
              <a:ext uri="{FF2B5EF4-FFF2-40B4-BE49-F238E27FC236}">
                <a16:creationId xmlns:a16="http://schemas.microsoft.com/office/drawing/2014/main" id="{E73FB72F-38C0-6042-ADB2-4D1BF7E61DCB}"/>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5" name="Rectangle 34">
            <a:extLst>
              <a:ext uri="{FF2B5EF4-FFF2-40B4-BE49-F238E27FC236}">
                <a16:creationId xmlns:a16="http://schemas.microsoft.com/office/drawing/2014/main" id="{0F906DA3-FAA2-B94D-8393-4D94240666E9}"/>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6" name="Rectangle 35">
            <a:extLst>
              <a:ext uri="{FF2B5EF4-FFF2-40B4-BE49-F238E27FC236}">
                <a16:creationId xmlns:a16="http://schemas.microsoft.com/office/drawing/2014/main" id="{A0A0D61D-DD1A-624B-B67C-2AE91F8C5895}"/>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7" name="Rectangle 36">
            <a:extLst>
              <a:ext uri="{FF2B5EF4-FFF2-40B4-BE49-F238E27FC236}">
                <a16:creationId xmlns:a16="http://schemas.microsoft.com/office/drawing/2014/main" id="{CE672F85-87ED-8048-A44E-8CF87F593F02}"/>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8" name="Rectangle 37">
            <a:extLst>
              <a:ext uri="{FF2B5EF4-FFF2-40B4-BE49-F238E27FC236}">
                <a16:creationId xmlns:a16="http://schemas.microsoft.com/office/drawing/2014/main" id="{29EE513B-9B29-8549-9FCD-F125528488BB}"/>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9" name="Rectangle 38">
            <a:extLst>
              <a:ext uri="{FF2B5EF4-FFF2-40B4-BE49-F238E27FC236}">
                <a16:creationId xmlns:a16="http://schemas.microsoft.com/office/drawing/2014/main" id="{4EA8ADAA-8A90-534A-BEB6-61F497C29B73}"/>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0" name="Rectangle 39">
            <a:extLst>
              <a:ext uri="{FF2B5EF4-FFF2-40B4-BE49-F238E27FC236}">
                <a16:creationId xmlns:a16="http://schemas.microsoft.com/office/drawing/2014/main" id="{8C90FE44-89BB-2348-9A16-93E87269AC4F}"/>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1" name="Rectangle 40">
            <a:extLst>
              <a:ext uri="{FF2B5EF4-FFF2-40B4-BE49-F238E27FC236}">
                <a16:creationId xmlns:a16="http://schemas.microsoft.com/office/drawing/2014/main" id="{7F78A6B6-A18E-B64D-A6BB-6BABA28E5ED8}"/>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2" name="Rectangle 41">
            <a:extLst>
              <a:ext uri="{FF2B5EF4-FFF2-40B4-BE49-F238E27FC236}">
                <a16:creationId xmlns:a16="http://schemas.microsoft.com/office/drawing/2014/main" id="{D197E8A1-2888-7340-9B23-F94407F86D8D}"/>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C8C5697-1BEB-6B45-A133-193F69A1D651}"/>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D601EFBD-A994-944E-8253-BC6B8CFA11C1}"/>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EA1643CB-9DB7-BF47-B168-675E3E6D362C}"/>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68336371-6D1E-9A4D-9CC1-164EF1581D3B}"/>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D658CF69-FB5B-4141-9666-11C2F04D9B2E}"/>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2A7312F-BE36-8D43-AAFA-61B29FB5C3E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B311C404-73BD-5B43-AB45-B7123D88A25D}"/>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58654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14FCF0-1545-454D-A467-E3C4A36BC2C5}"/>
              </a:ext>
            </a:extLst>
          </p:cNvPr>
          <p:cNvSpPr txBox="1">
            <a:spLocks/>
          </p:cNvSpPr>
          <p:nvPr/>
        </p:nvSpPr>
        <p:spPr>
          <a:xfrm>
            <a:off x="640082" y="2916517"/>
            <a:ext cx="9956969" cy="4894436"/>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283210" indent="-283210" defTabSz="960123">
              <a:spcBef>
                <a:spcPts val="630"/>
              </a:spcBef>
              <a:spcAft>
                <a:spcPts val="630"/>
              </a:spcAft>
              <a:buClr>
                <a:prstClr val="white"/>
              </a:buClr>
            </a:pPr>
            <a:r>
              <a:rPr lang="en-NZ" dirty="0">
                <a:solidFill>
                  <a:schemeClr val="bg1"/>
                </a:solidFill>
                <a:latin typeface="Arial"/>
              </a:rPr>
              <a:t>As a team, forecast the high priority stories for the case study product using either planning poker, t-shirt sizes, or another estimation technique.</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planning poker, determine what scale you want to use and estimate a single story of 2 points. Use that 2 point story as the basis for relative estimation of the rest of the stories.  Instead of using cards, you will discuss your estimates.</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t-shirt sizes, determine what sizes of t-shirts you want to use and estimate a single story that is small. Use that small story as the basis for relative estimation of the rest of the stories. You will discuss your estimates.  </a:t>
            </a:r>
            <a:endParaRPr lang="en-NZ" dirty="0">
              <a:solidFill>
                <a:schemeClr val="bg1"/>
              </a:solidFill>
              <a:latin typeface="Arial"/>
              <a:cs typeface="Arial"/>
            </a:endParaRPr>
          </a:p>
          <a:p>
            <a:pPr marL="0" indent="0" defTabSz="960123">
              <a:spcBef>
                <a:spcPts val="630"/>
              </a:spcBef>
              <a:spcAft>
                <a:spcPts val="630"/>
              </a:spcAft>
              <a:buClr>
                <a:srgbClr val="7BBFDB"/>
              </a:buClr>
              <a:buNone/>
            </a:pPr>
            <a:endParaRPr lang="en-NZ" dirty="0">
              <a:solidFill>
                <a:schemeClr val="bg1"/>
              </a:solidFill>
              <a:latin typeface="Arial"/>
              <a:cs typeface="Arial"/>
            </a:endParaRPr>
          </a:p>
          <a:p>
            <a:pPr marL="0" indent="0" defTabSz="960123">
              <a:spcBef>
                <a:spcPts val="630"/>
              </a:spcBef>
              <a:spcAft>
                <a:spcPts val="630"/>
              </a:spcAft>
              <a:buClr>
                <a:srgbClr val="7BBFDB"/>
              </a:buClr>
              <a:buNone/>
            </a:pPr>
            <a:r>
              <a:rPr lang="en-NZ" b="1" dirty="0">
                <a:solidFill>
                  <a:schemeClr val="bg1"/>
                </a:solidFill>
                <a:latin typeface="Arial"/>
              </a:rPr>
              <a:t>15 minutes</a:t>
            </a:r>
            <a:endParaRPr lang="en-NZ" b="1" dirty="0">
              <a:solidFill>
                <a:schemeClr val="bg1"/>
              </a:solidFill>
              <a:latin typeface="Arial"/>
              <a:cs typeface="Arial"/>
            </a:endParaRPr>
          </a:p>
        </p:txBody>
      </p:sp>
      <p:sp>
        <p:nvSpPr>
          <p:cNvPr id="7" name="Title 4">
            <a:extLst>
              <a:ext uri="{FF2B5EF4-FFF2-40B4-BE49-F238E27FC236}">
                <a16:creationId xmlns:a16="http://schemas.microsoft.com/office/drawing/2014/main" id="{10A2DB2F-C650-4512-B1F3-63742FD2D44B}"/>
              </a:ext>
            </a:extLst>
          </p:cNvPr>
          <p:cNvSpPr txBox="1">
            <a:spLocks/>
          </p:cNvSpPr>
          <p:nvPr/>
        </p:nvSpPr>
        <p:spPr>
          <a:xfrm>
            <a:off x="640081" y="1618481"/>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Estimate Your Work – Breakout Teams</a:t>
            </a:r>
          </a:p>
        </p:txBody>
      </p:sp>
      <p:sp>
        <p:nvSpPr>
          <p:cNvPr id="4" name="Title 4">
            <a:extLst>
              <a:ext uri="{FF2B5EF4-FFF2-40B4-BE49-F238E27FC236}">
                <a16:creationId xmlns:a16="http://schemas.microsoft.com/office/drawing/2014/main" id="{91630BF3-F86D-4095-B6F3-46C9C69ADF92}"/>
              </a:ext>
            </a:extLst>
          </p:cNvPr>
          <p:cNvSpPr txBox="1">
            <a:spLocks/>
          </p:cNvSpPr>
          <p:nvPr/>
        </p:nvSpPr>
        <p:spPr>
          <a:xfrm>
            <a:off x="729784" y="75062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Estimate Your Work – Exercise Instructions</a:t>
            </a:r>
          </a:p>
        </p:txBody>
      </p:sp>
    </p:spTree>
    <p:extLst>
      <p:ext uri="{BB962C8B-B14F-4D97-AF65-F5344CB8AC3E}">
        <p14:creationId xmlns:p14="http://schemas.microsoft.com/office/powerpoint/2010/main" val="4050986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999A02F6-EEC3-420D-9121-0EB0DBBA87AB}"/>
              </a:ext>
            </a:extLst>
          </p:cNvPr>
          <p:cNvSpPr txBox="1">
            <a:spLocks/>
          </p:cNvSpPr>
          <p:nvPr/>
        </p:nvSpPr>
        <p:spPr>
          <a:xfrm>
            <a:off x="640080" y="786798"/>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rPr>
              <a:t>Elaborate a User Story of your Choice</a:t>
            </a:r>
          </a:p>
        </p:txBody>
      </p:sp>
      <p:sp>
        <p:nvSpPr>
          <p:cNvPr id="2" name="Rectangle 1">
            <a:extLst>
              <a:ext uri="{FF2B5EF4-FFF2-40B4-BE49-F238E27FC236}">
                <a16:creationId xmlns:a16="http://schemas.microsoft.com/office/drawing/2014/main" id="{72DEE1FE-B120-45D7-B7F4-7094A82AAA24}"/>
              </a:ext>
            </a:extLst>
          </p:cNvPr>
          <p:cNvSpPr/>
          <p:nvPr/>
        </p:nvSpPr>
        <p:spPr>
          <a:xfrm>
            <a:off x="707456" y="2688473"/>
            <a:ext cx="10722544" cy="3531480"/>
          </a:xfrm>
          <a:prstGeom prst="rect">
            <a:avLst/>
          </a:prstGeom>
        </p:spPr>
        <p:txBody>
          <a:bodyPr wrap="square">
            <a:spAutoFit/>
          </a:bodyPr>
          <a:lstStyle/>
          <a:p>
            <a:pPr>
              <a:lnSpc>
                <a:spcPct val="90000"/>
              </a:lnSpc>
              <a:spcBef>
                <a:spcPts val="1050"/>
              </a:spcBef>
            </a:pPr>
            <a:r>
              <a:rPr lang="en-NZ" sz="1890" b="1">
                <a:solidFill>
                  <a:schemeClr val="bg1"/>
                </a:solidFill>
              </a:rPr>
              <a:t>Work as a group to get the one of the following user stories to ‘ready’:</a:t>
            </a:r>
          </a:p>
          <a:p>
            <a:pPr lvl="0"/>
            <a:endParaRPr lang="en-NZ" sz="1890">
              <a:solidFill>
                <a:schemeClr val="bg1"/>
              </a:solidFill>
            </a:endParaRPr>
          </a:p>
          <a:p>
            <a:pPr lvl="0"/>
            <a:r>
              <a:rPr lang="en-NZ" sz="1890">
                <a:solidFill>
                  <a:schemeClr val="bg1"/>
                </a:solidFill>
              </a:rPr>
              <a:t>“</a:t>
            </a:r>
            <a:r>
              <a:rPr lang="en-NZ" sz="1890" b="1">
                <a:solidFill>
                  <a:schemeClr val="bg1"/>
                </a:solidFill>
              </a:rPr>
              <a:t>As a </a:t>
            </a:r>
            <a:r>
              <a:rPr lang="en-NZ" sz="1890">
                <a:solidFill>
                  <a:schemeClr val="bg1"/>
                </a:solidFill>
              </a:rPr>
              <a:t>drink consumer </a:t>
            </a:r>
            <a:r>
              <a:rPr lang="en-NZ" sz="1890" b="1">
                <a:solidFill>
                  <a:schemeClr val="bg1"/>
                </a:solidFill>
              </a:rPr>
              <a:t>I want </a:t>
            </a:r>
            <a:r>
              <a:rPr lang="en-NZ" sz="1890">
                <a:solidFill>
                  <a:schemeClr val="bg1"/>
                </a:solidFill>
              </a:rPr>
              <a:t>to place a simple order </a:t>
            </a:r>
            <a:r>
              <a:rPr lang="en-NZ" sz="1890" b="1">
                <a:solidFill>
                  <a:schemeClr val="bg1"/>
                </a:solidFill>
              </a:rPr>
              <a:t>so that </a:t>
            </a:r>
            <a:r>
              <a:rPr lang="en-NZ" sz="1890">
                <a:solidFill>
                  <a:schemeClr val="bg1"/>
                </a:solidFill>
              </a:rPr>
              <a:t>I can get my drink without waiting”</a:t>
            </a:r>
            <a:endParaRPr lang="en-AU" sz="1890">
              <a:solidFill>
                <a:schemeClr val="bg1"/>
              </a:solidFill>
            </a:endParaRPr>
          </a:p>
          <a:p>
            <a:pPr lvl="0"/>
            <a:endParaRPr lang="en-NZ" sz="1890">
              <a:solidFill>
                <a:schemeClr val="bg1"/>
              </a:solidFill>
            </a:endParaRPr>
          </a:p>
          <a:p>
            <a:pPr lvl="0"/>
            <a:r>
              <a:rPr lang="en-NZ" sz="1890">
                <a:solidFill>
                  <a:schemeClr val="bg1"/>
                </a:solidFill>
              </a:rPr>
              <a:t>“</a:t>
            </a:r>
            <a:r>
              <a:rPr lang="en-NZ" sz="1890" b="1">
                <a:solidFill>
                  <a:schemeClr val="bg1"/>
                </a:solidFill>
              </a:rPr>
              <a:t>As a</a:t>
            </a:r>
            <a:r>
              <a:rPr lang="en-NZ" sz="1890">
                <a:solidFill>
                  <a:schemeClr val="bg1"/>
                </a:solidFill>
              </a:rPr>
              <a:t> barista </a:t>
            </a:r>
            <a:r>
              <a:rPr lang="en-NZ" sz="1890" b="1">
                <a:solidFill>
                  <a:schemeClr val="bg1"/>
                </a:solidFill>
              </a:rPr>
              <a:t>I want </a:t>
            </a:r>
            <a:r>
              <a:rPr lang="en-NZ" sz="1890">
                <a:solidFill>
                  <a:schemeClr val="bg1"/>
                </a:solidFill>
              </a:rPr>
              <a:t>to know what drink to make next </a:t>
            </a:r>
            <a:r>
              <a:rPr lang="en-NZ" sz="1890" b="1">
                <a:solidFill>
                  <a:schemeClr val="bg1"/>
                </a:solidFill>
              </a:rPr>
              <a:t>so that </a:t>
            </a:r>
            <a:r>
              <a:rPr lang="en-NZ" sz="1890">
                <a:solidFill>
                  <a:schemeClr val="bg1"/>
                </a:solidFill>
              </a:rPr>
              <a:t>I can plan my work”</a:t>
            </a:r>
            <a:endParaRPr lang="en-AU" sz="1890">
              <a:solidFill>
                <a:schemeClr val="bg1"/>
              </a:solidFill>
            </a:endParaRPr>
          </a:p>
          <a:p>
            <a:pPr>
              <a:lnSpc>
                <a:spcPct val="90000"/>
              </a:lnSpc>
              <a:spcBef>
                <a:spcPts val="1050"/>
              </a:spcBef>
            </a:pPr>
            <a:endParaRPr lang="en-NZ" sz="1890" b="1">
              <a:solidFill>
                <a:schemeClr val="bg1"/>
              </a:solidFill>
            </a:endParaRPr>
          </a:p>
          <a:p>
            <a:pPr marL="240019" indent="-240019">
              <a:lnSpc>
                <a:spcPct val="90000"/>
              </a:lnSpc>
              <a:spcBef>
                <a:spcPts val="1050"/>
              </a:spcBef>
              <a:buFont typeface="Arial" panose="020B0604020202020204" pitchFamily="34" charset="0"/>
              <a:buChar char="•"/>
            </a:pPr>
            <a:r>
              <a:rPr lang="en-NZ" sz="1890">
                <a:solidFill>
                  <a:schemeClr val="bg1"/>
                </a:solidFill>
              </a:rPr>
              <a:t>Consider if the stories can be made smaller</a:t>
            </a:r>
          </a:p>
          <a:p>
            <a:pPr marL="240019" indent="-240019">
              <a:lnSpc>
                <a:spcPct val="90000"/>
              </a:lnSpc>
              <a:spcBef>
                <a:spcPts val="1050"/>
              </a:spcBef>
              <a:buFont typeface="Arial" panose="020B0604020202020204" pitchFamily="34" charset="0"/>
              <a:buChar char="•"/>
            </a:pPr>
            <a:r>
              <a:rPr lang="en-NZ" sz="1890">
                <a:solidFill>
                  <a:schemeClr val="bg1"/>
                </a:solidFill>
              </a:rPr>
              <a:t>Define the Acceptance Criteria</a:t>
            </a:r>
          </a:p>
          <a:p>
            <a:pPr marL="240019" indent="-240019">
              <a:lnSpc>
                <a:spcPct val="90000"/>
              </a:lnSpc>
              <a:spcBef>
                <a:spcPts val="1050"/>
              </a:spcBef>
              <a:buFont typeface="Arial" panose="020B0604020202020204" pitchFamily="34" charset="0"/>
              <a:buChar char="•"/>
            </a:pPr>
            <a:r>
              <a:rPr lang="en-NZ" sz="1890">
                <a:solidFill>
                  <a:schemeClr val="bg1"/>
                </a:solidFill>
              </a:rPr>
              <a:t>Design(s)/ Lo Fi prototypes</a:t>
            </a:r>
          </a:p>
          <a:p>
            <a:pPr marL="240019" indent="-240019">
              <a:lnSpc>
                <a:spcPct val="90000"/>
              </a:lnSpc>
              <a:spcBef>
                <a:spcPts val="1050"/>
              </a:spcBef>
              <a:buFont typeface="Arial" panose="020B0604020202020204" pitchFamily="34" charset="0"/>
              <a:buChar char="•"/>
            </a:pPr>
            <a:r>
              <a:rPr lang="en-NZ" sz="1890">
                <a:solidFill>
                  <a:schemeClr val="bg1"/>
                </a:solidFill>
              </a:rPr>
              <a:t>Real world examples (if your PO can provide them)</a:t>
            </a:r>
          </a:p>
        </p:txBody>
      </p:sp>
    </p:spTree>
    <p:extLst>
      <p:ext uri="{BB962C8B-B14F-4D97-AF65-F5344CB8AC3E}">
        <p14:creationId xmlns:p14="http://schemas.microsoft.com/office/powerpoint/2010/main" val="2564263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4">
            <a:extLst>
              <a:ext uri="{FF2B5EF4-FFF2-40B4-BE49-F238E27FC236}">
                <a16:creationId xmlns:a16="http://schemas.microsoft.com/office/drawing/2014/main" id="{25982644-94CC-8B48-8229-3475F7D73809}"/>
              </a:ext>
            </a:extLst>
          </p:cNvPr>
          <p:cNvSpPr txBox="1">
            <a:spLocks/>
          </p:cNvSpPr>
          <p:nvPr/>
        </p:nvSpPr>
        <p:spPr>
          <a:xfrm>
            <a:off x="640081" y="762000"/>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US" sz="3360">
                <a:solidFill>
                  <a:srgbClr val="0091C1"/>
                </a:solidFill>
              </a:rPr>
              <a:t>Improvement Kata (Optional)</a:t>
            </a:r>
          </a:p>
        </p:txBody>
      </p:sp>
      <p:sp>
        <p:nvSpPr>
          <p:cNvPr id="41" name="TextBox 40">
            <a:extLst>
              <a:ext uri="{FF2B5EF4-FFF2-40B4-BE49-F238E27FC236}">
                <a16:creationId xmlns:a16="http://schemas.microsoft.com/office/drawing/2014/main" id="{2F6363F8-1FF5-9446-8D1F-194B36632F3E}"/>
              </a:ext>
            </a:extLst>
          </p:cNvPr>
          <p:cNvSpPr txBox="1"/>
          <p:nvPr/>
        </p:nvSpPr>
        <p:spPr>
          <a:xfrm>
            <a:off x="3657600" y="1600200"/>
            <a:ext cx="4846915" cy="523220"/>
          </a:xfrm>
          <a:prstGeom prst="rect">
            <a:avLst/>
          </a:prstGeom>
          <a:noFill/>
        </p:spPr>
        <p:txBody>
          <a:bodyPr wrap="square" rtlCol="0">
            <a:spAutoFit/>
          </a:bodyPr>
          <a:lstStyle/>
          <a:p>
            <a:pPr algn="ctr"/>
            <a:r>
              <a:rPr lang="en-US" sz="2800" b="1">
                <a:solidFill>
                  <a:schemeClr val="tx1">
                    <a:lumMod val="65000"/>
                    <a:lumOff val="35000"/>
                  </a:schemeClr>
                </a:solidFill>
              </a:rPr>
              <a:t>Improvement Theme</a:t>
            </a:r>
          </a:p>
        </p:txBody>
      </p:sp>
      <p:sp>
        <p:nvSpPr>
          <p:cNvPr id="42" name="Rectangle 41">
            <a:extLst>
              <a:ext uri="{FF2B5EF4-FFF2-40B4-BE49-F238E27FC236}">
                <a16:creationId xmlns:a16="http://schemas.microsoft.com/office/drawing/2014/main" id="{5F98001B-8514-1F40-8F82-1EF040FAD97A}"/>
              </a:ext>
            </a:extLst>
          </p:cNvPr>
          <p:cNvSpPr/>
          <p:nvPr/>
        </p:nvSpPr>
        <p:spPr>
          <a:xfrm>
            <a:off x="-12192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7FC8740-0AAF-6B40-AFA1-BA660FE1CA4B}"/>
              </a:ext>
            </a:extLst>
          </p:cNvPr>
          <p:cNvSpPr/>
          <p:nvPr/>
        </p:nvSpPr>
        <p:spPr>
          <a:xfrm>
            <a:off x="-22860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E9309B8B-A380-B54B-89E3-95A2B438E1A4}"/>
              </a:ext>
            </a:extLst>
          </p:cNvPr>
          <p:cNvSpPr/>
          <p:nvPr/>
        </p:nvSpPr>
        <p:spPr>
          <a:xfrm>
            <a:off x="-12192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61D1F382-F7DC-1B4E-8A38-C5771942A153}"/>
              </a:ext>
            </a:extLst>
          </p:cNvPr>
          <p:cNvSpPr/>
          <p:nvPr/>
        </p:nvSpPr>
        <p:spPr>
          <a:xfrm>
            <a:off x="-22860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A0AEC960-860B-DF41-8ADB-DBACCE5C296E}"/>
              </a:ext>
            </a:extLst>
          </p:cNvPr>
          <p:cNvSpPr/>
          <p:nvPr/>
        </p:nvSpPr>
        <p:spPr>
          <a:xfrm>
            <a:off x="-12192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F6577AD1-3743-B946-9B14-1399F73A629C}"/>
              </a:ext>
            </a:extLst>
          </p:cNvPr>
          <p:cNvSpPr/>
          <p:nvPr/>
        </p:nvSpPr>
        <p:spPr>
          <a:xfrm>
            <a:off x="-22860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46854E01-B9B3-C645-A9CB-0B59D4534CE1}"/>
              </a:ext>
            </a:extLst>
          </p:cNvPr>
          <p:cNvSpPr/>
          <p:nvPr/>
        </p:nvSpPr>
        <p:spPr>
          <a:xfrm>
            <a:off x="-12192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2B7E37F1-AF5D-E749-909A-EC33C6C3BA52}"/>
              </a:ext>
            </a:extLst>
          </p:cNvPr>
          <p:cNvSpPr/>
          <p:nvPr/>
        </p:nvSpPr>
        <p:spPr>
          <a:xfrm>
            <a:off x="-22860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0F98EB7E-87EC-B847-8292-C6FAB1BBD57F}"/>
              </a:ext>
            </a:extLst>
          </p:cNvPr>
          <p:cNvSpPr/>
          <p:nvPr/>
        </p:nvSpPr>
        <p:spPr>
          <a:xfrm>
            <a:off x="-12192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8B39CA7F-E015-FB4B-BA29-45B95B0CE18A}"/>
              </a:ext>
            </a:extLst>
          </p:cNvPr>
          <p:cNvSpPr/>
          <p:nvPr/>
        </p:nvSpPr>
        <p:spPr>
          <a:xfrm>
            <a:off x="-22860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81A32DBF-8ADC-7545-9BBD-F8D14C37C2DA}"/>
              </a:ext>
            </a:extLst>
          </p:cNvPr>
          <p:cNvSpPr/>
          <p:nvPr/>
        </p:nvSpPr>
        <p:spPr>
          <a:xfrm>
            <a:off x="-12192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381C825D-4C6F-AA4D-9F50-892B9E4E13EC}"/>
              </a:ext>
            </a:extLst>
          </p:cNvPr>
          <p:cNvSpPr/>
          <p:nvPr/>
        </p:nvSpPr>
        <p:spPr>
          <a:xfrm>
            <a:off x="-22860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8F966C73-8C21-C241-BD96-4D612CC2080A}"/>
              </a:ext>
            </a:extLst>
          </p:cNvPr>
          <p:cNvSpPr/>
          <p:nvPr/>
        </p:nvSpPr>
        <p:spPr>
          <a:xfrm>
            <a:off x="-12192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BC67A6E7-CB10-7246-9D55-C6B8226F1673}"/>
              </a:ext>
            </a:extLst>
          </p:cNvPr>
          <p:cNvSpPr/>
          <p:nvPr/>
        </p:nvSpPr>
        <p:spPr>
          <a:xfrm>
            <a:off x="-22860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DF80A959-4C66-E649-9054-ED22CA01091C}"/>
              </a:ext>
            </a:extLst>
          </p:cNvPr>
          <p:cNvSpPr/>
          <p:nvPr/>
        </p:nvSpPr>
        <p:spPr>
          <a:xfrm>
            <a:off x="-12192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03535A4B-19A7-8147-8BA7-5279C837CFE1}"/>
              </a:ext>
            </a:extLst>
          </p:cNvPr>
          <p:cNvSpPr/>
          <p:nvPr/>
        </p:nvSpPr>
        <p:spPr>
          <a:xfrm>
            <a:off x="-22860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A0CE4950-763F-284E-8CAA-CCC34F98CDDF}"/>
              </a:ext>
            </a:extLst>
          </p:cNvPr>
          <p:cNvSpPr/>
          <p:nvPr/>
        </p:nvSpPr>
        <p:spPr>
          <a:xfrm>
            <a:off x="-12192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4707E1BD-BD83-4C4C-A30D-FA5AAE275B4D}"/>
              </a:ext>
            </a:extLst>
          </p:cNvPr>
          <p:cNvSpPr/>
          <p:nvPr/>
        </p:nvSpPr>
        <p:spPr>
          <a:xfrm>
            <a:off x="-22860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20918095-0A9A-2B41-818E-B82BD5CD6513}"/>
              </a:ext>
            </a:extLst>
          </p:cNvPr>
          <p:cNvSpPr/>
          <p:nvPr/>
        </p:nvSpPr>
        <p:spPr>
          <a:xfrm>
            <a:off x="-33528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9402BCFA-4C68-7946-B35C-003EE864C411}"/>
              </a:ext>
            </a:extLst>
          </p:cNvPr>
          <p:cNvSpPr/>
          <p:nvPr/>
        </p:nvSpPr>
        <p:spPr>
          <a:xfrm>
            <a:off x="-44196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1161FE53-1CF2-1D4D-BD72-ACFD6EF38D24}"/>
              </a:ext>
            </a:extLst>
          </p:cNvPr>
          <p:cNvSpPr/>
          <p:nvPr/>
        </p:nvSpPr>
        <p:spPr>
          <a:xfrm>
            <a:off x="-33528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CEDCE11B-996D-9D49-954E-D64D991B263E}"/>
              </a:ext>
            </a:extLst>
          </p:cNvPr>
          <p:cNvSpPr/>
          <p:nvPr/>
        </p:nvSpPr>
        <p:spPr>
          <a:xfrm>
            <a:off x="-44196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115B6D13-4839-284F-9A15-F84364E220DA}"/>
              </a:ext>
            </a:extLst>
          </p:cNvPr>
          <p:cNvSpPr/>
          <p:nvPr/>
        </p:nvSpPr>
        <p:spPr>
          <a:xfrm>
            <a:off x="-33528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3A4474B3-4334-7A43-8E54-AD24E9B08C7F}"/>
              </a:ext>
            </a:extLst>
          </p:cNvPr>
          <p:cNvSpPr/>
          <p:nvPr/>
        </p:nvSpPr>
        <p:spPr>
          <a:xfrm>
            <a:off x="-44196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438485AA-ED66-D441-8FE5-67D0FBDF7272}"/>
              </a:ext>
            </a:extLst>
          </p:cNvPr>
          <p:cNvSpPr/>
          <p:nvPr/>
        </p:nvSpPr>
        <p:spPr>
          <a:xfrm>
            <a:off x="-33528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DEA66766-37DE-8D48-8BAE-4A40BB9BD5B6}"/>
              </a:ext>
            </a:extLst>
          </p:cNvPr>
          <p:cNvSpPr/>
          <p:nvPr/>
        </p:nvSpPr>
        <p:spPr>
          <a:xfrm>
            <a:off x="-44196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A5679F9C-2ABA-FC42-9CDF-1213B13CCF7A}"/>
              </a:ext>
            </a:extLst>
          </p:cNvPr>
          <p:cNvSpPr/>
          <p:nvPr/>
        </p:nvSpPr>
        <p:spPr>
          <a:xfrm>
            <a:off x="-33528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99DFACCE-E0AE-D34B-BAC7-FA6772EBD26B}"/>
              </a:ext>
            </a:extLst>
          </p:cNvPr>
          <p:cNvSpPr/>
          <p:nvPr/>
        </p:nvSpPr>
        <p:spPr>
          <a:xfrm>
            <a:off x="-44196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88AE09B7-4DF6-ED42-AA84-1DFDB66213DB}"/>
              </a:ext>
            </a:extLst>
          </p:cNvPr>
          <p:cNvSpPr/>
          <p:nvPr/>
        </p:nvSpPr>
        <p:spPr>
          <a:xfrm>
            <a:off x="-33528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870C9CF8-0762-8946-A69F-4E8CB4FAD17C}"/>
              </a:ext>
            </a:extLst>
          </p:cNvPr>
          <p:cNvSpPr/>
          <p:nvPr/>
        </p:nvSpPr>
        <p:spPr>
          <a:xfrm>
            <a:off x="-44196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75EDA6EA-5E0D-EA49-B1A4-562A5EC12379}"/>
              </a:ext>
            </a:extLst>
          </p:cNvPr>
          <p:cNvSpPr/>
          <p:nvPr/>
        </p:nvSpPr>
        <p:spPr>
          <a:xfrm>
            <a:off x="-33528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3DEFD5C8-8C03-EA4F-A009-A849D877B613}"/>
              </a:ext>
            </a:extLst>
          </p:cNvPr>
          <p:cNvSpPr/>
          <p:nvPr/>
        </p:nvSpPr>
        <p:spPr>
          <a:xfrm>
            <a:off x="-44196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50C64925-E846-6342-AD48-454A81CA9F7F}"/>
              </a:ext>
            </a:extLst>
          </p:cNvPr>
          <p:cNvSpPr/>
          <p:nvPr/>
        </p:nvSpPr>
        <p:spPr>
          <a:xfrm>
            <a:off x="-33528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97EDCB27-1102-5043-9A5A-581894E7C831}"/>
              </a:ext>
            </a:extLst>
          </p:cNvPr>
          <p:cNvSpPr/>
          <p:nvPr/>
        </p:nvSpPr>
        <p:spPr>
          <a:xfrm>
            <a:off x="-44196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EDFE7216-DCCF-5A45-8BC5-DF6CEBD7A2F2}"/>
              </a:ext>
            </a:extLst>
          </p:cNvPr>
          <p:cNvSpPr/>
          <p:nvPr/>
        </p:nvSpPr>
        <p:spPr>
          <a:xfrm>
            <a:off x="-33528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2C76169F-A158-8142-B958-D03D418F6764}"/>
              </a:ext>
            </a:extLst>
          </p:cNvPr>
          <p:cNvSpPr/>
          <p:nvPr/>
        </p:nvSpPr>
        <p:spPr>
          <a:xfrm>
            <a:off x="-44196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2735894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4727FE-E723-45D0-B6A5-9531FBBD6452}"/>
              </a:ext>
            </a:extLst>
          </p:cNvPr>
          <p:cNvSpPr>
            <a:spLocks noGrp="1"/>
          </p:cNvSpPr>
          <p:nvPr>
            <p:ph type="title" idx="4294967295"/>
          </p:nvPr>
        </p:nvSpPr>
        <p:spPr>
          <a:xfrm>
            <a:off x="762000" y="565150"/>
            <a:ext cx="10579100" cy="790575"/>
          </a:xfrm>
          <a:prstGeom prst="rect">
            <a:avLst/>
          </a:prstGeom>
        </p:spPr>
        <p:txBody>
          <a:bodyPr>
            <a:noAutofit/>
          </a:bodyPr>
          <a:lstStyle/>
          <a:p>
            <a:r>
              <a:rPr lang="en-NZ" sz="3600">
                <a:solidFill>
                  <a:srgbClr val="0091C1"/>
                </a:solidFill>
              </a:rPr>
              <a:t>Example Social Contract</a:t>
            </a:r>
          </a:p>
        </p:txBody>
      </p:sp>
      <p:sp>
        <p:nvSpPr>
          <p:cNvPr id="43" name="Rectangle 42">
            <a:extLst>
              <a:ext uri="{FF2B5EF4-FFF2-40B4-BE49-F238E27FC236}">
                <a16:creationId xmlns:a16="http://schemas.microsoft.com/office/drawing/2014/main" id="{54D95DF1-E883-F949-93F8-521A2E0D2505}"/>
              </a:ext>
            </a:extLst>
          </p:cNvPr>
          <p:cNvSpPr/>
          <p:nvPr/>
        </p:nvSpPr>
        <p:spPr>
          <a:xfrm>
            <a:off x="-12192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C57DE8C8-4039-8746-BAF6-98652D46655E}"/>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58EB5DD1-E2E2-4344-8F43-81C2B494C716}"/>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FC1F67BA-C49A-5C4B-8C71-ACAF65BBB83D}"/>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A60684C7-9192-C544-93D7-05F8191BDF06}"/>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DE38B8B-4AFC-3C46-9907-A6F7432909E5}"/>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889C5410-E1E7-DC40-95D2-9BD0C96C2C25}"/>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AACED1E0-69C9-8E48-9604-6BEB5E0E702F}"/>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051DEA5F-6AE8-0D4C-B9AB-61BA1904D53E}"/>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6AC7E207-1A72-3840-B638-3AC0E4CCAD53}"/>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D9A659CB-70BC-594F-BE27-DC0ED177D279}"/>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1AEE2681-0671-D944-84C8-ADC15618F01A}"/>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62F3DCC4-BDAE-3B48-948F-5B0B094A4ECB}"/>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E4D581B2-9831-AB44-A897-50E0F168AAEA}"/>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8732D080-2CEC-FD48-836E-4DCD04DDAECB}"/>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91CCC2CB-A454-1A40-91DC-4D4E17F68ADE}"/>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2E80F615-E06A-1D46-B31F-AEAF4473991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314FC6FF-9DCB-D647-9C1A-ED0E27095E9B}"/>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A820333D-9083-5E4B-B148-85577C2A2E42}"/>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EEBD95F4-7838-FB4D-86F0-BF393E51F8D2}"/>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2BDD4CAC-4E6A-384B-8D85-08F44DE565F3}"/>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60E341F5-DA9E-D643-8CF2-DD44AF833300}"/>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718F157C-4204-9B44-9D18-2993B55E742A}"/>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A1C52E1B-3A9F-DE4C-8CAA-5EEB98BB16E9}"/>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170559D7-04D4-664B-B1EA-0839C54DE6DE}"/>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EFA3863C-CAF3-1B4C-B22C-5E0BD8144DBF}"/>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4CB294B5-2E63-D841-AA8B-5BD262361254}"/>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130F24D7-7953-5F4A-BD84-0D285A2442C1}"/>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2446C4F3-F0FE-AA4F-A0E8-81964F483954}"/>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8BB67FE3-31A5-A441-BE61-A18ED22EFCE6}"/>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C4A334ED-22A4-D446-9647-EC61E9BF99DA}"/>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C18F0F6A-7FB2-AC4D-AD3A-E6BF6B6CF325}"/>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0D777B8B-7891-5C40-9C29-97B675D60161}"/>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F624F454-11CD-B941-B518-F1D9C2E272BD}"/>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3F10BC80-76FE-684D-80FA-9979357D68F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8" name="Rectangle 77">
            <a:extLst>
              <a:ext uri="{FF2B5EF4-FFF2-40B4-BE49-F238E27FC236}">
                <a16:creationId xmlns:a16="http://schemas.microsoft.com/office/drawing/2014/main" id="{F2E1EBA0-9D41-8246-9BB5-D11640518B8A}"/>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1171870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4CB475-D318-45ED-A354-EC33E6A5D73E}"/>
              </a:ext>
            </a:extLst>
          </p:cNvPr>
          <p:cNvSpPr>
            <a:spLocks noGrp="1"/>
          </p:cNvSpPr>
          <p:nvPr>
            <p:ph idx="1"/>
          </p:nvPr>
        </p:nvSpPr>
        <p:spPr>
          <a:xfrm>
            <a:off x="638822" y="1975441"/>
            <a:ext cx="11019778" cy="676628"/>
          </a:xfrm>
        </p:spPr>
        <p:txBody>
          <a:bodyPr>
            <a:normAutofit/>
          </a:bodyPr>
          <a:lstStyle/>
          <a:p>
            <a:pPr marL="0" indent="0">
              <a:buNone/>
            </a:pPr>
            <a:r>
              <a:rPr lang="en-NZ" sz="2000" b="1"/>
              <a:t>Objective: </a:t>
            </a:r>
            <a:r>
              <a:rPr lang="en-NZ" sz="2000"/>
              <a:t>Build a brochure in two iterations on Agile Fundamentals </a:t>
            </a:r>
          </a:p>
        </p:txBody>
      </p:sp>
      <p:graphicFrame>
        <p:nvGraphicFramePr>
          <p:cNvPr id="5" name="Table 4">
            <a:extLst>
              <a:ext uri="{FF2B5EF4-FFF2-40B4-BE49-F238E27FC236}">
                <a16:creationId xmlns:a16="http://schemas.microsoft.com/office/drawing/2014/main" id="{AEC52514-3E8A-4420-8A41-7220A3A28218}"/>
              </a:ext>
            </a:extLst>
          </p:cNvPr>
          <p:cNvGraphicFramePr>
            <a:graphicFrameLocks noGrp="1"/>
          </p:cNvGraphicFramePr>
          <p:nvPr>
            <p:extLst>
              <p:ext uri="{D42A27DB-BD31-4B8C-83A1-F6EECF244321}">
                <p14:modId xmlns:p14="http://schemas.microsoft.com/office/powerpoint/2010/main" val="3612230651"/>
              </p:ext>
            </p:extLst>
          </p:nvPr>
        </p:nvGraphicFramePr>
        <p:xfrm>
          <a:off x="730194" y="6265333"/>
          <a:ext cx="10090206" cy="2182243"/>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3799398">
                  <a:extLst>
                    <a:ext uri="{9D8B030D-6E8A-4147-A177-3AD203B41FA5}">
                      <a16:colId xmlns:a16="http://schemas.microsoft.com/office/drawing/2014/main" val="20001"/>
                    </a:ext>
                  </a:extLst>
                </a:gridCol>
                <a:gridCol w="3363402">
                  <a:extLst>
                    <a:ext uri="{9D8B030D-6E8A-4147-A177-3AD203B41FA5}">
                      <a16:colId xmlns:a16="http://schemas.microsoft.com/office/drawing/2014/main" val="20002"/>
                    </a:ext>
                  </a:extLst>
                </a:gridCol>
              </a:tblGrid>
              <a:tr h="304758">
                <a:tc>
                  <a:txBody>
                    <a:bodyPr/>
                    <a:lstStyle/>
                    <a:p>
                      <a:pPr>
                        <a:lnSpc>
                          <a:spcPct val="90000"/>
                        </a:lnSpc>
                      </a:pPr>
                      <a:r>
                        <a:rPr lang="en-NZ" sz="1800"/>
                        <a:t>Discovery</a:t>
                      </a:r>
                    </a:p>
                  </a:txBody>
                  <a:tcPr marL="96013" marR="96013" marT="48006" marB="48006">
                    <a:lnB w="38100" cmpd="sng">
                      <a:noFill/>
                    </a:lnB>
                    <a:solidFill>
                      <a:schemeClr val="accent2"/>
                    </a:solidFill>
                  </a:tcPr>
                </a:tc>
                <a:tc>
                  <a:txBody>
                    <a:bodyPr/>
                    <a:lstStyle/>
                    <a:p>
                      <a:pPr>
                        <a:lnSpc>
                          <a:spcPct val="90000"/>
                        </a:lnSpc>
                      </a:pPr>
                      <a:r>
                        <a:rPr lang="en-NZ" sz="1800"/>
                        <a:t>Iteration 1</a:t>
                      </a:r>
                    </a:p>
                  </a:txBody>
                  <a:tcPr marL="96013" marR="96013" marT="48006" marB="48006">
                    <a:lnB w="38100" cmpd="sng">
                      <a:noFill/>
                    </a:lnB>
                    <a:solidFill>
                      <a:schemeClr val="accent2"/>
                    </a:solidFill>
                  </a:tcPr>
                </a:tc>
                <a:tc>
                  <a:txBody>
                    <a:bodyPr/>
                    <a:lstStyle/>
                    <a:p>
                      <a:pPr>
                        <a:lnSpc>
                          <a:spcPct val="90000"/>
                        </a:lnSpc>
                      </a:pPr>
                      <a:r>
                        <a:rPr lang="en-NZ" sz="1800"/>
                        <a:t>Iteration 2</a:t>
                      </a:r>
                    </a:p>
                  </a:txBody>
                  <a:tcPr marL="96013" marR="96013" marT="48006" marB="48006">
                    <a:lnB w="38100" cmpd="sng">
                      <a:noFill/>
                    </a:lnB>
                    <a:solidFill>
                      <a:schemeClr val="accent2"/>
                    </a:solidFill>
                  </a:tcPr>
                </a:tc>
                <a:extLst>
                  <a:ext uri="{0D108BD9-81ED-4DB2-BD59-A6C34878D82A}">
                    <a16:rowId xmlns:a16="http://schemas.microsoft.com/office/drawing/2014/main" val="10000"/>
                  </a:ext>
                </a:extLst>
              </a:tr>
              <a:tr h="705222">
                <a:tc>
                  <a:txBody>
                    <a:bodyPr/>
                    <a:lstStyle/>
                    <a:p>
                      <a:pPr>
                        <a:lnSpc>
                          <a:spcPct val="90000"/>
                        </a:lnSpc>
                      </a:pPr>
                      <a:r>
                        <a:rPr lang="en-NZ" sz="1600">
                          <a:solidFill>
                            <a:schemeClr val="tx1">
                              <a:lumMod val="65000"/>
                              <a:lumOff val="35000"/>
                            </a:schemeClr>
                          </a:solidFill>
                        </a:rPr>
                        <a:t>Briefing 5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Assign roles – 2 mins </a:t>
                      </a:r>
                    </a:p>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3185">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no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3ADA9658-8047-42B8-BA41-D80825F700B6}"/>
              </a:ext>
            </a:extLst>
          </p:cNvPr>
          <p:cNvGraphicFramePr>
            <a:graphicFrameLocks noGrp="1"/>
          </p:cNvGraphicFramePr>
          <p:nvPr>
            <p:extLst>
              <p:ext uri="{D42A27DB-BD31-4B8C-83A1-F6EECF244321}">
                <p14:modId xmlns:p14="http://schemas.microsoft.com/office/powerpoint/2010/main" val="637920987"/>
              </p:ext>
            </p:extLst>
          </p:nvPr>
        </p:nvGraphicFramePr>
        <p:xfrm>
          <a:off x="730194" y="3280606"/>
          <a:ext cx="10090206" cy="2201419"/>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20040">
                <a:tc>
                  <a:txBody>
                    <a:bodyPr/>
                    <a:lstStyle/>
                    <a:p>
                      <a:pPr>
                        <a:spcBef>
                          <a:spcPts val="600"/>
                        </a:spcBef>
                      </a:pPr>
                      <a:r>
                        <a:rPr lang="en-NZ" sz="1800"/>
                        <a:t>Role</a:t>
                      </a:r>
                    </a:p>
                  </a:txBody>
                  <a:tcPr marL="96013" marR="96013" marT="48006" marB="48006">
                    <a:solidFill>
                      <a:schemeClr val="accent2"/>
                    </a:solidFill>
                  </a:tcPr>
                </a:tc>
                <a:tc>
                  <a:txBody>
                    <a:bodyPr/>
                    <a:lstStyle/>
                    <a:p>
                      <a:pPr>
                        <a:spcBef>
                          <a:spcPts val="600"/>
                        </a:spcBef>
                      </a:pPr>
                      <a:r>
                        <a:rPr lang="en-NZ" sz="1800"/>
                        <a:t>Description</a:t>
                      </a:r>
                    </a:p>
                  </a:txBody>
                  <a:tcPr marL="96013" marR="96013" marT="48006" marB="48006">
                    <a:solidFill>
                      <a:schemeClr val="accent2"/>
                    </a:solidFill>
                  </a:tcPr>
                </a:tc>
                <a:extLst>
                  <a:ext uri="{0D108BD9-81ED-4DB2-BD59-A6C34878D82A}">
                    <a16:rowId xmlns:a16="http://schemas.microsoft.com/office/drawing/2014/main" val="10000"/>
                  </a:ext>
                </a:extLst>
              </a:tr>
              <a:tr h="700888">
                <a:tc>
                  <a:txBody>
                    <a:bodyPr/>
                    <a:lstStyle/>
                    <a:p>
                      <a:pPr>
                        <a:lnSpc>
                          <a:spcPct val="90000"/>
                        </a:lnSpc>
                      </a:pPr>
                      <a:r>
                        <a:rPr lang="en-NZ" sz="1600">
                          <a:solidFill>
                            <a:schemeClr val="tx1">
                              <a:lumMod val="65000"/>
                              <a:lumOff val="35000"/>
                            </a:schemeClr>
                          </a:solidFill>
                        </a:rPr>
                        <a:t>Iteration manager</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Guide the process and timing, remove obstacles for the other team members</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7638">
                <a:tc>
                  <a:txBody>
                    <a:bodyPr/>
                    <a:lstStyle/>
                    <a:p>
                      <a:pPr>
                        <a:lnSpc>
                          <a:spcPct val="90000"/>
                        </a:lnSpc>
                      </a:pPr>
                      <a:r>
                        <a:rPr lang="en-NZ" sz="1600">
                          <a:solidFill>
                            <a:schemeClr val="tx1">
                              <a:lumMod val="65000"/>
                              <a:lumOff val="35000"/>
                            </a:schemeClr>
                          </a:solidFill>
                        </a:rPr>
                        <a:t>Builder(s)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Create the brochure</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7638">
                <a:tc>
                  <a:txBody>
                    <a:bodyPr/>
                    <a:lstStyle/>
                    <a:p>
                      <a:pPr>
                        <a:lnSpc>
                          <a:spcPct val="90000"/>
                        </a:lnSpc>
                      </a:pPr>
                      <a:r>
                        <a:rPr lang="en-NZ" sz="1600">
                          <a:solidFill>
                            <a:schemeClr val="tx1">
                              <a:lumMod val="65000"/>
                              <a:lumOff val="35000"/>
                            </a:schemeClr>
                          </a:solidFill>
                        </a:rPr>
                        <a:t>Decorator(s)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Decorate</a:t>
                      </a:r>
                      <a:r>
                        <a:rPr lang="en-NZ" sz="1600" baseline="0">
                          <a:solidFill>
                            <a:schemeClr val="tx1">
                              <a:lumMod val="65000"/>
                              <a:lumOff val="35000"/>
                            </a:schemeClr>
                          </a:solidFill>
                        </a:rPr>
                        <a:t> the brochure</a:t>
                      </a: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99263">
                <a:tc>
                  <a:txBody>
                    <a:bodyPr/>
                    <a:lstStyle/>
                    <a:p>
                      <a:pPr>
                        <a:lnSpc>
                          <a:spcPct val="90000"/>
                        </a:lnSpc>
                      </a:pPr>
                      <a:r>
                        <a:rPr lang="en-NZ" sz="1600">
                          <a:solidFill>
                            <a:schemeClr val="tx1">
                              <a:lumMod val="65000"/>
                              <a:lumOff val="35000"/>
                            </a:schemeClr>
                          </a:solidFill>
                        </a:rPr>
                        <a:t>Checker(s)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Check that the brochure meets the Product Owner’s needs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
        <p:nvSpPr>
          <p:cNvPr id="17" name="TextBox 16">
            <a:extLst>
              <a:ext uri="{FF2B5EF4-FFF2-40B4-BE49-F238E27FC236}">
                <a16:creationId xmlns:a16="http://schemas.microsoft.com/office/drawing/2014/main" id="{35FDFBD6-7E58-4E79-897A-E8D36F320B78}"/>
              </a:ext>
            </a:extLst>
          </p:cNvPr>
          <p:cNvSpPr txBox="1"/>
          <p:nvPr/>
        </p:nvSpPr>
        <p:spPr>
          <a:xfrm>
            <a:off x="638820" y="5834994"/>
            <a:ext cx="1587776" cy="400110"/>
          </a:xfrm>
          <a:prstGeom prst="rect">
            <a:avLst/>
          </a:prstGeom>
          <a:noFill/>
        </p:spPr>
        <p:txBody>
          <a:bodyPr wrap="square" rtlCol="0">
            <a:spAutoFit/>
          </a:bodyPr>
          <a:lstStyle/>
          <a:p>
            <a:pPr defTabSz="960123"/>
            <a:r>
              <a:rPr lang="en-NZ" sz="2000">
                <a:solidFill>
                  <a:prstClr val="white"/>
                </a:solidFill>
                <a:latin typeface="Arial"/>
              </a:rPr>
              <a:t>Structure</a:t>
            </a:r>
            <a:r>
              <a:rPr lang="en-NZ" sz="1890">
                <a:solidFill>
                  <a:prstClr val="white"/>
                </a:solidFill>
                <a:latin typeface="Arial"/>
              </a:rPr>
              <a:t>: </a:t>
            </a:r>
          </a:p>
        </p:txBody>
      </p:sp>
      <p:sp>
        <p:nvSpPr>
          <p:cNvPr id="18" name="Content Placeholder 2">
            <a:extLst>
              <a:ext uri="{FF2B5EF4-FFF2-40B4-BE49-F238E27FC236}">
                <a16:creationId xmlns:a16="http://schemas.microsoft.com/office/drawing/2014/main" id="{8D60CCF5-6A56-4A45-92A6-85735C1513CA}"/>
              </a:ext>
            </a:extLst>
          </p:cNvPr>
          <p:cNvSpPr txBox="1">
            <a:spLocks/>
          </p:cNvSpPr>
          <p:nvPr/>
        </p:nvSpPr>
        <p:spPr>
          <a:xfrm>
            <a:off x="638820" y="2892279"/>
            <a:ext cx="4835313" cy="443589"/>
          </a:xfrm>
          <a:prstGeom prst="rect">
            <a:avLst/>
          </a:prstGeom>
        </p:spPr>
        <p:txBody>
          <a:bodyPr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sz="1994">
                <a:solidFill>
                  <a:prstClr val="white"/>
                </a:solidFill>
                <a:latin typeface="Arial"/>
              </a:rPr>
              <a:t>Assign the following roles in your team:</a:t>
            </a:r>
          </a:p>
        </p:txBody>
      </p:sp>
      <p:sp>
        <p:nvSpPr>
          <p:cNvPr id="10" name="Title 2">
            <a:extLst>
              <a:ext uri="{FF2B5EF4-FFF2-40B4-BE49-F238E27FC236}">
                <a16:creationId xmlns:a16="http://schemas.microsoft.com/office/drawing/2014/main" id="{0A0F11D5-F390-4B93-BFA0-E40B78226959}"/>
              </a:ext>
            </a:extLst>
          </p:cNvPr>
          <p:cNvSpPr txBox="1">
            <a:spLocks/>
          </p:cNvSpPr>
          <p:nvPr/>
        </p:nvSpPr>
        <p:spPr>
          <a:xfrm>
            <a:off x="639990" y="757580"/>
            <a:ext cx="12929216" cy="676629"/>
          </a:xfrm>
          <a:prstGeom prst="rect">
            <a:avLst/>
          </a:prstGeom>
        </p:spPr>
        <p:txBody>
          <a:bodyPr vert="horz" lIns="109467" tIns="54734" rIns="109467" bIns="54734" rtlCol="0" anchor="t" anchorCtr="0">
            <a:noAutofit/>
          </a:bodyPr>
          <a:lstStyle>
            <a:lvl1pPr algn="l" defTabSz="802020" rtl="0" eaLnBrk="1" latinLnBrk="0" hangingPunct="1">
              <a:lnSpc>
                <a:spcPct val="90000"/>
              </a:lnSpc>
              <a:spcBef>
                <a:spcPct val="0"/>
              </a:spcBef>
              <a:buNone/>
              <a:defRPr lang="en-NZ" sz="2807" b="1" kern="1200" cap="none" baseline="0">
                <a:solidFill>
                  <a:srgbClr val="0091C1"/>
                </a:solidFill>
                <a:latin typeface="+mj-lt"/>
                <a:ea typeface="+mj-ea"/>
                <a:cs typeface="+mj-cs"/>
              </a:defRPr>
            </a:lvl1pPr>
          </a:lstStyle>
          <a:p>
            <a:r>
              <a:rPr lang="en-NZ" sz="3364"/>
              <a:t>Agile Fundamentals Brochure – Exercise Instructions</a:t>
            </a:r>
          </a:p>
        </p:txBody>
      </p:sp>
    </p:spTree>
    <p:extLst>
      <p:ext uri="{BB962C8B-B14F-4D97-AF65-F5344CB8AC3E}">
        <p14:creationId xmlns:p14="http://schemas.microsoft.com/office/powerpoint/2010/main" val="222959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3F1577-EEAA-47C9-ACCF-5C519CC29045}"/>
              </a:ext>
            </a:extLst>
          </p:cNvPr>
          <p:cNvSpPr>
            <a:spLocks noGrp="1"/>
          </p:cNvSpPr>
          <p:nvPr>
            <p:ph type="title"/>
          </p:nvPr>
        </p:nvSpPr>
        <p:spPr/>
        <p:txBody>
          <a:bodyPr/>
          <a:lstStyle/>
          <a:p>
            <a:r>
              <a:rPr lang="en-NZ"/>
              <a:t>Discuss and Draw – Exercise Instructions</a:t>
            </a:r>
          </a:p>
        </p:txBody>
      </p:sp>
      <p:sp>
        <p:nvSpPr>
          <p:cNvPr id="5" name="TextBox 4">
            <a:extLst>
              <a:ext uri="{FF2B5EF4-FFF2-40B4-BE49-F238E27FC236}">
                <a16:creationId xmlns:a16="http://schemas.microsoft.com/office/drawing/2014/main" id="{26A67B9D-E356-4BEE-AD23-175F5593DAEA}"/>
              </a:ext>
            </a:extLst>
          </p:cNvPr>
          <p:cNvSpPr txBox="1"/>
          <p:nvPr/>
        </p:nvSpPr>
        <p:spPr>
          <a:xfrm>
            <a:off x="638823" y="3101052"/>
            <a:ext cx="10132812" cy="1631216"/>
          </a:xfrm>
          <a:prstGeom prst="rect">
            <a:avLst/>
          </a:prstGeom>
          <a:noFill/>
        </p:spPr>
        <p:txBody>
          <a:bodyPr wrap="square" rtlCol="0">
            <a:spAutoFit/>
          </a:bodyPr>
          <a:lstStyle/>
          <a:p>
            <a:pPr defTabSz="960123"/>
            <a:r>
              <a:rPr lang="en-NZ" sz="2000">
                <a:solidFill>
                  <a:prstClr val="white"/>
                </a:solidFill>
                <a:latin typeface="Arial"/>
              </a:rPr>
              <a:t>In your breakout teams, take the Agile Manifesto (and Principles) and/or Heart of Agile and/or Modern Agile and create a visual representation to explain it to the class.</a:t>
            </a:r>
          </a:p>
          <a:p>
            <a:pPr defTabSz="960123"/>
            <a:endParaRPr lang="en-NZ" sz="2000">
              <a:solidFill>
                <a:prstClr val="white"/>
              </a:solidFill>
              <a:latin typeface="Arial"/>
            </a:endParaRPr>
          </a:p>
          <a:p>
            <a:pPr defTabSz="960123"/>
            <a:endParaRPr lang="en-NZ" sz="2000" b="1">
              <a:solidFill>
                <a:prstClr val="white"/>
              </a:solidFill>
              <a:latin typeface="Arial"/>
            </a:endParaRPr>
          </a:p>
          <a:p>
            <a:pPr defTabSz="960123"/>
            <a:r>
              <a:rPr lang="en-NZ" sz="2000" b="1">
                <a:solidFill>
                  <a:prstClr val="white"/>
                </a:solidFill>
                <a:latin typeface="Arial"/>
              </a:rPr>
              <a:t>10 minutes</a:t>
            </a:r>
          </a:p>
        </p:txBody>
      </p:sp>
    </p:spTree>
    <p:extLst>
      <p:ext uri="{BB962C8B-B14F-4D97-AF65-F5344CB8AC3E}">
        <p14:creationId xmlns:p14="http://schemas.microsoft.com/office/powerpoint/2010/main" val="3138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D7E-9198-484D-A619-ECF6C837820D}"/>
              </a:ext>
            </a:extLst>
          </p:cNvPr>
          <p:cNvSpPr>
            <a:spLocks noGrp="1"/>
          </p:cNvSpPr>
          <p:nvPr>
            <p:ph type="title"/>
          </p:nvPr>
        </p:nvSpPr>
        <p:spPr/>
        <p:txBody>
          <a:bodyPr/>
          <a:lstStyle/>
          <a:p>
            <a:r>
              <a:rPr lang="en-NZ"/>
              <a:t>Brochure– Breakout Teams</a:t>
            </a:r>
          </a:p>
        </p:txBody>
      </p:sp>
      <p:sp>
        <p:nvSpPr>
          <p:cNvPr id="3" name="Content Placeholder 2">
            <a:extLst>
              <a:ext uri="{FF2B5EF4-FFF2-40B4-BE49-F238E27FC236}">
                <a16:creationId xmlns:a16="http://schemas.microsoft.com/office/drawing/2014/main" id="{7B1B89D7-A3C0-4342-AFF6-FD50A6245132}"/>
              </a:ext>
            </a:extLst>
          </p:cNvPr>
          <p:cNvSpPr>
            <a:spLocks noGrp="1"/>
          </p:cNvSpPr>
          <p:nvPr>
            <p:ph idx="1"/>
          </p:nvPr>
        </p:nvSpPr>
        <p:spPr>
          <a:xfrm>
            <a:off x="638820" y="2659926"/>
            <a:ext cx="11172179" cy="5317766"/>
          </a:xfrm>
        </p:spPr>
        <p:txBody>
          <a:bodyPr>
            <a:normAutofit/>
          </a:bodyPr>
          <a:lstStyle/>
          <a:p>
            <a:pPr marL="0" indent="0">
              <a:lnSpc>
                <a:spcPct val="100000"/>
              </a:lnSpc>
              <a:buNone/>
            </a:pPr>
            <a:r>
              <a:rPr lang="en-NZ" sz="2000" b="1"/>
              <a:t>Project brief:</a:t>
            </a:r>
          </a:p>
          <a:p>
            <a:pPr marL="0" indent="0">
              <a:lnSpc>
                <a:spcPct val="100000"/>
              </a:lnSpc>
              <a:buNone/>
            </a:pPr>
            <a:r>
              <a:rPr lang="en-NZ" sz="2000"/>
              <a:t>In your teams, discuss and draw what roles you would need in your team right now if you were building the Brochure that we worked on earlier and what responsibilities would these roles have?</a:t>
            </a:r>
          </a:p>
          <a:p>
            <a:pPr marL="0" indent="0">
              <a:lnSpc>
                <a:spcPct val="100000"/>
              </a:lnSpc>
              <a:buNone/>
            </a:pPr>
            <a:endParaRPr lang="en-NZ" sz="2000"/>
          </a:p>
          <a:p>
            <a:pPr marL="0" indent="0">
              <a:lnSpc>
                <a:spcPct val="100000"/>
              </a:lnSpc>
              <a:buNone/>
            </a:pPr>
            <a:r>
              <a:rPr lang="en-NZ" sz="2000" b="1"/>
              <a:t>Identify:</a:t>
            </a:r>
          </a:p>
          <a:p>
            <a:pPr>
              <a:lnSpc>
                <a:spcPct val="100000"/>
              </a:lnSpc>
            </a:pPr>
            <a:r>
              <a:rPr lang="en-NZ" sz="2000"/>
              <a:t>Customer / stakeholders</a:t>
            </a:r>
          </a:p>
          <a:p>
            <a:pPr>
              <a:lnSpc>
                <a:spcPct val="100000"/>
              </a:lnSpc>
            </a:pPr>
            <a:r>
              <a:rPr lang="en-NZ" sz="2000"/>
              <a:t>Team required</a:t>
            </a:r>
          </a:p>
          <a:p>
            <a:pPr marL="0" indent="0">
              <a:lnSpc>
                <a:spcPct val="100000"/>
              </a:lnSpc>
              <a:spcAft>
                <a:spcPts val="630"/>
              </a:spcAft>
              <a:buNone/>
            </a:pPr>
            <a:r>
              <a:rPr lang="en-NZ" sz="2000"/>
              <a:t>After the allocated time, showcase your work to the rest of the class.</a:t>
            </a:r>
          </a:p>
          <a:p>
            <a:pPr marL="0" indent="0">
              <a:lnSpc>
                <a:spcPct val="100000"/>
              </a:lnSpc>
              <a:buNone/>
            </a:pPr>
            <a:r>
              <a:rPr lang="en-NZ" sz="2000" b="1"/>
              <a:t>Time: 10 minutes</a:t>
            </a:r>
          </a:p>
        </p:txBody>
      </p:sp>
    </p:spTree>
    <p:extLst>
      <p:ext uri="{BB962C8B-B14F-4D97-AF65-F5344CB8AC3E}">
        <p14:creationId xmlns:p14="http://schemas.microsoft.com/office/powerpoint/2010/main" val="269319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6A446-D966-4E8F-B059-4FF01CA71F79}"/>
              </a:ext>
            </a:extLst>
          </p:cNvPr>
          <p:cNvSpPr>
            <a:spLocks noGrp="1"/>
          </p:cNvSpPr>
          <p:nvPr>
            <p:ph type="title"/>
          </p:nvPr>
        </p:nvSpPr>
        <p:spPr/>
        <p:txBody>
          <a:bodyPr/>
          <a:lstStyle/>
          <a:p>
            <a:r>
              <a:rPr lang="en-NZ"/>
              <a:t>Value &amp; Flow exercise</a:t>
            </a:r>
          </a:p>
        </p:txBody>
      </p:sp>
      <p:sp>
        <p:nvSpPr>
          <p:cNvPr id="7" name="Content Placeholder 2">
            <a:extLst>
              <a:ext uri="{FF2B5EF4-FFF2-40B4-BE49-F238E27FC236}">
                <a16:creationId xmlns:a16="http://schemas.microsoft.com/office/drawing/2014/main" id="{3706F4C7-4324-8E44-B0EA-1C61D9FC0261}"/>
              </a:ext>
            </a:extLst>
          </p:cNvPr>
          <p:cNvSpPr>
            <a:spLocks noGrp="1"/>
          </p:cNvSpPr>
          <p:nvPr>
            <p:ph idx="1"/>
          </p:nvPr>
        </p:nvSpPr>
        <p:spPr>
          <a:xfrm>
            <a:off x="638821" y="2479680"/>
            <a:ext cx="11080292" cy="5368920"/>
          </a:xfrm>
        </p:spPr>
        <p:txBody>
          <a:bodyPr>
            <a:normAutofit/>
          </a:bodyPr>
          <a:lstStyle/>
          <a:p>
            <a:pPr marL="0" indent="0">
              <a:lnSpc>
                <a:spcPct val="100000"/>
              </a:lnSpc>
              <a:buNone/>
            </a:pPr>
            <a:r>
              <a:rPr lang="en-NZ" sz="2000" b="1"/>
              <a:t>Rules of the exercise:</a:t>
            </a:r>
          </a:p>
          <a:p>
            <a:pPr marL="0" indent="0">
              <a:lnSpc>
                <a:spcPct val="100000"/>
              </a:lnSpc>
              <a:buNone/>
            </a:pPr>
            <a:r>
              <a:rPr lang="en-NZ" sz="2000"/>
              <a:t>Each worker must move the package (grey dot) individually one by one to be to be colour treated. Once the package has been individually colour treated, it can be moved to ‘ready’. Only when the quota in the ‘ready’ section is reached the next worker may start to work on it. </a:t>
            </a:r>
          </a:p>
          <a:p>
            <a:pPr marL="0" indent="0">
              <a:lnSpc>
                <a:spcPct val="100000"/>
              </a:lnSpc>
              <a:buNone/>
            </a:pPr>
            <a:r>
              <a:rPr lang="en-NZ" sz="2000"/>
              <a:t>The timer is only stopped once all the packages are completely done. The manager will record the time on the board once the work is completely done.</a:t>
            </a:r>
            <a:br>
              <a:rPr lang="en-NZ" sz="2000"/>
            </a:br>
            <a:endParaRPr lang="en-NZ" sz="2000"/>
          </a:p>
          <a:p>
            <a:pPr marL="0" indent="0">
              <a:lnSpc>
                <a:spcPct val="100000"/>
              </a:lnSpc>
              <a:buNone/>
            </a:pPr>
            <a:r>
              <a:rPr lang="en-NZ" sz="2000" b="1"/>
              <a:t>Roles:</a:t>
            </a:r>
          </a:p>
          <a:p>
            <a:pPr>
              <a:lnSpc>
                <a:spcPct val="100000"/>
              </a:lnSpc>
            </a:pPr>
            <a:r>
              <a:rPr lang="en-NZ" sz="2000"/>
              <a:t>Workers </a:t>
            </a:r>
          </a:p>
          <a:p>
            <a:pPr>
              <a:lnSpc>
                <a:spcPct val="100000"/>
              </a:lnSpc>
            </a:pPr>
            <a:r>
              <a:rPr lang="en-NZ" sz="2000"/>
              <a:t>Manager (Time keeper) </a:t>
            </a:r>
          </a:p>
          <a:p>
            <a:pPr marL="0" indent="0">
              <a:lnSpc>
                <a:spcPct val="100000"/>
              </a:lnSpc>
              <a:buNone/>
            </a:pPr>
            <a:r>
              <a:rPr lang="en-NZ" sz="2000" b="1"/>
              <a:t>Time: 10 minutes</a:t>
            </a:r>
          </a:p>
        </p:txBody>
      </p:sp>
    </p:spTree>
    <p:extLst>
      <p:ext uri="{BB962C8B-B14F-4D97-AF65-F5344CB8AC3E}">
        <p14:creationId xmlns:p14="http://schemas.microsoft.com/office/powerpoint/2010/main" val="97629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995477-3354-3942-AC9D-52240861E918}"/>
              </a:ext>
            </a:extLst>
          </p:cNvPr>
          <p:cNvSpPr/>
          <p:nvPr/>
        </p:nvSpPr>
        <p:spPr>
          <a:xfrm>
            <a:off x="228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3" name="Oval 42">
            <a:extLst>
              <a:ext uri="{FF2B5EF4-FFF2-40B4-BE49-F238E27FC236}">
                <a16:creationId xmlns:a16="http://schemas.microsoft.com/office/drawing/2014/main" id="{9E348940-6C2C-8D40-B5A5-20E8DC638B55}"/>
              </a:ext>
            </a:extLst>
          </p:cNvPr>
          <p:cNvSpPr/>
          <p:nvPr/>
        </p:nvSpPr>
        <p:spPr>
          <a:xfrm>
            <a:off x="609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4" name="Oval 43">
            <a:extLst>
              <a:ext uri="{FF2B5EF4-FFF2-40B4-BE49-F238E27FC236}">
                <a16:creationId xmlns:a16="http://schemas.microsoft.com/office/drawing/2014/main" id="{A769E0C5-CDC9-BC44-B9A9-A6A5FC5EECA3}"/>
              </a:ext>
            </a:extLst>
          </p:cNvPr>
          <p:cNvSpPr/>
          <p:nvPr/>
        </p:nvSpPr>
        <p:spPr>
          <a:xfrm>
            <a:off x="1027214" y="3910076"/>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5" name="Oval 44">
            <a:extLst>
              <a:ext uri="{FF2B5EF4-FFF2-40B4-BE49-F238E27FC236}">
                <a16:creationId xmlns:a16="http://schemas.microsoft.com/office/drawing/2014/main" id="{B39D97D9-753C-5A46-A8F0-AF52B084F726}"/>
              </a:ext>
            </a:extLst>
          </p:cNvPr>
          <p:cNvSpPr/>
          <p:nvPr/>
        </p:nvSpPr>
        <p:spPr>
          <a:xfrm>
            <a:off x="457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6" name="Oval 45">
            <a:extLst>
              <a:ext uri="{FF2B5EF4-FFF2-40B4-BE49-F238E27FC236}">
                <a16:creationId xmlns:a16="http://schemas.microsoft.com/office/drawing/2014/main" id="{AD538FD1-7A24-0D48-A2CF-D960FA3D721F}"/>
              </a:ext>
            </a:extLst>
          </p:cNvPr>
          <p:cNvSpPr/>
          <p:nvPr/>
        </p:nvSpPr>
        <p:spPr>
          <a:xfrm>
            <a:off x="838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3" name="Oval 32">
            <a:extLst>
              <a:ext uri="{FF2B5EF4-FFF2-40B4-BE49-F238E27FC236}">
                <a16:creationId xmlns:a16="http://schemas.microsoft.com/office/drawing/2014/main" id="{18DEF82F-90E2-3D4B-AFDC-F0893EFD1802}"/>
              </a:ext>
            </a:extLst>
          </p:cNvPr>
          <p:cNvSpPr/>
          <p:nvPr/>
        </p:nvSpPr>
        <p:spPr>
          <a:xfrm>
            <a:off x="207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4" name="Oval 33">
            <a:extLst>
              <a:ext uri="{FF2B5EF4-FFF2-40B4-BE49-F238E27FC236}">
                <a16:creationId xmlns:a16="http://schemas.microsoft.com/office/drawing/2014/main" id="{F37891A0-79DE-E44B-97EF-FA86865738B8}"/>
              </a:ext>
            </a:extLst>
          </p:cNvPr>
          <p:cNvSpPr/>
          <p:nvPr/>
        </p:nvSpPr>
        <p:spPr>
          <a:xfrm>
            <a:off x="588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5" name="Oval 34">
            <a:extLst>
              <a:ext uri="{FF2B5EF4-FFF2-40B4-BE49-F238E27FC236}">
                <a16:creationId xmlns:a16="http://schemas.microsoft.com/office/drawing/2014/main" id="{E1F861A0-5A37-EE42-9255-90CB91B5DB8F}"/>
              </a:ext>
            </a:extLst>
          </p:cNvPr>
          <p:cNvSpPr/>
          <p:nvPr/>
        </p:nvSpPr>
        <p:spPr>
          <a:xfrm>
            <a:off x="969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6" name="Oval 35">
            <a:extLst>
              <a:ext uri="{FF2B5EF4-FFF2-40B4-BE49-F238E27FC236}">
                <a16:creationId xmlns:a16="http://schemas.microsoft.com/office/drawing/2014/main" id="{E9149609-EF89-9440-9635-A165A6E5A72F}"/>
              </a:ext>
            </a:extLst>
          </p:cNvPr>
          <p:cNvSpPr/>
          <p:nvPr/>
        </p:nvSpPr>
        <p:spPr>
          <a:xfrm>
            <a:off x="436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7" name="Oval 36">
            <a:extLst>
              <a:ext uri="{FF2B5EF4-FFF2-40B4-BE49-F238E27FC236}">
                <a16:creationId xmlns:a16="http://schemas.microsoft.com/office/drawing/2014/main" id="{EAE26C93-0A32-9D41-86B4-E9612A33817B}"/>
              </a:ext>
            </a:extLst>
          </p:cNvPr>
          <p:cNvSpPr/>
          <p:nvPr/>
        </p:nvSpPr>
        <p:spPr>
          <a:xfrm>
            <a:off x="817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8" name="Oval 37">
            <a:extLst>
              <a:ext uri="{FF2B5EF4-FFF2-40B4-BE49-F238E27FC236}">
                <a16:creationId xmlns:a16="http://schemas.microsoft.com/office/drawing/2014/main" id="{54EF1962-29DD-5C4F-AC2C-1FE386A998A3}"/>
              </a:ext>
            </a:extLst>
          </p:cNvPr>
          <p:cNvSpPr/>
          <p:nvPr/>
        </p:nvSpPr>
        <p:spPr>
          <a:xfrm>
            <a:off x="256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9" name="Oval 38">
            <a:extLst>
              <a:ext uri="{FF2B5EF4-FFF2-40B4-BE49-F238E27FC236}">
                <a16:creationId xmlns:a16="http://schemas.microsoft.com/office/drawing/2014/main" id="{712CE024-B663-144A-968B-8586D3E4D293}"/>
              </a:ext>
            </a:extLst>
          </p:cNvPr>
          <p:cNvSpPr/>
          <p:nvPr/>
        </p:nvSpPr>
        <p:spPr>
          <a:xfrm>
            <a:off x="637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0" name="Oval 39">
            <a:extLst>
              <a:ext uri="{FF2B5EF4-FFF2-40B4-BE49-F238E27FC236}">
                <a16:creationId xmlns:a16="http://schemas.microsoft.com/office/drawing/2014/main" id="{8E5E4699-D785-DC43-8714-2029778DBB00}"/>
              </a:ext>
            </a:extLst>
          </p:cNvPr>
          <p:cNvSpPr/>
          <p:nvPr/>
        </p:nvSpPr>
        <p:spPr>
          <a:xfrm>
            <a:off x="1018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1" name="Oval 40">
            <a:extLst>
              <a:ext uri="{FF2B5EF4-FFF2-40B4-BE49-F238E27FC236}">
                <a16:creationId xmlns:a16="http://schemas.microsoft.com/office/drawing/2014/main" id="{CBCC9B84-7636-3C45-9958-730DBABFFA99}"/>
              </a:ext>
            </a:extLst>
          </p:cNvPr>
          <p:cNvSpPr/>
          <p:nvPr/>
        </p:nvSpPr>
        <p:spPr>
          <a:xfrm>
            <a:off x="484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2" name="Oval 41">
            <a:extLst>
              <a:ext uri="{FF2B5EF4-FFF2-40B4-BE49-F238E27FC236}">
                <a16:creationId xmlns:a16="http://schemas.microsoft.com/office/drawing/2014/main" id="{D878338D-B81B-DA4B-A79A-730C9203AC8E}"/>
              </a:ext>
            </a:extLst>
          </p:cNvPr>
          <p:cNvSpPr/>
          <p:nvPr/>
        </p:nvSpPr>
        <p:spPr>
          <a:xfrm>
            <a:off x="865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2" name="Oval 71">
            <a:extLst>
              <a:ext uri="{FF2B5EF4-FFF2-40B4-BE49-F238E27FC236}">
                <a16:creationId xmlns:a16="http://schemas.microsoft.com/office/drawing/2014/main" id="{53BE99E8-2A24-CE41-BE9C-F5DF5E5952DF}"/>
              </a:ext>
            </a:extLst>
          </p:cNvPr>
          <p:cNvSpPr/>
          <p:nvPr/>
        </p:nvSpPr>
        <p:spPr>
          <a:xfrm>
            <a:off x="235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3" name="Oval 72">
            <a:extLst>
              <a:ext uri="{FF2B5EF4-FFF2-40B4-BE49-F238E27FC236}">
                <a16:creationId xmlns:a16="http://schemas.microsoft.com/office/drawing/2014/main" id="{F69FF421-D6CE-424F-B6A3-625E01C65FF8}"/>
              </a:ext>
            </a:extLst>
          </p:cNvPr>
          <p:cNvSpPr/>
          <p:nvPr/>
        </p:nvSpPr>
        <p:spPr>
          <a:xfrm>
            <a:off x="616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4" name="Oval 73">
            <a:extLst>
              <a:ext uri="{FF2B5EF4-FFF2-40B4-BE49-F238E27FC236}">
                <a16:creationId xmlns:a16="http://schemas.microsoft.com/office/drawing/2014/main" id="{24F093E1-B53B-C048-BB18-E195C3B79CCF}"/>
              </a:ext>
            </a:extLst>
          </p:cNvPr>
          <p:cNvSpPr/>
          <p:nvPr/>
        </p:nvSpPr>
        <p:spPr>
          <a:xfrm>
            <a:off x="997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5" name="Oval 74">
            <a:extLst>
              <a:ext uri="{FF2B5EF4-FFF2-40B4-BE49-F238E27FC236}">
                <a16:creationId xmlns:a16="http://schemas.microsoft.com/office/drawing/2014/main" id="{875B8563-D3B5-E14B-9D69-4A3F551D25F2}"/>
              </a:ext>
            </a:extLst>
          </p:cNvPr>
          <p:cNvSpPr/>
          <p:nvPr/>
        </p:nvSpPr>
        <p:spPr>
          <a:xfrm>
            <a:off x="463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6" name="Oval 75">
            <a:extLst>
              <a:ext uri="{FF2B5EF4-FFF2-40B4-BE49-F238E27FC236}">
                <a16:creationId xmlns:a16="http://schemas.microsoft.com/office/drawing/2014/main" id="{4C7CD239-134F-B848-BE8A-C58912F79173}"/>
              </a:ext>
            </a:extLst>
          </p:cNvPr>
          <p:cNvSpPr/>
          <p:nvPr/>
        </p:nvSpPr>
        <p:spPr>
          <a:xfrm>
            <a:off x="844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7" name="Oval 76">
            <a:extLst>
              <a:ext uri="{FF2B5EF4-FFF2-40B4-BE49-F238E27FC236}">
                <a16:creationId xmlns:a16="http://schemas.microsoft.com/office/drawing/2014/main" id="{C12A80FE-C5F8-0C48-9427-58062B58ECF2}"/>
              </a:ext>
            </a:extLst>
          </p:cNvPr>
          <p:cNvSpPr/>
          <p:nvPr/>
        </p:nvSpPr>
        <p:spPr>
          <a:xfrm>
            <a:off x="228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8" name="Oval 77">
            <a:extLst>
              <a:ext uri="{FF2B5EF4-FFF2-40B4-BE49-F238E27FC236}">
                <a16:creationId xmlns:a16="http://schemas.microsoft.com/office/drawing/2014/main" id="{FAC7DCF0-2384-0A48-8A49-13C37D5FC1E1}"/>
              </a:ext>
            </a:extLst>
          </p:cNvPr>
          <p:cNvSpPr/>
          <p:nvPr/>
        </p:nvSpPr>
        <p:spPr>
          <a:xfrm>
            <a:off x="609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9" name="Oval 78">
            <a:extLst>
              <a:ext uri="{FF2B5EF4-FFF2-40B4-BE49-F238E27FC236}">
                <a16:creationId xmlns:a16="http://schemas.microsoft.com/office/drawing/2014/main" id="{A7ADF441-13EF-F140-9887-02AF2EEEDDBA}"/>
              </a:ext>
            </a:extLst>
          </p:cNvPr>
          <p:cNvSpPr/>
          <p:nvPr/>
        </p:nvSpPr>
        <p:spPr>
          <a:xfrm>
            <a:off x="990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0" name="Oval 79">
            <a:extLst>
              <a:ext uri="{FF2B5EF4-FFF2-40B4-BE49-F238E27FC236}">
                <a16:creationId xmlns:a16="http://schemas.microsoft.com/office/drawing/2014/main" id="{A4B7602B-C969-7B44-83CE-AB6DCDC5E42D}"/>
              </a:ext>
            </a:extLst>
          </p:cNvPr>
          <p:cNvSpPr/>
          <p:nvPr/>
        </p:nvSpPr>
        <p:spPr>
          <a:xfrm>
            <a:off x="457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1" name="Oval 80">
            <a:extLst>
              <a:ext uri="{FF2B5EF4-FFF2-40B4-BE49-F238E27FC236}">
                <a16:creationId xmlns:a16="http://schemas.microsoft.com/office/drawing/2014/main" id="{3A33021E-E7DD-454B-B912-10CC32249AD4}"/>
              </a:ext>
            </a:extLst>
          </p:cNvPr>
          <p:cNvSpPr/>
          <p:nvPr/>
        </p:nvSpPr>
        <p:spPr>
          <a:xfrm>
            <a:off x="838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2" name="Oval 81">
            <a:extLst>
              <a:ext uri="{FF2B5EF4-FFF2-40B4-BE49-F238E27FC236}">
                <a16:creationId xmlns:a16="http://schemas.microsoft.com/office/drawing/2014/main" id="{3E49D060-5E51-EA45-8112-C1A6A8AD5400}"/>
              </a:ext>
            </a:extLst>
          </p:cNvPr>
          <p:cNvSpPr/>
          <p:nvPr/>
        </p:nvSpPr>
        <p:spPr>
          <a:xfrm>
            <a:off x="207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3" name="Oval 82">
            <a:extLst>
              <a:ext uri="{FF2B5EF4-FFF2-40B4-BE49-F238E27FC236}">
                <a16:creationId xmlns:a16="http://schemas.microsoft.com/office/drawing/2014/main" id="{A835DD5F-0DFA-8640-8F06-97C654925D33}"/>
              </a:ext>
            </a:extLst>
          </p:cNvPr>
          <p:cNvSpPr/>
          <p:nvPr/>
        </p:nvSpPr>
        <p:spPr>
          <a:xfrm>
            <a:off x="588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4" name="Oval 83">
            <a:extLst>
              <a:ext uri="{FF2B5EF4-FFF2-40B4-BE49-F238E27FC236}">
                <a16:creationId xmlns:a16="http://schemas.microsoft.com/office/drawing/2014/main" id="{B11B3BA3-66BF-CE4A-AE0B-03097868D168}"/>
              </a:ext>
            </a:extLst>
          </p:cNvPr>
          <p:cNvSpPr/>
          <p:nvPr/>
        </p:nvSpPr>
        <p:spPr>
          <a:xfrm>
            <a:off x="969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5" name="Oval 84">
            <a:extLst>
              <a:ext uri="{FF2B5EF4-FFF2-40B4-BE49-F238E27FC236}">
                <a16:creationId xmlns:a16="http://schemas.microsoft.com/office/drawing/2014/main" id="{72E8D492-B16E-3841-82AA-4919024C5792}"/>
              </a:ext>
            </a:extLst>
          </p:cNvPr>
          <p:cNvSpPr/>
          <p:nvPr/>
        </p:nvSpPr>
        <p:spPr>
          <a:xfrm>
            <a:off x="436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6" name="Oval 85">
            <a:extLst>
              <a:ext uri="{FF2B5EF4-FFF2-40B4-BE49-F238E27FC236}">
                <a16:creationId xmlns:a16="http://schemas.microsoft.com/office/drawing/2014/main" id="{2FA0A0F9-9883-CD4C-91AB-33E0E4C65655}"/>
              </a:ext>
            </a:extLst>
          </p:cNvPr>
          <p:cNvSpPr/>
          <p:nvPr/>
        </p:nvSpPr>
        <p:spPr>
          <a:xfrm>
            <a:off x="817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7" name="Title 1">
            <a:extLst>
              <a:ext uri="{FF2B5EF4-FFF2-40B4-BE49-F238E27FC236}">
                <a16:creationId xmlns:a16="http://schemas.microsoft.com/office/drawing/2014/main" id="{BED62DC3-2FE1-E044-A9E5-5BE5500DB428}"/>
              </a:ext>
            </a:extLst>
          </p:cNvPr>
          <p:cNvSpPr txBox="1">
            <a:spLocks/>
          </p:cNvSpPr>
          <p:nvPr/>
        </p:nvSpPr>
        <p:spPr>
          <a:xfrm>
            <a:off x="717455" y="629487"/>
            <a:ext cx="11366695" cy="589713"/>
          </a:xfrm>
          <a:prstGeom prst="rect">
            <a:avLst/>
          </a:prstGeom>
        </p:spPr>
        <p:txBody>
          <a:bodyPr/>
          <a:lstStyle>
            <a:lvl1pPr>
              <a:defRPr>
                <a:latin typeface="+mj-lt"/>
                <a:ea typeface="+mj-ea"/>
                <a:cs typeface="+mj-cs"/>
              </a:defRPr>
            </a:lvl1pPr>
          </a:lstStyle>
          <a:p>
            <a:pPr defTabSz="914400"/>
            <a:r>
              <a:rPr lang="en-NZ" sz="3832" b="1" kern="0">
                <a:solidFill>
                  <a:srgbClr val="0091C1"/>
                </a:solidFill>
                <a:latin typeface="Blacker Display" panose="02000503080000020003" pitchFamily="2" charset="0"/>
              </a:rPr>
              <a:t>Workflow Scoreboard</a:t>
            </a:r>
          </a:p>
        </p:txBody>
      </p:sp>
    </p:spTree>
    <p:extLst>
      <p:ext uri="{BB962C8B-B14F-4D97-AF65-F5344CB8AC3E}">
        <p14:creationId xmlns:p14="http://schemas.microsoft.com/office/powerpoint/2010/main" val="186058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452" y="579589"/>
            <a:ext cx="10845040" cy="604873"/>
          </a:xfrm>
          <a:prstGeom prst="rect">
            <a:avLst/>
          </a:prstGeom>
        </p:spPr>
        <p:txBody>
          <a:bodyPr vert="horz" wrap="square" lIns="0" tIns="15204" rIns="0" bIns="0" rtlCol="0">
            <a:spAutoFit/>
          </a:bodyPr>
          <a:lstStyle/>
          <a:p>
            <a:pPr marL="15203">
              <a:spcBef>
                <a:spcPts val="120"/>
              </a:spcBef>
            </a:pPr>
            <a:r>
              <a:rPr lang="en-NZ" sz="3831" b="1">
                <a:solidFill>
                  <a:srgbClr val="0091C1"/>
                </a:solidFill>
                <a:latin typeface="+mj-lt"/>
              </a:rPr>
              <a:t>Case Study Overview – Coffee Ordering App</a:t>
            </a:r>
          </a:p>
        </p:txBody>
      </p:sp>
      <p:sp>
        <p:nvSpPr>
          <p:cNvPr id="24" name="Slide Number Placeholder 1">
            <a:extLst>
              <a:ext uri="{FF2B5EF4-FFF2-40B4-BE49-F238E27FC236}">
                <a16:creationId xmlns:a16="http://schemas.microsoft.com/office/drawing/2014/main" id="{33EC3048-9384-4065-B7FB-DBB4872CDA90}"/>
              </a:ext>
            </a:extLst>
          </p:cNvPr>
          <p:cNvSpPr txBox="1">
            <a:spLocks/>
          </p:cNvSpPr>
          <p:nvPr/>
        </p:nvSpPr>
        <p:spPr>
          <a:xfrm>
            <a:off x="9319931" y="10036637"/>
            <a:ext cx="3284021" cy="437109"/>
          </a:xfrm>
          <a:prstGeom prst="rect">
            <a:avLst/>
          </a:prstGeom>
        </p:spPr>
        <p:txBody>
          <a:bodyPr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NZ" sz="1197">
                <a:solidFill>
                  <a:schemeClr val="bg1">
                    <a:lumMod val="50000"/>
                  </a:schemeClr>
                </a:solidFill>
                <a:latin typeface="Arial"/>
                <a:cs typeface="Arial"/>
              </a:rPr>
              <a:t>56</a:t>
            </a:r>
            <a:endParaRPr lang="en-NZ" sz="1197">
              <a:solidFill>
                <a:schemeClr val="bg1">
                  <a:lumMod val="5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A76ADBA-8337-401A-945A-5E9D4B29DB17}"/>
              </a:ext>
            </a:extLst>
          </p:cNvPr>
          <p:cNvSpPr/>
          <p:nvPr/>
        </p:nvSpPr>
        <p:spPr>
          <a:xfrm>
            <a:off x="660436" y="2023769"/>
            <a:ext cx="10998164" cy="6957226"/>
          </a:xfrm>
          <a:prstGeom prst="rect">
            <a:avLst/>
          </a:prstGeom>
        </p:spPr>
        <p:txBody>
          <a:bodyPr wrap="square">
            <a:spAutoFit/>
          </a:bodyPr>
          <a:lstStyle/>
          <a:p>
            <a:pPr>
              <a:spcAft>
                <a:spcPts val="1437"/>
              </a:spcAft>
            </a:pPr>
            <a:r>
              <a:rPr lang="en-NZ" sz="2000">
                <a:latin typeface="Arial" panose="020B0604020202020204" pitchFamily="34" charset="0"/>
                <a:cs typeface="Arial" panose="020B0604020202020204" pitchFamily="34" charset="0"/>
              </a:rPr>
              <a:t>We operate a chain of highly successful coffee shops operating nationally as part of a large retailing chain called </a:t>
            </a:r>
            <a:r>
              <a:rPr lang="en-NZ" sz="2000" b="1" err="1">
                <a:latin typeface="Arial" panose="020B0604020202020204" pitchFamily="34" charset="0"/>
                <a:cs typeface="Arial" panose="020B0604020202020204" pitchFamily="34" charset="0"/>
              </a:rPr>
              <a:t>GreenMart</a:t>
            </a:r>
            <a:r>
              <a:rPr lang="en-NZ" sz="2000">
                <a:latin typeface="Arial" panose="020B0604020202020204" pitchFamily="34" charset="0"/>
                <a:cs typeface="Arial" panose="020B0604020202020204" pitchFamily="34" charset="0"/>
              </a:rPr>
              <a:t>. We have a large number of loyal customers as well as a not insignificant amount of foot traffic due to a variety of inner-city and suburban locations both standalone and linked to a number of our key stores. </a:t>
            </a:r>
          </a:p>
          <a:p>
            <a:r>
              <a:rPr lang="en-NZ" sz="2000">
                <a:latin typeface="Arial" panose="020B0604020202020204" pitchFamily="34" charset="0"/>
                <a:cs typeface="Arial" panose="020B0604020202020204" pitchFamily="34" charset="0"/>
              </a:rPr>
              <a:t>Our coffee shops continue to attract existing and new customers and get great online reviews, however recently our customers have started to demand newer, faster and more efficient service approaches without compromising on quality. We have invested time and effort in conducting a customer survey which has identified that what your customers are really after, amongst other things, is the ability to save time ordering their beverages via their mobile devices before picking them up in the store. With your customer satisfaction at stake, it is now important to act on this newly gained knowledge and give your customers what they want! </a:t>
            </a:r>
          </a:p>
          <a:p>
            <a:pPr>
              <a:lnSpc>
                <a:spcPts val="2634"/>
              </a:lnSpc>
            </a:pPr>
            <a:endParaRPr lang="en-NZ" sz="1915">
              <a:latin typeface="Arial" panose="020B0604020202020204" pitchFamily="34" charset="0"/>
              <a:cs typeface="Arial" panose="020B0604020202020204" pitchFamily="34" charset="0"/>
            </a:endParaRPr>
          </a:p>
          <a:p>
            <a:pPr>
              <a:lnSpc>
                <a:spcPts val="2634"/>
              </a:lnSpc>
            </a:pPr>
            <a:r>
              <a:rPr lang="en-NZ" sz="1676" b="1">
                <a:latin typeface="Arial" panose="020B0604020202020204" pitchFamily="34" charset="0"/>
                <a:cs typeface="Arial" panose="020B0604020202020204" pitchFamily="34" charset="0"/>
              </a:rPr>
              <a:t>Some important considerations to be aware of: </a:t>
            </a:r>
            <a:endParaRPr lang="en-NZ" sz="1676">
              <a:latin typeface="Arial" panose="020B0604020202020204" pitchFamily="34" charset="0"/>
              <a:cs typeface="Arial" panose="020B0604020202020204" pitchFamily="34" charset="0"/>
            </a:endParaRP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Coffee has a shelf-life of 3 minutes; the drink must be in the customer’s hand within 3 minutes of it being made or we have to waste it and remake the drink.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Your shops sell a variety of hot and cold beverages (not only coffee!); they may even sell small baked goods and other snacks.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Don’t forget that you also have “drop-in” customers (i.e., non-regulars).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 your coffee shops provide seating? If so, how will “sit-down” customers be handled?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Our coffee shops are part of a larger retailing chain; what other opportunities could this offer, and what are some of the disadvantages?</a:t>
            </a:r>
          </a:p>
        </p:txBody>
      </p:sp>
    </p:spTree>
    <p:extLst>
      <p:ext uri="{BB962C8B-B14F-4D97-AF65-F5344CB8AC3E}">
        <p14:creationId xmlns:p14="http://schemas.microsoft.com/office/powerpoint/2010/main" val="1687159467"/>
      </p:ext>
    </p:extLst>
  </p:cSld>
  <p:clrMapOvr>
    <a:masterClrMapping/>
  </p:clrMapOvr>
</p:sld>
</file>

<file path=ppt/theme/theme1.xml><?xml version="1.0" encoding="utf-8"?>
<a:theme xmlns:a="http://schemas.openxmlformats.org/drawingml/2006/main" name="Office Theme">
  <a:themeElements>
    <a:clrScheme name="Custom 34">
      <a:dk1>
        <a:sysClr val="windowText" lastClr="000000"/>
      </a:dk1>
      <a:lt1>
        <a:sysClr val="window" lastClr="FFFFFF"/>
      </a:lt1>
      <a:dk2>
        <a:srgbClr val="0091C1"/>
      </a:dk2>
      <a:lt2>
        <a:srgbClr val="7BBFDB"/>
      </a:lt2>
      <a:accent1>
        <a:srgbClr val="4D537F"/>
      </a:accent1>
      <a:accent2>
        <a:srgbClr val="1A2854"/>
      </a:accent2>
      <a:accent3>
        <a:srgbClr val="EF6527"/>
      </a:accent3>
      <a:accent4>
        <a:srgbClr val="C34D1E"/>
      </a:accent4>
      <a:accent5>
        <a:srgbClr val="3D6F27"/>
      </a:accent5>
      <a:accent6>
        <a:srgbClr val="C5DDAE"/>
      </a:accent6>
      <a:hlink>
        <a:srgbClr val="0091C1"/>
      </a:hlink>
      <a:folHlink>
        <a:srgbClr val="7BBFDB"/>
      </a:folHlink>
    </a:clrScheme>
    <a:fontScheme name="Custom 3">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Ed Theme">
  <a:themeElements>
    <a:clrScheme name="Custom 13">
      <a:dk1>
        <a:sysClr val="windowText" lastClr="000000"/>
      </a:dk1>
      <a:lt1>
        <a:sysClr val="window" lastClr="FFFFFF"/>
      </a:lt1>
      <a:dk2>
        <a:srgbClr val="27396C"/>
      </a:dk2>
      <a:lt2>
        <a:srgbClr val="EAEAEA"/>
      </a:lt2>
      <a:accent1>
        <a:srgbClr val="7BBFDB"/>
      </a:accent1>
      <a:accent2>
        <a:srgbClr val="4D537F"/>
      </a:accent2>
      <a:accent3>
        <a:srgbClr val="C34D1E"/>
      </a:accent3>
      <a:accent4>
        <a:srgbClr val="C5DDAE"/>
      </a:accent4>
      <a:accent5>
        <a:srgbClr val="58595B"/>
      </a:accent5>
      <a:accent6>
        <a:srgbClr val="9C9997"/>
      </a:accent6>
      <a:hlink>
        <a:srgbClr val="0091C1"/>
      </a:hlink>
      <a:folHlink>
        <a:srgbClr val="0091C1"/>
      </a:folHlink>
    </a:clrScheme>
    <a:fontScheme name="Custom 4">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25810C-13CF-4FD1-801C-A6862A41617B}" vid="{0D21C689-4277-45ED-AB5D-F35AFE005DC7}"/>
    </a:ext>
  </a:extLst>
</a:theme>
</file>

<file path=ppt/theme/theme3.xml><?xml version="1.0" encoding="utf-8"?>
<a:theme xmlns:a="http://schemas.openxmlformats.org/drawingml/2006/main" name="1_Office Theme">
  <a:themeElements>
    <a:clrScheme name="Custom 15">
      <a:dk1>
        <a:srgbClr val="58595B"/>
      </a:dk1>
      <a:lt1>
        <a:sysClr val="window" lastClr="FFFFFF"/>
      </a:lt1>
      <a:dk2>
        <a:srgbClr val="27396C"/>
      </a:dk2>
      <a:lt2>
        <a:srgbClr val="FFFFFF"/>
      </a:lt2>
      <a:accent1>
        <a:srgbClr val="0091C1"/>
      </a:accent1>
      <a:accent2>
        <a:srgbClr val="C34D1E"/>
      </a:accent2>
      <a:accent3>
        <a:srgbClr val="F59E77"/>
      </a:accent3>
      <a:accent4>
        <a:srgbClr val="7BBFDB"/>
      </a:accent4>
      <a:accent5>
        <a:srgbClr val="3D6F27"/>
      </a:accent5>
      <a:accent6>
        <a:srgbClr val="C5DDAE"/>
      </a:accent6>
      <a:hlink>
        <a:srgbClr val="FFFFFF"/>
      </a:hlink>
      <a:folHlink>
        <a:srgbClr val="0091C1"/>
      </a:folHlink>
    </a:clrScheme>
    <a:fontScheme name="Custom 5">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58c930b6-4547-4809-95e4-cabb5f071b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E383425ACE8B4C8EA30F8D167A00EF" ma:contentTypeVersion="14" ma:contentTypeDescription="Create a new document." ma:contentTypeScope="" ma:versionID="8313b9bd1c7867327f01b4f5238215ad">
  <xsd:schema xmlns:xsd="http://www.w3.org/2001/XMLSchema" xmlns:xs="http://www.w3.org/2001/XMLSchema" xmlns:p="http://schemas.microsoft.com/office/2006/metadata/properties" xmlns:ns2="58c930b6-4547-4809-95e4-cabb5f071b00" xmlns:ns3="d53f851d-1b15-4742-8dba-025c1e50ae29" targetNamespace="http://schemas.microsoft.com/office/2006/metadata/properties" ma:root="true" ma:fieldsID="e9cc575d6b84bb3d74bf527de3f6b67d" ns2:_="" ns3:_="">
    <xsd:import namespace="58c930b6-4547-4809-95e4-cabb5f071b00"/>
    <xsd:import namespace="d53f851d-1b15-4742-8dba-025c1e50ae2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Not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930b6-4547-4809-95e4-cabb5f071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Notes" ma:index="20" nillable="true" ma:displayName="Notes" ma:format="Dropdown" ma:internalName="Note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3f851d-1b15-4742-8dba-025c1e50ae2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1BD76-1F90-4AB9-9415-A50FF61305CE}">
  <ds:schemaRefs>
    <ds:schemaRef ds:uri="58c930b6-4547-4809-95e4-cabb5f071b00"/>
    <ds:schemaRef ds:uri="d53f851d-1b15-4742-8dba-025c1e50ae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1F9316-3F50-4C44-BA40-491CFA53FD35}">
  <ds:schemaRefs>
    <ds:schemaRef ds:uri="http://schemas.microsoft.com/sharepoint/v3/contenttype/forms"/>
  </ds:schemaRefs>
</ds:datastoreItem>
</file>

<file path=customXml/itemProps3.xml><?xml version="1.0" encoding="utf-8"?>
<ds:datastoreItem xmlns:ds="http://schemas.openxmlformats.org/officeDocument/2006/customXml" ds:itemID="{3AC40024-0D95-45AF-A820-8280325A3F0F}"/>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A3 Paper (297x420 mm)</PresentationFormat>
  <Slides>22</Slides>
  <Notes>22</Notes>
  <HiddenSlides>0</HiddenSlide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SoftEd Theme</vt:lpstr>
      <vt:lpstr>1_Office Theme</vt:lpstr>
      <vt:lpstr>PowerPoint Presentation</vt:lpstr>
      <vt:lpstr>PowerPoint Presentation</vt:lpstr>
      <vt:lpstr>Example Social Contract</vt:lpstr>
      <vt:lpstr>PowerPoint Presentation</vt:lpstr>
      <vt:lpstr>Discuss and Draw – Exercise Instructions</vt:lpstr>
      <vt:lpstr>Brochure– Breakout Teams</vt:lpstr>
      <vt:lpstr>Value &amp; Flow exercise</vt:lpstr>
      <vt:lpstr>PowerPoint Presentation</vt:lpstr>
      <vt:lpstr>Case Study Overview – Coffee Ordering App</vt:lpstr>
      <vt:lpstr>PowerPoint Presentation</vt:lpstr>
      <vt:lpstr>PowerPoint Presentation</vt:lpstr>
      <vt:lpstr>Elevator Statement Template</vt:lpstr>
      <vt:lpstr>Concept Canvas Template</vt:lpstr>
      <vt:lpstr>Persona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Couper</dc:creator>
  <cp:revision>24</cp:revision>
  <cp:lastPrinted>2019-05-24T03:01:09Z</cp:lastPrinted>
  <dcterms:created xsi:type="dcterms:W3CDTF">2019-05-19T23:07:12Z</dcterms:created>
  <dcterms:modified xsi:type="dcterms:W3CDTF">2020-09-14T02:35:05Z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2019-05-17T00:00:00Z</vt:filetime>
  </property>
  <property fmtid="{D5CDD505-2E9C-101B-9397-08002B2CF9AE}" pid="3" name="Creator">
    <vt:lpwstr>Adobe InDesign 14.0 (Windows)</vt:lpwstr>
  </property>
  <property fmtid="{D5CDD505-2E9C-101B-9397-08002B2CF9AE}" pid="4" name="LastSaved">
    <vt:filetime>2019-05-19T00:00:00Z</vt:filetime>
  </property>
  <property fmtid="{D5CDD505-2E9C-101B-9397-08002B2CF9AE}" pid="5" name="ContentTypeId">
    <vt:lpwstr>0x0101001BE383425ACE8B4C8EA30F8D167A00EF</vt:lpwstr>
  </property>
</Properties>
</file>