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2" r:id="rId14"/>
    <p:sldId id="270" r:id="rId15"/>
    <p:sldId id="271" r:id="rId16"/>
    <p:sldId id="273" r:id="rId17"/>
    <p:sldId id="274" r:id="rId18"/>
    <p:sldId id="275" r:id="rId19"/>
    <p:sldId id="263" r:id="rId20"/>
    <p:sldId id="264"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311020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195959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2823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2327222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3609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2380746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81191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246664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252892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526EA-0532-4A42-A1B5-DACFEBE77FA4}" type="datetimeFigureOut">
              <a:rPr lang="en-SG" smtClean="0"/>
              <a:t>12/8/2022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295938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526EA-0532-4A42-A1B5-DACFEBE77FA4}" type="datetimeFigureOut">
              <a:rPr lang="en-SG" smtClean="0"/>
              <a:t>12/8/2022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411383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526EA-0532-4A42-A1B5-DACFEBE77FA4}" type="datetimeFigureOut">
              <a:rPr lang="en-SG" smtClean="0"/>
              <a:t>12/8/2022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14424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526EA-0532-4A42-A1B5-DACFEBE77FA4}" type="datetimeFigureOut">
              <a:rPr lang="en-SG" smtClean="0"/>
              <a:t>12/8/2022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412904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526EA-0532-4A42-A1B5-DACFEBE77FA4}" type="datetimeFigureOut">
              <a:rPr lang="en-SG" smtClean="0"/>
              <a:t>12/8/2022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24309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5526EA-0532-4A42-A1B5-DACFEBE77FA4}" type="datetimeFigureOut">
              <a:rPr lang="en-SG" smtClean="0"/>
              <a:t>12/8/2022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206509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526EA-0532-4A42-A1B5-DACFEBE77FA4}" type="datetimeFigureOut">
              <a:rPr lang="en-SG" smtClean="0"/>
              <a:t>12/8/2022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CAFFAAD-235C-480D-9F1D-BD3D48215E5C}" type="slidenum">
              <a:rPr lang="en-SG" smtClean="0"/>
              <a:t>‹#›</a:t>
            </a:fld>
            <a:endParaRPr lang="en-SG"/>
          </a:p>
        </p:txBody>
      </p:sp>
    </p:spTree>
    <p:extLst>
      <p:ext uri="{BB962C8B-B14F-4D97-AF65-F5344CB8AC3E}">
        <p14:creationId xmlns:p14="http://schemas.microsoft.com/office/powerpoint/2010/main" val="25379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5526EA-0532-4A42-A1B5-DACFEBE77FA4}" type="datetimeFigureOut">
              <a:rPr lang="en-SG" smtClean="0"/>
              <a:t>12/8/2022</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AFFAAD-235C-480D-9F1D-BD3D48215E5C}" type="slidenum">
              <a:rPr lang="en-SG" smtClean="0"/>
              <a:t>‹#›</a:t>
            </a:fld>
            <a:endParaRPr lang="en-SG"/>
          </a:p>
        </p:txBody>
      </p:sp>
    </p:spTree>
    <p:extLst>
      <p:ext uri="{BB962C8B-B14F-4D97-AF65-F5344CB8AC3E}">
        <p14:creationId xmlns:p14="http://schemas.microsoft.com/office/powerpoint/2010/main" val="31290297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D6F4-9A67-0963-C422-1F41D014EC36}"/>
              </a:ext>
            </a:extLst>
          </p:cNvPr>
          <p:cNvSpPr>
            <a:spLocks noGrp="1"/>
          </p:cNvSpPr>
          <p:nvPr>
            <p:ph type="ctrTitle"/>
          </p:nvPr>
        </p:nvSpPr>
        <p:spPr/>
        <p:txBody>
          <a:bodyPr/>
          <a:lstStyle/>
          <a:p>
            <a:r>
              <a:rPr lang="en-SG" dirty="0"/>
              <a:t>Google Data Analytics – Capstone Project</a:t>
            </a:r>
          </a:p>
        </p:txBody>
      </p:sp>
      <p:sp>
        <p:nvSpPr>
          <p:cNvPr id="3" name="Subtitle 2">
            <a:extLst>
              <a:ext uri="{FF2B5EF4-FFF2-40B4-BE49-F238E27FC236}">
                <a16:creationId xmlns:a16="http://schemas.microsoft.com/office/drawing/2014/main" id="{0271CECB-9443-2795-85E7-B2229EFFA717}"/>
              </a:ext>
            </a:extLst>
          </p:cNvPr>
          <p:cNvSpPr>
            <a:spLocks noGrp="1"/>
          </p:cNvSpPr>
          <p:nvPr>
            <p:ph type="subTitle" idx="1"/>
          </p:nvPr>
        </p:nvSpPr>
        <p:spPr/>
        <p:txBody>
          <a:bodyPr/>
          <a:lstStyle/>
          <a:p>
            <a:r>
              <a:rPr lang="en-SG" dirty="0" err="1"/>
              <a:t>Cyclistic</a:t>
            </a:r>
            <a:r>
              <a:rPr lang="en-SG" dirty="0"/>
              <a:t> – Jesslyn Jane</a:t>
            </a:r>
          </a:p>
        </p:txBody>
      </p:sp>
    </p:spTree>
    <p:extLst>
      <p:ext uri="{BB962C8B-B14F-4D97-AF65-F5344CB8AC3E}">
        <p14:creationId xmlns:p14="http://schemas.microsoft.com/office/powerpoint/2010/main" val="423406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D0A21-AD2E-17E1-2F15-2472A40CE592}"/>
              </a:ext>
            </a:extLst>
          </p:cNvPr>
          <p:cNvSpPr>
            <a:spLocks noGrp="1"/>
          </p:cNvSpPr>
          <p:nvPr>
            <p:ph type="title"/>
          </p:nvPr>
        </p:nvSpPr>
        <p:spPr>
          <a:xfrm>
            <a:off x="677333" y="609600"/>
            <a:ext cx="3851123" cy="1320800"/>
          </a:xfrm>
        </p:spPr>
        <p:txBody>
          <a:bodyPr>
            <a:normAutofit/>
          </a:bodyPr>
          <a:lstStyle/>
          <a:p>
            <a:r>
              <a:rPr lang="en-SG" dirty="0"/>
              <a:t>Number of Rides</a:t>
            </a:r>
          </a:p>
        </p:txBody>
      </p:sp>
      <p:sp>
        <p:nvSpPr>
          <p:cNvPr id="11" name="Content Placeholder 10">
            <a:extLst>
              <a:ext uri="{FF2B5EF4-FFF2-40B4-BE49-F238E27FC236}">
                <a16:creationId xmlns:a16="http://schemas.microsoft.com/office/drawing/2014/main" id="{ED4AC970-9E8B-7579-5BB0-C50098DB0625}"/>
              </a:ext>
            </a:extLst>
          </p:cNvPr>
          <p:cNvSpPr>
            <a:spLocks noGrp="1"/>
          </p:cNvSpPr>
          <p:nvPr>
            <p:ph idx="1"/>
          </p:nvPr>
        </p:nvSpPr>
        <p:spPr>
          <a:xfrm>
            <a:off x="674159" y="1649480"/>
            <a:ext cx="3851122" cy="3880773"/>
          </a:xfrm>
        </p:spPr>
        <p:txBody>
          <a:bodyPr>
            <a:normAutofit/>
          </a:bodyPr>
          <a:lstStyle/>
          <a:p>
            <a:pPr marL="0" indent="0">
              <a:buNone/>
            </a:pPr>
            <a:r>
              <a:rPr lang="en-US" dirty="0"/>
              <a:t>Key Takeaway:</a:t>
            </a:r>
          </a:p>
          <a:p>
            <a:r>
              <a:rPr lang="en-US" dirty="0"/>
              <a:t>Trips made by Annual members are </a:t>
            </a:r>
            <a:r>
              <a:rPr lang="en-US" b="1" dirty="0">
                <a:solidFill>
                  <a:srgbClr val="90C226"/>
                </a:solidFill>
              </a:rPr>
              <a:t>higher </a:t>
            </a:r>
            <a:r>
              <a:rPr lang="en-US" dirty="0">
                <a:solidFill>
                  <a:schemeClr val="tx1"/>
                </a:solidFill>
              </a:rPr>
              <a:t>than Casual Riders on weekdays</a:t>
            </a:r>
          </a:p>
          <a:p>
            <a:r>
              <a:rPr lang="en-US" dirty="0"/>
              <a:t>Casual riders cycled mostly on </a:t>
            </a:r>
            <a:r>
              <a:rPr lang="en-US" b="1" dirty="0">
                <a:solidFill>
                  <a:srgbClr val="90C226"/>
                </a:solidFill>
              </a:rPr>
              <a:t>Saturday</a:t>
            </a:r>
            <a:r>
              <a:rPr lang="en-US" dirty="0"/>
              <a:t> and </a:t>
            </a:r>
            <a:r>
              <a:rPr lang="en-US" b="1" dirty="0">
                <a:solidFill>
                  <a:srgbClr val="90C226"/>
                </a:solidFill>
              </a:rPr>
              <a:t>Sunday</a:t>
            </a:r>
          </a:p>
          <a:p>
            <a:pPr marL="0" indent="0">
              <a:buNone/>
            </a:pPr>
            <a:endParaRPr lang="en-US" dirty="0"/>
          </a:p>
        </p:txBody>
      </p:sp>
      <p:cxnSp>
        <p:nvCxnSpPr>
          <p:cNvPr id="14" name="Straight Connector 1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Chart, bar chart&#10;&#10;Description automatically generated">
            <a:extLst>
              <a:ext uri="{FF2B5EF4-FFF2-40B4-BE49-F238E27FC236}">
                <a16:creationId xmlns:a16="http://schemas.microsoft.com/office/drawing/2014/main" id="{C88A09F6-A479-1D27-82AD-8023F6012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8467"/>
            <a:ext cx="7620000" cy="6858000"/>
          </a:xfrm>
          <a:prstGeom prst="rect">
            <a:avLst/>
          </a:prstGeom>
        </p:spPr>
      </p:pic>
    </p:spTree>
    <p:extLst>
      <p:ext uri="{BB962C8B-B14F-4D97-AF65-F5344CB8AC3E}">
        <p14:creationId xmlns:p14="http://schemas.microsoft.com/office/powerpoint/2010/main" val="117043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3922-BC37-32C9-0B5F-52C043EE41A5}"/>
              </a:ext>
            </a:extLst>
          </p:cNvPr>
          <p:cNvSpPr>
            <a:spLocks noGrp="1"/>
          </p:cNvSpPr>
          <p:nvPr>
            <p:ph type="title"/>
          </p:nvPr>
        </p:nvSpPr>
        <p:spPr/>
        <p:txBody>
          <a:bodyPr/>
          <a:lstStyle/>
          <a:p>
            <a:r>
              <a:rPr lang="en-SG" dirty="0"/>
              <a:t>Number of Rides</a:t>
            </a:r>
          </a:p>
        </p:txBody>
      </p:sp>
      <p:pic>
        <p:nvPicPr>
          <p:cNvPr id="5" name="Content Placeholder 4" descr="Chart, histogram&#10;&#10;Description automatically generated">
            <a:extLst>
              <a:ext uri="{FF2B5EF4-FFF2-40B4-BE49-F238E27FC236}">
                <a16:creationId xmlns:a16="http://schemas.microsoft.com/office/drawing/2014/main" id="{C77130FC-C79D-AFB6-6B53-33E0E6DC9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1" y="0"/>
            <a:ext cx="7619999" cy="6858000"/>
          </a:xfrm>
        </p:spPr>
      </p:pic>
      <p:sp>
        <p:nvSpPr>
          <p:cNvPr id="6" name="Content Placeholder 10">
            <a:extLst>
              <a:ext uri="{FF2B5EF4-FFF2-40B4-BE49-F238E27FC236}">
                <a16:creationId xmlns:a16="http://schemas.microsoft.com/office/drawing/2014/main" id="{5C5A5E74-19E2-14FA-6D71-BD3EFE963F4A}"/>
              </a:ext>
            </a:extLst>
          </p:cNvPr>
          <p:cNvSpPr txBox="1">
            <a:spLocks/>
          </p:cNvSpPr>
          <p:nvPr/>
        </p:nvSpPr>
        <p:spPr>
          <a:xfrm>
            <a:off x="674159" y="1649480"/>
            <a:ext cx="385112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Key Takeaway:</a:t>
            </a:r>
          </a:p>
          <a:p>
            <a:r>
              <a:rPr lang="en-US" dirty="0"/>
              <a:t>The peak times of rides were during:</a:t>
            </a:r>
          </a:p>
          <a:p>
            <a:pPr lvl="1"/>
            <a:r>
              <a:rPr lang="en-US" dirty="0"/>
              <a:t>&gt;100.000 </a:t>
            </a:r>
            <a:r>
              <a:rPr lang="en-US" dirty="0">
                <a:latin typeface="Calibri" panose="020F0502020204030204" pitchFamily="34" charset="0"/>
                <a:cs typeface="Calibri" panose="020F0502020204030204" pitchFamily="34" charset="0"/>
              </a:rPr>
              <a:t>→ </a:t>
            </a:r>
            <a:r>
              <a:rPr lang="en-US" dirty="0"/>
              <a:t>07.00 – 09.00 am</a:t>
            </a:r>
          </a:p>
          <a:p>
            <a:pPr lvl="1"/>
            <a:r>
              <a:rPr lang="en-US" dirty="0"/>
              <a:t>&gt;200.000 </a:t>
            </a:r>
            <a:r>
              <a:rPr lang="en-US" dirty="0">
                <a:latin typeface="Calibri" panose="020F0502020204030204" pitchFamily="34" charset="0"/>
                <a:cs typeface="Calibri" panose="020F0502020204030204" pitchFamily="34" charset="0"/>
              </a:rPr>
              <a:t>→ </a:t>
            </a:r>
            <a:r>
              <a:rPr lang="en-US" dirty="0"/>
              <a:t>04.00 – 06.00 pm</a:t>
            </a:r>
            <a:endParaRPr lang="en-US" b="1" dirty="0">
              <a:solidFill>
                <a:srgbClr val="90C226"/>
              </a:solidFill>
            </a:endParaRPr>
          </a:p>
          <a:p>
            <a:r>
              <a:rPr lang="en-US" dirty="0"/>
              <a:t>Casuals use the bikes more than Members after 09.00 pm (until around 04.00 am).</a:t>
            </a:r>
          </a:p>
        </p:txBody>
      </p:sp>
    </p:spTree>
    <p:extLst>
      <p:ext uri="{BB962C8B-B14F-4D97-AF65-F5344CB8AC3E}">
        <p14:creationId xmlns:p14="http://schemas.microsoft.com/office/powerpoint/2010/main" val="193069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C590-6BE4-74E8-BF8A-5130EAA5F770}"/>
              </a:ext>
            </a:extLst>
          </p:cNvPr>
          <p:cNvSpPr>
            <a:spLocks noGrp="1"/>
          </p:cNvSpPr>
          <p:nvPr>
            <p:ph type="title"/>
          </p:nvPr>
        </p:nvSpPr>
        <p:spPr/>
        <p:txBody>
          <a:bodyPr/>
          <a:lstStyle/>
          <a:p>
            <a:r>
              <a:rPr lang="en-SG" dirty="0"/>
              <a:t>Bike Types</a:t>
            </a:r>
          </a:p>
        </p:txBody>
      </p:sp>
      <p:sp>
        <p:nvSpPr>
          <p:cNvPr id="6" name="Content Placeholder 10">
            <a:extLst>
              <a:ext uri="{FF2B5EF4-FFF2-40B4-BE49-F238E27FC236}">
                <a16:creationId xmlns:a16="http://schemas.microsoft.com/office/drawing/2014/main" id="{5040310D-0129-03B4-B827-8F9065B092D7}"/>
              </a:ext>
            </a:extLst>
          </p:cNvPr>
          <p:cNvSpPr txBox="1">
            <a:spLocks/>
          </p:cNvSpPr>
          <p:nvPr/>
        </p:nvSpPr>
        <p:spPr>
          <a:xfrm>
            <a:off x="674159" y="1649480"/>
            <a:ext cx="385112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Key Takeaway:</a:t>
            </a:r>
          </a:p>
          <a:p>
            <a:r>
              <a:rPr lang="en-US" dirty="0"/>
              <a:t>Classic bike were the most used, followed by electric bike and docked bike</a:t>
            </a:r>
          </a:p>
          <a:p>
            <a:r>
              <a:rPr lang="en-US" dirty="0"/>
              <a:t>There was no Annual Member using docked bike</a:t>
            </a:r>
          </a:p>
          <a:p>
            <a:endParaRPr lang="en-US" dirty="0"/>
          </a:p>
          <a:p>
            <a:pPr marL="0" indent="0">
              <a:buNone/>
            </a:pPr>
            <a:r>
              <a:rPr lang="en-US" dirty="0"/>
              <a:t>Further analysis:</a:t>
            </a:r>
          </a:p>
          <a:p>
            <a:r>
              <a:rPr lang="en-US" dirty="0"/>
              <a:t>Docked bike technical problem</a:t>
            </a:r>
          </a:p>
        </p:txBody>
      </p:sp>
      <p:pic>
        <p:nvPicPr>
          <p:cNvPr id="16" name="Content Placeholder 15" descr="Chart, bar chart&#10;&#10;Description automatically generated">
            <a:extLst>
              <a:ext uri="{FF2B5EF4-FFF2-40B4-BE49-F238E27FC236}">
                <a16:creationId xmlns:a16="http://schemas.microsoft.com/office/drawing/2014/main" id="{25193530-8966-E826-4244-7D3854C47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1" y="0"/>
            <a:ext cx="7619999" cy="6858000"/>
          </a:xfrm>
        </p:spPr>
      </p:pic>
    </p:spTree>
    <p:extLst>
      <p:ext uri="{BB962C8B-B14F-4D97-AF65-F5344CB8AC3E}">
        <p14:creationId xmlns:p14="http://schemas.microsoft.com/office/powerpoint/2010/main" val="93549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C590-6BE4-74E8-BF8A-5130EAA5F770}"/>
              </a:ext>
            </a:extLst>
          </p:cNvPr>
          <p:cNvSpPr>
            <a:spLocks noGrp="1"/>
          </p:cNvSpPr>
          <p:nvPr>
            <p:ph type="title"/>
          </p:nvPr>
        </p:nvSpPr>
        <p:spPr/>
        <p:txBody>
          <a:bodyPr/>
          <a:lstStyle/>
          <a:p>
            <a:r>
              <a:rPr lang="en-SG" dirty="0"/>
              <a:t>Bike Types</a:t>
            </a:r>
          </a:p>
        </p:txBody>
      </p:sp>
      <p:pic>
        <p:nvPicPr>
          <p:cNvPr id="5" name="Content Placeholder 4" descr="Chart, histogram&#10;&#10;Description automatically generated">
            <a:extLst>
              <a:ext uri="{FF2B5EF4-FFF2-40B4-BE49-F238E27FC236}">
                <a16:creationId xmlns:a16="http://schemas.microsoft.com/office/drawing/2014/main" id="{708E6C27-2354-6073-41A1-64310870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2061" y="-1"/>
            <a:ext cx="7629939" cy="6866947"/>
          </a:xfrm>
        </p:spPr>
      </p:pic>
      <p:sp>
        <p:nvSpPr>
          <p:cNvPr id="6" name="Content Placeholder 10">
            <a:extLst>
              <a:ext uri="{FF2B5EF4-FFF2-40B4-BE49-F238E27FC236}">
                <a16:creationId xmlns:a16="http://schemas.microsoft.com/office/drawing/2014/main" id="{5040310D-0129-03B4-B827-8F9065B092D7}"/>
              </a:ext>
            </a:extLst>
          </p:cNvPr>
          <p:cNvSpPr txBox="1">
            <a:spLocks/>
          </p:cNvSpPr>
          <p:nvPr/>
        </p:nvSpPr>
        <p:spPr>
          <a:xfrm>
            <a:off x="674159" y="1649480"/>
            <a:ext cx="3851122"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Key Takeaway:</a:t>
            </a:r>
          </a:p>
          <a:p>
            <a:r>
              <a:rPr lang="en-US" dirty="0"/>
              <a:t>Classic bike were the most popular among three bike types</a:t>
            </a:r>
          </a:p>
          <a:p>
            <a:r>
              <a:rPr lang="en-US" dirty="0"/>
              <a:t>There was no Annual Member using docked bike</a:t>
            </a:r>
          </a:p>
          <a:p>
            <a:r>
              <a:rPr lang="en-US" dirty="0" err="1"/>
              <a:t>Ebike</a:t>
            </a:r>
            <a:r>
              <a:rPr lang="en-US" dirty="0"/>
              <a:t> casual users were outnumbered the annual members in 4 months: June, July, August, September</a:t>
            </a:r>
          </a:p>
          <a:p>
            <a:endParaRPr lang="en-US" dirty="0"/>
          </a:p>
          <a:p>
            <a:pPr marL="0" indent="0">
              <a:buNone/>
            </a:pPr>
            <a:r>
              <a:rPr lang="en-US" dirty="0"/>
              <a:t>Further analysis:</a:t>
            </a:r>
          </a:p>
          <a:p>
            <a:r>
              <a:rPr lang="en-US" dirty="0"/>
              <a:t>Docked bike technical problem</a:t>
            </a:r>
          </a:p>
        </p:txBody>
      </p:sp>
    </p:spTree>
    <p:extLst>
      <p:ext uri="{BB962C8B-B14F-4D97-AF65-F5344CB8AC3E}">
        <p14:creationId xmlns:p14="http://schemas.microsoft.com/office/powerpoint/2010/main" val="39148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C590-6BE4-74E8-BF8A-5130EAA5F770}"/>
              </a:ext>
            </a:extLst>
          </p:cNvPr>
          <p:cNvSpPr>
            <a:spLocks noGrp="1"/>
          </p:cNvSpPr>
          <p:nvPr>
            <p:ph type="title"/>
          </p:nvPr>
        </p:nvSpPr>
        <p:spPr/>
        <p:txBody>
          <a:bodyPr/>
          <a:lstStyle/>
          <a:p>
            <a:r>
              <a:rPr lang="en-SG" dirty="0"/>
              <a:t>Bike Types</a:t>
            </a:r>
          </a:p>
        </p:txBody>
      </p:sp>
      <p:sp>
        <p:nvSpPr>
          <p:cNvPr id="6" name="Content Placeholder 10">
            <a:extLst>
              <a:ext uri="{FF2B5EF4-FFF2-40B4-BE49-F238E27FC236}">
                <a16:creationId xmlns:a16="http://schemas.microsoft.com/office/drawing/2014/main" id="{5040310D-0129-03B4-B827-8F9065B092D7}"/>
              </a:ext>
            </a:extLst>
          </p:cNvPr>
          <p:cNvSpPr txBox="1">
            <a:spLocks/>
          </p:cNvSpPr>
          <p:nvPr/>
        </p:nvSpPr>
        <p:spPr>
          <a:xfrm>
            <a:off x="674159" y="1649480"/>
            <a:ext cx="385112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Key Takeaway:</a:t>
            </a:r>
          </a:p>
          <a:p>
            <a:r>
              <a:rPr lang="en-US" dirty="0"/>
              <a:t>Casual riders used classic and </a:t>
            </a:r>
            <a:r>
              <a:rPr lang="en-US" dirty="0" err="1"/>
              <a:t>clectric</a:t>
            </a:r>
            <a:r>
              <a:rPr lang="en-US" dirty="0"/>
              <a:t> bikes highly on weekend</a:t>
            </a:r>
          </a:p>
          <a:p>
            <a:r>
              <a:rPr lang="en-US" dirty="0"/>
              <a:t>Classic bikes were used by annual members consistently throughout the week</a:t>
            </a:r>
          </a:p>
          <a:p>
            <a:r>
              <a:rPr lang="en-US" dirty="0"/>
              <a:t>No members used docked bike </a:t>
            </a:r>
          </a:p>
          <a:p>
            <a:endParaRPr lang="en-US" dirty="0"/>
          </a:p>
          <a:p>
            <a:pPr marL="0" indent="0">
              <a:buNone/>
            </a:pPr>
            <a:r>
              <a:rPr lang="en-US" dirty="0"/>
              <a:t>Further analysis:</a:t>
            </a:r>
          </a:p>
          <a:p>
            <a:r>
              <a:rPr lang="en-US" dirty="0"/>
              <a:t>Docked bike technical problem</a:t>
            </a:r>
          </a:p>
        </p:txBody>
      </p:sp>
      <p:pic>
        <p:nvPicPr>
          <p:cNvPr id="8" name="Content Placeholder 7" descr="Chart, bar chart, histogram&#10;&#10;Description automatically generated">
            <a:extLst>
              <a:ext uri="{FF2B5EF4-FFF2-40B4-BE49-F238E27FC236}">
                <a16:creationId xmlns:a16="http://schemas.microsoft.com/office/drawing/2014/main" id="{DD1B7BB1-8D0D-16F9-6C73-0CF9B3390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1" y="0"/>
            <a:ext cx="7619999" cy="6858000"/>
          </a:xfrm>
        </p:spPr>
      </p:pic>
    </p:spTree>
    <p:extLst>
      <p:ext uri="{BB962C8B-B14F-4D97-AF65-F5344CB8AC3E}">
        <p14:creationId xmlns:p14="http://schemas.microsoft.com/office/powerpoint/2010/main" val="274723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C590-6BE4-74E8-BF8A-5130EAA5F770}"/>
              </a:ext>
            </a:extLst>
          </p:cNvPr>
          <p:cNvSpPr>
            <a:spLocks noGrp="1"/>
          </p:cNvSpPr>
          <p:nvPr>
            <p:ph type="title"/>
          </p:nvPr>
        </p:nvSpPr>
        <p:spPr/>
        <p:txBody>
          <a:bodyPr/>
          <a:lstStyle/>
          <a:p>
            <a:r>
              <a:rPr lang="en-SG" dirty="0"/>
              <a:t>Bike Types</a:t>
            </a:r>
          </a:p>
        </p:txBody>
      </p:sp>
      <p:sp>
        <p:nvSpPr>
          <p:cNvPr id="6" name="Content Placeholder 10">
            <a:extLst>
              <a:ext uri="{FF2B5EF4-FFF2-40B4-BE49-F238E27FC236}">
                <a16:creationId xmlns:a16="http://schemas.microsoft.com/office/drawing/2014/main" id="{5040310D-0129-03B4-B827-8F9065B092D7}"/>
              </a:ext>
            </a:extLst>
          </p:cNvPr>
          <p:cNvSpPr txBox="1">
            <a:spLocks/>
          </p:cNvSpPr>
          <p:nvPr/>
        </p:nvSpPr>
        <p:spPr>
          <a:xfrm>
            <a:off x="674159" y="1649480"/>
            <a:ext cx="385112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Key Takeaway:</a:t>
            </a:r>
          </a:p>
          <a:p>
            <a:r>
              <a:rPr lang="en-US" dirty="0"/>
              <a:t>Peak times for classic and electric bikers were during:</a:t>
            </a:r>
          </a:p>
          <a:p>
            <a:pPr lvl="1"/>
            <a:r>
              <a:rPr lang="en-US" dirty="0"/>
              <a:t>07.00-08.00 am</a:t>
            </a:r>
          </a:p>
          <a:p>
            <a:pPr lvl="1"/>
            <a:r>
              <a:rPr lang="en-US" dirty="0"/>
              <a:t>04.00-06.00 pm</a:t>
            </a:r>
          </a:p>
          <a:p>
            <a:r>
              <a:rPr lang="en-US" dirty="0"/>
              <a:t>No members used docked bike </a:t>
            </a:r>
          </a:p>
          <a:p>
            <a:pPr marL="0" indent="0">
              <a:buNone/>
            </a:pPr>
            <a:endParaRPr lang="en-US" dirty="0"/>
          </a:p>
          <a:p>
            <a:pPr marL="0" indent="0">
              <a:buNone/>
            </a:pPr>
            <a:r>
              <a:rPr lang="en-US" dirty="0"/>
              <a:t>Further analysis:</a:t>
            </a:r>
          </a:p>
          <a:p>
            <a:r>
              <a:rPr lang="en-US" dirty="0"/>
              <a:t>Docked bike technical problem</a:t>
            </a:r>
          </a:p>
        </p:txBody>
      </p:sp>
      <p:pic>
        <p:nvPicPr>
          <p:cNvPr id="7" name="Content Placeholder 6" descr="Chart, bar chart&#10;&#10;Description automatically generated">
            <a:extLst>
              <a:ext uri="{FF2B5EF4-FFF2-40B4-BE49-F238E27FC236}">
                <a16:creationId xmlns:a16="http://schemas.microsoft.com/office/drawing/2014/main" id="{D6FC31B6-5E56-6352-2C24-BD3ADAA0C9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5281" y="0"/>
            <a:ext cx="7666719" cy="6900048"/>
          </a:xfrm>
        </p:spPr>
      </p:pic>
    </p:spTree>
    <p:extLst>
      <p:ext uri="{BB962C8B-B14F-4D97-AF65-F5344CB8AC3E}">
        <p14:creationId xmlns:p14="http://schemas.microsoft.com/office/powerpoint/2010/main" val="73207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544A-3F62-C131-1A49-DD9AD2111081}"/>
              </a:ext>
            </a:extLst>
          </p:cNvPr>
          <p:cNvSpPr>
            <a:spLocks noGrp="1"/>
          </p:cNvSpPr>
          <p:nvPr>
            <p:ph type="title"/>
          </p:nvPr>
        </p:nvSpPr>
        <p:spPr/>
        <p:txBody>
          <a:bodyPr/>
          <a:lstStyle/>
          <a:p>
            <a:r>
              <a:rPr lang="en-SG" dirty="0"/>
              <a:t>Ride Lengths</a:t>
            </a:r>
          </a:p>
        </p:txBody>
      </p:sp>
      <p:pic>
        <p:nvPicPr>
          <p:cNvPr id="5" name="Content Placeholder 4" descr="Chart, bar chart&#10;&#10;Description automatically generated">
            <a:extLst>
              <a:ext uri="{FF2B5EF4-FFF2-40B4-BE49-F238E27FC236}">
                <a16:creationId xmlns:a16="http://schemas.microsoft.com/office/drawing/2014/main" id="{01C5009D-706A-4DEB-45C2-B9EF3E3CA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5859" y="-5528"/>
            <a:ext cx="7626141" cy="6863528"/>
          </a:xfrm>
        </p:spPr>
      </p:pic>
      <p:sp>
        <p:nvSpPr>
          <p:cNvPr id="6" name="Content Placeholder 10">
            <a:extLst>
              <a:ext uri="{FF2B5EF4-FFF2-40B4-BE49-F238E27FC236}">
                <a16:creationId xmlns:a16="http://schemas.microsoft.com/office/drawing/2014/main" id="{7C371C59-8E16-01F9-88AD-C68ECE92787E}"/>
              </a:ext>
            </a:extLst>
          </p:cNvPr>
          <p:cNvSpPr txBox="1">
            <a:spLocks/>
          </p:cNvSpPr>
          <p:nvPr/>
        </p:nvSpPr>
        <p:spPr>
          <a:xfrm>
            <a:off x="674159" y="1649480"/>
            <a:ext cx="3851122" cy="5079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Key Takeaway:</a:t>
            </a:r>
          </a:p>
          <a:p>
            <a:r>
              <a:rPr lang="en-US" dirty="0"/>
              <a:t>Casual Riders had longer trip than members throughout the week</a:t>
            </a:r>
          </a:p>
          <a:p>
            <a:r>
              <a:rPr lang="en-US" dirty="0"/>
              <a:t>The average ride duration for </a:t>
            </a:r>
            <a:r>
              <a:rPr lang="en-US" b="1" dirty="0">
                <a:solidFill>
                  <a:srgbClr val="90C226"/>
                </a:solidFill>
              </a:rPr>
              <a:t>member riders was </a:t>
            </a:r>
            <a:r>
              <a:rPr lang="en-US" b="1" dirty="0" err="1">
                <a:solidFill>
                  <a:srgbClr val="90C226"/>
                </a:solidFill>
              </a:rPr>
              <a:t>consisteny</a:t>
            </a:r>
            <a:r>
              <a:rPr lang="en-US" b="1" dirty="0">
                <a:solidFill>
                  <a:srgbClr val="90C226"/>
                </a:solidFill>
              </a:rPr>
              <a:t> almost throughout the week</a:t>
            </a:r>
            <a:r>
              <a:rPr lang="en-US" dirty="0">
                <a:solidFill>
                  <a:srgbClr val="90C226"/>
                </a:solidFill>
              </a:rPr>
              <a:t> </a:t>
            </a:r>
            <a:r>
              <a:rPr lang="en-US" dirty="0"/>
              <a:t>with Monday to Friday at ± 13 minutes with a slight increase to ±15 minutes over Saturday and Sunday</a:t>
            </a:r>
          </a:p>
          <a:p>
            <a:r>
              <a:rPr lang="en-US" dirty="0"/>
              <a:t>The average ride duration for </a:t>
            </a:r>
            <a:r>
              <a:rPr lang="en-US" b="1" dirty="0">
                <a:solidFill>
                  <a:srgbClr val="90C226"/>
                </a:solidFill>
              </a:rPr>
              <a:t>casual rider </a:t>
            </a:r>
            <a:r>
              <a:rPr lang="en-US" dirty="0"/>
              <a:t>was ± 27-30 minutes on weekdays, and &gt;30 minutes on weekends</a:t>
            </a:r>
          </a:p>
        </p:txBody>
      </p:sp>
    </p:spTree>
    <p:extLst>
      <p:ext uri="{BB962C8B-B14F-4D97-AF65-F5344CB8AC3E}">
        <p14:creationId xmlns:p14="http://schemas.microsoft.com/office/powerpoint/2010/main" val="235979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544A-3F62-C131-1A49-DD9AD2111081}"/>
              </a:ext>
            </a:extLst>
          </p:cNvPr>
          <p:cNvSpPr>
            <a:spLocks noGrp="1"/>
          </p:cNvSpPr>
          <p:nvPr>
            <p:ph type="title"/>
          </p:nvPr>
        </p:nvSpPr>
        <p:spPr/>
        <p:txBody>
          <a:bodyPr/>
          <a:lstStyle/>
          <a:p>
            <a:r>
              <a:rPr lang="en-SG" dirty="0"/>
              <a:t>Ride Lengths</a:t>
            </a:r>
          </a:p>
        </p:txBody>
      </p:sp>
      <p:sp>
        <p:nvSpPr>
          <p:cNvPr id="6" name="Content Placeholder 10">
            <a:extLst>
              <a:ext uri="{FF2B5EF4-FFF2-40B4-BE49-F238E27FC236}">
                <a16:creationId xmlns:a16="http://schemas.microsoft.com/office/drawing/2014/main" id="{7C371C59-8E16-01F9-88AD-C68ECE92787E}"/>
              </a:ext>
            </a:extLst>
          </p:cNvPr>
          <p:cNvSpPr txBox="1">
            <a:spLocks/>
          </p:cNvSpPr>
          <p:nvPr/>
        </p:nvSpPr>
        <p:spPr>
          <a:xfrm>
            <a:off x="674159" y="1649480"/>
            <a:ext cx="3851122" cy="50892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Key Takeaway:</a:t>
            </a:r>
          </a:p>
          <a:p>
            <a:r>
              <a:rPr lang="en-US" dirty="0"/>
              <a:t>Casual Riders had longer trip than members throughout the year</a:t>
            </a:r>
          </a:p>
          <a:p>
            <a:r>
              <a:rPr lang="en-US" dirty="0"/>
              <a:t>The average ride length for </a:t>
            </a:r>
            <a:r>
              <a:rPr lang="en-US" b="1" dirty="0">
                <a:solidFill>
                  <a:srgbClr val="90C226"/>
                </a:solidFill>
              </a:rPr>
              <a:t>member riders was </a:t>
            </a:r>
            <a:r>
              <a:rPr lang="en-US" b="1" dirty="0" err="1">
                <a:solidFill>
                  <a:srgbClr val="90C226"/>
                </a:solidFill>
              </a:rPr>
              <a:t>consistet</a:t>
            </a:r>
            <a:r>
              <a:rPr lang="en-US" b="1" dirty="0">
                <a:solidFill>
                  <a:srgbClr val="90C226"/>
                </a:solidFill>
              </a:rPr>
              <a:t> in 2021, </a:t>
            </a:r>
            <a:r>
              <a:rPr lang="en-US" dirty="0"/>
              <a:t>with ± 15 minutes every month</a:t>
            </a:r>
          </a:p>
          <a:p>
            <a:r>
              <a:rPr lang="en-US" dirty="0"/>
              <a:t>The average ride length for </a:t>
            </a:r>
            <a:r>
              <a:rPr lang="en-US" b="1" dirty="0">
                <a:solidFill>
                  <a:srgbClr val="90C226"/>
                </a:solidFill>
              </a:rPr>
              <a:t>casual rider was </a:t>
            </a:r>
            <a:r>
              <a:rPr lang="en-US" b="1" dirty="0" err="1">
                <a:solidFill>
                  <a:srgbClr val="90C226"/>
                </a:solidFill>
              </a:rPr>
              <a:t>fluctuative</a:t>
            </a:r>
            <a:r>
              <a:rPr lang="en-US" b="1" dirty="0">
                <a:solidFill>
                  <a:srgbClr val="90C226"/>
                </a:solidFill>
              </a:rPr>
              <a:t> in 2021</a:t>
            </a:r>
            <a:r>
              <a:rPr lang="en-US" dirty="0"/>
              <a:t>, with the highest average &gt;40 minutes in Feb and the lowest 20 minutes in Nov</a:t>
            </a:r>
          </a:p>
          <a:p>
            <a:endParaRPr lang="en-US" dirty="0"/>
          </a:p>
        </p:txBody>
      </p:sp>
      <p:pic>
        <p:nvPicPr>
          <p:cNvPr id="8" name="Content Placeholder 7" descr="Chart, bar chart&#10;&#10;Description automatically generated">
            <a:extLst>
              <a:ext uri="{FF2B5EF4-FFF2-40B4-BE49-F238E27FC236}">
                <a16:creationId xmlns:a16="http://schemas.microsoft.com/office/drawing/2014/main" id="{B19B260A-79D7-1B44-8C3A-2DCB24B7C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1" y="0"/>
            <a:ext cx="7619999" cy="6858000"/>
          </a:xfrm>
        </p:spPr>
      </p:pic>
    </p:spTree>
    <p:extLst>
      <p:ext uri="{BB962C8B-B14F-4D97-AF65-F5344CB8AC3E}">
        <p14:creationId xmlns:p14="http://schemas.microsoft.com/office/powerpoint/2010/main" val="404782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6911-E025-049C-259D-EBAF8B2BA38F}"/>
              </a:ext>
            </a:extLst>
          </p:cNvPr>
          <p:cNvSpPr>
            <a:spLocks noGrp="1"/>
          </p:cNvSpPr>
          <p:nvPr>
            <p:ph type="title"/>
          </p:nvPr>
        </p:nvSpPr>
        <p:spPr/>
        <p:txBody>
          <a:bodyPr/>
          <a:lstStyle/>
          <a:p>
            <a:r>
              <a:rPr lang="en-SG" dirty="0"/>
              <a:t>Most Popular Stations</a:t>
            </a:r>
          </a:p>
        </p:txBody>
      </p:sp>
      <p:pic>
        <p:nvPicPr>
          <p:cNvPr id="9" name="Content Placeholder 8" descr="Chart, bar chart&#10;&#10;Description automatically generated">
            <a:extLst>
              <a:ext uri="{FF2B5EF4-FFF2-40B4-BE49-F238E27FC236}">
                <a16:creationId xmlns:a16="http://schemas.microsoft.com/office/drawing/2014/main" id="{61C0B0C4-9577-5606-2C50-A73879F090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9391"/>
          <a:stretch/>
        </p:blipFill>
        <p:spPr>
          <a:xfrm>
            <a:off x="639417" y="1191624"/>
            <a:ext cx="11054016" cy="4474751"/>
          </a:xfrm>
        </p:spPr>
      </p:pic>
      <p:sp>
        <p:nvSpPr>
          <p:cNvPr id="10" name="Content Placeholder 10">
            <a:extLst>
              <a:ext uri="{FF2B5EF4-FFF2-40B4-BE49-F238E27FC236}">
                <a16:creationId xmlns:a16="http://schemas.microsoft.com/office/drawing/2014/main" id="{6B755BB5-7419-B03B-3922-C8F9A3E25686}"/>
              </a:ext>
            </a:extLst>
          </p:cNvPr>
          <p:cNvSpPr txBox="1">
            <a:spLocks/>
          </p:cNvSpPr>
          <p:nvPr/>
        </p:nvSpPr>
        <p:spPr>
          <a:xfrm>
            <a:off x="677334" y="5515802"/>
            <a:ext cx="11517841" cy="13421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Key Takeaway:</a:t>
            </a:r>
          </a:p>
          <a:p>
            <a:r>
              <a:rPr lang="en-US" dirty="0"/>
              <a:t>The most used stations for members in 2021 is </a:t>
            </a:r>
            <a:r>
              <a:rPr lang="en-US" b="1" dirty="0">
                <a:solidFill>
                  <a:srgbClr val="90C226"/>
                </a:solidFill>
              </a:rPr>
              <a:t>Clark St &amp; Elm St</a:t>
            </a:r>
          </a:p>
          <a:p>
            <a:r>
              <a:rPr lang="en-US" dirty="0"/>
              <a:t>The most used stations for casuals in 2021 is </a:t>
            </a:r>
            <a:r>
              <a:rPr lang="en-US" b="1" dirty="0">
                <a:solidFill>
                  <a:srgbClr val="90C226"/>
                </a:solidFill>
              </a:rPr>
              <a:t>Streeter Dr &amp; Grand Ave</a:t>
            </a:r>
          </a:p>
        </p:txBody>
      </p:sp>
    </p:spTree>
    <p:extLst>
      <p:ext uri="{BB962C8B-B14F-4D97-AF65-F5344CB8AC3E}">
        <p14:creationId xmlns:p14="http://schemas.microsoft.com/office/powerpoint/2010/main" val="3240350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869A-7DE4-F825-FE97-D7E1AB6F0CBB}"/>
              </a:ext>
            </a:extLst>
          </p:cNvPr>
          <p:cNvSpPr>
            <a:spLocks noGrp="1"/>
          </p:cNvSpPr>
          <p:nvPr>
            <p:ph type="title"/>
          </p:nvPr>
        </p:nvSpPr>
        <p:spPr/>
        <p:txBody>
          <a:bodyPr/>
          <a:lstStyle/>
          <a:p>
            <a:r>
              <a:rPr lang="en-SG" dirty="0"/>
              <a:t>5. Share</a:t>
            </a:r>
          </a:p>
        </p:txBody>
      </p:sp>
      <p:sp>
        <p:nvSpPr>
          <p:cNvPr id="3" name="Content Placeholder 2">
            <a:extLst>
              <a:ext uri="{FF2B5EF4-FFF2-40B4-BE49-F238E27FC236}">
                <a16:creationId xmlns:a16="http://schemas.microsoft.com/office/drawing/2014/main" id="{F63DBC36-843D-391D-D9FE-05F07E0BF000}"/>
              </a:ext>
            </a:extLst>
          </p:cNvPr>
          <p:cNvSpPr>
            <a:spLocks noGrp="1"/>
          </p:cNvSpPr>
          <p:nvPr>
            <p:ph idx="1"/>
          </p:nvPr>
        </p:nvSpPr>
        <p:spPr/>
        <p:txBody>
          <a:bodyPr/>
          <a:lstStyle/>
          <a:p>
            <a:r>
              <a:rPr lang="en-SG" dirty="0"/>
              <a:t>The share phase is done by presenting this </a:t>
            </a:r>
            <a:r>
              <a:rPr lang="en-SG" dirty="0" err="1"/>
              <a:t>powerpoint</a:t>
            </a:r>
            <a:r>
              <a:rPr lang="en-SG" dirty="0"/>
              <a:t>.</a:t>
            </a:r>
          </a:p>
          <a:p>
            <a:r>
              <a:rPr lang="en-SG" dirty="0"/>
              <a:t>Some conclusions we can draw from the data:</a:t>
            </a:r>
          </a:p>
          <a:p>
            <a:pPr lvl="1"/>
            <a:r>
              <a:rPr lang="en-US" dirty="0"/>
              <a:t>In the period of 2021, members made trips more than casual riders</a:t>
            </a:r>
          </a:p>
          <a:p>
            <a:pPr lvl="1"/>
            <a:r>
              <a:rPr lang="en-US" dirty="0"/>
              <a:t>The peak season of the year was during June-September</a:t>
            </a:r>
          </a:p>
          <a:p>
            <a:pPr lvl="1"/>
            <a:r>
              <a:rPr lang="en-US" dirty="0"/>
              <a:t>The climax of the week was during weekend</a:t>
            </a:r>
          </a:p>
          <a:p>
            <a:pPr lvl="1"/>
            <a:r>
              <a:rPr lang="en-US" dirty="0"/>
              <a:t>The climax of the day was during 7-9 am and 4-6 pm</a:t>
            </a:r>
          </a:p>
          <a:p>
            <a:pPr lvl="1"/>
            <a:r>
              <a:rPr lang="en-US" dirty="0"/>
              <a:t>Both riders preferred Classic and Electric bikes over Docked bikes</a:t>
            </a:r>
          </a:p>
          <a:p>
            <a:pPr lvl="1"/>
            <a:r>
              <a:rPr lang="en-US" dirty="0"/>
              <a:t>Annual Members mainly </a:t>
            </a:r>
            <a:r>
              <a:rPr lang="en-US" dirty="0">
                <a:solidFill>
                  <a:schemeClr val="tx1"/>
                </a:solidFill>
              </a:rPr>
              <a:t>used the Clark St &amp; Elm St Station, while Casual Riders mostly used the Streeter Dr &amp; Grand Ave station</a:t>
            </a:r>
          </a:p>
          <a:p>
            <a:pPr lvl="1"/>
            <a:endParaRPr lang="en-SG" dirty="0"/>
          </a:p>
        </p:txBody>
      </p:sp>
    </p:spTree>
    <p:extLst>
      <p:ext uri="{BB962C8B-B14F-4D97-AF65-F5344CB8AC3E}">
        <p14:creationId xmlns:p14="http://schemas.microsoft.com/office/powerpoint/2010/main" val="277755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DA6A4-5A09-6C65-B2A9-BBB447D56B58}"/>
              </a:ext>
            </a:extLst>
          </p:cNvPr>
          <p:cNvSpPr>
            <a:spLocks noGrp="1"/>
          </p:cNvSpPr>
          <p:nvPr>
            <p:ph idx="1"/>
          </p:nvPr>
        </p:nvSpPr>
        <p:spPr>
          <a:xfrm>
            <a:off x="583372" y="1751385"/>
            <a:ext cx="8915400" cy="4588608"/>
          </a:xfrm>
        </p:spPr>
        <p:txBody>
          <a:bodyPr>
            <a:normAutofit fontScale="92500" lnSpcReduction="10000"/>
          </a:bodyPr>
          <a:lstStyle/>
          <a:p>
            <a:pPr marL="0" indent="0">
              <a:buNone/>
            </a:pPr>
            <a:r>
              <a:rPr lang="en-US" dirty="0"/>
              <a:t>I am wearing the hat of a </a:t>
            </a:r>
            <a:r>
              <a:rPr lang="en-US" b="1" dirty="0"/>
              <a:t>junior data analyst</a:t>
            </a:r>
            <a:r>
              <a:rPr lang="en-US" dirty="0"/>
              <a:t>, working in the marketing analyst team at </a:t>
            </a:r>
            <a:r>
              <a:rPr lang="en-US" b="1" dirty="0" err="1"/>
              <a:t>Cyclistic</a:t>
            </a:r>
            <a:r>
              <a:rPr lang="en-US" dirty="0"/>
              <a:t>, a bike-share company in Chicago. </a:t>
            </a:r>
            <a:r>
              <a:rPr lang="en-US" dirty="0" err="1"/>
              <a:t>Cyclistic</a:t>
            </a:r>
            <a:r>
              <a:rPr lang="en-US" dirty="0"/>
              <a:t> is a bike-share program that features more than 5,800 bicycles and 600 docking stations. </a:t>
            </a:r>
            <a:r>
              <a:rPr lang="en-US" dirty="0" err="1"/>
              <a:t>Cyclistic</a:t>
            </a:r>
            <a:r>
              <a:rPr lang="en-US" dirty="0"/>
              <a:t> sets itself apart by also offering reclining bikes, hand tricycles, and cargo bikes, making bike-share more inclusive to people with disabilities and riders who can’t use a standard two-wheeled bike. The majority of riders opt for traditional bikes; about 8% of riders use the assistive options. </a:t>
            </a:r>
            <a:r>
              <a:rPr lang="en-US" dirty="0" err="1"/>
              <a:t>Cyclistic</a:t>
            </a:r>
            <a:r>
              <a:rPr lang="en-US" dirty="0"/>
              <a:t> users are more likely to ride for leisure, but about 30% use them to commute to work each day. Customers who purchase single-ride or full-day passes are referred to as casual riders. Customers who purchase annual memberships are </a:t>
            </a:r>
            <a:r>
              <a:rPr lang="en-US" dirty="0" err="1"/>
              <a:t>Cyclistic</a:t>
            </a:r>
            <a:r>
              <a:rPr lang="en-US" dirty="0"/>
              <a:t> members.</a:t>
            </a:r>
          </a:p>
          <a:p>
            <a:pPr marL="0" indent="0">
              <a:buNone/>
            </a:pPr>
            <a:br>
              <a:rPr lang="en-US" dirty="0"/>
            </a:br>
            <a:r>
              <a:rPr lang="en-US" dirty="0"/>
              <a:t>The director of marketing believes the company’s future success depends on maximizing the number of annual memberships. </a:t>
            </a:r>
            <a:r>
              <a:rPr lang="en-US" dirty="0" err="1"/>
              <a:t>Therefore,my</a:t>
            </a:r>
            <a:r>
              <a:rPr lang="en-US" dirty="0"/>
              <a:t> team wants to understand </a:t>
            </a:r>
            <a:r>
              <a:rPr lang="en-US" b="1" dirty="0"/>
              <a:t>how casual riders and annual members use </a:t>
            </a:r>
            <a:r>
              <a:rPr lang="en-US" b="1" dirty="0" err="1"/>
              <a:t>Cyclistic</a:t>
            </a:r>
            <a:r>
              <a:rPr lang="en-US" b="1" dirty="0"/>
              <a:t> bikes differently</a:t>
            </a:r>
            <a:r>
              <a:rPr lang="en-US" dirty="0"/>
              <a:t>. From these insights, my team will design a new marketing strategy to convert casual riders into annual members. But first, </a:t>
            </a:r>
            <a:r>
              <a:rPr lang="en-US" dirty="0" err="1"/>
              <a:t>Cyclistic</a:t>
            </a:r>
            <a:r>
              <a:rPr lang="en-US" dirty="0"/>
              <a:t> executives must approve the recommendations, so they must be backed up with compelling data insights and professional data visualizations.</a:t>
            </a:r>
            <a:endParaRPr lang="en-SG" dirty="0"/>
          </a:p>
        </p:txBody>
      </p:sp>
      <p:sp>
        <p:nvSpPr>
          <p:cNvPr id="5" name="Title 4">
            <a:extLst>
              <a:ext uri="{FF2B5EF4-FFF2-40B4-BE49-F238E27FC236}">
                <a16:creationId xmlns:a16="http://schemas.microsoft.com/office/drawing/2014/main" id="{35DB04A3-9D57-61EE-33B7-4A0397919C01}"/>
              </a:ext>
            </a:extLst>
          </p:cNvPr>
          <p:cNvSpPr>
            <a:spLocks noGrp="1"/>
          </p:cNvSpPr>
          <p:nvPr>
            <p:ph type="title"/>
          </p:nvPr>
        </p:nvSpPr>
        <p:spPr/>
        <p:txBody>
          <a:bodyPr/>
          <a:lstStyle/>
          <a:p>
            <a:r>
              <a:rPr lang="en-SG" dirty="0"/>
              <a:t>Introduction</a:t>
            </a:r>
          </a:p>
        </p:txBody>
      </p:sp>
    </p:spTree>
    <p:extLst>
      <p:ext uri="{BB962C8B-B14F-4D97-AF65-F5344CB8AC3E}">
        <p14:creationId xmlns:p14="http://schemas.microsoft.com/office/powerpoint/2010/main" val="1552529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42B0-E767-6274-E572-A764540E0443}"/>
              </a:ext>
            </a:extLst>
          </p:cNvPr>
          <p:cNvSpPr>
            <a:spLocks noGrp="1"/>
          </p:cNvSpPr>
          <p:nvPr>
            <p:ph type="title"/>
          </p:nvPr>
        </p:nvSpPr>
        <p:spPr/>
        <p:txBody>
          <a:bodyPr/>
          <a:lstStyle/>
          <a:p>
            <a:r>
              <a:rPr lang="en-SG" dirty="0"/>
              <a:t>6. Act</a:t>
            </a:r>
          </a:p>
        </p:txBody>
      </p:sp>
      <p:sp>
        <p:nvSpPr>
          <p:cNvPr id="3" name="Content Placeholder 2">
            <a:extLst>
              <a:ext uri="{FF2B5EF4-FFF2-40B4-BE49-F238E27FC236}">
                <a16:creationId xmlns:a16="http://schemas.microsoft.com/office/drawing/2014/main" id="{1EC4E9C1-5BFA-E6E1-D036-144D919D6864}"/>
              </a:ext>
            </a:extLst>
          </p:cNvPr>
          <p:cNvSpPr>
            <a:spLocks noGrp="1"/>
          </p:cNvSpPr>
          <p:nvPr>
            <p:ph idx="1"/>
          </p:nvPr>
        </p:nvSpPr>
        <p:spPr/>
        <p:txBody>
          <a:bodyPr/>
          <a:lstStyle/>
          <a:p>
            <a:r>
              <a:rPr lang="en-US" dirty="0"/>
              <a:t>The act phase would be done by the marketing team of the company. The main takeaway will be the top three recommendations for the marketing:</a:t>
            </a:r>
          </a:p>
          <a:p>
            <a:pPr lvl="1"/>
            <a:r>
              <a:rPr lang="en-US" dirty="0"/>
              <a:t>1. Marketing team can design campaign focusing on the usage of bicycles regularly, by highlighting the </a:t>
            </a:r>
            <a:r>
              <a:rPr lang="en-US" b="1" u="sng" dirty="0"/>
              <a:t>environmental and health benefits</a:t>
            </a:r>
            <a:r>
              <a:rPr lang="en-US" dirty="0"/>
              <a:t>, encourages people to download </a:t>
            </a:r>
            <a:r>
              <a:rPr lang="en-US" b="1" u="sng" dirty="0"/>
              <a:t>mobile apps </a:t>
            </a:r>
            <a:r>
              <a:rPr lang="en-US" dirty="0"/>
              <a:t>to monitor their health, and provide reward system. Besides, providing coupons or discounts might increase riders in</a:t>
            </a:r>
            <a:r>
              <a:rPr lang="en-US" b="1" dirty="0"/>
              <a:t> </a:t>
            </a:r>
            <a:r>
              <a:rPr lang="en-US" b="1" u="sng" dirty="0"/>
              <a:t>winter season</a:t>
            </a:r>
            <a:r>
              <a:rPr lang="en-US" dirty="0"/>
              <a:t>.</a:t>
            </a:r>
          </a:p>
          <a:p>
            <a:pPr lvl="1"/>
            <a:r>
              <a:rPr lang="en-US" dirty="0"/>
              <a:t>2. Increase the number of </a:t>
            </a:r>
            <a:r>
              <a:rPr lang="en-US" b="1" u="sng" dirty="0">
                <a:solidFill>
                  <a:schemeClr val="tx1"/>
                </a:solidFill>
              </a:rPr>
              <a:t>classic bikes </a:t>
            </a:r>
            <a:r>
              <a:rPr lang="en-US" dirty="0"/>
              <a:t>availability from </a:t>
            </a:r>
            <a:r>
              <a:rPr lang="en-US" b="1" u="sng" dirty="0"/>
              <a:t>June to September </a:t>
            </a:r>
            <a:r>
              <a:rPr lang="en-US" dirty="0"/>
              <a:t>as the total number of rides were high during these months. </a:t>
            </a:r>
          </a:p>
          <a:p>
            <a:pPr lvl="1"/>
            <a:r>
              <a:rPr lang="en-US" dirty="0"/>
              <a:t>3. Production team can decide to launch more product of bicycles on top 10 stations during peak seasons : </a:t>
            </a:r>
            <a:r>
              <a:rPr lang="en-US" b="1" u="sng" dirty="0"/>
              <a:t>monthly (June – September), daily (weekend), hourly (4 – 6 pm)</a:t>
            </a:r>
            <a:endParaRPr lang="en-SG" b="1" u="sng" dirty="0"/>
          </a:p>
        </p:txBody>
      </p:sp>
    </p:spTree>
    <p:extLst>
      <p:ext uri="{BB962C8B-B14F-4D97-AF65-F5344CB8AC3E}">
        <p14:creationId xmlns:p14="http://schemas.microsoft.com/office/powerpoint/2010/main" val="1114964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D6F4-9A67-0963-C422-1F41D014EC36}"/>
              </a:ext>
            </a:extLst>
          </p:cNvPr>
          <p:cNvSpPr>
            <a:spLocks noGrp="1"/>
          </p:cNvSpPr>
          <p:nvPr>
            <p:ph type="ctrTitle"/>
          </p:nvPr>
        </p:nvSpPr>
        <p:spPr/>
        <p:txBody>
          <a:bodyPr/>
          <a:lstStyle/>
          <a:p>
            <a:r>
              <a:rPr lang="en-SG" dirty="0"/>
              <a:t>The end</a:t>
            </a:r>
          </a:p>
        </p:txBody>
      </p:sp>
      <p:sp>
        <p:nvSpPr>
          <p:cNvPr id="3" name="Subtitle 2">
            <a:extLst>
              <a:ext uri="{FF2B5EF4-FFF2-40B4-BE49-F238E27FC236}">
                <a16:creationId xmlns:a16="http://schemas.microsoft.com/office/drawing/2014/main" id="{0271CECB-9443-2795-85E7-B2229EFFA717}"/>
              </a:ext>
            </a:extLst>
          </p:cNvPr>
          <p:cNvSpPr>
            <a:spLocks noGrp="1"/>
          </p:cNvSpPr>
          <p:nvPr>
            <p:ph type="subTitle" idx="1"/>
          </p:nvPr>
        </p:nvSpPr>
        <p:spPr/>
        <p:txBody>
          <a:bodyPr/>
          <a:lstStyle/>
          <a:p>
            <a:r>
              <a:rPr lang="en-SG" dirty="0"/>
              <a:t>Thank you.</a:t>
            </a:r>
          </a:p>
        </p:txBody>
      </p:sp>
    </p:spTree>
    <p:extLst>
      <p:ext uri="{BB962C8B-B14F-4D97-AF65-F5344CB8AC3E}">
        <p14:creationId xmlns:p14="http://schemas.microsoft.com/office/powerpoint/2010/main" val="366972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8D00-DFD8-02D0-CBD0-B81FFB6364AA}"/>
              </a:ext>
            </a:extLst>
          </p:cNvPr>
          <p:cNvSpPr>
            <a:spLocks noGrp="1"/>
          </p:cNvSpPr>
          <p:nvPr>
            <p:ph type="title"/>
          </p:nvPr>
        </p:nvSpPr>
        <p:spPr/>
        <p:txBody>
          <a:bodyPr/>
          <a:lstStyle/>
          <a:p>
            <a:r>
              <a:rPr lang="en-SG" dirty="0"/>
              <a:t>Method Approach</a:t>
            </a:r>
          </a:p>
        </p:txBody>
      </p:sp>
      <p:sp>
        <p:nvSpPr>
          <p:cNvPr id="3" name="Content Placeholder 2">
            <a:extLst>
              <a:ext uri="{FF2B5EF4-FFF2-40B4-BE49-F238E27FC236}">
                <a16:creationId xmlns:a16="http://schemas.microsoft.com/office/drawing/2014/main" id="{C6F89690-868B-F95A-FAD0-E68667BB7743}"/>
              </a:ext>
            </a:extLst>
          </p:cNvPr>
          <p:cNvSpPr>
            <a:spLocks noGrp="1"/>
          </p:cNvSpPr>
          <p:nvPr>
            <p:ph idx="1"/>
          </p:nvPr>
        </p:nvSpPr>
        <p:spPr/>
        <p:txBody>
          <a:bodyPr/>
          <a:lstStyle/>
          <a:p>
            <a:pPr marL="0" indent="0">
              <a:buNone/>
            </a:pPr>
            <a:r>
              <a:rPr lang="en-SG" dirty="0"/>
              <a:t>In this project, I will use 6 steps to ensure its completion:</a:t>
            </a:r>
          </a:p>
          <a:p>
            <a:pPr>
              <a:buAutoNum type="arabicPeriod"/>
            </a:pPr>
            <a:r>
              <a:rPr lang="en-SG" dirty="0"/>
              <a:t>Ask</a:t>
            </a:r>
          </a:p>
          <a:p>
            <a:pPr>
              <a:buAutoNum type="arabicPeriod"/>
            </a:pPr>
            <a:r>
              <a:rPr lang="en-SG" dirty="0"/>
              <a:t>Prepare</a:t>
            </a:r>
          </a:p>
          <a:p>
            <a:pPr>
              <a:buAutoNum type="arabicPeriod"/>
            </a:pPr>
            <a:r>
              <a:rPr lang="en-SG" dirty="0"/>
              <a:t>Process</a:t>
            </a:r>
          </a:p>
          <a:p>
            <a:pPr>
              <a:buAutoNum type="arabicPeriod"/>
            </a:pPr>
            <a:r>
              <a:rPr lang="en-SG" dirty="0" err="1"/>
              <a:t>Analyze</a:t>
            </a:r>
            <a:endParaRPr lang="en-SG" dirty="0"/>
          </a:p>
          <a:p>
            <a:pPr>
              <a:buAutoNum type="arabicPeriod"/>
            </a:pPr>
            <a:r>
              <a:rPr lang="en-SG" dirty="0"/>
              <a:t>Share</a:t>
            </a:r>
          </a:p>
          <a:p>
            <a:pPr>
              <a:buAutoNum type="arabicPeriod"/>
            </a:pPr>
            <a:r>
              <a:rPr lang="en-SG" dirty="0"/>
              <a:t>Act</a:t>
            </a:r>
          </a:p>
        </p:txBody>
      </p:sp>
    </p:spTree>
    <p:extLst>
      <p:ext uri="{BB962C8B-B14F-4D97-AF65-F5344CB8AC3E}">
        <p14:creationId xmlns:p14="http://schemas.microsoft.com/office/powerpoint/2010/main" val="191644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CBED-9CA5-E417-3699-CADC663BB9D5}"/>
              </a:ext>
            </a:extLst>
          </p:cNvPr>
          <p:cNvSpPr>
            <a:spLocks noGrp="1"/>
          </p:cNvSpPr>
          <p:nvPr>
            <p:ph type="title"/>
          </p:nvPr>
        </p:nvSpPr>
        <p:spPr/>
        <p:txBody>
          <a:bodyPr/>
          <a:lstStyle/>
          <a:p>
            <a:r>
              <a:rPr lang="en-SG" dirty="0"/>
              <a:t>Step 1. Ask</a:t>
            </a:r>
          </a:p>
        </p:txBody>
      </p:sp>
      <p:sp>
        <p:nvSpPr>
          <p:cNvPr id="3" name="Content Placeholder 2">
            <a:extLst>
              <a:ext uri="{FF2B5EF4-FFF2-40B4-BE49-F238E27FC236}">
                <a16:creationId xmlns:a16="http://schemas.microsoft.com/office/drawing/2014/main" id="{B557B328-6693-41AE-A6AB-CC4FAC20DCBE}"/>
              </a:ext>
            </a:extLst>
          </p:cNvPr>
          <p:cNvSpPr>
            <a:spLocks noGrp="1"/>
          </p:cNvSpPr>
          <p:nvPr>
            <p:ph idx="1"/>
          </p:nvPr>
        </p:nvSpPr>
        <p:spPr/>
        <p:txBody>
          <a:bodyPr/>
          <a:lstStyle/>
          <a:p>
            <a:r>
              <a:rPr lang="en-SG" b="1" dirty="0"/>
              <a:t>Business task: </a:t>
            </a:r>
            <a:r>
              <a:rPr lang="en-SG" dirty="0"/>
              <a:t>The different of annual members and casual riders in using </a:t>
            </a:r>
            <a:r>
              <a:rPr lang="en-SG" dirty="0" err="1"/>
              <a:t>Cyclistic</a:t>
            </a:r>
            <a:r>
              <a:rPr lang="en-SG" dirty="0"/>
              <a:t> bikes hourly, daily, and monthly, in order to determine the best marketing strategies to convert casual riders to annual members.</a:t>
            </a:r>
          </a:p>
          <a:p>
            <a:r>
              <a:rPr lang="en-SG" b="1" dirty="0"/>
              <a:t>Key Stakeholders:</a:t>
            </a:r>
          </a:p>
          <a:p>
            <a:pPr lvl="1"/>
            <a:r>
              <a:rPr lang="en-US" dirty="0"/>
              <a:t>Lily Moreno: The director of marketing and my manager.</a:t>
            </a:r>
          </a:p>
          <a:p>
            <a:pPr lvl="1"/>
            <a:r>
              <a:rPr lang="en-US" dirty="0" err="1"/>
              <a:t>Cyclistic</a:t>
            </a:r>
            <a:r>
              <a:rPr lang="en-US" dirty="0"/>
              <a:t> executive team: A detail-oriented executive team who will decide whether to approve the recommended marketing program.</a:t>
            </a:r>
          </a:p>
          <a:p>
            <a:pPr lvl="1"/>
            <a:r>
              <a:rPr lang="en-US" dirty="0" err="1"/>
              <a:t>Cyclistic</a:t>
            </a:r>
            <a:r>
              <a:rPr lang="en-US" dirty="0"/>
              <a:t> marketing analytics team: A team of data analysts responsible for collecting, analyzing, and reporting data that helps guide </a:t>
            </a:r>
            <a:r>
              <a:rPr lang="en-US" dirty="0" err="1"/>
              <a:t>Cyclistic’s</a:t>
            </a:r>
            <a:r>
              <a:rPr lang="en-US" dirty="0"/>
              <a:t> marketing strategy.</a:t>
            </a:r>
            <a:endParaRPr lang="en-SG" dirty="0"/>
          </a:p>
        </p:txBody>
      </p:sp>
    </p:spTree>
    <p:extLst>
      <p:ext uri="{BB962C8B-B14F-4D97-AF65-F5344CB8AC3E}">
        <p14:creationId xmlns:p14="http://schemas.microsoft.com/office/powerpoint/2010/main" val="282006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043A-AFC4-B08B-91C5-50E56A0B9ACC}"/>
              </a:ext>
            </a:extLst>
          </p:cNvPr>
          <p:cNvSpPr>
            <a:spLocks noGrp="1"/>
          </p:cNvSpPr>
          <p:nvPr>
            <p:ph type="title"/>
          </p:nvPr>
        </p:nvSpPr>
        <p:spPr/>
        <p:txBody>
          <a:bodyPr/>
          <a:lstStyle/>
          <a:p>
            <a:r>
              <a:rPr lang="en-SG" dirty="0"/>
              <a:t>Step 2. Prepare</a:t>
            </a:r>
          </a:p>
        </p:txBody>
      </p:sp>
      <p:sp>
        <p:nvSpPr>
          <p:cNvPr id="3" name="Content Placeholder 2">
            <a:extLst>
              <a:ext uri="{FF2B5EF4-FFF2-40B4-BE49-F238E27FC236}">
                <a16:creationId xmlns:a16="http://schemas.microsoft.com/office/drawing/2014/main" id="{6A0AF9B1-0FB1-677C-7666-FBAEE34B5B0F}"/>
              </a:ext>
            </a:extLst>
          </p:cNvPr>
          <p:cNvSpPr>
            <a:spLocks noGrp="1"/>
          </p:cNvSpPr>
          <p:nvPr>
            <p:ph idx="1"/>
          </p:nvPr>
        </p:nvSpPr>
        <p:spPr/>
        <p:txBody>
          <a:bodyPr/>
          <a:lstStyle/>
          <a:p>
            <a:pPr marL="0" indent="0">
              <a:buNone/>
            </a:pPr>
            <a:r>
              <a:rPr lang="en-SG" dirty="0"/>
              <a:t>In this project, I will be using datasets from Google, which has been made available by Motivate International Inc. under license.</a:t>
            </a:r>
          </a:p>
          <a:p>
            <a:pPr marL="0" indent="0">
              <a:buNone/>
            </a:pPr>
            <a:endParaRPr lang="en-SG" dirty="0"/>
          </a:p>
          <a:p>
            <a:pPr marL="0" indent="0">
              <a:buNone/>
            </a:pPr>
            <a:r>
              <a:rPr lang="en-SG" dirty="0"/>
              <a:t>I downloaded zip files provided, then extracted to csv files from January to December 2021.</a:t>
            </a:r>
          </a:p>
          <a:p>
            <a:pPr marL="0" indent="0">
              <a:buNone/>
            </a:pPr>
            <a:endParaRPr lang="en-SG" dirty="0"/>
          </a:p>
          <a:p>
            <a:pPr marL="0" indent="0">
              <a:buNone/>
            </a:pPr>
            <a:r>
              <a:rPr lang="en-SG" dirty="0"/>
              <a:t>I used excel to take a glimpse of the data. Each file has information about </a:t>
            </a:r>
            <a:r>
              <a:rPr lang="en-US" dirty="0"/>
              <a:t>details of the ride id, rideable type, start and end time, start and end station, latitude and longitude of the start and end stations. They show great data integrity as they have consistent columns and data types at every file.</a:t>
            </a:r>
            <a:endParaRPr lang="en-SG" dirty="0"/>
          </a:p>
        </p:txBody>
      </p:sp>
    </p:spTree>
    <p:extLst>
      <p:ext uri="{BB962C8B-B14F-4D97-AF65-F5344CB8AC3E}">
        <p14:creationId xmlns:p14="http://schemas.microsoft.com/office/powerpoint/2010/main" val="87706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D607-BF88-FA74-A594-27635305B8FF}"/>
              </a:ext>
            </a:extLst>
          </p:cNvPr>
          <p:cNvSpPr>
            <a:spLocks noGrp="1"/>
          </p:cNvSpPr>
          <p:nvPr>
            <p:ph type="title"/>
          </p:nvPr>
        </p:nvSpPr>
        <p:spPr/>
        <p:txBody>
          <a:bodyPr/>
          <a:lstStyle/>
          <a:p>
            <a:r>
              <a:rPr lang="en-SG" dirty="0"/>
              <a:t>3. Process</a:t>
            </a:r>
          </a:p>
        </p:txBody>
      </p:sp>
      <p:sp>
        <p:nvSpPr>
          <p:cNvPr id="3" name="Content Placeholder 2">
            <a:extLst>
              <a:ext uri="{FF2B5EF4-FFF2-40B4-BE49-F238E27FC236}">
                <a16:creationId xmlns:a16="http://schemas.microsoft.com/office/drawing/2014/main" id="{71A7F3AB-10AD-A9BB-5A02-03866B118403}"/>
              </a:ext>
            </a:extLst>
          </p:cNvPr>
          <p:cNvSpPr>
            <a:spLocks noGrp="1"/>
          </p:cNvSpPr>
          <p:nvPr>
            <p:ph idx="1"/>
          </p:nvPr>
        </p:nvSpPr>
        <p:spPr/>
        <p:txBody>
          <a:bodyPr/>
          <a:lstStyle/>
          <a:p>
            <a:r>
              <a:rPr lang="en-SG" dirty="0"/>
              <a:t>To begin processing the data, I used R as one of the data analytics programming languages, to import the dataset.</a:t>
            </a:r>
          </a:p>
          <a:p>
            <a:r>
              <a:rPr lang="en-SG" dirty="0"/>
              <a:t>I checked how each file was organized, as well as made sure to clean the data.</a:t>
            </a:r>
          </a:p>
          <a:p>
            <a:r>
              <a:rPr lang="en-SG" dirty="0"/>
              <a:t>I extracted the clean data to new csv and stored it.</a:t>
            </a:r>
          </a:p>
          <a:p>
            <a:r>
              <a:rPr lang="en-SG" dirty="0"/>
              <a:t>I documented the whole process of cleaning.</a:t>
            </a:r>
          </a:p>
          <a:p>
            <a:pPr marL="0" indent="0">
              <a:buNone/>
            </a:pPr>
            <a:endParaRPr lang="en-SG" dirty="0"/>
          </a:p>
        </p:txBody>
      </p:sp>
    </p:spTree>
    <p:extLst>
      <p:ext uri="{BB962C8B-B14F-4D97-AF65-F5344CB8AC3E}">
        <p14:creationId xmlns:p14="http://schemas.microsoft.com/office/powerpoint/2010/main" val="385319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7797-5AED-8D6D-4009-AA3C1220E998}"/>
              </a:ext>
            </a:extLst>
          </p:cNvPr>
          <p:cNvSpPr>
            <a:spLocks noGrp="1"/>
          </p:cNvSpPr>
          <p:nvPr>
            <p:ph type="title"/>
          </p:nvPr>
        </p:nvSpPr>
        <p:spPr/>
        <p:txBody>
          <a:bodyPr/>
          <a:lstStyle/>
          <a:p>
            <a:r>
              <a:rPr lang="en-SG" dirty="0"/>
              <a:t>4. </a:t>
            </a:r>
            <a:r>
              <a:rPr lang="en-SG" dirty="0" err="1"/>
              <a:t>Analyze</a:t>
            </a:r>
            <a:endParaRPr lang="en-SG" dirty="0"/>
          </a:p>
        </p:txBody>
      </p:sp>
      <p:sp>
        <p:nvSpPr>
          <p:cNvPr id="3" name="Content Placeholder 2">
            <a:extLst>
              <a:ext uri="{FF2B5EF4-FFF2-40B4-BE49-F238E27FC236}">
                <a16:creationId xmlns:a16="http://schemas.microsoft.com/office/drawing/2014/main" id="{100E1854-EA2F-3841-1C4A-30534CD9C43F}"/>
              </a:ext>
            </a:extLst>
          </p:cNvPr>
          <p:cNvSpPr>
            <a:spLocks noGrp="1"/>
          </p:cNvSpPr>
          <p:nvPr>
            <p:ph idx="1"/>
          </p:nvPr>
        </p:nvSpPr>
        <p:spPr/>
        <p:txBody>
          <a:bodyPr/>
          <a:lstStyle/>
          <a:p>
            <a:r>
              <a:rPr lang="en-SG" dirty="0"/>
              <a:t>I organized and formatted the data.</a:t>
            </a:r>
          </a:p>
          <a:p>
            <a:r>
              <a:rPr lang="en-SG" dirty="0"/>
              <a:t>I performed some calculations and identify trends as well as relationships between each variable.</a:t>
            </a:r>
          </a:p>
          <a:p>
            <a:r>
              <a:rPr lang="en-SG" dirty="0"/>
              <a:t>Data:</a:t>
            </a:r>
          </a:p>
          <a:p>
            <a:pPr lvl="1"/>
            <a:r>
              <a:rPr lang="en-SG" dirty="0"/>
              <a:t>Number of rides</a:t>
            </a:r>
          </a:p>
          <a:p>
            <a:pPr lvl="1"/>
            <a:r>
              <a:rPr lang="en-SG" dirty="0"/>
              <a:t>Bike Types</a:t>
            </a:r>
          </a:p>
          <a:p>
            <a:pPr lvl="1"/>
            <a:r>
              <a:rPr lang="en-SG" dirty="0"/>
              <a:t>Ride Lengths</a:t>
            </a:r>
          </a:p>
          <a:p>
            <a:pPr lvl="1"/>
            <a:r>
              <a:rPr lang="en-SG" dirty="0"/>
              <a:t>Most popular stations</a:t>
            </a:r>
          </a:p>
        </p:txBody>
      </p:sp>
    </p:spTree>
    <p:extLst>
      <p:ext uri="{BB962C8B-B14F-4D97-AF65-F5344CB8AC3E}">
        <p14:creationId xmlns:p14="http://schemas.microsoft.com/office/powerpoint/2010/main" val="285102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Chart, pie chart&#10;&#10;Description automatically generated">
            <a:extLst>
              <a:ext uri="{FF2B5EF4-FFF2-40B4-BE49-F238E27FC236}">
                <a16:creationId xmlns:a16="http://schemas.microsoft.com/office/drawing/2014/main" id="{96F66F89-7D6F-9677-C8BC-ECCAD528B0C6}"/>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2" b="3812"/>
          <a:stretch/>
        </p:blipFill>
        <p:spPr>
          <a:xfrm>
            <a:off x="3171489" y="816638"/>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B6D0A21-AD2E-17E1-2F15-2472A40CE592}"/>
              </a:ext>
            </a:extLst>
          </p:cNvPr>
          <p:cNvSpPr>
            <a:spLocks noGrp="1"/>
          </p:cNvSpPr>
          <p:nvPr>
            <p:ph type="title"/>
          </p:nvPr>
        </p:nvSpPr>
        <p:spPr>
          <a:xfrm>
            <a:off x="677333" y="609600"/>
            <a:ext cx="3851123" cy="1320800"/>
          </a:xfrm>
        </p:spPr>
        <p:txBody>
          <a:bodyPr>
            <a:normAutofit/>
          </a:bodyPr>
          <a:lstStyle/>
          <a:p>
            <a:r>
              <a:rPr lang="en-SG" dirty="0"/>
              <a:t>Number of Rides</a:t>
            </a:r>
          </a:p>
        </p:txBody>
      </p:sp>
      <p:sp>
        <p:nvSpPr>
          <p:cNvPr id="11" name="Content Placeholder 10">
            <a:extLst>
              <a:ext uri="{FF2B5EF4-FFF2-40B4-BE49-F238E27FC236}">
                <a16:creationId xmlns:a16="http://schemas.microsoft.com/office/drawing/2014/main" id="{ED4AC970-9E8B-7579-5BB0-C50098DB0625}"/>
              </a:ext>
            </a:extLst>
          </p:cNvPr>
          <p:cNvSpPr>
            <a:spLocks noGrp="1"/>
          </p:cNvSpPr>
          <p:nvPr>
            <p:ph idx="1"/>
          </p:nvPr>
        </p:nvSpPr>
        <p:spPr>
          <a:xfrm>
            <a:off x="674159" y="1649480"/>
            <a:ext cx="3851122" cy="3880773"/>
          </a:xfrm>
        </p:spPr>
        <p:txBody>
          <a:bodyPr>
            <a:normAutofit/>
          </a:bodyPr>
          <a:lstStyle/>
          <a:p>
            <a:pPr marL="0" indent="0">
              <a:buNone/>
            </a:pPr>
            <a:r>
              <a:rPr lang="en-US" dirty="0"/>
              <a:t>Key Takeaway:</a:t>
            </a:r>
          </a:p>
          <a:p>
            <a:pPr marL="0" indent="0">
              <a:buNone/>
            </a:pPr>
            <a:r>
              <a:rPr lang="en-US" b="1" dirty="0">
                <a:solidFill>
                  <a:srgbClr val="90C226"/>
                </a:solidFill>
              </a:rPr>
              <a:t>Annual Members </a:t>
            </a:r>
            <a:r>
              <a:rPr lang="en-US" dirty="0"/>
              <a:t>made the most trips in the year of 2021</a:t>
            </a:r>
          </a:p>
        </p:txBody>
      </p:sp>
      <p:cxnSp>
        <p:nvCxnSpPr>
          <p:cNvPr id="14" name="Straight Connector 1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745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D0A21-AD2E-17E1-2F15-2472A40CE592}"/>
              </a:ext>
            </a:extLst>
          </p:cNvPr>
          <p:cNvSpPr>
            <a:spLocks noGrp="1"/>
          </p:cNvSpPr>
          <p:nvPr>
            <p:ph type="title"/>
          </p:nvPr>
        </p:nvSpPr>
        <p:spPr>
          <a:xfrm>
            <a:off x="677333" y="609600"/>
            <a:ext cx="3851123" cy="1320800"/>
          </a:xfrm>
        </p:spPr>
        <p:txBody>
          <a:bodyPr>
            <a:normAutofit/>
          </a:bodyPr>
          <a:lstStyle/>
          <a:p>
            <a:r>
              <a:rPr lang="en-SG" dirty="0"/>
              <a:t>Number of Rides</a:t>
            </a:r>
          </a:p>
        </p:txBody>
      </p:sp>
      <p:sp>
        <p:nvSpPr>
          <p:cNvPr id="11" name="Content Placeholder 10">
            <a:extLst>
              <a:ext uri="{FF2B5EF4-FFF2-40B4-BE49-F238E27FC236}">
                <a16:creationId xmlns:a16="http://schemas.microsoft.com/office/drawing/2014/main" id="{ED4AC970-9E8B-7579-5BB0-C50098DB0625}"/>
              </a:ext>
            </a:extLst>
          </p:cNvPr>
          <p:cNvSpPr>
            <a:spLocks noGrp="1"/>
          </p:cNvSpPr>
          <p:nvPr>
            <p:ph idx="1"/>
          </p:nvPr>
        </p:nvSpPr>
        <p:spPr>
          <a:xfrm>
            <a:off x="674159" y="1649480"/>
            <a:ext cx="3851122" cy="4598920"/>
          </a:xfrm>
        </p:spPr>
        <p:txBody>
          <a:bodyPr>
            <a:normAutofit fontScale="92500" lnSpcReduction="10000"/>
          </a:bodyPr>
          <a:lstStyle/>
          <a:p>
            <a:pPr marL="0" indent="0">
              <a:buNone/>
            </a:pPr>
            <a:r>
              <a:rPr lang="en-US" dirty="0"/>
              <a:t>Key Takeaway:</a:t>
            </a:r>
          </a:p>
          <a:p>
            <a:r>
              <a:rPr lang="en-US" dirty="0"/>
              <a:t>The busiest months for both riders were during mid-year.</a:t>
            </a:r>
          </a:p>
          <a:p>
            <a:r>
              <a:rPr lang="en-US" dirty="0"/>
              <a:t>Casual riders overtook annual members on </a:t>
            </a:r>
            <a:r>
              <a:rPr lang="en-US" b="1" dirty="0">
                <a:solidFill>
                  <a:srgbClr val="90C226"/>
                </a:solidFill>
              </a:rPr>
              <a:t>June</a:t>
            </a:r>
            <a:r>
              <a:rPr lang="en-US" dirty="0"/>
              <a:t>, </a:t>
            </a:r>
            <a:r>
              <a:rPr lang="en-US" b="1" dirty="0">
                <a:solidFill>
                  <a:srgbClr val="90C226"/>
                </a:solidFill>
              </a:rPr>
              <a:t>July</a:t>
            </a:r>
            <a:r>
              <a:rPr lang="en-US" dirty="0"/>
              <a:t>, and </a:t>
            </a:r>
            <a:r>
              <a:rPr lang="en-US" b="1" dirty="0">
                <a:solidFill>
                  <a:srgbClr val="90C226"/>
                </a:solidFill>
              </a:rPr>
              <a:t>August</a:t>
            </a:r>
            <a:r>
              <a:rPr lang="en-US" dirty="0"/>
              <a:t> 2021</a:t>
            </a:r>
          </a:p>
          <a:p>
            <a:pPr marL="0" indent="0">
              <a:buNone/>
            </a:pPr>
            <a:endParaRPr lang="en-US" dirty="0"/>
          </a:p>
          <a:p>
            <a:pPr marL="0" indent="0">
              <a:buNone/>
            </a:pPr>
            <a:r>
              <a:rPr lang="en-US" dirty="0"/>
              <a:t>Further analysis:</a:t>
            </a:r>
          </a:p>
          <a:p>
            <a:r>
              <a:rPr lang="en-US" dirty="0"/>
              <a:t>Is there any influences from Covid-19</a:t>
            </a:r>
          </a:p>
          <a:p>
            <a:r>
              <a:rPr lang="en-US" dirty="0"/>
              <a:t>If the pattern is consistent with other years</a:t>
            </a:r>
          </a:p>
          <a:p>
            <a:r>
              <a:rPr lang="en-US" dirty="0"/>
              <a:t>If temperature/ season affected the number of rides of both riders</a:t>
            </a:r>
          </a:p>
        </p:txBody>
      </p:sp>
      <p:cxnSp>
        <p:nvCxnSpPr>
          <p:cNvPr id="14" name="Straight Connector 1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Chart, histogram&#10;&#10;Description automatically generated">
            <a:extLst>
              <a:ext uri="{FF2B5EF4-FFF2-40B4-BE49-F238E27FC236}">
                <a16:creationId xmlns:a16="http://schemas.microsoft.com/office/drawing/2014/main" id="{6BB9AE33-36A8-684F-DA7A-8FFDC7E6F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0"/>
            <a:ext cx="7620000" cy="6858000"/>
          </a:xfrm>
          <a:prstGeom prst="rect">
            <a:avLst/>
          </a:prstGeom>
        </p:spPr>
      </p:pic>
    </p:spTree>
    <p:extLst>
      <p:ext uri="{BB962C8B-B14F-4D97-AF65-F5344CB8AC3E}">
        <p14:creationId xmlns:p14="http://schemas.microsoft.com/office/powerpoint/2010/main" val="36264013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5785</TotalTime>
  <Words>1274</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Google Data Analytics – Capstone Project</vt:lpstr>
      <vt:lpstr>Introduction</vt:lpstr>
      <vt:lpstr>Method Approach</vt:lpstr>
      <vt:lpstr>Step 1. Ask</vt:lpstr>
      <vt:lpstr>Step 2. Prepare</vt:lpstr>
      <vt:lpstr>3. Process</vt:lpstr>
      <vt:lpstr>4. Analyze</vt:lpstr>
      <vt:lpstr>Number of Rides</vt:lpstr>
      <vt:lpstr>Number of Rides</vt:lpstr>
      <vt:lpstr>Number of Rides</vt:lpstr>
      <vt:lpstr>Number of Rides</vt:lpstr>
      <vt:lpstr>Bike Types</vt:lpstr>
      <vt:lpstr>Bike Types</vt:lpstr>
      <vt:lpstr>Bike Types</vt:lpstr>
      <vt:lpstr>Bike Types</vt:lpstr>
      <vt:lpstr>Ride Lengths</vt:lpstr>
      <vt:lpstr>Ride Lengths</vt:lpstr>
      <vt:lpstr>Most Popular Stations</vt:lpstr>
      <vt:lpstr>5. Share</vt:lpstr>
      <vt:lpstr>6. Act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Data Analytics – Capstone Project</dc:title>
  <dc:creator>Adrian Nugraha Utama</dc:creator>
  <cp:lastModifiedBy>Adrian Nugraha Utama</cp:lastModifiedBy>
  <cp:revision>14</cp:revision>
  <dcterms:created xsi:type="dcterms:W3CDTF">2022-08-12T10:01:21Z</dcterms:created>
  <dcterms:modified xsi:type="dcterms:W3CDTF">2022-08-16T10:59:27Z</dcterms:modified>
</cp:coreProperties>
</file>