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307" r:id="rId4"/>
    <p:sldId id="258" r:id="rId5"/>
    <p:sldId id="30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852CA08-60AC-49F9-B4B9-D703C0A972F4}">
  <a:tblStyle styleId="{B852CA08-60AC-49F9-B4B9-D703C0A972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A02643-DC44-47EC-A290-9393CFAFE14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4050" y="208325"/>
            <a:ext cx="5656000" cy="5176150"/>
            <a:chOff x="-184050" y="208325"/>
            <a:chExt cx="5656000" cy="5176150"/>
          </a:xfrm>
        </p:grpSpPr>
        <p:sp>
          <p:nvSpPr>
            <p:cNvPr id="10" name="Google Shape;10;p2"/>
            <p:cNvSpPr/>
            <p:nvPr/>
          </p:nvSpPr>
          <p:spPr>
            <a:xfrm>
              <a:off x="4948400" y="208325"/>
              <a:ext cx="483600" cy="483600"/>
            </a:xfrm>
            <a:prstGeom prst="ellipse">
              <a:avLst/>
            </a:prstGeom>
            <a:solidFill>
              <a:srgbClr val="FA4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84050" y="2439175"/>
              <a:ext cx="483600" cy="483600"/>
            </a:xfrm>
            <a:prstGeom prst="ellipse">
              <a:avLst/>
            </a:prstGeom>
            <a:solidFill>
              <a:srgbClr val="EEA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988350" y="4900875"/>
              <a:ext cx="483600" cy="483600"/>
            </a:xfrm>
            <a:prstGeom prst="ellipse">
              <a:avLst/>
            </a:prstGeom>
            <a:solidFill>
              <a:srgbClr val="FA4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738375"/>
            <a:ext cx="5892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824425" y="4164275"/>
            <a:ext cx="5329500" cy="434400"/>
          </a:xfrm>
          <a:prstGeom prst="rect">
            <a:avLst/>
          </a:prstGeom>
          <a:solidFill>
            <a:srgbClr val="EEAECE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6"/>
          <p:cNvGrpSpPr/>
          <p:nvPr/>
        </p:nvGrpSpPr>
        <p:grpSpPr>
          <a:xfrm>
            <a:off x="2414850" y="-278000"/>
            <a:ext cx="6767163" cy="5514475"/>
            <a:chOff x="2414850" y="-278000"/>
            <a:chExt cx="6767163" cy="5514475"/>
          </a:xfrm>
        </p:grpSpPr>
        <p:sp>
          <p:nvSpPr>
            <p:cNvPr id="49" name="Google Shape;49;p6"/>
            <p:cNvSpPr/>
            <p:nvPr/>
          </p:nvSpPr>
          <p:spPr>
            <a:xfrm>
              <a:off x="3027500" y="4752875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8698413" y="2087225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2414850" y="-278000"/>
              <a:ext cx="483600" cy="4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6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53" name="Google Shape;53;p6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6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6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116" name="Google Shape;116;p14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720000" y="2269369"/>
            <a:ext cx="269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ubTitle" idx="2"/>
          </p:nvPr>
        </p:nvSpPr>
        <p:spPr>
          <a:xfrm>
            <a:off x="4028876" y="2269368"/>
            <a:ext cx="272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3"/>
          </p:nvPr>
        </p:nvSpPr>
        <p:spPr>
          <a:xfrm>
            <a:off x="720000" y="4007575"/>
            <a:ext cx="269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4"/>
          </p:nvPr>
        </p:nvSpPr>
        <p:spPr>
          <a:xfrm>
            <a:off x="4028876" y="4007573"/>
            <a:ext cx="272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1332650"/>
            <a:ext cx="10095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070875"/>
            <a:ext cx="10095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4"/>
          <p:cNvSpPr txBox="1">
            <a:spLocks noGrp="1"/>
          </p:cNvSpPr>
          <p:nvPr>
            <p:ph type="title" idx="7" hasCustomPrompt="1"/>
          </p:nvPr>
        </p:nvSpPr>
        <p:spPr>
          <a:xfrm>
            <a:off x="4028875" y="1332650"/>
            <a:ext cx="10095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8" hasCustomPrompt="1"/>
          </p:nvPr>
        </p:nvSpPr>
        <p:spPr>
          <a:xfrm>
            <a:off x="4028875" y="3070875"/>
            <a:ext cx="10095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9"/>
          </p:nvPr>
        </p:nvSpPr>
        <p:spPr>
          <a:xfrm>
            <a:off x="720000" y="1856175"/>
            <a:ext cx="2699400" cy="4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13"/>
          </p:nvPr>
        </p:nvSpPr>
        <p:spPr>
          <a:xfrm>
            <a:off x="4028875" y="1856175"/>
            <a:ext cx="2724900" cy="4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subTitle" idx="14"/>
          </p:nvPr>
        </p:nvSpPr>
        <p:spPr>
          <a:xfrm>
            <a:off x="720000" y="3594377"/>
            <a:ext cx="2699400" cy="4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ubTitle" idx="15"/>
          </p:nvPr>
        </p:nvSpPr>
        <p:spPr>
          <a:xfrm>
            <a:off x="4028875" y="3594376"/>
            <a:ext cx="2724900" cy="4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-182300" y="3007975"/>
            <a:ext cx="483600" cy="48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27"/>
          <p:cNvGrpSpPr/>
          <p:nvPr/>
        </p:nvGrpSpPr>
        <p:grpSpPr>
          <a:xfrm>
            <a:off x="-4350" y="543050"/>
            <a:ext cx="9152700" cy="4303300"/>
            <a:chOff x="-4350" y="300700"/>
            <a:chExt cx="9152700" cy="4303300"/>
          </a:xfrm>
        </p:grpSpPr>
        <p:cxnSp>
          <p:nvCxnSpPr>
            <p:cNvPr id="297" name="Google Shape;297;p27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27"/>
            <p:cNvCxnSpPr/>
            <p:nvPr/>
          </p:nvCxnSpPr>
          <p:spPr>
            <a:xfrm>
              <a:off x="-4350" y="43652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27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0" name="Google Shape;300;p27"/>
          <p:cNvGrpSpPr/>
          <p:nvPr/>
        </p:nvGrpSpPr>
        <p:grpSpPr>
          <a:xfrm>
            <a:off x="153025" y="859013"/>
            <a:ext cx="8878800" cy="3499675"/>
            <a:chOff x="153025" y="859013"/>
            <a:chExt cx="8878800" cy="3499675"/>
          </a:xfrm>
        </p:grpSpPr>
        <p:sp>
          <p:nvSpPr>
            <p:cNvPr id="301" name="Google Shape;301;p27"/>
            <p:cNvSpPr/>
            <p:nvPr/>
          </p:nvSpPr>
          <p:spPr>
            <a:xfrm>
              <a:off x="8548225" y="3875088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53025" y="859013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8"/>
          <p:cNvGrpSpPr/>
          <p:nvPr/>
        </p:nvGrpSpPr>
        <p:grpSpPr>
          <a:xfrm>
            <a:off x="1041700" y="-12"/>
            <a:ext cx="6805225" cy="5173325"/>
            <a:chOff x="1041700" y="-12"/>
            <a:chExt cx="6805225" cy="5173325"/>
          </a:xfrm>
        </p:grpSpPr>
        <p:sp>
          <p:nvSpPr>
            <p:cNvPr id="305" name="Google Shape;305;p28"/>
            <p:cNvSpPr/>
            <p:nvPr/>
          </p:nvSpPr>
          <p:spPr>
            <a:xfrm>
              <a:off x="7363325" y="4689713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041700" y="-12"/>
              <a:ext cx="483600" cy="4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28"/>
          <p:cNvGrpSpPr/>
          <p:nvPr/>
        </p:nvGrpSpPr>
        <p:grpSpPr>
          <a:xfrm>
            <a:off x="-4350" y="300700"/>
            <a:ext cx="9152700" cy="4545650"/>
            <a:chOff x="-4350" y="300700"/>
            <a:chExt cx="9152700" cy="4545650"/>
          </a:xfrm>
        </p:grpSpPr>
        <p:cxnSp>
          <p:nvCxnSpPr>
            <p:cNvPr id="308" name="Google Shape;308;p28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28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28"/>
            <p:cNvCxnSpPr/>
            <p:nvPr/>
          </p:nvCxnSpPr>
          <p:spPr>
            <a:xfrm>
              <a:off x="-4350" y="484635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28"/>
            <p:cNvCxnSpPr/>
            <p:nvPr/>
          </p:nvCxnSpPr>
          <p:spPr>
            <a:xfrm>
              <a:off x="-4350" y="460755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○"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■"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○"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■"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○"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■"/>
              <a:def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  <p:sldLayoutId id="2147483673" r:id="rId5"/>
    <p:sldLayoutId id="214748367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/>
          <p:nvPr/>
        </p:nvSpPr>
        <p:spPr>
          <a:xfrm>
            <a:off x="8055225" y="1564575"/>
            <a:ext cx="483600" cy="483600"/>
          </a:xfrm>
          <a:prstGeom prst="ellipse">
            <a:avLst/>
          </a:prstGeom>
          <a:solidFill>
            <a:srgbClr val="EEA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2"/>
          <p:cNvSpPr txBox="1">
            <a:spLocks noGrp="1"/>
          </p:cNvSpPr>
          <p:nvPr>
            <p:ph type="ctrTitle"/>
          </p:nvPr>
        </p:nvSpPr>
        <p:spPr>
          <a:xfrm>
            <a:off x="713225" y="738375"/>
            <a:ext cx="5892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MongoDB      vs                SQL</a:t>
            </a:r>
            <a:endParaRPr dirty="0"/>
          </a:p>
        </p:txBody>
      </p:sp>
      <p:sp>
        <p:nvSpPr>
          <p:cNvPr id="324" name="Google Shape;324;p32"/>
          <p:cNvSpPr txBox="1">
            <a:spLocks noGrp="1"/>
          </p:cNvSpPr>
          <p:nvPr>
            <p:ph type="subTitle" idx="1"/>
          </p:nvPr>
        </p:nvSpPr>
        <p:spPr>
          <a:xfrm>
            <a:off x="824425" y="4164275"/>
            <a:ext cx="5329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Par Jean clair Mbula</a:t>
            </a:r>
            <a:endParaRPr dirty="0"/>
          </a:p>
        </p:txBody>
      </p:sp>
      <p:cxnSp>
        <p:nvCxnSpPr>
          <p:cNvPr id="325" name="Google Shape;325;p32"/>
          <p:cNvCxnSpPr/>
          <p:nvPr/>
        </p:nvCxnSpPr>
        <p:spPr>
          <a:xfrm>
            <a:off x="824425" y="4169324"/>
            <a:ext cx="5329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32"/>
          <p:cNvCxnSpPr/>
          <p:nvPr/>
        </p:nvCxnSpPr>
        <p:spPr>
          <a:xfrm>
            <a:off x="824425" y="1595650"/>
            <a:ext cx="5329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32"/>
          <p:cNvCxnSpPr/>
          <p:nvPr/>
        </p:nvCxnSpPr>
        <p:spPr>
          <a:xfrm>
            <a:off x="824425" y="2517575"/>
            <a:ext cx="5329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32"/>
          <p:cNvCxnSpPr/>
          <p:nvPr/>
        </p:nvCxnSpPr>
        <p:spPr>
          <a:xfrm>
            <a:off x="824425" y="3384950"/>
            <a:ext cx="5329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Introduction to MongoDB.</a:t>
            </a:r>
            <a:endParaRPr sz="1800" dirty="0"/>
          </a:p>
        </p:txBody>
      </p:sp>
      <p:sp>
        <p:nvSpPr>
          <p:cNvPr id="334" name="Google Shape;334;p33"/>
          <p:cNvSpPr txBox="1"/>
          <p:nvPr/>
        </p:nvSpPr>
        <p:spPr>
          <a:xfrm>
            <a:off x="683568" y="987574"/>
            <a:ext cx="7704000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r>
              <a:rPr lang="fr-FR" sz="1100" dirty="0" smtClean="0"/>
              <a:t>It ‘s an open-source, </a:t>
            </a:r>
            <a:r>
              <a:rPr lang="fr-FR" sz="1100" dirty="0" err="1" smtClean="0"/>
              <a:t>NoSQL</a:t>
            </a:r>
            <a:r>
              <a:rPr lang="fr-FR" sz="1100" dirty="0" smtClean="0"/>
              <a:t> document </a:t>
            </a:r>
            <a:r>
              <a:rPr lang="fr-FR" sz="1100" dirty="0" err="1" smtClean="0"/>
              <a:t>database</a:t>
            </a:r>
            <a:r>
              <a:rPr lang="fr-FR" sz="1100" dirty="0" smtClean="0"/>
              <a:t>. It </a:t>
            </a:r>
            <a:r>
              <a:rPr lang="fr-FR" sz="1100" dirty="0" err="1" smtClean="0"/>
              <a:t>is</a:t>
            </a:r>
            <a:r>
              <a:rPr lang="fr-FR" sz="1100" dirty="0" smtClean="0"/>
              <a:t> </a:t>
            </a:r>
            <a:r>
              <a:rPr lang="fr-FR" sz="1100" dirty="0" err="1" smtClean="0"/>
              <a:t>popularly</a:t>
            </a:r>
            <a:r>
              <a:rPr lang="fr-FR" sz="1100" dirty="0" smtClean="0"/>
              <a:t> </a:t>
            </a:r>
            <a:r>
              <a:rPr lang="fr-FR" sz="1100" dirty="0" err="1" smtClean="0"/>
              <a:t>used</a:t>
            </a:r>
            <a:r>
              <a:rPr lang="fr-FR" sz="1100" dirty="0" smtClean="0"/>
              <a:t> in </a:t>
            </a:r>
            <a:r>
              <a:rPr lang="fr-FR" sz="1100" dirty="0" err="1" smtClean="0"/>
              <a:t>conjunction</a:t>
            </a:r>
            <a:r>
              <a:rPr lang="fr-FR" sz="1100" dirty="0" smtClean="0"/>
              <a:t> </a:t>
            </a:r>
            <a:r>
              <a:rPr lang="fr-FR" sz="1100" dirty="0" err="1" smtClean="0"/>
              <a:t>with</a:t>
            </a:r>
            <a:r>
              <a:rPr lang="fr-FR" sz="1100" dirty="0" smtClean="0"/>
              <a:t> Amazon Web Services ? Azure, and </a:t>
            </a:r>
            <a:r>
              <a:rPr lang="fr-FR" sz="1100" dirty="0" err="1" smtClean="0"/>
              <a:t>other</a:t>
            </a:r>
            <a:r>
              <a:rPr lang="fr-FR" sz="1100" dirty="0" smtClean="0"/>
              <a:t> data sources for application </a:t>
            </a:r>
            <a:r>
              <a:rPr lang="fr-FR" sz="1100" dirty="0" err="1" smtClean="0"/>
              <a:t>development</a:t>
            </a:r>
            <a:r>
              <a:rPr lang="fr-FR" sz="1100" dirty="0" smtClean="0"/>
              <a:t> and </a:t>
            </a:r>
            <a:r>
              <a:rPr lang="fr-FR" sz="1100" dirty="0" err="1" smtClean="0"/>
              <a:t>ongoing</a:t>
            </a:r>
            <a:r>
              <a:rPr lang="fr-FR" sz="1100" dirty="0" smtClean="0"/>
              <a:t> </a:t>
            </a:r>
            <a:r>
              <a:rPr lang="fr-FR" sz="1100" dirty="0" err="1" smtClean="0"/>
              <a:t>operation</a:t>
            </a:r>
            <a:r>
              <a:rPr lang="fr-FR" sz="1100" dirty="0" smtClean="0"/>
              <a:t>.</a:t>
            </a:r>
          </a:p>
          <a:p>
            <a:r>
              <a:rPr lang="fr-FR" sz="1100" dirty="0" smtClean="0"/>
              <a:t>In simple </a:t>
            </a:r>
            <a:r>
              <a:rPr lang="fr-FR" sz="1100" dirty="0" err="1" smtClean="0"/>
              <a:t>terms</a:t>
            </a:r>
            <a:r>
              <a:rPr lang="fr-FR" sz="1100" dirty="0" smtClean="0"/>
              <a:t>, </a:t>
            </a:r>
            <a:r>
              <a:rPr lang="fr-FR" sz="1100" dirty="0" err="1" smtClean="0"/>
              <a:t>MongoDB</a:t>
            </a:r>
            <a:r>
              <a:rPr lang="fr-FR" sz="1100" dirty="0" smtClean="0"/>
              <a:t> </a:t>
            </a:r>
            <a:r>
              <a:rPr lang="fr-FR" sz="1100" dirty="0" err="1" smtClean="0"/>
              <a:t>is</a:t>
            </a:r>
            <a:r>
              <a:rPr lang="fr-FR" sz="1100" dirty="0" smtClean="0"/>
              <a:t> a document-</a:t>
            </a:r>
            <a:r>
              <a:rPr lang="fr-FR" sz="1100" dirty="0" err="1" smtClean="0"/>
              <a:t>oriented</a:t>
            </a:r>
            <a:r>
              <a:rPr lang="fr-FR" sz="1100" dirty="0" smtClean="0"/>
              <a:t> </a:t>
            </a:r>
            <a:r>
              <a:rPr lang="fr-FR" sz="1100" dirty="0" err="1" smtClean="0"/>
              <a:t>database</a:t>
            </a:r>
            <a:r>
              <a:rPr lang="fr-FR" sz="1100" dirty="0" smtClean="0"/>
              <a:t>. This open-source </a:t>
            </a:r>
            <a:r>
              <a:rPr lang="fr-FR" sz="1100" dirty="0" err="1" smtClean="0"/>
              <a:t>product</a:t>
            </a:r>
            <a:r>
              <a:rPr lang="fr-FR" sz="1100" dirty="0" smtClean="0"/>
              <a:t> </a:t>
            </a:r>
            <a:r>
              <a:rPr lang="fr-FR" sz="1100" dirty="0" err="1" smtClean="0"/>
              <a:t>is</a:t>
            </a:r>
            <a:r>
              <a:rPr lang="fr-FR" sz="1100" dirty="0" smtClean="0"/>
              <a:t> </a:t>
            </a:r>
            <a:r>
              <a:rPr lang="fr-FR" sz="1100" dirty="0" err="1" smtClean="0"/>
              <a:t>developed</a:t>
            </a:r>
            <a:r>
              <a:rPr lang="fr-FR" sz="1100" dirty="0" smtClean="0"/>
              <a:t> and </a:t>
            </a:r>
            <a:r>
              <a:rPr lang="fr-FR" sz="1100" dirty="0" err="1" smtClean="0"/>
              <a:t>supported</a:t>
            </a:r>
            <a:r>
              <a:rPr lang="fr-FR" sz="1100" dirty="0" smtClean="0"/>
              <a:t> by 10gen.</a:t>
            </a:r>
            <a:endParaRPr lang="fr-FR" sz="1100" dirty="0"/>
          </a:p>
        </p:txBody>
      </p:sp>
      <p:sp>
        <p:nvSpPr>
          <p:cNvPr id="11" name="Google Shape;333;p33"/>
          <p:cNvSpPr txBox="1">
            <a:spLocks/>
          </p:cNvSpPr>
          <p:nvPr/>
        </p:nvSpPr>
        <p:spPr>
          <a:xfrm>
            <a:off x="756432" y="192704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Features</a:t>
            </a: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of </a:t>
            </a:r>
            <a:r>
              <a:rPr kumimoji="0" lang="fr-F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MongoDB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2" name="Google Shape;334;p33"/>
          <p:cNvSpPr txBox="1"/>
          <p:nvPr/>
        </p:nvSpPr>
        <p:spPr>
          <a:xfrm>
            <a:off x="683568" y="2536919"/>
            <a:ext cx="7704000" cy="233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r>
              <a:rPr lang="fr-FR" sz="1100" dirty="0" smtClean="0"/>
              <a:t>There are the </a:t>
            </a:r>
            <a:r>
              <a:rPr lang="fr-FR" sz="1100" dirty="0" err="1" smtClean="0"/>
              <a:t>following</a:t>
            </a:r>
            <a:r>
              <a:rPr lang="fr-FR" sz="1100" dirty="0" smtClean="0"/>
              <a:t> </a:t>
            </a:r>
            <a:r>
              <a:rPr lang="fr-FR" sz="1100" dirty="0" err="1" smtClean="0"/>
              <a:t>features</a:t>
            </a:r>
            <a:r>
              <a:rPr lang="fr-FR" sz="1100" dirty="0" smtClean="0"/>
              <a:t> of </a:t>
            </a:r>
            <a:r>
              <a:rPr lang="fr-FR" sz="1100" dirty="0" err="1" smtClean="0"/>
              <a:t>MongoDB</a:t>
            </a:r>
            <a:r>
              <a:rPr lang="fr-FR" sz="1100" dirty="0" smtClean="0"/>
              <a:t> </a:t>
            </a:r>
            <a:r>
              <a:rPr lang="fr-FR" sz="1100" dirty="0" smtClean="0"/>
              <a:t>:</a:t>
            </a:r>
          </a:p>
          <a:p>
            <a:endParaRPr lang="fr-FR" sz="1100" dirty="0" smtClean="0"/>
          </a:p>
          <a:p>
            <a:pPr marL="228600" lvl="0" indent="-228600">
              <a:buFont typeface="Wingdings" pitchFamily="2" charset="2"/>
              <a:buChar char="§"/>
            </a:pPr>
            <a:r>
              <a:rPr lang="fr-FR" sz="1100" dirty="0" smtClean="0"/>
              <a:t>There are multiple </a:t>
            </a:r>
            <a:r>
              <a:rPr lang="fr-FR" sz="1100" dirty="0" err="1" smtClean="0"/>
              <a:t>search</a:t>
            </a:r>
            <a:r>
              <a:rPr lang="fr-FR" sz="1100" dirty="0" smtClean="0"/>
              <a:t> options in </a:t>
            </a:r>
            <a:r>
              <a:rPr lang="fr-FR" sz="1100" dirty="0" err="1" smtClean="0"/>
              <a:t>MongoDB</a:t>
            </a:r>
            <a:r>
              <a:rPr lang="fr-FR" sz="1100" dirty="0" smtClean="0"/>
              <a:t>, </a:t>
            </a:r>
            <a:r>
              <a:rPr lang="fr-FR" sz="1100" dirty="0" err="1" smtClean="0"/>
              <a:t>including</a:t>
            </a:r>
            <a:r>
              <a:rPr lang="fr-FR" sz="1100" dirty="0" smtClean="0"/>
              <a:t> </a:t>
            </a:r>
            <a:r>
              <a:rPr lang="fr-FR" sz="1100" dirty="0" err="1" smtClean="0"/>
              <a:t>field</a:t>
            </a:r>
            <a:r>
              <a:rPr lang="fr-FR" sz="1100" dirty="0" smtClean="0"/>
              <a:t>, range, and </a:t>
            </a:r>
            <a:r>
              <a:rPr lang="fr-FR" sz="1100" dirty="0" err="1" smtClean="0"/>
              <a:t>regular</a:t>
            </a:r>
            <a:r>
              <a:rPr lang="fr-FR" sz="1100" dirty="0" smtClean="0"/>
              <a:t> expression </a:t>
            </a:r>
            <a:r>
              <a:rPr lang="fr-FR" sz="1100" dirty="0" err="1" smtClean="0"/>
              <a:t>categories</a:t>
            </a:r>
            <a:r>
              <a:rPr lang="fr-FR" sz="1100" dirty="0" smtClean="0"/>
              <a:t>.</a:t>
            </a:r>
          </a:p>
          <a:p>
            <a:pPr marL="228600" lvl="0" indent="-228600">
              <a:buFont typeface="Wingdings" pitchFamily="2" charset="2"/>
              <a:buChar char="§"/>
            </a:pPr>
            <a:endParaRPr lang="fr-FR" sz="1100" dirty="0" smtClean="0"/>
          </a:p>
          <a:p>
            <a:pPr lvl="0">
              <a:buFont typeface="Wingdings" pitchFamily="2" charset="2"/>
              <a:buChar char="§"/>
            </a:pPr>
            <a:r>
              <a:rPr lang="fr-FR" sz="1100" dirty="0" smtClean="0"/>
              <a:t>    </a:t>
            </a:r>
            <a:r>
              <a:rPr lang="fr-FR" sz="1100" dirty="0" err="1" smtClean="0"/>
              <a:t>Any</a:t>
            </a:r>
            <a:r>
              <a:rPr lang="fr-FR" sz="1100" dirty="0" smtClean="0"/>
              <a:t> </a:t>
            </a:r>
            <a:r>
              <a:rPr lang="fr-FR" sz="1100" dirty="0" smtClean="0"/>
              <a:t>area </a:t>
            </a:r>
            <a:r>
              <a:rPr lang="fr-FR" sz="1100" dirty="0" err="1" smtClean="0"/>
              <a:t>can</a:t>
            </a:r>
            <a:r>
              <a:rPr lang="fr-FR" sz="1100" dirty="0" smtClean="0"/>
              <a:t> index documents</a:t>
            </a:r>
            <a:r>
              <a:rPr lang="fr-FR" sz="1100" dirty="0" smtClean="0"/>
              <a:t>.</a:t>
            </a:r>
          </a:p>
          <a:p>
            <a:pPr lvl="0">
              <a:buFont typeface="Wingdings" pitchFamily="2" charset="2"/>
              <a:buChar char="§"/>
            </a:pPr>
            <a:endParaRPr lang="fr-FR" sz="1100" dirty="0" smtClean="0"/>
          </a:p>
          <a:p>
            <a:pPr lvl="0">
              <a:buFont typeface="Wingdings" pitchFamily="2" charset="2"/>
              <a:buChar char="§"/>
            </a:pPr>
            <a:r>
              <a:rPr lang="fr-FR" sz="1100" dirty="0" smtClean="0"/>
              <a:t>    A </a:t>
            </a:r>
            <a:r>
              <a:rPr lang="fr-FR" sz="1100" dirty="0" err="1" smtClean="0"/>
              <a:t>load</a:t>
            </a:r>
            <a:r>
              <a:rPr lang="fr-FR" sz="1100" dirty="0" smtClean="0"/>
              <a:t> </a:t>
            </a:r>
            <a:r>
              <a:rPr lang="fr-FR" sz="1100" dirty="0" err="1" smtClean="0"/>
              <a:t>balancing</a:t>
            </a:r>
            <a:r>
              <a:rPr lang="fr-FR" sz="1100" dirty="0" smtClean="0"/>
              <a:t> configuration </a:t>
            </a:r>
            <a:r>
              <a:rPr lang="fr-FR" sz="1100" dirty="0" err="1" smtClean="0"/>
              <a:t>is</a:t>
            </a:r>
            <a:r>
              <a:rPr lang="fr-FR" sz="1100" dirty="0" smtClean="0"/>
              <a:t> </a:t>
            </a:r>
            <a:r>
              <a:rPr lang="fr-FR" sz="1100" dirty="0" err="1" smtClean="0"/>
              <a:t>automatically</a:t>
            </a:r>
            <a:r>
              <a:rPr lang="fr-FR" sz="1100" dirty="0" smtClean="0"/>
              <a:t> </a:t>
            </a:r>
            <a:r>
              <a:rPr lang="fr-FR" sz="1100" dirty="0" err="1" smtClean="0"/>
              <a:t>implemented</a:t>
            </a:r>
            <a:r>
              <a:rPr lang="fr-FR" sz="1100" dirty="0" smtClean="0"/>
              <a:t> </a:t>
            </a:r>
            <a:r>
              <a:rPr lang="fr-FR" sz="1100" dirty="0" err="1" smtClean="0"/>
              <a:t>because</a:t>
            </a:r>
            <a:r>
              <a:rPr lang="fr-FR" sz="1100" dirty="0" smtClean="0"/>
              <a:t> the data </a:t>
            </a:r>
            <a:r>
              <a:rPr lang="fr-FR" sz="1100" dirty="0" err="1" smtClean="0"/>
              <a:t>is</a:t>
            </a:r>
            <a:r>
              <a:rPr lang="fr-FR" sz="1100" dirty="0" smtClean="0"/>
              <a:t> split </a:t>
            </a:r>
            <a:r>
              <a:rPr lang="fr-FR" sz="1100" dirty="0" err="1" smtClean="0"/>
              <a:t>into</a:t>
            </a:r>
            <a:r>
              <a:rPr lang="fr-FR" sz="1100" dirty="0" smtClean="0"/>
              <a:t> </a:t>
            </a:r>
            <a:r>
              <a:rPr lang="fr-FR" sz="1100" dirty="0" err="1" smtClean="0"/>
              <a:t>shards</a:t>
            </a:r>
            <a:r>
              <a:rPr lang="fr-FR" sz="1100" dirty="0" smtClean="0"/>
              <a:t>.</a:t>
            </a:r>
          </a:p>
          <a:p>
            <a:pPr lvl="0">
              <a:buFont typeface="Wingdings" pitchFamily="2" charset="2"/>
              <a:buChar char="§"/>
            </a:pPr>
            <a:endParaRPr lang="fr-FR" sz="1100" dirty="0" smtClean="0"/>
          </a:p>
          <a:p>
            <a:pPr lvl="0">
              <a:buFont typeface="Wingdings" pitchFamily="2" charset="2"/>
              <a:buChar char="§"/>
            </a:pPr>
            <a:r>
              <a:rPr lang="fr-FR" sz="1100" dirty="0" smtClean="0"/>
              <a:t>     It </a:t>
            </a:r>
            <a:r>
              <a:rPr lang="fr-FR" sz="1100" dirty="0" err="1" smtClean="0"/>
              <a:t>provides</a:t>
            </a:r>
            <a:r>
              <a:rPr lang="fr-FR" sz="1100" dirty="0" smtClean="0"/>
              <a:t> </a:t>
            </a:r>
            <a:r>
              <a:rPr lang="fr-FR" sz="1100" dirty="0" err="1" smtClean="0"/>
              <a:t>tools</a:t>
            </a:r>
            <a:r>
              <a:rPr lang="fr-FR" sz="1100" dirty="0" smtClean="0"/>
              <a:t> for </a:t>
            </a:r>
            <a:r>
              <a:rPr lang="fr-FR" sz="1100" dirty="0" err="1" smtClean="0"/>
              <a:t>map</a:t>
            </a:r>
            <a:r>
              <a:rPr lang="fr-FR" sz="1100" dirty="0" smtClean="0"/>
              <a:t> </a:t>
            </a:r>
            <a:r>
              <a:rPr lang="fr-FR" sz="1100" dirty="0" err="1" smtClean="0"/>
              <a:t>reduction</a:t>
            </a:r>
            <a:r>
              <a:rPr lang="fr-FR" sz="1100" dirty="0" smtClean="0"/>
              <a:t> and </a:t>
            </a:r>
            <a:r>
              <a:rPr lang="fr-FR" sz="1100" dirty="0" err="1" smtClean="0"/>
              <a:t>aggregation</a:t>
            </a:r>
            <a:r>
              <a:rPr lang="fr-FR" sz="1100" dirty="0" smtClean="0"/>
              <a:t>.</a:t>
            </a:r>
          </a:p>
          <a:p>
            <a:pPr lvl="0">
              <a:buFont typeface="Wingdings" pitchFamily="2" charset="2"/>
              <a:buChar char="§"/>
            </a:pPr>
            <a:endParaRPr lang="fr-FR" sz="1100" dirty="0" smtClean="0"/>
          </a:p>
          <a:p>
            <a:pPr lvl="0">
              <a:buFont typeface="Wingdings" pitchFamily="2" charset="2"/>
              <a:buChar char="§"/>
            </a:pPr>
            <a:r>
              <a:rPr lang="fr-FR" sz="1100" dirty="0" smtClean="0"/>
              <a:t>   The </a:t>
            </a:r>
            <a:r>
              <a:rPr lang="fr-FR" sz="1100" dirty="0" smtClean="0"/>
              <a:t>code </a:t>
            </a:r>
            <a:r>
              <a:rPr lang="fr-FR" sz="1100" dirty="0" err="1" smtClean="0"/>
              <a:t>is</a:t>
            </a:r>
            <a:r>
              <a:rPr lang="fr-FR" sz="1100" dirty="0" smtClean="0"/>
              <a:t> </a:t>
            </a:r>
            <a:r>
              <a:rPr lang="fr-FR" sz="1100" dirty="0" err="1" smtClean="0"/>
              <a:t>written</a:t>
            </a:r>
            <a:r>
              <a:rPr lang="fr-FR" sz="1100" dirty="0" smtClean="0"/>
              <a:t> in JavaScript </a:t>
            </a:r>
            <a:r>
              <a:rPr lang="fr-FR" sz="1100" dirty="0" err="1" smtClean="0"/>
              <a:t>instead</a:t>
            </a:r>
            <a:r>
              <a:rPr lang="fr-FR" sz="1100" dirty="0" smtClean="0"/>
              <a:t> of </a:t>
            </a:r>
            <a:r>
              <a:rPr lang="fr-FR" sz="1100" dirty="0" err="1" smtClean="0"/>
              <a:t>Procedures</a:t>
            </a:r>
            <a:endParaRPr lang="fr-FR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Introduction to SQL.</a:t>
            </a:r>
            <a:endParaRPr sz="1800" dirty="0"/>
          </a:p>
        </p:txBody>
      </p:sp>
      <p:sp>
        <p:nvSpPr>
          <p:cNvPr id="334" name="Google Shape;334;p33"/>
          <p:cNvSpPr txBox="1"/>
          <p:nvPr/>
        </p:nvSpPr>
        <p:spPr>
          <a:xfrm>
            <a:off x="683568" y="987574"/>
            <a:ext cx="7704000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r>
              <a:rPr lang="fr-FR" sz="1100" dirty="0" smtClean="0"/>
              <a:t>For the </a:t>
            </a:r>
            <a:r>
              <a:rPr lang="fr-FR" sz="1100" dirty="0" err="1" smtClean="0"/>
              <a:t>deployment</a:t>
            </a:r>
            <a:r>
              <a:rPr lang="fr-FR" sz="1100" dirty="0" smtClean="0"/>
              <a:t> of Cloud applications, SQL </a:t>
            </a:r>
            <a:r>
              <a:rPr lang="fr-FR" sz="1100" dirty="0" err="1" smtClean="0"/>
              <a:t>Databases</a:t>
            </a:r>
            <a:r>
              <a:rPr lang="fr-FR" sz="1100" dirty="0" smtClean="0"/>
              <a:t> are </a:t>
            </a:r>
            <a:r>
              <a:rPr lang="fr-FR" sz="1100" dirty="0" err="1" smtClean="0"/>
              <a:t>typically</a:t>
            </a:r>
            <a:r>
              <a:rPr lang="fr-FR" sz="1100" dirty="0" smtClean="0"/>
              <a:t> </a:t>
            </a:r>
            <a:r>
              <a:rPr lang="fr-FR" sz="1100" dirty="0" err="1" smtClean="0"/>
              <a:t>used</a:t>
            </a:r>
            <a:r>
              <a:rPr lang="fr-FR" sz="1100" dirty="0" smtClean="0"/>
              <a:t> as </a:t>
            </a:r>
            <a:r>
              <a:rPr lang="fr-FR" sz="1100" dirty="0" err="1" smtClean="0"/>
              <a:t>Relational</a:t>
            </a:r>
            <a:r>
              <a:rPr lang="fr-FR" sz="1100" dirty="0" smtClean="0"/>
              <a:t> </a:t>
            </a:r>
            <a:r>
              <a:rPr lang="fr-FR" sz="1100" dirty="0" err="1" smtClean="0"/>
              <a:t>Databases</a:t>
            </a:r>
            <a:r>
              <a:rPr lang="fr-FR" sz="1100" dirty="0" smtClean="0"/>
              <a:t>. In addition to </a:t>
            </a:r>
            <a:r>
              <a:rPr lang="fr-FR" sz="1100" dirty="0" err="1" smtClean="0"/>
              <a:t>high</a:t>
            </a:r>
            <a:r>
              <a:rPr lang="fr-FR" sz="1100" dirty="0" smtClean="0"/>
              <a:t>-performance </a:t>
            </a:r>
            <a:r>
              <a:rPr lang="fr-FR" sz="1100" dirty="0" err="1" smtClean="0"/>
              <a:t>analytics</a:t>
            </a:r>
            <a:r>
              <a:rPr lang="fr-FR" sz="1100" dirty="0" smtClean="0"/>
              <a:t>, </a:t>
            </a:r>
            <a:r>
              <a:rPr lang="fr-FR" sz="1100" dirty="0" err="1" smtClean="0"/>
              <a:t>they</a:t>
            </a:r>
            <a:r>
              <a:rPr lang="fr-FR" sz="1100" dirty="0" smtClean="0"/>
              <a:t> </a:t>
            </a:r>
            <a:r>
              <a:rPr lang="fr-FR" sz="1100" dirty="0" err="1" smtClean="0"/>
              <a:t>provide</a:t>
            </a:r>
            <a:r>
              <a:rPr lang="fr-FR" sz="1100" dirty="0" smtClean="0"/>
              <a:t> </a:t>
            </a:r>
            <a:r>
              <a:rPr lang="fr-FR" sz="1100" dirty="0" err="1" smtClean="0"/>
              <a:t>various</a:t>
            </a:r>
            <a:r>
              <a:rPr lang="fr-FR" sz="1100" dirty="0" smtClean="0"/>
              <a:t> </a:t>
            </a:r>
            <a:r>
              <a:rPr lang="fr-FR" sz="1100" dirty="0" err="1" smtClean="0"/>
              <a:t>features</a:t>
            </a:r>
            <a:r>
              <a:rPr lang="fr-FR" sz="1100" dirty="0" smtClean="0"/>
              <a:t> for </a:t>
            </a:r>
            <a:r>
              <a:rPr lang="fr-FR" sz="1100" dirty="0" err="1" smtClean="0"/>
              <a:t>accessing</a:t>
            </a:r>
            <a:r>
              <a:rPr lang="fr-FR" sz="1100" dirty="0" smtClean="0"/>
              <a:t>, </a:t>
            </a:r>
            <a:r>
              <a:rPr lang="fr-FR" sz="1100" dirty="0" err="1" smtClean="0"/>
              <a:t>adding</a:t>
            </a:r>
            <a:r>
              <a:rPr lang="fr-FR" sz="1100" dirty="0" smtClean="0"/>
              <a:t>, </a:t>
            </a:r>
            <a:r>
              <a:rPr lang="fr-FR" sz="1100" dirty="0" err="1" smtClean="0"/>
              <a:t>managing</a:t>
            </a:r>
            <a:r>
              <a:rPr lang="fr-FR" sz="1100" dirty="0" smtClean="0"/>
              <a:t>, and </a:t>
            </a:r>
            <a:r>
              <a:rPr lang="fr-FR" sz="1100" dirty="0" err="1" smtClean="0"/>
              <a:t>processing</a:t>
            </a:r>
            <a:r>
              <a:rPr lang="fr-FR" sz="1100" dirty="0" smtClean="0"/>
              <a:t> data. It </a:t>
            </a:r>
            <a:r>
              <a:rPr lang="fr-FR" sz="1100" dirty="0" err="1" smtClean="0"/>
              <a:t>is</a:t>
            </a:r>
            <a:r>
              <a:rPr lang="fr-FR" sz="1100" dirty="0" smtClean="0"/>
              <a:t> a </a:t>
            </a:r>
            <a:r>
              <a:rPr lang="fr-FR" sz="1100" dirty="0" err="1" smtClean="0"/>
              <a:t>Database</a:t>
            </a:r>
            <a:r>
              <a:rPr lang="fr-FR" sz="1100" dirty="0" smtClean="0"/>
              <a:t> System </a:t>
            </a:r>
            <a:r>
              <a:rPr lang="fr-FR" sz="1100" dirty="0" err="1" smtClean="0"/>
              <a:t>that</a:t>
            </a:r>
            <a:r>
              <a:rPr lang="fr-FR" sz="1100" dirty="0" smtClean="0"/>
              <a:t> </a:t>
            </a:r>
            <a:r>
              <a:rPr lang="fr-FR" sz="1100" dirty="0" err="1" smtClean="0"/>
              <a:t>is</a:t>
            </a:r>
            <a:r>
              <a:rPr lang="fr-FR" sz="1100" dirty="0" smtClean="0"/>
              <a:t> </a:t>
            </a:r>
            <a:r>
              <a:rPr lang="fr-FR" sz="1100" dirty="0" err="1" smtClean="0"/>
              <a:t>easy</a:t>
            </a:r>
            <a:r>
              <a:rPr lang="fr-FR" sz="1100" dirty="0" smtClean="0"/>
              <a:t> to use, </a:t>
            </a:r>
            <a:r>
              <a:rPr lang="fr-FR" sz="1100" dirty="0" err="1" smtClean="0"/>
              <a:t>contains</a:t>
            </a:r>
            <a:r>
              <a:rPr lang="fr-FR" sz="1100" dirty="0" smtClean="0"/>
              <a:t> </a:t>
            </a:r>
            <a:r>
              <a:rPr lang="fr-FR" sz="1100" dirty="0" err="1" smtClean="0"/>
              <a:t>robust</a:t>
            </a:r>
            <a:r>
              <a:rPr lang="fr-FR" sz="1100" dirty="0" smtClean="0"/>
              <a:t> classification </a:t>
            </a:r>
            <a:r>
              <a:rPr lang="fr-FR" sz="1100" dirty="0" err="1" smtClean="0"/>
              <a:t>features</a:t>
            </a:r>
            <a:r>
              <a:rPr lang="fr-FR" sz="1100" dirty="0" smtClean="0"/>
              <a:t>, and </a:t>
            </a:r>
            <a:r>
              <a:rPr lang="fr-FR" sz="1100" dirty="0" err="1" smtClean="0"/>
              <a:t>offers</a:t>
            </a:r>
            <a:r>
              <a:rPr lang="fr-FR" sz="1100" dirty="0" smtClean="0"/>
              <a:t> </a:t>
            </a:r>
            <a:r>
              <a:rPr lang="fr-FR" sz="1100" dirty="0" err="1" smtClean="0"/>
              <a:t>uncomplicate</a:t>
            </a:r>
            <a:r>
              <a:rPr lang="fr-FR" sz="1100" dirty="0" smtClean="0"/>
              <a:t> </a:t>
            </a:r>
            <a:r>
              <a:rPr lang="fr-FR" sz="1100" dirty="0" err="1" smtClean="0"/>
              <a:t>reliability</a:t>
            </a:r>
            <a:r>
              <a:rPr lang="fr-FR" sz="1100" dirty="0" smtClean="0"/>
              <a:t>.</a:t>
            </a:r>
            <a:endParaRPr lang="fr-FR" sz="1100" dirty="0"/>
          </a:p>
        </p:txBody>
      </p:sp>
      <p:sp>
        <p:nvSpPr>
          <p:cNvPr id="11" name="Google Shape;333;p33"/>
          <p:cNvSpPr txBox="1">
            <a:spLocks/>
          </p:cNvSpPr>
          <p:nvPr/>
        </p:nvSpPr>
        <p:spPr>
          <a:xfrm>
            <a:off x="756432" y="177966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Features</a:t>
            </a: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of SQL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" name="Google Shape;334;p33"/>
          <p:cNvSpPr txBox="1"/>
          <p:nvPr/>
        </p:nvSpPr>
        <p:spPr>
          <a:xfrm>
            <a:off x="683568" y="2283718"/>
            <a:ext cx="7704000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r>
              <a:rPr lang="fr-FR" sz="1100" dirty="0" smtClean="0"/>
              <a:t>In </a:t>
            </a:r>
            <a:r>
              <a:rPr lang="fr-FR" sz="1100" dirty="0" err="1" smtClean="0"/>
              <a:t>general</a:t>
            </a:r>
            <a:r>
              <a:rPr lang="fr-FR" sz="1100" dirty="0" smtClean="0"/>
              <a:t>, SQL </a:t>
            </a:r>
            <a:r>
              <a:rPr lang="fr-FR" sz="1100" dirty="0" err="1" smtClean="0"/>
              <a:t>functions</a:t>
            </a:r>
            <a:r>
              <a:rPr lang="fr-FR" sz="1100" dirty="0" smtClean="0"/>
              <a:t> </a:t>
            </a:r>
            <a:r>
              <a:rPr lang="fr-FR" sz="1100" dirty="0" err="1" smtClean="0"/>
              <a:t>offer</a:t>
            </a:r>
            <a:r>
              <a:rPr lang="fr-FR" sz="1100" dirty="0" smtClean="0"/>
              <a:t> </a:t>
            </a:r>
            <a:r>
              <a:rPr lang="fr-FR" sz="1100" dirty="0" err="1" smtClean="0"/>
              <a:t>many</a:t>
            </a:r>
            <a:r>
              <a:rPr lang="fr-FR" sz="1100" dirty="0" smtClean="0"/>
              <a:t> </a:t>
            </a:r>
            <a:r>
              <a:rPr lang="fr-FR" sz="1100" dirty="0" err="1" smtClean="0"/>
              <a:t>features</a:t>
            </a:r>
            <a:r>
              <a:rPr lang="fr-FR" sz="1100" dirty="0" smtClean="0"/>
              <a:t>.</a:t>
            </a:r>
            <a:endParaRPr lang="fr-FR" sz="1100" dirty="0" smtClean="0"/>
          </a:p>
          <a:p>
            <a:endParaRPr lang="fr-FR" sz="1100" dirty="0" smtClean="0"/>
          </a:p>
          <a:p>
            <a:pPr lvl="0">
              <a:buFont typeface="Wingdings" pitchFamily="2" charset="2"/>
              <a:buChar char="§"/>
            </a:pPr>
            <a:r>
              <a:rPr lang="fr-FR" sz="1100" dirty="0" smtClean="0"/>
              <a:t> A </a:t>
            </a:r>
            <a:r>
              <a:rPr lang="fr-FR" sz="1100" dirty="0" smtClean="0"/>
              <a:t>SQL </a:t>
            </a:r>
            <a:r>
              <a:rPr lang="fr-FR" sz="1100" dirty="0" err="1" smtClean="0"/>
              <a:t>operation</a:t>
            </a:r>
            <a:r>
              <a:rPr lang="fr-FR" sz="1100" dirty="0" smtClean="0"/>
              <a:t> </a:t>
            </a:r>
            <a:r>
              <a:rPr lang="fr-FR" sz="1100" dirty="0" err="1" smtClean="0"/>
              <a:t>can</a:t>
            </a:r>
            <a:r>
              <a:rPr lang="fr-FR" sz="1100" dirty="0" smtClean="0"/>
              <a:t> </a:t>
            </a:r>
            <a:r>
              <a:rPr lang="fr-FR" sz="1100" dirty="0" err="1" smtClean="0"/>
              <a:t>easily</a:t>
            </a:r>
            <a:r>
              <a:rPr lang="fr-FR" sz="1100" dirty="0" smtClean="0"/>
              <a:t> </a:t>
            </a:r>
            <a:r>
              <a:rPr lang="fr-FR" sz="1100" dirty="0" err="1" smtClean="0"/>
              <a:t>be</a:t>
            </a:r>
            <a:r>
              <a:rPr lang="fr-FR" sz="1100" dirty="0" smtClean="0"/>
              <a:t> </a:t>
            </a:r>
            <a:r>
              <a:rPr lang="fr-FR" sz="1100" dirty="0" err="1" smtClean="0"/>
              <a:t>implemented</a:t>
            </a:r>
            <a:r>
              <a:rPr lang="fr-FR" sz="1100" dirty="0" smtClean="0"/>
              <a:t> </a:t>
            </a:r>
            <a:r>
              <a:rPr lang="fr-FR" sz="1100" dirty="0" err="1" smtClean="0"/>
              <a:t>using</a:t>
            </a:r>
            <a:r>
              <a:rPr lang="fr-FR" sz="1100" dirty="0" smtClean="0"/>
              <a:t> SQL </a:t>
            </a:r>
            <a:r>
              <a:rPr lang="fr-FR" sz="1100" dirty="0" err="1" smtClean="0"/>
              <a:t>procedural</a:t>
            </a:r>
            <a:r>
              <a:rPr lang="fr-FR" sz="1100" dirty="0" smtClean="0"/>
              <a:t> </a:t>
            </a:r>
            <a:r>
              <a:rPr lang="fr-FR" sz="1100" dirty="0" err="1" smtClean="0"/>
              <a:t>language</a:t>
            </a:r>
            <a:r>
              <a:rPr lang="fr-FR" sz="1100" dirty="0" smtClean="0"/>
              <a:t> </a:t>
            </a:r>
            <a:r>
              <a:rPr lang="fr-FR" sz="1100" dirty="0" err="1" smtClean="0"/>
              <a:t>statements</a:t>
            </a:r>
            <a:r>
              <a:rPr lang="fr-FR" sz="1100" dirty="0" smtClean="0"/>
              <a:t> and </a:t>
            </a:r>
            <a:r>
              <a:rPr lang="fr-FR" sz="1100" dirty="0" err="1" smtClean="0"/>
              <a:t>features</a:t>
            </a:r>
            <a:r>
              <a:rPr lang="fr-FR" sz="1100" dirty="0" smtClean="0"/>
              <a:t>, </a:t>
            </a:r>
            <a:r>
              <a:rPr lang="fr-FR" sz="1100" dirty="0" err="1" smtClean="0"/>
              <a:t>which</a:t>
            </a:r>
            <a:r>
              <a:rPr lang="fr-FR" sz="1100" dirty="0" smtClean="0"/>
              <a:t> </a:t>
            </a:r>
            <a:r>
              <a:rPr lang="fr-FR" sz="1100" dirty="0" err="1" smtClean="0"/>
              <a:t>allow</a:t>
            </a:r>
            <a:r>
              <a:rPr lang="fr-FR" sz="1100" dirty="0" smtClean="0"/>
              <a:t> </a:t>
            </a:r>
            <a:r>
              <a:rPr lang="fr-FR" sz="1100" dirty="0" err="1" smtClean="0"/>
              <a:t>you</a:t>
            </a:r>
            <a:r>
              <a:rPr lang="fr-FR" sz="1100" dirty="0" smtClean="0"/>
              <a:t> to </a:t>
            </a:r>
            <a:r>
              <a:rPr lang="fr-FR" sz="1100" dirty="0" err="1" smtClean="0"/>
              <a:t>integrate</a:t>
            </a:r>
            <a:r>
              <a:rPr lang="fr-FR" sz="1100" dirty="0" smtClean="0"/>
              <a:t> control-flow </a:t>
            </a:r>
            <a:r>
              <a:rPr lang="fr-FR" sz="1100" dirty="0" err="1" smtClean="0"/>
              <a:t>logic</a:t>
            </a:r>
            <a:r>
              <a:rPr lang="fr-FR" sz="1100" dirty="0" smtClean="0"/>
              <a:t> </a:t>
            </a:r>
            <a:r>
              <a:rPr lang="fr-FR" sz="1100" dirty="0" err="1" smtClean="0"/>
              <a:t>into</a:t>
            </a:r>
            <a:r>
              <a:rPr lang="fr-FR" sz="1100" dirty="0" smtClean="0"/>
              <a:t> </a:t>
            </a:r>
            <a:r>
              <a:rPr lang="fr-FR" sz="1100" dirty="0" err="1" smtClean="0"/>
              <a:t>conventional</a:t>
            </a:r>
            <a:r>
              <a:rPr lang="fr-FR" sz="1100" dirty="0" smtClean="0"/>
              <a:t> </a:t>
            </a:r>
            <a:r>
              <a:rPr lang="fr-FR" sz="1100" dirty="0" err="1" smtClean="0"/>
              <a:t>static</a:t>
            </a:r>
            <a:r>
              <a:rPr lang="fr-FR" sz="1100" dirty="0" smtClean="0"/>
              <a:t> and </a:t>
            </a:r>
            <a:r>
              <a:rPr lang="fr-FR" sz="1100" dirty="0" err="1" smtClean="0"/>
              <a:t>dynamic</a:t>
            </a:r>
            <a:r>
              <a:rPr lang="fr-FR" sz="1100" dirty="0" smtClean="0"/>
              <a:t> SQL </a:t>
            </a:r>
            <a:r>
              <a:rPr lang="fr-FR" sz="1100" dirty="0" err="1" smtClean="0"/>
              <a:t>statements</a:t>
            </a:r>
            <a:r>
              <a:rPr lang="fr-FR" sz="1100" dirty="0" smtClean="0"/>
              <a:t>.</a:t>
            </a:r>
          </a:p>
          <a:p>
            <a:pPr lvl="0">
              <a:buFont typeface="Wingdings" pitchFamily="2" charset="2"/>
              <a:buChar char="§"/>
            </a:pPr>
            <a:endParaRPr lang="fr-FR" sz="1100" dirty="0" smtClean="0"/>
          </a:p>
          <a:p>
            <a:pPr lvl="0">
              <a:buFont typeface="Wingdings" pitchFamily="2" charset="2"/>
              <a:buChar char="§"/>
            </a:pPr>
            <a:r>
              <a:rPr lang="fr-FR" sz="1100" dirty="0" smtClean="0"/>
              <a:t> A </a:t>
            </a:r>
            <a:r>
              <a:rPr lang="fr-FR" sz="1100" dirty="0" smtClean="0"/>
              <a:t>SQL </a:t>
            </a:r>
            <a:r>
              <a:rPr lang="fr-FR" sz="1100" dirty="0" err="1" smtClean="0"/>
              <a:t>function</a:t>
            </a:r>
            <a:r>
              <a:rPr lang="fr-FR" sz="1100" dirty="0" smtClean="0"/>
              <a:t> </a:t>
            </a:r>
            <a:r>
              <a:rPr lang="fr-FR" sz="1100" dirty="0" err="1" smtClean="0"/>
              <a:t>is</a:t>
            </a:r>
            <a:r>
              <a:rPr lang="fr-FR" sz="1100" dirty="0" smtClean="0"/>
              <a:t> </a:t>
            </a:r>
            <a:r>
              <a:rPr lang="fr-FR" sz="1100" dirty="0" err="1" smtClean="0"/>
              <a:t>usually</a:t>
            </a:r>
            <a:r>
              <a:rPr lang="fr-FR" sz="1100" dirty="0" smtClean="0"/>
              <a:t> more </a:t>
            </a:r>
            <a:r>
              <a:rPr lang="fr-FR" sz="1100" dirty="0" err="1" smtClean="0"/>
              <a:t>reliable</a:t>
            </a:r>
            <a:r>
              <a:rPr lang="fr-FR" sz="1100" dirty="0" smtClean="0"/>
              <a:t> </a:t>
            </a:r>
            <a:r>
              <a:rPr lang="fr-FR" sz="1100" dirty="0" err="1" smtClean="0"/>
              <a:t>than</a:t>
            </a:r>
            <a:r>
              <a:rPr lang="fr-FR" sz="1100" dirty="0" smtClean="0"/>
              <a:t> an </a:t>
            </a:r>
            <a:r>
              <a:rPr lang="fr-FR" sz="1100" dirty="0" err="1" smtClean="0"/>
              <a:t>equivalent</a:t>
            </a:r>
            <a:r>
              <a:rPr lang="fr-FR" sz="1100" dirty="0" smtClean="0"/>
              <a:t> </a:t>
            </a:r>
            <a:r>
              <a:rPr lang="fr-FR" sz="1100" dirty="0" err="1" smtClean="0"/>
              <a:t>external</a:t>
            </a:r>
            <a:r>
              <a:rPr lang="fr-FR" sz="1100" dirty="0" smtClean="0"/>
              <a:t> </a:t>
            </a:r>
            <a:r>
              <a:rPr lang="fr-FR" sz="1100" dirty="0" err="1" smtClean="0"/>
              <a:t>function</a:t>
            </a:r>
            <a:r>
              <a:rPr lang="fr-FR" sz="1100" dirty="0" smtClean="0"/>
              <a:t>.</a:t>
            </a:r>
          </a:p>
          <a:p>
            <a:pPr lvl="0">
              <a:buFont typeface="Wingdings" pitchFamily="2" charset="2"/>
              <a:buChar char="§"/>
            </a:pPr>
            <a:endParaRPr lang="fr-FR" sz="1100" dirty="0" smtClean="0"/>
          </a:p>
          <a:p>
            <a:pPr>
              <a:buFont typeface="Wingdings" pitchFamily="2" charset="2"/>
              <a:buChar char="§"/>
            </a:pPr>
            <a:r>
              <a:rPr lang="fr-FR" sz="1100" dirty="0" err="1" smtClean="0"/>
              <a:t>Provide</a:t>
            </a:r>
            <a:r>
              <a:rPr lang="fr-FR" sz="1100" dirty="0" smtClean="0"/>
              <a:t> input </a:t>
            </a:r>
            <a:r>
              <a:rPr lang="fr-FR" sz="1100" dirty="0" err="1" smtClean="0"/>
              <a:t>parameters</a:t>
            </a:r>
            <a:endParaRPr lang="fr-FR" sz="1100" dirty="0" smtClean="0"/>
          </a:p>
          <a:p>
            <a:pPr>
              <a:buFont typeface="Wingdings" pitchFamily="2" charset="2"/>
              <a:buChar char="§"/>
            </a:pPr>
            <a:endParaRPr lang="fr-FR" sz="1100" dirty="0" smtClean="0"/>
          </a:p>
          <a:p>
            <a:pPr>
              <a:buFont typeface="Wingdings" pitchFamily="2" charset="2"/>
              <a:buChar char="§"/>
            </a:pPr>
            <a:r>
              <a:rPr lang="fr-FR" sz="1100" dirty="0" err="1" smtClean="0"/>
              <a:t>Scalar</a:t>
            </a:r>
            <a:r>
              <a:rPr lang="fr-FR" sz="1100" dirty="0" smtClean="0"/>
              <a:t> SQL </a:t>
            </a:r>
            <a:r>
              <a:rPr lang="fr-FR" sz="1100" dirty="0" err="1" smtClean="0"/>
              <a:t>functions</a:t>
            </a:r>
            <a:r>
              <a:rPr lang="fr-FR" sz="1100" dirty="0" smtClean="0"/>
              <a:t> return </a:t>
            </a:r>
            <a:r>
              <a:rPr lang="fr-FR" sz="1100" dirty="0" err="1" smtClean="0"/>
              <a:t>numerical</a:t>
            </a:r>
            <a:r>
              <a:rPr lang="fr-FR" sz="1100" dirty="0" smtClean="0"/>
              <a:t> values</a:t>
            </a:r>
            <a:r>
              <a:rPr lang="fr-FR" sz="11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fr-FR" sz="1100" dirty="0" smtClean="0"/>
          </a:p>
          <a:p>
            <a:pPr>
              <a:buFont typeface="Wingdings" pitchFamily="2" charset="2"/>
              <a:buChar char="§"/>
            </a:pPr>
            <a:r>
              <a:rPr lang="fr-FR" sz="1100" dirty="0" err="1" smtClean="0"/>
              <a:t>Provide</a:t>
            </a:r>
            <a:r>
              <a:rPr lang="fr-FR" sz="1100" dirty="0" smtClean="0"/>
              <a:t> a </a:t>
            </a:r>
            <a:r>
              <a:rPr lang="fr-FR" sz="1100" dirty="0" err="1" smtClean="0"/>
              <a:t>powerful</a:t>
            </a:r>
            <a:r>
              <a:rPr lang="fr-FR" sz="1100" dirty="0" smtClean="0"/>
              <a:t> but </a:t>
            </a:r>
            <a:r>
              <a:rPr lang="fr-FR" sz="1100" dirty="0" err="1" smtClean="0"/>
              <a:t>straightforward</a:t>
            </a:r>
            <a:r>
              <a:rPr lang="fr-FR" sz="1100" dirty="0" smtClean="0"/>
              <a:t> model for </a:t>
            </a:r>
            <a:r>
              <a:rPr lang="fr-FR" sz="1100" dirty="0" err="1" smtClean="0"/>
              <a:t>handing</a:t>
            </a:r>
            <a:r>
              <a:rPr lang="fr-FR" sz="1100" dirty="0" smtClean="0"/>
              <a:t> conditions and </a:t>
            </a:r>
            <a:r>
              <a:rPr lang="fr-FR" sz="1100" dirty="0" err="1" smtClean="0"/>
              <a:t>errors</a:t>
            </a:r>
            <a:r>
              <a:rPr lang="fr-FR" sz="1100" dirty="0" smtClean="0"/>
              <a:t>.</a:t>
            </a:r>
          </a:p>
          <a:p>
            <a:pPr lvl="0">
              <a:buFont typeface="Wingdings" pitchFamily="2" charset="2"/>
              <a:buChar char="§"/>
            </a:pPr>
            <a:endParaRPr lang="fr-FR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MongoDB</a:t>
            </a:r>
            <a:r>
              <a:rPr lang="fr-FR" dirty="0" smtClean="0"/>
              <a:t> &amp; SQL : </a:t>
            </a:r>
            <a:r>
              <a:rPr lang="fr-FR" dirty="0" err="1" smtClean="0"/>
              <a:t>key</a:t>
            </a:r>
            <a:r>
              <a:rPr lang="fr-FR" dirty="0" smtClean="0"/>
              <a:t> </a:t>
            </a:r>
            <a:r>
              <a:rPr lang="fr-FR" dirty="0" err="1" smtClean="0"/>
              <a:t>differences</a:t>
            </a:r>
            <a:endParaRPr lang="fr-FR" dirty="0"/>
          </a:p>
        </p:txBody>
      </p:sp>
      <p:graphicFrame>
        <p:nvGraphicFramePr>
          <p:cNvPr id="38" name="Tableau 37"/>
          <p:cNvGraphicFramePr>
            <a:graphicFrameLocks noGrp="1"/>
          </p:cNvGraphicFramePr>
          <p:nvPr/>
        </p:nvGraphicFramePr>
        <p:xfrm>
          <a:off x="1475656" y="1419622"/>
          <a:ext cx="6096000" cy="2694877"/>
        </p:xfrm>
        <a:graphic>
          <a:graphicData uri="http://schemas.openxmlformats.org/drawingml/2006/table">
            <a:tbl>
              <a:tblPr firstRow="1" bandRow="1">
                <a:tableStyleId>{B852CA08-60AC-49F9-B4B9-D703C0A972F4}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b="1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MongoDB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SQL </a:t>
                      </a:r>
                      <a:r>
                        <a:rPr lang="fr-FR" sz="1400" b="1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 </a:t>
                      </a:r>
                      <a:r>
                        <a:rPr lang="fr-FR" sz="14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 non-</a:t>
                      </a:r>
                      <a:r>
                        <a:rPr lang="fr-FR" sz="14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relational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fr-FR" sz="14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+mn-lt"/>
                          <a:ea typeface="Calibri"/>
                          <a:cs typeface="Times New Roman"/>
                        </a:rPr>
                        <a:t>It </a:t>
                      </a:r>
                      <a:r>
                        <a:rPr lang="fr-FR" sz="1400" dirty="0" err="1">
                          <a:latin typeface="+mn-lt"/>
                          <a:ea typeface="Calibri"/>
                          <a:cs typeface="Times New Roman"/>
                        </a:rPr>
                        <a:t>is</a:t>
                      </a:r>
                      <a:r>
                        <a:rPr lang="fr-FR" sz="1400" dirty="0">
                          <a:latin typeface="+mn-lt"/>
                          <a:ea typeface="Calibri"/>
                          <a:cs typeface="Times New Roman"/>
                        </a:rPr>
                        <a:t> a </a:t>
                      </a:r>
                      <a:r>
                        <a:rPr lang="fr-FR" sz="1400" dirty="0" err="1">
                          <a:latin typeface="+mn-lt"/>
                          <a:ea typeface="Calibri"/>
                          <a:cs typeface="Times New Roman"/>
                        </a:rPr>
                        <a:t>relational</a:t>
                      </a:r>
                      <a:r>
                        <a:rPr lang="fr-FR" sz="14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fr-FR" sz="1400" dirty="0" err="1">
                          <a:latin typeface="+mn-lt"/>
                          <a:ea typeface="Calibri"/>
                          <a:cs typeface="Times New Roman"/>
                        </a:rPr>
                        <a:t>database</a:t>
                      </a:r>
                      <a:endParaRPr lang="fr-FR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Support JSON </a:t>
                      </a:r>
                      <a:r>
                        <a:rPr lang="fr-FR" sz="14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queries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Support SQL </a:t>
                      </a:r>
                      <a:r>
                        <a:rPr lang="fr-FR" sz="14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queries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+mn-lt"/>
                          <a:ea typeface="Calibri"/>
                          <a:cs typeface="Times New Roman"/>
                        </a:rPr>
                        <a:t>Horizontal </a:t>
                      </a:r>
                      <a:r>
                        <a:rPr lang="fr-FR" sz="1400" dirty="0" err="1">
                          <a:latin typeface="+mn-lt"/>
                          <a:ea typeface="Calibri"/>
                          <a:cs typeface="Times New Roman"/>
                        </a:rPr>
                        <a:t>scalability</a:t>
                      </a:r>
                      <a:r>
                        <a:rPr lang="fr-FR" sz="1400" dirty="0">
                          <a:latin typeface="+mn-lt"/>
                          <a:ea typeface="Calibri"/>
                          <a:cs typeface="Times New Roman"/>
                        </a:rPr>
                        <a:t>-more servers </a:t>
                      </a:r>
                      <a:r>
                        <a:rPr lang="fr-FR" sz="1400" dirty="0" err="1">
                          <a:latin typeface="+mn-lt"/>
                          <a:ea typeface="Calibri"/>
                          <a:cs typeface="Times New Roman"/>
                        </a:rPr>
                        <a:t>can</a:t>
                      </a:r>
                      <a:r>
                        <a:rPr lang="fr-FR" sz="14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fr-FR" sz="1400" dirty="0" err="1">
                          <a:latin typeface="+mn-lt"/>
                          <a:ea typeface="Calibri"/>
                          <a:cs typeface="Times New Roman"/>
                        </a:rPr>
                        <a:t>be</a:t>
                      </a:r>
                      <a:r>
                        <a:rPr lang="fr-FR" sz="14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fr-FR" sz="1400" dirty="0" err="1">
                          <a:latin typeface="+mn-lt"/>
                          <a:ea typeface="Calibri"/>
                          <a:cs typeface="Times New Roman"/>
                        </a:rPr>
                        <a:t>added</a:t>
                      </a:r>
                      <a:endParaRPr lang="fr-FR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Scalable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fr-FR" sz="14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vertically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fr-FR" sz="14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increasing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RAM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 </a:t>
                      </a:r>
                      <a:r>
                        <a:rPr lang="fr-FR" sz="14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contains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 </a:t>
                      </a:r>
                      <a:r>
                        <a:rPr lang="fr-FR" sz="14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dynamic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fr-FR" sz="14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schema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Contains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fr-FR" sz="14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predefined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fr-FR" sz="14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schema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 </a:t>
                      </a:r>
                      <a:r>
                        <a:rPr lang="fr-FR" sz="14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does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not support triggers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Trigger support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+mn-lt"/>
                          <a:ea typeface="Calibri"/>
                          <a:cs typeface="Times New Roman"/>
                        </a:rPr>
                        <a:t>It </a:t>
                      </a:r>
                      <a:r>
                        <a:rPr lang="fr-FR" sz="1400" dirty="0" err="1">
                          <a:latin typeface="+mn-lt"/>
                          <a:ea typeface="Calibri"/>
                          <a:cs typeface="Times New Roman"/>
                        </a:rPr>
                        <a:t>does</a:t>
                      </a:r>
                      <a:r>
                        <a:rPr lang="fr-FR" sz="1400" dirty="0">
                          <a:latin typeface="+mn-lt"/>
                          <a:ea typeface="Calibri"/>
                          <a:cs typeface="Times New Roman"/>
                        </a:rPr>
                        <a:t> not support </a:t>
                      </a:r>
                      <a:r>
                        <a:rPr lang="fr-FR" sz="1400" dirty="0" err="1">
                          <a:latin typeface="+mn-lt"/>
                          <a:ea typeface="Calibri"/>
                          <a:cs typeface="Times New Roman"/>
                        </a:rPr>
                        <a:t>foreign</a:t>
                      </a:r>
                      <a:r>
                        <a:rPr lang="fr-FR" sz="14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fr-FR" sz="1400" dirty="0" err="1">
                          <a:latin typeface="+mn-lt"/>
                          <a:ea typeface="Calibri"/>
                          <a:cs typeface="Times New Roman"/>
                        </a:rPr>
                        <a:t>keys</a:t>
                      </a:r>
                      <a:endParaRPr lang="fr-FR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latin typeface="+mj-lt"/>
                          <a:ea typeface="Calibri"/>
                          <a:cs typeface="Times New Roman"/>
                        </a:rPr>
                        <a:t>Foreign</a:t>
                      </a:r>
                      <a:r>
                        <a:rPr lang="fr-FR" sz="1400" dirty="0"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fr-FR" sz="1400" dirty="0" err="1">
                          <a:latin typeface="+mj-lt"/>
                          <a:ea typeface="Calibri"/>
                          <a:cs typeface="Times New Roman"/>
                        </a:rPr>
                        <a:t>key</a:t>
                      </a:r>
                      <a:r>
                        <a:rPr lang="fr-FR" sz="1400" dirty="0">
                          <a:latin typeface="+mj-lt"/>
                          <a:ea typeface="Calibri"/>
                          <a:cs typeface="Times New Roman"/>
                        </a:rPr>
                        <a:t> support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Conclusion</a:t>
            </a:r>
            <a:endParaRPr sz="1800" dirty="0"/>
          </a:p>
        </p:txBody>
      </p:sp>
      <p:sp>
        <p:nvSpPr>
          <p:cNvPr id="334" name="Google Shape;334;p33"/>
          <p:cNvSpPr txBox="1"/>
          <p:nvPr/>
        </p:nvSpPr>
        <p:spPr>
          <a:xfrm>
            <a:off x="683568" y="1203598"/>
            <a:ext cx="77040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r>
              <a:rPr lang="fr-FR" sz="1100" dirty="0" smtClean="0"/>
              <a:t>In </a:t>
            </a:r>
            <a:r>
              <a:rPr lang="fr-FR" sz="1100" dirty="0" err="1" smtClean="0"/>
              <a:t>this</a:t>
            </a:r>
            <a:r>
              <a:rPr lang="fr-FR" sz="1100" dirty="0" smtClean="0"/>
              <a:t> </a:t>
            </a:r>
            <a:r>
              <a:rPr lang="fr-FR" sz="1100" dirty="0" err="1" smtClean="0"/>
              <a:t>checkpoint</a:t>
            </a:r>
            <a:r>
              <a:rPr lang="fr-FR" sz="1100" dirty="0" smtClean="0"/>
              <a:t>, </a:t>
            </a:r>
            <a:r>
              <a:rPr lang="fr-FR" sz="1100" dirty="0" err="1" smtClean="0"/>
              <a:t>we</a:t>
            </a:r>
            <a:r>
              <a:rPr lang="fr-FR" sz="1100" dirty="0" smtClean="0"/>
              <a:t> </a:t>
            </a:r>
            <a:r>
              <a:rPr lang="fr-FR" sz="1100" dirty="0" err="1" smtClean="0"/>
              <a:t>examined</a:t>
            </a:r>
            <a:r>
              <a:rPr lang="fr-FR" sz="1100" dirty="0" smtClean="0"/>
              <a:t> the </a:t>
            </a:r>
            <a:r>
              <a:rPr lang="fr-FR" sz="1100" dirty="0" err="1" smtClean="0"/>
              <a:t>difference</a:t>
            </a:r>
            <a:r>
              <a:rPr lang="fr-FR" sz="1100" dirty="0" smtClean="0"/>
              <a:t> </a:t>
            </a:r>
            <a:r>
              <a:rPr lang="fr-FR" sz="1100" dirty="0" err="1" smtClean="0"/>
              <a:t>between</a:t>
            </a:r>
            <a:r>
              <a:rPr lang="fr-FR" sz="1100" dirty="0" smtClean="0"/>
              <a:t> </a:t>
            </a:r>
            <a:r>
              <a:rPr lang="fr-FR" sz="1100" dirty="0" err="1" smtClean="0"/>
              <a:t>MongoDb</a:t>
            </a:r>
            <a:r>
              <a:rPr lang="fr-FR" sz="1100" dirty="0" smtClean="0"/>
              <a:t> and SQL </a:t>
            </a:r>
            <a:r>
              <a:rPr lang="fr-FR" sz="1100" dirty="0" err="1" smtClean="0"/>
              <a:t>Databases</a:t>
            </a:r>
            <a:r>
              <a:rPr lang="fr-FR" sz="1100" dirty="0" smtClean="0"/>
              <a:t>.</a:t>
            </a:r>
          </a:p>
          <a:p>
            <a:r>
              <a:rPr lang="fr-FR" sz="1100" dirty="0" smtClean="0"/>
              <a:t>As a </a:t>
            </a:r>
            <a:r>
              <a:rPr lang="fr-FR" sz="1100" dirty="0" err="1" smtClean="0"/>
              <a:t>result</a:t>
            </a:r>
            <a:r>
              <a:rPr lang="fr-FR" sz="1100" dirty="0" smtClean="0"/>
              <a:t>, </a:t>
            </a:r>
            <a:r>
              <a:rPr lang="fr-FR" sz="1100" dirty="0" err="1" smtClean="0"/>
              <a:t>it’s</a:t>
            </a:r>
            <a:r>
              <a:rPr lang="fr-FR" sz="1100" dirty="0" smtClean="0"/>
              <a:t> </a:t>
            </a:r>
            <a:r>
              <a:rPr lang="fr-FR" sz="1100" dirty="0" err="1" smtClean="0"/>
              <a:t>fair</a:t>
            </a:r>
            <a:r>
              <a:rPr lang="fr-FR" sz="1100" dirty="0" smtClean="0"/>
              <a:t> to </a:t>
            </a:r>
            <a:r>
              <a:rPr lang="fr-FR" sz="1100" dirty="0" err="1" smtClean="0"/>
              <a:t>say</a:t>
            </a:r>
            <a:r>
              <a:rPr lang="fr-FR" sz="1100" dirty="0" smtClean="0"/>
              <a:t> </a:t>
            </a:r>
            <a:r>
              <a:rPr lang="fr-FR" sz="1100" dirty="0" err="1" smtClean="0"/>
              <a:t>that</a:t>
            </a:r>
            <a:r>
              <a:rPr lang="fr-FR" sz="1100" dirty="0" smtClean="0"/>
              <a:t> SQL </a:t>
            </a:r>
            <a:r>
              <a:rPr lang="fr-FR" sz="1100" dirty="0" err="1" smtClean="0"/>
              <a:t>databases</a:t>
            </a:r>
            <a:r>
              <a:rPr lang="fr-FR" sz="1100" dirty="0" smtClean="0"/>
              <a:t> are more </a:t>
            </a:r>
            <a:r>
              <a:rPr lang="fr-FR" sz="1100" dirty="0" err="1" smtClean="0"/>
              <a:t>appropriate</a:t>
            </a:r>
            <a:r>
              <a:rPr lang="fr-FR" sz="1100" dirty="0" smtClean="0"/>
              <a:t> for businesses and industries </a:t>
            </a:r>
            <a:r>
              <a:rPr lang="fr-FR" sz="1100" dirty="0" err="1" smtClean="0"/>
              <a:t>dealing</a:t>
            </a:r>
            <a:r>
              <a:rPr lang="fr-FR" sz="1100" dirty="0" smtClean="0"/>
              <a:t> </a:t>
            </a:r>
            <a:r>
              <a:rPr lang="fr-FR" sz="1100" dirty="0" err="1" smtClean="0"/>
              <a:t>with</a:t>
            </a:r>
            <a:r>
              <a:rPr lang="fr-FR" sz="1100" dirty="0" smtClean="0"/>
              <a:t> </a:t>
            </a:r>
            <a:r>
              <a:rPr lang="fr-FR" sz="1100" dirty="0" err="1" smtClean="0"/>
              <a:t>structured</a:t>
            </a:r>
            <a:r>
              <a:rPr lang="fr-FR" sz="1100" dirty="0" smtClean="0"/>
              <a:t> and </a:t>
            </a:r>
            <a:r>
              <a:rPr lang="fr-FR" sz="1100" dirty="0" err="1" smtClean="0"/>
              <a:t>relational</a:t>
            </a:r>
            <a:r>
              <a:rPr lang="fr-FR" sz="1100" dirty="0" smtClean="0"/>
              <a:t> data. High-</a:t>
            </a:r>
            <a:r>
              <a:rPr lang="fr-FR" sz="1100" dirty="0" err="1" smtClean="0"/>
              <a:t>traffic</a:t>
            </a:r>
            <a:r>
              <a:rPr lang="fr-FR" sz="1100" dirty="0" smtClean="0"/>
              <a:t> </a:t>
            </a:r>
            <a:r>
              <a:rPr lang="fr-FR" sz="1100" dirty="0" err="1" smtClean="0"/>
              <a:t>websites</a:t>
            </a:r>
            <a:r>
              <a:rPr lang="fr-FR" sz="1100" dirty="0" smtClean="0"/>
              <a:t> are </a:t>
            </a:r>
            <a:r>
              <a:rPr lang="fr-FR" sz="1100" dirty="0" err="1" smtClean="0"/>
              <a:t>benefited</a:t>
            </a:r>
            <a:r>
              <a:rPr lang="fr-FR" sz="1100" dirty="0" smtClean="0"/>
              <a:t> </a:t>
            </a:r>
            <a:r>
              <a:rPr lang="fr-FR" sz="1100" dirty="0" err="1" smtClean="0"/>
              <a:t>from</a:t>
            </a:r>
            <a:r>
              <a:rPr lang="fr-FR" sz="1100" dirty="0" smtClean="0"/>
              <a:t> </a:t>
            </a:r>
            <a:r>
              <a:rPr lang="fr-FR" sz="1100" dirty="0" err="1" smtClean="0"/>
              <a:t>this</a:t>
            </a:r>
            <a:r>
              <a:rPr lang="fr-FR" sz="1100" dirty="0" smtClean="0"/>
              <a:t> </a:t>
            </a:r>
            <a:r>
              <a:rPr lang="fr-FR" sz="1100" dirty="0" err="1" smtClean="0"/>
              <a:t>tool</a:t>
            </a:r>
            <a:r>
              <a:rPr lang="fr-FR" sz="1100" dirty="0" smtClean="0"/>
              <a:t>, and a </a:t>
            </a:r>
            <a:r>
              <a:rPr lang="fr-FR" sz="1100" dirty="0" err="1" smtClean="0"/>
              <a:t>high</a:t>
            </a:r>
            <a:r>
              <a:rPr lang="fr-FR" sz="1100" dirty="0" smtClean="0"/>
              <a:t>-</a:t>
            </a:r>
            <a:r>
              <a:rPr lang="fr-FR" sz="1100" dirty="0" err="1" smtClean="0"/>
              <a:t>perfomance</a:t>
            </a:r>
            <a:r>
              <a:rPr lang="fr-FR" sz="1100" dirty="0" smtClean="0"/>
              <a:t> </a:t>
            </a:r>
            <a:r>
              <a:rPr lang="fr-FR" sz="1100" dirty="0" err="1" smtClean="0"/>
              <a:t>query</a:t>
            </a:r>
            <a:r>
              <a:rPr lang="fr-FR" sz="1100" dirty="0" smtClean="0"/>
              <a:t> </a:t>
            </a:r>
            <a:r>
              <a:rPr lang="fr-FR" sz="1100" dirty="0" err="1" smtClean="0"/>
              <a:t>engine</a:t>
            </a:r>
            <a:r>
              <a:rPr lang="fr-FR" sz="1100" dirty="0" smtClean="0"/>
              <a:t> </a:t>
            </a:r>
            <a:r>
              <a:rPr lang="fr-FR" sz="1100" dirty="0" err="1" smtClean="0"/>
              <a:t>is</a:t>
            </a:r>
            <a:r>
              <a:rPr lang="fr-FR" sz="1100" dirty="0" smtClean="0"/>
              <a:t> </a:t>
            </a:r>
            <a:r>
              <a:rPr lang="fr-FR" sz="1100" dirty="0" err="1" smtClean="0"/>
              <a:t>provided</a:t>
            </a:r>
            <a:r>
              <a:rPr lang="fr-FR" sz="1100" dirty="0" smtClean="0"/>
              <a:t>. SQL </a:t>
            </a:r>
            <a:r>
              <a:rPr lang="fr-FR" sz="1100" dirty="0" err="1" smtClean="0"/>
              <a:t>Databases</a:t>
            </a:r>
            <a:r>
              <a:rPr lang="fr-FR" sz="1100" dirty="0" smtClean="0"/>
              <a:t> </a:t>
            </a:r>
            <a:r>
              <a:rPr lang="fr-FR" sz="1100" dirty="0" err="1" smtClean="0"/>
              <a:t>provide</a:t>
            </a:r>
            <a:r>
              <a:rPr lang="fr-FR" sz="1100" dirty="0" smtClean="0"/>
              <a:t> data insertions, custom web </a:t>
            </a:r>
            <a:r>
              <a:rPr lang="fr-FR" sz="1100" dirty="0" err="1" smtClean="0"/>
              <a:t>functions</a:t>
            </a:r>
            <a:r>
              <a:rPr lang="fr-FR" sz="1100" dirty="0" smtClean="0"/>
              <a:t>, quick </a:t>
            </a:r>
            <a:r>
              <a:rPr lang="fr-FR" sz="1100" dirty="0" err="1" smtClean="0"/>
              <a:t>processing</a:t>
            </a:r>
            <a:r>
              <a:rPr lang="fr-FR" sz="1100" dirty="0" smtClean="0"/>
              <a:t>, and </a:t>
            </a:r>
            <a:r>
              <a:rPr lang="fr-FR" sz="1100" dirty="0" err="1" smtClean="0"/>
              <a:t>fast</a:t>
            </a:r>
            <a:r>
              <a:rPr lang="fr-FR" sz="1100" dirty="0" smtClean="0"/>
              <a:t> </a:t>
            </a:r>
            <a:r>
              <a:rPr lang="fr-FR" sz="1100" dirty="0" err="1" smtClean="0"/>
              <a:t>reliability</a:t>
            </a:r>
            <a:r>
              <a:rPr lang="fr-FR" sz="1100" dirty="0" smtClean="0"/>
              <a:t>.</a:t>
            </a:r>
            <a:endParaRPr lang="fr-FR" sz="1100" dirty="0"/>
          </a:p>
        </p:txBody>
      </p:sp>
      <p:sp>
        <p:nvSpPr>
          <p:cNvPr id="7" name="Google Shape;333;p33"/>
          <p:cNvSpPr txBox="1">
            <a:spLocks/>
          </p:cNvSpPr>
          <p:nvPr/>
        </p:nvSpPr>
        <p:spPr>
          <a:xfrm>
            <a:off x="755576" y="300716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Thank</a:t>
            </a: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kumimoji="0" lang="fr-F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you</a:t>
            </a: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pilogue"/>
                <a:ea typeface="Epilogue"/>
                <a:cs typeface="Epilogue"/>
                <a:sym typeface="Epilogue"/>
              </a:rPr>
              <a:t> !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nd Management Agency by Slidesgo">
  <a:themeElements>
    <a:clrScheme name="Simple Light">
      <a:dk1>
        <a:srgbClr val="282828"/>
      </a:dk1>
      <a:lt1>
        <a:srgbClr val="FFFFFF"/>
      </a:lt1>
      <a:dk2>
        <a:srgbClr val="EEAECE"/>
      </a:dk2>
      <a:lt2>
        <a:srgbClr val="FA4D4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294</Words>
  <Application>Microsoft Office PowerPoint</Application>
  <PresentationFormat>Affichage à l'écran (16:9)</PresentationFormat>
  <Paragraphs>50</Paragraphs>
  <Slides>5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Brand Management Agency by Slidesgo</vt:lpstr>
      <vt:lpstr>MongoDB      vs                SQL</vt:lpstr>
      <vt:lpstr>Introduction to MongoDB.</vt:lpstr>
      <vt:lpstr>Introduction to SQL.</vt:lpstr>
      <vt:lpstr>MongoDB &amp; SQL : key differences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     vs                SQL</dc:title>
  <dc:creator>MBULA KA...</dc:creator>
  <cp:lastModifiedBy>MBULA KA...</cp:lastModifiedBy>
  <cp:revision>13</cp:revision>
  <dcterms:modified xsi:type="dcterms:W3CDTF">2023-01-18T15:30:17Z</dcterms:modified>
</cp:coreProperties>
</file>