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ontserrat"/>
      <p:regular r:id="rId26"/>
      <p:bold r:id="rId27"/>
      <p:italic r:id="rId28"/>
      <p:boldItalic r:id="rId29"/>
    </p:embeddedFon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09AF1B-B6F0-4013-AF10-0F143254152C}">
  <a:tblStyle styleId="{2209AF1B-B6F0-4013-AF10-0F143254152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slide" Target="slides/slide19.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2b686665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2b686665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2b686665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2b686665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2b686665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2b686665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2b686665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2b686665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2b686665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2b686665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2b686665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2b686665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2400"/>
              </a:spcBef>
              <a:spcAft>
                <a:spcPts val="0"/>
              </a:spcAft>
              <a:buClr>
                <a:schemeClr val="dk1"/>
              </a:buClr>
              <a:buSzPts val="1050"/>
              <a:buChar char="●"/>
            </a:pPr>
            <a:r>
              <a:rPr lang="en" sz="1050">
                <a:solidFill>
                  <a:schemeClr val="dk1"/>
                </a:solidFill>
              </a:rPr>
              <a:t>Cleveland: 303 observations</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Hungarian: 294 observations</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Switzerland: 123 observations</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Long Beach VA: 200 observations</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rPr>
              <a:t>Stalog (Heart) Data Set: 270 observations</a:t>
            </a:r>
            <a:endParaRPr sz="1050">
              <a:solidFill>
                <a:schemeClr val="dk1"/>
              </a:solidFill>
            </a:endParaRPr>
          </a:p>
          <a:p>
            <a:pPr indent="0" lvl="0" marL="0" rtl="0" algn="l">
              <a:spcBef>
                <a:spcPts val="24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2b686665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2b686665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2b686665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2b686665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2c222460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2c222460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2c222460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2c222460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2b686665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2b686665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2b686665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2b686665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2b686665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2b686665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2b686665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2b686665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(150 exabytes or 1018 bytes in United States alone, growing 48% annually)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2b686665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2b686665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2b686665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2b686665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2b686665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2b686665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2b686665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2b686665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kaggle.com/datasets/fedesoriano/heart-failure-prediction/dat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Using</a:t>
            </a:r>
            <a:r>
              <a:rPr lang="en"/>
              <a:t> Machine Learning in Healthcare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Jessica McClellan, MPH, MSDS (Candidate)</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of Dataset</a:t>
            </a:r>
            <a:endParaRPr/>
          </a:p>
        </p:txBody>
      </p:sp>
      <p:sp>
        <p:nvSpPr>
          <p:cNvPr id="113" name="Google Shape;113;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28147" lvl="0" marL="457200" rtl="0" algn="l">
              <a:spcBef>
                <a:spcPts val="0"/>
              </a:spcBef>
              <a:spcAft>
                <a:spcPts val="0"/>
              </a:spcAft>
              <a:buClr>
                <a:schemeClr val="dk1"/>
              </a:buClr>
              <a:buSzPts val="1568"/>
              <a:buFont typeface="Arial"/>
              <a:buChar char="●"/>
            </a:pPr>
            <a:r>
              <a:rPr lang="en" sz="1800"/>
              <a:t>Kaggle Dataset</a:t>
            </a:r>
            <a:endParaRPr sz="1800"/>
          </a:p>
          <a:p>
            <a:pPr indent="-342900" lvl="1" marL="914400" rtl="0" algn="l">
              <a:spcBef>
                <a:spcPts val="0"/>
              </a:spcBef>
              <a:spcAft>
                <a:spcPts val="0"/>
              </a:spcAft>
              <a:buSzPts val="1800"/>
              <a:buChar char="○"/>
            </a:pPr>
            <a:r>
              <a:rPr lang="en" sz="1100" u="sng">
                <a:solidFill>
                  <a:schemeClr val="hlink"/>
                </a:solidFill>
                <a:latin typeface="Arial"/>
                <a:ea typeface="Arial"/>
                <a:cs typeface="Arial"/>
                <a:sym typeface="Arial"/>
                <a:hlinkClick r:id="rId3"/>
              </a:rPr>
              <a:t>Heart Failure Prediction Dataset (kaggle.com)</a:t>
            </a:r>
            <a:endParaRPr sz="1800"/>
          </a:p>
          <a:p>
            <a:pPr indent="0" lvl="0" marL="0" rtl="0" algn="l">
              <a:spcBef>
                <a:spcPts val="2400"/>
              </a:spcBef>
              <a:spcAft>
                <a:spcPts val="0"/>
              </a:spcAft>
              <a:buNone/>
            </a:pPr>
            <a:r>
              <a:t/>
            </a:r>
            <a:endParaRPr sz="2367">
              <a:solidFill>
                <a:schemeClr val="dk1"/>
              </a:solidFill>
              <a:latin typeface="Arial"/>
              <a:ea typeface="Arial"/>
              <a:cs typeface="Arial"/>
              <a:sym typeface="Arial"/>
            </a:endParaRPr>
          </a:p>
          <a:p>
            <a:pPr indent="0" lvl="0" marL="0" rtl="0" algn="l">
              <a:spcBef>
                <a:spcPts val="2400"/>
              </a:spcBef>
              <a:spcAft>
                <a:spcPts val="0"/>
              </a:spcAft>
              <a:buNone/>
            </a:pPr>
            <a:r>
              <a:t/>
            </a:r>
            <a:endParaRPr sz="2149">
              <a:solidFill>
                <a:schemeClr val="dk1"/>
              </a:solidFill>
              <a:latin typeface="Arial"/>
              <a:ea typeface="Arial"/>
              <a:cs typeface="Arial"/>
              <a:sym typeface="Arial"/>
            </a:endParaRPr>
          </a:p>
          <a:p>
            <a:pPr indent="0" lvl="0" marL="457200" rtl="0" algn="l">
              <a:spcBef>
                <a:spcPts val="2400"/>
              </a:spcBef>
              <a:spcAft>
                <a:spcPts val="0"/>
              </a:spcAft>
              <a:buNone/>
            </a:pPr>
            <a:r>
              <a:t/>
            </a:r>
            <a:endParaRPr sz="1050">
              <a:solidFill>
                <a:schemeClr val="dk1"/>
              </a:solidFill>
              <a:latin typeface="Arial"/>
              <a:ea typeface="Arial"/>
              <a:cs typeface="Arial"/>
              <a:sym typeface="Arial"/>
            </a:endParaRPr>
          </a:p>
          <a:p>
            <a:pPr indent="0" lvl="0" marL="0" rtl="0" algn="l">
              <a:spcBef>
                <a:spcPts val="2400"/>
              </a:spcBef>
              <a:spcAft>
                <a:spcPts val="1200"/>
              </a:spcAft>
              <a:buNone/>
            </a:pPr>
            <a:r>
              <a:t/>
            </a:r>
            <a:endParaRPr/>
          </a:p>
        </p:txBody>
      </p:sp>
      <p:sp>
        <p:nvSpPr>
          <p:cNvPr id="114" name="Google Shape;114;p22"/>
          <p:cNvSpPr txBox="1"/>
          <p:nvPr>
            <p:ph idx="2" type="body"/>
          </p:nvPr>
        </p:nvSpPr>
        <p:spPr>
          <a:xfrm>
            <a:off x="4832400" y="863550"/>
            <a:ext cx="3999900" cy="3416400"/>
          </a:xfrm>
          <a:prstGeom prst="rect">
            <a:avLst/>
          </a:prstGeom>
        </p:spPr>
        <p:txBody>
          <a:bodyPr anchorCtr="0" anchor="t" bIns="91425" lIns="91425" spcFirstLastPara="1" rIns="91425" wrap="square" tIns="91425">
            <a:noAutofit/>
          </a:bodyPr>
          <a:lstStyle/>
          <a:p>
            <a:pPr indent="-323336" lvl="0" marL="457200" rtl="0" algn="l">
              <a:spcBef>
                <a:spcPts val="2400"/>
              </a:spcBef>
              <a:spcAft>
                <a:spcPts val="0"/>
              </a:spcAft>
              <a:buClr>
                <a:schemeClr val="lt2"/>
              </a:buClr>
              <a:buSzPts val="1492"/>
              <a:buFont typeface="Average"/>
              <a:buAutoNum type="arabicPeriod"/>
            </a:pPr>
            <a:r>
              <a:rPr lang="en" sz="1491">
                <a:solidFill>
                  <a:schemeClr val="lt2"/>
                </a:solidFill>
              </a:rPr>
              <a:t>Age</a:t>
            </a:r>
            <a:endParaRPr sz="1491">
              <a:solidFill>
                <a:schemeClr val="lt2"/>
              </a:solidFill>
            </a:endParaRPr>
          </a:p>
          <a:p>
            <a:pPr indent="-323336" lvl="0" marL="457200" rtl="0" algn="l">
              <a:spcBef>
                <a:spcPts val="0"/>
              </a:spcBef>
              <a:spcAft>
                <a:spcPts val="0"/>
              </a:spcAft>
              <a:buClr>
                <a:schemeClr val="lt2"/>
              </a:buClr>
              <a:buSzPts val="1492"/>
              <a:buFont typeface="Average"/>
              <a:buAutoNum type="arabicPeriod"/>
            </a:pPr>
            <a:r>
              <a:rPr lang="en" sz="1491">
                <a:solidFill>
                  <a:schemeClr val="lt2"/>
                </a:solidFill>
              </a:rPr>
              <a:t>Sex</a:t>
            </a:r>
            <a:endParaRPr sz="1491">
              <a:solidFill>
                <a:schemeClr val="lt2"/>
              </a:solidFill>
            </a:endParaRPr>
          </a:p>
          <a:p>
            <a:pPr indent="-323336" lvl="0" marL="457200" rtl="0" algn="l">
              <a:spcBef>
                <a:spcPts val="0"/>
              </a:spcBef>
              <a:spcAft>
                <a:spcPts val="0"/>
              </a:spcAft>
              <a:buClr>
                <a:schemeClr val="lt2"/>
              </a:buClr>
              <a:buSzPts val="1492"/>
              <a:buFont typeface="Average"/>
              <a:buAutoNum type="arabicPeriod"/>
            </a:pPr>
            <a:r>
              <a:rPr lang="en" sz="1491">
                <a:solidFill>
                  <a:schemeClr val="lt2"/>
                </a:solidFill>
              </a:rPr>
              <a:t>ChestPainType</a:t>
            </a:r>
            <a:endParaRPr sz="1491">
              <a:solidFill>
                <a:schemeClr val="lt2"/>
              </a:solidFill>
            </a:endParaRPr>
          </a:p>
          <a:p>
            <a:pPr indent="-323336" lvl="0" marL="457200" rtl="0" algn="l">
              <a:spcBef>
                <a:spcPts val="0"/>
              </a:spcBef>
              <a:spcAft>
                <a:spcPts val="0"/>
              </a:spcAft>
              <a:buClr>
                <a:schemeClr val="lt2"/>
              </a:buClr>
              <a:buSzPts val="1492"/>
              <a:buFont typeface="Average"/>
              <a:buAutoNum type="arabicPeriod"/>
            </a:pPr>
            <a:r>
              <a:rPr lang="en" sz="1491">
                <a:solidFill>
                  <a:schemeClr val="lt2"/>
                </a:solidFill>
              </a:rPr>
              <a:t>RestingBP</a:t>
            </a:r>
            <a:endParaRPr sz="1491">
              <a:solidFill>
                <a:schemeClr val="lt2"/>
              </a:solidFill>
            </a:endParaRPr>
          </a:p>
          <a:p>
            <a:pPr indent="-323336" lvl="0" marL="457200" rtl="0" algn="l">
              <a:spcBef>
                <a:spcPts val="0"/>
              </a:spcBef>
              <a:spcAft>
                <a:spcPts val="0"/>
              </a:spcAft>
              <a:buClr>
                <a:schemeClr val="lt2"/>
              </a:buClr>
              <a:buSzPts val="1492"/>
              <a:buFont typeface="Average"/>
              <a:buAutoNum type="arabicPeriod"/>
            </a:pPr>
            <a:r>
              <a:rPr lang="en" sz="1491">
                <a:solidFill>
                  <a:schemeClr val="lt2"/>
                </a:solidFill>
              </a:rPr>
              <a:t>Cholesterol</a:t>
            </a:r>
            <a:endParaRPr sz="1491">
              <a:solidFill>
                <a:schemeClr val="lt2"/>
              </a:solidFill>
            </a:endParaRPr>
          </a:p>
          <a:p>
            <a:pPr indent="-323336" lvl="0" marL="457200" rtl="0" algn="l">
              <a:spcBef>
                <a:spcPts val="0"/>
              </a:spcBef>
              <a:spcAft>
                <a:spcPts val="0"/>
              </a:spcAft>
              <a:buClr>
                <a:schemeClr val="lt2"/>
              </a:buClr>
              <a:buSzPts val="1492"/>
              <a:buFont typeface="Average"/>
              <a:buAutoNum type="arabicPeriod"/>
            </a:pPr>
            <a:r>
              <a:rPr lang="en" sz="1491">
                <a:solidFill>
                  <a:schemeClr val="lt2"/>
                </a:solidFill>
              </a:rPr>
              <a:t>FastingBS</a:t>
            </a:r>
            <a:endParaRPr sz="1491">
              <a:solidFill>
                <a:schemeClr val="lt2"/>
              </a:solidFill>
            </a:endParaRPr>
          </a:p>
          <a:p>
            <a:pPr indent="-323336" lvl="0" marL="457200" rtl="0" algn="l">
              <a:spcBef>
                <a:spcPts val="0"/>
              </a:spcBef>
              <a:spcAft>
                <a:spcPts val="0"/>
              </a:spcAft>
              <a:buClr>
                <a:schemeClr val="lt2"/>
              </a:buClr>
              <a:buSzPts val="1492"/>
              <a:buFont typeface="Average"/>
              <a:buAutoNum type="arabicPeriod"/>
            </a:pPr>
            <a:r>
              <a:rPr lang="en" sz="1491">
                <a:solidFill>
                  <a:schemeClr val="lt2"/>
                </a:solidFill>
              </a:rPr>
              <a:t>RestingECG</a:t>
            </a:r>
            <a:endParaRPr sz="1491">
              <a:solidFill>
                <a:schemeClr val="lt2"/>
              </a:solidFill>
            </a:endParaRPr>
          </a:p>
          <a:p>
            <a:pPr indent="-323336" lvl="0" marL="457200" rtl="0" algn="l">
              <a:spcBef>
                <a:spcPts val="0"/>
              </a:spcBef>
              <a:spcAft>
                <a:spcPts val="0"/>
              </a:spcAft>
              <a:buClr>
                <a:schemeClr val="lt2"/>
              </a:buClr>
              <a:buSzPts val="1492"/>
              <a:buFont typeface="Average"/>
              <a:buAutoNum type="arabicPeriod"/>
            </a:pPr>
            <a:r>
              <a:rPr lang="en" sz="1491">
                <a:solidFill>
                  <a:schemeClr val="lt2"/>
                </a:solidFill>
              </a:rPr>
              <a:t>MaxHR</a:t>
            </a:r>
            <a:endParaRPr sz="1491">
              <a:solidFill>
                <a:schemeClr val="lt2"/>
              </a:solidFill>
            </a:endParaRPr>
          </a:p>
          <a:p>
            <a:pPr indent="-323336" lvl="0" marL="457200" rtl="0" algn="l">
              <a:spcBef>
                <a:spcPts val="0"/>
              </a:spcBef>
              <a:spcAft>
                <a:spcPts val="0"/>
              </a:spcAft>
              <a:buClr>
                <a:schemeClr val="lt2"/>
              </a:buClr>
              <a:buSzPts val="1492"/>
              <a:buFont typeface="Average"/>
              <a:buAutoNum type="arabicPeriod"/>
            </a:pPr>
            <a:r>
              <a:rPr lang="en" sz="1491">
                <a:solidFill>
                  <a:schemeClr val="lt2"/>
                </a:solidFill>
              </a:rPr>
              <a:t>ExerciseAngina</a:t>
            </a:r>
            <a:endParaRPr sz="1491">
              <a:solidFill>
                <a:schemeClr val="lt2"/>
              </a:solidFill>
            </a:endParaRPr>
          </a:p>
          <a:p>
            <a:pPr indent="-323336" lvl="0" marL="457200" rtl="0" algn="l">
              <a:spcBef>
                <a:spcPts val="0"/>
              </a:spcBef>
              <a:spcAft>
                <a:spcPts val="0"/>
              </a:spcAft>
              <a:buClr>
                <a:schemeClr val="lt2"/>
              </a:buClr>
              <a:buSzPts val="1492"/>
              <a:buFont typeface="Average"/>
              <a:buAutoNum type="arabicPeriod"/>
            </a:pPr>
            <a:r>
              <a:rPr lang="en" sz="1491">
                <a:solidFill>
                  <a:schemeClr val="lt2"/>
                </a:solidFill>
              </a:rPr>
              <a:t>Oldpeak</a:t>
            </a:r>
            <a:endParaRPr sz="1491">
              <a:solidFill>
                <a:schemeClr val="lt2"/>
              </a:solidFill>
            </a:endParaRPr>
          </a:p>
          <a:p>
            <a:pPr indent="-323336" lvl="0" marL="457200" rtl="0" algn="l">
              <a:spcBef>
                <a:spcPts val="0"/>
              </a:spcBef>
              <a:spcAft>
                <a:spcPts val="0"/>
              </a:spcAft>
              <a:buClr>
                <a:schemeClr val="lt2"/>
              </a:buClr>
              <a:buSzPts val="1492"/>
              <a:buFont typeface="Average"/>
              <a:buAutoNum type="arabicPeriod"/>
            </a:pPr>
            <a:r>
              <a:rPr lang="en" sz="1491">
                <a:solidFill>
                  <a:schemeClr val="lt2"/>
                </a:solidFill>
              </a:rPr>
              <a:t>ST_Slope</a:t>
            </a:r>
            <a:endParaRPr sz="1491">
              <a:solidFill>
                <a:schemeClr val="lt2"/>
              </a:solidFill>
            </a:endParaRPr>
          </a:p>
          <a:p>
            <a:pPr indent="-323336" lvl="0" marL="457200" rtl="0" algn="l">
              <a:spcBef>
                <a:spcPts val="0"/>
              </a:spcBef>
              <a:spcAft>
                <a:spcPts val="0"/>
              </a:spcAft>
              <a:buClr>
                <a:schemeClr val="lt2"/>
              </a:buClr>
              <a:buSzPts val="1492"/>
              <a:buFont typeface="Average"/>
              <a:buAutoNum type="arabicPeriod"/>
            </a:pPr>
            <a:r>
              <a:rPr lang="en" sz="1491">
                <a:solidFill>
                  <a:schemeClr val="lt2"/>
                </a:solidFill>
              </a:rPr>
              <a:t>HeartDisease</a:t>
            </a:r>
            <a:endParaRPr sz="1491">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Stats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N=918</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Mean =53</a:t>
            </a:r>
            <a:endParaRPr/>
          </a:p>
          <a:p>
            <a:pPr indent="-342900" lvl="0" marL="457200" rtl="0" algn="l">
              <a:spcBef>
                <a:spcPts val="0"/>
              </a:spcBef>
              <a:spcAft>
                <a:spcPts val="0"/>
              </a:spcAft>
              <a:buSzPts val="1800"/>
              <a:buChar char="●"/>
            </a:pPr>
            <a:r>
              <a:rPr lang="en"/>
              <a:t>79% Male</a:t>
            </a:r>
            <a:endParaRPr/>
          </a:p>
          <a:p>
            <a:pPr indent="-342900" lvl="0" marL="457200" rtl="0" algn="l">
              <a:spcBef>
                <a:spcPts val="0"/>
              </a:spcBef>
              <a:spcAft>
                <a:spcPts val="0"/>
              </a:spcAft>
              <a:buSzPts val="1800"/>
              <a:buChar char="●"/>
            </a:pPr>
            <a:r>
              <a:rPr lang="en"/>
              <a:t>Majority(54%) asymptomatic</a:t>
            </a:r>
            <a:endParaRPr/>
          </a:p>
          <a:p>
            <a:pPr indent="-342900" lvl="0" marL="457200" rtl="0" algn="l">
              <a:spcBef>
                <a:spcPts val="0"/>
              </a:spcBef>
              <a:spcAft>
                <a:spcPts val="0"/>
              </a:spcAft>
              <a:buSzPts val="1800"/>
              <a:buChar char="●"/>
            </a:pPr>
            <a:r>
              <a:rPr lang="en"/>
              <a:t>76% had BS &lt; 120 mg/dl</a:t>
            </a:r>
            <a:endParaRPr/>
          </a:p>
          <a:p>
            <a:pPr indent="-342900" lvl="0" marL="457200" rtl="0" algn="l">
              <a:spcBef>
                <a:spcPts val="0"/>
              </a:spcBef>
              <a:spcAft>
                <a:spcPts val="0"/>
              </a:spcAft>
              <a:buSzPts val="1800"/>
              <a:buChar char="●"/>
            </a:pPr>
            <a:r>
              <a:rPr lang="en"/>
              <a:t>40% had chest pain when exercising</a:t>
            </a:r>
            <a:endParaRPr/>
          </a:p>
          <a:p>
            <a:pPr indent="-342900" lvl="0" marL="457200" rtl="0" algn="l">
              <a:spcBef>
                <a:spcPts val="0"/>
              </a:spcBef>
              <a:spcAft>
                <a:spcPts val="0"/>
              </a:spcAft>
              <a:buSzPts val="1800"/>
              <a:buChar char="●"/>
            </a:pPr>
            <a:r>
              <a:rPr lang="en"/>
              <a:t>55% had heart disease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2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126" name="Google Shape;126;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Standardized and Encoded variables</a:t>
            </a:r>
            <a:endParaRPr/>
          </a:p>
          <a:p>
            <a:pPr indent="-317500" lvl="0" marL="457200" rtl="0" algn="l">
              <a:spcBef>
                <a:spcPts val="0"/>
              </a:spcBef>
              <a:spcAft>
                <a:spcPts val="0"/>
              </a:spcAft>
              <a:buSzPts val="1400"/>
              <a:buChar char="●"/>
            </a:pPr>
            <a:r>
              <a:rPr lang="en"/>
              <a:t>Tested </a:t>
            </a:r>
            <a:endParaRPr/>
          </a:p>
          <a:p>
            <a:pPr indent="-304800" lvl="1" marL="914400" rtl="0" algn="l">
              <a:spcBef>
                <a:spcPts val="0"/>
              </a:spcBef>
              <a:spcAft>
                <a:spcPts val="0"/>
              </a:spcAft>
              <a:buSzPts val="1200"/>
              <a:buChar char="○"/>
            </a:pPr>
            <a:r>
              <a:rPr lang="en"/>
              <a:t>SGDClassifier</a:t>
            </a:r>
            <a:endParaRPr/>
          </a:p>
          <a:p>
            <a:pPr indent="-304800" lvl="1" marL="914400" rtl="0" algn="l">
              <a:spcBef>
                <a:spcPts val="0"/>
              </a:spcBef>
              <a:spcAft>
                <a:spcPts val="0"/>
              </a:spcAft>
              <a:buSzPts val="1200"/>
              <a:buChar char="○"/>
            </a:pPr>
            <a:r>
              <a:rPr lang="en"/>
              <a:t>Logistic regression</a:t>
            </a:r>
            <a:endParaRPr/>
          </a:p>
          <a:p>
            <a:pPr indent="-304800" lvl="1" marL="914400" rtl="0" algn="l">
              <a:spcBef>
                <a:spcPts val="0"/>
              </a:spcBef>
              <a:spcAft>
                <a:spcPts val="0"/>
              </a:spcAft>
              <a:buSzPts val="1200"/>
              <a:buChar char="○"/>
            </a:pPr>
            <a:r>
              <a:rPr lang="en"/>
              <a:t>KNeighborsClassifier</a:t>
            </a:r>
            <a:endParaRPr/>
          </a:p>
          <a:p>
            <a:pPr indent="-304800" lvl="1" marL="914400" rtl="0" algn="l">
              <a:spcBef>
                <a:spcPts val="0"/>
              </a:spcBef>
              <a:spcAft>
                <a:spcPts val="0"/>
              </a:spcAft>
              <a:buSzPts val="1200"/>
              <a:buChar char="○"/>
            </a:pPr>
            <a:r>
              <a:rPr lang="en"/>
              <a:t>DecisionTreeClassifier</a:t>
            </a:r>
            <a:endParaRPr/>
          </a:p>
          <a:p>
            <a:pPr indent="-304800" lvl="1" marL="914400" rtl="0" algn="l">
              <a:spcBef>
                <a:spcPts val="0"/>
              </a:spcBef>
              <a:spcAft>
                <a:spcPts val="0"/>
              </a:spcAft>
              <a:buSzPts val="1200"/>
              <a:buChar char="○"/>
            </a:pPr>
            <a:r>
              <a:rPr lang="en"/>
              <a:t>RandomForestClassifier</a:t>
            </a:r>
            <a:endParaRPr/>
          </a:p>
        </p:txBody>
      </p:sp>
      <p:sp>
        <p:nvSpPr>
          <p:cNvPr id="127" name="Google Shape;127;p24"/>
          <p:cNvSpPr txBox="1"/>
          <p:nvPr/>
        </p:nvSpPr>
        <p:spPr>
          <a:xfrm>
            <a:off x="304800" y="2819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28" name="Google Shape;128;p24"/>
          <p:cNvGraphicFramePr/>
          <p:nvPr/>
        </p:nvGraphicFramePr>
        <p:xfrm>
          <a:off x="3754275" y="1285638"/>
          <a:ext cx="3000000" cy="3000000"/>
        </p:xfrm>
        <a:graphic>
          <a:graphicData uri="http://schemas.openxmlformats.org/drawingml/2006/table">
            <a:tbl>
              <a:tblPr>
                <a:noFill/>
                <a:tableStyleId>{2209AF1B-B6F0-4013-AF10-0F143254152C}</a:tableStyleId>
              </a:tblPr>
              <a:tblGrid>
                <a:gridCol w="1265525"/>
                <a:gridCol w="808325"/>
                <a:gridCol w="1036925"/>
                <a:gridCol w="1036925"/>
                <a:gridCol w="1036925"/>
              </a:tblGrid>
              <a:tr h="382925">
                <a:tc>
                  <a:txBody>
                    <a:bodyPr/>
                    <a:lstStyle/>
                    <a:p>
                      <a:pPr indent="-228600" lvl="0" marL="228600" rtl="0" algn="l">
                        <a:lnSpc>
                          <a:spcPct val="115000"/>
                        </a:lnSpc>
                        <a:spcBef>
                          <a:spcPts val="0"/>
                        </a:spcBef>
                        <a:spcAft>
                          <a:spcPts val="0"/>
                        </a:spcAft>
                        <a:buNone/>
                      </a:pPr>
                      <a:r>
                        <a:rPr b="1" lang="en" sz="750">
                          <a:solidFill>
                            <a:srgbClr val="CCCCCC"/>
                          </a:solidFill>
                        </a:rPr>
                        <a:t>Model</a:t>
                      </a:r>
                      <a:endParaRPr b="1" sz="750">
                        <a:solidFill>
                          <a:srgbClr val="CCCCCC"/>
                        </a:solidFill>
                      </a:endParaRPr>
                    </a:p>
                  </a:txBody>
                  <a:tcPr marT="38100" marB="38100" marR="76200" marL="76200" anchor="ctr">
                    <a:solidFill>
                      <a:schemeClr val="accent2"/>
                    </a:solidFill>
                  </a:tcPr>
                </a:tc>
                <a:tc>
                  <a:txBody>
                    <a:bodyPr/>
                    <a:lstStyle/>
                    <a:p>
                      <a:pPr indent="-228600" lvl="0" marL="228600" rtl="0" algn="r">
                        <a:lnSpc>
                          <a:spcPct val="115000"/>
                        </a:lnSpc>
                        <a:spcBef>
                          <a:spcPts val="0"/>
                        </a:spcBef>
                        <a:spcAft>
                          <a:spcPts val="0"/>
                        </a:spcAft>
                        <a:buNone/>
                      </a:pPr>
                      <a:r>
                        <a:rPr b="1" lang="en" sz="750">
                          <a:solidFill>
                            <a:srgbClr val="CCCCCC"/>
                          </a:solidFill>
                        </a:rPr>
                        <a:t>Precision</a:t>
                      </a:r>
                      <a:endParaRPr b="1" sz="750">
                        <a:solidFill>
                          <a:srgbClr val="CCCCCC"/>
                        </a:solidFill>
                      </a:endParaRPr>
                    </a:p>
                  </a:txBody>
                  <a:tcPr marT="38100" marB="38100" marR="76200" marL="76200" anchor="ctr">
                    <a:solidFill>
                      <a:schemeClr val="accent2"/>
                    </a:solidFill>
                  </a:tcPr>
                </a:tc>
                <a:tc>
                  <a:txBody>
                    <a:bodyPr/>
                    <a:lstStyle/>
                    <a:p>
                      <a:pPr indent="-228600" lvl="0" marL="228600" rtl="0" algn="r">
                        <a:lnSpc>
                          <a:spcPct val="115000"/>
                        </a:lnSpc>
                        <a:spcBef>
                          <a:spcPts val="0"/>
                        </a:spcBef>
                        <a:spcAft>
                          <a:spcPts val="0"/>
                        </a:spcAft>
                        <a:buNone/>
                      </a:pPr>
                      <a:r>
                        <a:rPr b="1" lang="en" sz="750">
                          <a:solidFill>
                            <a:srgbClr val="CCCCCC"/>
                          </a:solidFill>
                        </a:rPr>
                        <a:t>Recall</a:t>
                      </a:r>
                      <a:endParaRPr b="1" sz="750">
                        <a:solidFill>
                          <a:srgbClr val="CCCCCC"/>
                        </a:solidFill>
                      </a:endParaRPr>
                    </a:p>
                  </a:txBody>
                  <a:tcPr marT="38100" marB="38100" marR="76200" marL="76200" anchor="ctr">
                    <a:solidFill>
                      <a:schemeClr val="accent2"/>
                    </a:solidFill>
                  </a:tcPr>
                </a:tc>
                <a:tc>
                  <a:txBody>
                    <a:bodyPr/>
                    <a:lstStyle/>
                    <a:p>
                      <a:pPr indent="-228600" lvl="0" marL="228600" rtl="0" algn="r">
                        <a:lnSpc>
                          <a:spcPct val="115000"/>
                        </a:lnSpc>
                        <a:spcBef>
                          <a:spcPts val="0"/>
                        </a:spcBef>
                        <a:spcAft>
                          <a:spcPts val="0"/>
                        </a:spcAft>
                        <a:buNone/>
                      </a:pPr>
                      <a:r>
                        <a:rPr b="1" lang="en" sz="750">
                          <a:solidFill>
                            <a:srgbClr val="CCCCCC"/>
                          </a:solidFill>
                        </a:rPr>
                        <a:t>F1</a:t>
                      </a:r>
                      <a:endParaRPr b="1" sz="750">
                        <a:solidFill>
                          <a:srgbClr val="CCCCCC"/>
                        </a:solidFill>
                      </a:endParaRPr>
                    </a:p>
                    <a:p>
                      <a:pPr indent="-228600" lvl="0" marL="228600" rtl="0" algn="r">
                        <a:lnSpc>
                          <a:spcPct val="115000"/>
                        </a:lnSpc>
                        <a:spcBef>
                          <a:spcPts val="0"/>
                        </a:spcBef>
                        <a:spcAft>
                          <a:spcPts val="0"/>
                        </a:spcAft>
                        <a:buNone/>
                      </a:pPr>
                      <a:r>
                        <a:t/>
                      </a:r>
                      <a:endParaRPr b="1" sz="750">
                        <a:solidFill>
                          <a:srgbClr val="CCCCCC"/>
                        </a:solidFill>
                      </a:endParaRPr>
                    </a:p>
                  </a:txBody>
                  <a:tcPr marT="38100" marB="38100" marR="76200" marL="76200" anchor="ctr">
                    <a:solidFill>
                      <a:schemeClr val="accent2"/>
                    </a:solidFill>
                  </a:tcPr>
                </a:tc>
                <a:tc>
                  <a:txBody>
                    <a:bodyPr/>
                    <a:lstStyle/>
                    <a:p>
                      <a:pPr indent="-228600" lvl="0" marL="228600" rtl="0" algn="r">
                        <a:lnSpc>
                          <a:spcPct val="115000"/>
                        </a:lnSpc>
                        <a:spcBef>
                          <a:spcPts val="0"/>
                        </a:spcBef>
                        <a:spcAft>
                          <a:spcPts val="0"/>
                        </a:spcAft>
                        <a:buNone/>
                      </a:pPr>
                      <a:r>
                        <a:rPr b="1" lang="en" sz="750">
                          <a:solidFill>
                            <a:srgbClr val="CCCCCC"/>
                          </a:solidFill>
                        </a:rPr>
                        <a:t>Accuracy</a:t>
                      </a:r>
                      <a:endParaRPr sz="1100"/>
                    </a:p>
                  </a:txBody>
                  <a:tcPr marT="91425" marB="91425" marR="91425" marL="91425">
                    <a:solidFill>
                      <a:schemeClr val="accent2"/>
                    </a:solidFill>
                  </a:tcPr>
                </a:tc>
              </a:tr>
              <a:tr h="196525">
                <a:tc>
                  <a:txBody>
                    <a:bodyPr/>
                    <a:lstStyle/>
                    <a:p>
                      <a:pPr indent="-228600" lvl="0" marL="228600" rtl="0" algn="l">
                        <a:lnSpc>
                          <a:spcPct val="115000"/>
                        </a:lnSpc>
                        <a:spcBef>
                          <a:spcPts val="0"/>
                        </a:spcBef>
                        <a:spcAft>
                          <a:spcPts val="0"/>
                        </a:spcAft>
                        <a:buNone/>
                      </a:pPr>
                      <a:r>
                        <a:rPr lang="en" sz="750">
                          <a:solidFill>
                            <a:srgbClr val="CCCCCC"/>
                          </a:solidFill>
                        </a:rPr>
                        <a:t>SGDClassifier()</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83.85</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81.55</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86.59</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81.34</a:t>
                      </a:r>
                      <a:endParaRPr sz="750">
                        <a:solidFill>
                          <a:srgbClr val="CCCCCC"/>
                        </a:solidFill>
                      </a:endParaRPr>
                    </a:p>
                  </a:txBody>
                  <a:tcPr marT="38100" marB="38100" marR="76200" marL="76200"/>
                </a:tc>
              </a:tr>
              <a:tr h="217175">
                <a:tc>
                  <a:txBody>
                    <a:bodyPr/>
                    <a:lstStyle/>
                    <a:p>
                      <a:pPr indent="-228600" lvl="0" marL="228600" rtl="0" algn="l">
                        <a:lnSpc>
                          <a:spcPct val="115000"/>
                        </a:lnSpc>
                        <a:spcBef>
                          <a:spcPts val="0"/>
                        </a:spcBef>
                        <a:spcAft>
                          <a:spcPts val="0"/>
                        </a:spcAft>
                        <a:buNone/>
                      </a:pPr>
                      <a:r>
                        <a:rPr lang="en" sz="750">
                          <a:solidFill>
                            <a:srgbClr val="CCCCCC"/>
                          </a:solidFill>
                        </a:rPr>
                        <a:t>LogisticRegression()</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85.44</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87.78</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86.95</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85.56</a:t>
                      </a:r>
                      <a:endParaRPr sz="750">
                        <a:solidFill>
                          <a:srgbClr val="CCCCCC"/>
                        </a:solidFill>
                      </a:endParaRPr>
                    </a:p>
                  </a:txBody>
                  <a:tcPr marT="38100" marB="38100" marR="76200" marL="76200"/>
                </a:tc>
              </a:tr>
              <a:tr h="196525">
                <a:tc>
                  <a:txBody>
                    <a:bodyPr/>
                    <a:lstStyle/>
                    <a:p>
                      <a:pPr indent="-228600" lvl="0" marL="228600" rtl="0" algn="l">
                        <a:lnSpc>
                          <a:spcPct val="115000"/>
                        </a:lnSpc>
                        <a:spcBef>
                          <a:spcPts val="0"/>
                        </a:spcBef>
                        <a:spcAft>
                          <a:spcPts val="0"/>
                        </a:spcAft>
                        <a:buNone/>
                      </a:pPr>
                      <a:r>
                        <a:rPr lang="en" sz="750">
                          <a:solidFill>
                            <a:srgbClr val="CCCCCC"/>
                          </a:solidFill>
                        </a:rPr>
                        <a:t>KNeighborsClassifier()</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85.89</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88.03</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86.95</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85.56</a:t>
                      </a:r>
                      <a:endParaRPr sz="750">
                        <a:solidFill>
                          <a:srgbClr val="CCCCCC"/>
                        </a:solidFill>
                      </a:endParaRPr>
                    </a:p>
                  </a:txBody>
                  <a:tcPr marT="38100" marB="38100" marR="76200" marL="76200"/>
                </a:tc>
              </a:tr>
              <a:tr h="306225">
                <a:tc>
                  <a:txBody>
                    <a:bodyPr/>
                    <a:lstStyle/>
                    <a:p>
                      <a:pPr indent="-228600" lvl="0" marL="228600" rtl="0" algn="l">
                        <a:lnSpc>
                          <a:spcPct val="115000"/>
                        </a:lnSpc>
                        <a:spcBef>
                          <a:spcPts val="0"/>
                        </a:spcBef>
                        <a:spcAft>
                          <a:spcPts val="0"/>
                        </a:spcAft>
                        <a:buNone/>
                      </a:pPr>
                      <a:r>
                        <a:rPr lang="en" sz="750">
                          <a:solidFill>
                            <a:srgbClr val="CCCCCC"/>
                          </a:solidFill>
                        </a:rPr>
                        <a:t>DecisionTreeClassifier()</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80.30</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81.30</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80.79</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78.88</a:t>
                      </a:r>
                      <a:endParaRPr sz="750">
                        <a:solidFill>
                          <a:srgbClr val="CCCCCC"/>
                        </a:solidFill>
                      </a:endParaRPr>
                    </a:p>
                  </a:txBody>
                  <a:tcPr marT="38100" marB="38100" marR="76200" marL="76200"/>
                </a:tc>
              </a:tr>
              <a:tr h="306225">
                <a:tc>
                  <a:txBody>
                    <a:bodyPr/>
                    <a:lstStyle/>
                    <a:p>
                      <a:pPr indent="-228600" lvl="0" marL="228600" rtl="0" algn="l">
                        <a:lnSpc>
                          <a:spcPct val="115000"/>
                        </a:lnSpc>
                        <a:spcBef>
                          <a:spcPts val="0"/>
                        </a:spcBef>
                        <a:spcAft>
                          <a:spcPts val="0"/>
                        </a:spcAft>
                        <a:buNone/>
                      </a:pPr>
                      <a:r>
                        <a:rPr lang="en" sz="750">
                          <a:solidFill>
                            <a:srgbClr val="CCCCCC"/>
                          </a:solidFill>
                        </a:rPr>
                        <a:t>RandomForestClassifier()</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85.89</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89.53</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88.08</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86.24</a:t>
                      </a:r>
                      <a:endParaRPr sz="750">
                        <a:solidFill>
                          <a:srgbClr val="CCCCCC"/>
                        </a:solidFill>
                      </a:endParaRPr>
                    </a:p>
                  </a:txBody>
                  <a:tcPr marT="38100" marB="38100" marR="76200" marL="76200"/>
                </a:tc>
              </a:tr>
              <a:tr h="292075">
                <a:tc>
                  <a:txBody>
                    <a:bodyPr/>
                    <a:lstStyle/>
                    <a:p>
                      <a:pPr indent="-228600" lvl="0" marL="228600" rtl="0" algn="l">
                        <a:lnSpc>
                          <a:spcPct val="115000"/>
                        </a:lnSpc>
                        <a:spcBef>
                          <a:spcPts val="0"/>
                        </a:spcBef>
                        <a:spcAft>
                          <a:spcPts val="0"/>
                        </a:spcAft>
                        <a:buNone/>
                      </a:pPr>
                      <a:r>
                        <a:rPr lang="en" sz="750">
                          <a:solidFill>
                            <a:srgbClr val="CCCCCC"/>
                          </a:solidFill>
                        </a:rPr>
                        <a:t>DummyClassifier()</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54.63</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100.00</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70.66</a:t>
                      </a:r>
                      <a:endParaRPr sz="750">
                        <a:solidFill>
                          <a:srgbClr val="CCCCCC"/>
                        </a:solidFill>
                      </a:endParaRPr>
                    </a:p>
                  </a:txBody>
                  <a:tcPr marT="38100" marB="38100" marR="76200" marL="76200"/>
                </a:tc>
                <a:tc>
                  <a:txBody>
                    <a:bodyPr/>
                    <a:lstStyle/>
                    <a:p>
                      <a:pPr indent="-228600" lvl="0" marL="228600" rtl="0" algn="r">
                        <a:lnSpc>
                          <a:spcPct val="115000"/>
                        </a:lnSpc>
                        <a:spcBef>
                          <a:spcPts val="0"/>
                        </a:spcBef>
                        <a:spcAft>
                          <a:spcPts val="0"/>
                        </a:spcAft>
                        <a:buNone/>
                      </a:pPr>
                      <a:r>
                        <a:rPr lang="en" sz="750">
                          <a:solidFill>
                            <a:srgbClr val="CCCCCC"/>
                          </a:solidFill>
                        </a:rPr>
                        <a:t>54.63</a:t>
                      </a:r>
                      <a:endParaRPr sz="750">
                        <a:solidFill>
                          <a:srgbClr val="CCCCCC"/>
                        </a:solidFill>
                      </a:endParaRPr>
                    </a:p>
                  </a:txBody>
                  <a:tcPr marT="38100" marB="38100" marR="76200" marL="762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ROC/AUC</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1684025" y="947113"/>
            <a:ext cx="5313905" cy="3827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41" name="Google Shape;141;p26"/>
          <p:cNvSpPr txBox="1"/>
          <p:nvPr>
            <p:ph idx="1" type="body"/>
          </p:nvPr>
        </p:nvSpPr>
        <p:spPr>
          <a:xfrm>
            <a:off x="311700" y="11219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Small sample size</a:t>
            </a:r>
            <a:endParaRPr/>
          </a:p>
          <a:p>
            <a:pPr indent="-342900" lvl="0" marL="457200" rtl="0" algn="l">
              <a:spcBef>
                <a:spcPts val="0"/>
              </a:spcBef>
              <a:spcAft>
                <a:spcPts val="0"/>
              </a:spcAft>
              <a:buSzPts val="1800"/>
              <a:buChar char="●"/>
            </a:pPr>
            <a:r>
              <a:rPr lang="en"/>
              <a:t>No fine tuning</a:t>
            </a:r>
            <a:endParaRPr/>
          </a:p>
          <a:p>
            <a:pPr indent="-342900" lvl="0" marL="457200" rtl="0" algn="l">
              <a:spcBef>
                <a:spcPts val="0"/>
              </a:spcBef>
              <a:spcAft>
                <a:spcPts val="0"/>
              </a:spcAft>
              <a:buSzPts val="1800"/>
              <a:buChar char="●"/>
            </a:pPr>
            <a:r>
              <a:rPr lang="en"/>
              <a:t>Not representative</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500"/>
              </a:spcBef>
              <a:spcAft>
                <a:spcPts val="0"/>
              </a:spcAft>
              <a:buNone/>
            </a:pPr>
            <a:r>
              <a:t/>
            </a:r>
            <a:endParaRPr b="1" sz="1350">
              <a:solidFill>
                <a:srgbClr val="FFFFFF"/>
              </a:solidFill>
              <a:highlight>
                <a:srgbClr val="31006F"/>
              </a:highlight>
              <a:latin typeface="Montserrat"/>
              <a:ea typeface="Montserrat"/>
              <a:cs typeface="Montserrat"/>
              <a:sym typeface="Montserrat"/>
            </a:endParaRPr>
          </a:p>
          <a:p>
            <a:pPr indent="0" lvl="0" marL="0" rtl="0" algn="l">
              <a:spcBef>
                <a:spcPts val="8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a dataset with more information</a:t>
            </a:r>
            <a:endParaRPr/>
          </a:p>
          <a:p>
            <a:pPr indent="-317500" lvl="1" marL="914400" rtl="0" algn="l">
              <a:spcBef>
                <a:spcPts val="0"/>
              </a:spcBef>
              <a:spcAft>
                <a:spcPts val="0"/>
              </a:spcAft>
              <a:buSzPts val="1400"/>
              <a:buChar char="○"/>
            </a:pPr>
            <a:r>
              <a:rPr lang="en"/>
              <a:t>Diabetes/A1C</a:t>
            </a:r>
            <a:endParaRPr/>
          </a:p>
          <a:p>
            <a:pPr indent="-317500" lvl="1" marL="914400" rtl="0" algn="l">
              <a:spcBef>
                <a:spcPts val="0"/>
              </a:spcBef>
              <a:spcAft>
                <a:spcPts val="0"/>
              </a:spcAft>
              <a:buSzPts val="1400"/>
              <a:buChar char="○"/>
            </a:pPr>
            <a:r>
              <a:rPr lang="en"/>
              <a:t>Weight/Height for BMI</a:t>
            </a:r>
            <a:endParaRPr/>
          </a:p>
          <a:p>
            <a:pPr indent="-317500" lvl="1" marL="914400" rtl="0" algn="l">
              <a:spcBef>
                <a:spcPts val="0"/>
              </a:spcBef>
              <a:spcAft>
                <a:spcPts val="0"/>
              </a:spcAft>
              <a:buSzPts val="1400"/>
              <a:buChar char="○"/>
            </a:pPr>
            <a:r>
              <a:rPr lang="en"/>
              <a:t>Activity</a:t>
            </a:r>
            <a:endParaRPr/>
          </a:p>
          <a:p>
            <a:pPr indent="-317500" lvl="1" marL="914400" rtl="0" algn="l">
              <a:spcBef>
                <a:spcPts val="0"/>
              </a:spcBef>
              <a:spcAft>
                <a:spcPts val="0"/>
              </a:spcAft>
              <a:buSzPts val="1400"/>
              <a:buChar char="○"/>
            </a:pPr>
            <a:r>
              <a:rPr lang="en"/>
              <a:t>Alcohol Use</a:t>
            </a:r>
            <a:endParaRPr/>
          </a:p>
          <a:p>
            <a:pPr indent="-317500" lvl="1" marL="914400" rtl="0" algn="l">
              <a:spcBef>
                <a:spcPts val="0"/>
              </a:spcBef>
              <a:spcAft>
                <a:spcPts val="0"/>
              </a:spcAft>
              <a:buSzPts val="1400"/>
              <a:buChar char="○"/>
            </a:pPr>
            <a:r>
              <a:rPr lang="en"/>
              <a:t>Race </a:t>
            </a:r>
            <a:r>
              <a:rPr lang="en"/>
              <a:t>Ethnicity</a:t>
            </a:r>
            <a:endParaRPr/>
          </a:p>
          <a:p>
            <a:pPr indent="-317500" lvl="1" marL="914400" rtl="0" algn="l">
              <a:spcBef>
                <a:spcPts val="0"/>
              </a:spcBef>
              <a:spcAft>
                <a:spcPts val="0"/>
              </a:spcAft>
              <a:buSzPts val="1400"/>
              <a:buChar char="○"/>
            </a:pPr>
            <a:r>
              <a:rPr lang="en"/>
              <a:t>Tobacco Use</a:t>
            </a:r>
            <a:endParaRPr/>
          </a:p>
          <a:p>
            <a:pPr indent="-317500" lvl="1" marL="914400" rtl="0" algn="l">
              <a:spcBef>
                <a:spcPts val="0"/>
              </a:spcBef>
              <a:spcAft>
                <a:spcPts val="0"/>
              </a:spcAft>
              <a:buSzPts val="1400"/>
              <a:buChar char="○"/>
            </a:pPr>
            <a:r>
              <a:rPr lang="en"/>
              <a:t>Sample other populations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Cotiviti Exploration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 focused solutions with Machine Learning</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Payers</a:t>
            </a:r>
            <a:endParaRPr/>
          </a:p>
          <a:p>
            <a:pPr indent="-317500" lvl="1" marL="914400" rtl="0" algn="l">
              <a:spcBef>
                <a:spcPts val="0"/>
              </a:spcBef>
              <a:spcAft>
                <a:spcPts val="0"/>
              </a:spcAft>
              <a:buSzPts val="1400"/>
              <a:buChar char="○"/>
            </a:pPr>
            <a:r>
              <a:rPr lang="en"/>
              <a:t>Analyze claims data, identify fraud, waste, and abuse</a:t>
            </a:r>
            <a:endParaRPr/>
          </a:p>
          <a:p>
            <a:pPr indent="-342900" lvl="0" marL="457200" rtl="0" algn="l">
              <a:spcBef>
                <a:spcPts val="0"/>
              </a:spcBef>
              <a:spcAft>
                <a:spcPts val="0"/>
              </a:spcAft>
              <a:buSzPts val="1800"/>
              <a:buChar char="●"/>
            </a:pPr>
            <a:r>
              <a:rPr lang="en"/>
              <a:t>Government</a:t>
            </a:r>
            <a:endParaRPr/>
          </a:p>
          <a:p>
            <a:pPr indent="-317500" lvl="1" marL="914400" rtl="0" algn="l">
              <a:spcBef>
                <a:spcPts val="0"/>
              </a:spcBef>
              <a:spcAft>
                <a:spcPts val="0"/>
              </a:spcAft>
              <a:buSzPts val="1400"/>
              <a:buChar char="○"/>
            </a:pPr>
            <a:r>
              <a:rPr lang="en"/>
              <a:t>Improve public health,  monitor epidemics</a:t>
            </a:r>
            <a:endParaRPr/>
          </a:p>
          <a:p>
            <a:pPr indent="-342900" lvl="0" marL="457200" rtl="0" algn="l">
              <a:spcBef>
                <a:spcPts val="0"/>
              </a:spcBef>
              <a:spcAft>
                <a:spcPts val="0"/>
              </a:spcAft>
              <a:buSzPts val="1800"/>
              <a:buChar char="●"/>
            </a:pPr>
            <a:r>
              <a:rPr lang="en"/>
              <a:t>VA</a:t>
            </a:r>
            <a:endParaRPr/>
          </a:p>
          <a:p>
            <a:pPr indent="-317500" lvl="1" marL="914400" rtl="0" algn="l">
              <a:spcBef>
                <a:spcPts val="0"/>
              </a:spcBef>
              <a:spcAft>
                <a:spcPts val="0"/>
              </a:spcAft>
              <a:buSzPts val="1400"/>
              <a:buChar char="○"/>
            </a:pPr>
            <a:r>
              <a:rPr lang="en"/>
              <a:t>Models to predict disease, mental health, hospital readmissions</a:t>
            </a:r>
            <a:endParaRPr/>
          </a:p>
          <a:p>
            <a:pPr indent="-342900" lvl="0" marL="457200" rtl="0" algn="l">
              <a:spcBef>
                <a:spcPts val="0"/>
              </a:spcBef>
              <a:spcAft>
                <a:spcPts val="0"/>
              </a:spcAft>
              <a:buSzPts val="1800"/>
              <a:buChar char="●"/>
            </a:pPr>
            <a:r>
              <a:rPr lang="en"/>
              <a:t>Self-insured, insurance brokers, third-party admins</a:t>
            </a:r>
            <a:endParaRPr/>
          </a:p>
          <a:p>
            <a:pPr indent="-317500" lvl="1" marL="914400" rtl="0" algn="l">
              <a:spcBef>
                <a:spcPts val="0"/>
              </a:spcBef>
              <a:spcAft>
                <a:spcPts val="0"/>
              </a:spcAft>
              <a:buSzPts val="1400"/>
              <a:buChar char="○"/>
            </a:pPr>
            <a:r>
              <a:rPr lang="en"/>
              <a:t>Help reduce healthcare spending, provide personal healthcare recommendations, estimate insurance costs</a:t>
            </a:r>
            <a:endParaRPr/>
          </a:p>
          <a:p>
            <a:pPr indent="-342900" lvl="0" marL="457200" rtl="0" algn="l">
              <a:spcBef>
                <a:spcPts val="0"/>
              </a:spcBef>
              <a:spcAft>
                <a:spcPts val="0"/>
              </a:spcAft>
              <a:buSzPts val="1800"/>
              <a:buChar char="●"/>
            </a:pPr>
            <a:r>
              <a:rPr lang="en"/>
              <a:t>Retailers</a:t>
            </a:r>
            <a:endParaRPr/>
          </a:p>
          <a:p>
            <a:pPr indent="-317500" lvl="1" marL="914400" rtl="0" algn="l">
              <a:spcBef>
                <a:spcPts val="0"/>
              </a:spcBef>
              <a:spcAft>
                <a:spcPts val="0"/>
              </a:spcAft>
              <a:buSzPts val="1400"/>
              <a:buChar char="○"/>
            </a:pPr>
            <a:r>
              <a:rPr lang="en"/>
              <a:t>Optimise supply chain, inventory, pricing,  forecast demand, personalize offers</a:t>
            </a:r>
            <a:endParaRPr/>
          </a:p>
          <a:p>
            <a:pPr indent="-342900" lvl="0" marL="457200" rtl="0" algn="l">
              <a:spcBef>
                <a:spcPts val="0"/>
              </a:spcBef>
              <a:spcAft>
                <a:spcPts val="0"/>
              </a:spcAft>
              <a:buSzPts val="1800"/>
              <a:buChar char="●"/>
            </a:pPr>
            <a:r>
              <a:rPr lang="en"/>
              <a:t>Healthcare providers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 for Elimination of Biases</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2"/>
              </a:buClr>
              <a:buSzPts val="1600"/>
              <a:buChar char="●"/>
            </a:pPr>
            <a:r>
              <a:rPr lang="en" sz="1600">
                <a:solidFill>
                  <a:schemeClr val="lt2"/>
                </a:solidFill>
              </a:rPr>
              <a:t>Develop or standardize guidelines, best practices, and analytic tools </a:t>
            </a:r>
            <a:r>
              <a:rPr lang="en" sz="1600">
                <a:solidFill>
                  <a:schemeClr val="lt2"/>
                </a:solidFill>
              </a:rPr>
              <a:t>related</a:t>
            </a:r>
            <a:r>
              <a:rPr lang="en" sz="1600">
                <a:solidFill>
                  <a:schemeClr val="lt2"/>
                </a:solidFill>
              </a:rPr>
              <a:t> to the evaluation and use of algorithms in predictive analytics</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Incorporate known methods for identifying and remediating algorithmic bias into their machine learning pipelines and </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Participate in the ongoing development and dissemination of new methods</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Models that are both accurate and fair will lead to interventions and business practices that ultimately benefit members at the highest levels of risk and need and lead to better outcomes and lower costs</a:t>
            </a:r>
            <a:endParaRPr sz="16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671250" y="2141250"/>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Questions?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Contact me for an interview!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Overview of Machine Learning in HealthCare</a:t>
            </a:r>
            <a:endParaRPr/>
          </a:p>
          <a:p>
            <a:pPr indent="-342900" lvl="0" marL="457200" rtl="0" algn="l">
              <a:spcBef>
                <a:spcPts val="0"/>
              </a:spcBef>
              <a:spcAft>
                <a:spcPts val="0"/>
              </a:spcAft>
              <a:buSzPts val="1800"/>
              <a:buChar char="●"/>
            </a:pPr>
            <a:r>
              <a:rPr lang="en"/>
              <a:t>Proof of Concept</a:t>
            </a:r>
            <a:endParaRPr/>
          </a:p>
          <a:p>
            <a:pPr indent="-317500" lvl="1" marL="914400" rtl="0" algn="l">
              <a:spcBef>
                <a:spcPts val="0"/>
              </a:spcBef>
              <a:spcAft>
                <a:spcPts val="0"/>
              </a:spcAft>
              <a:buSzPts val="1400"/>
              <a:buChar char="○"/>
            </a:pPr>
            <a:r>
              <a:rPr lang="en"/>
              <a:t>Overview of Dataset</a:t>
            </a:r>
            <a:endParaRPr/>
          </a:p>
          <a:p>
            <a:pPr indent="-317500" lvl="1" marL="914400" rtl="0" algn="l">
              <a:spcBef>
                <a:spcPts val="0"/>
              </a:spcBef>
              <a:spcAft>
                <a:spcPts val="0"/>
              </a:spcAft>
              <a:buSzPts val="1400"/>
              <a:buChar char="○"/>
            </a:pPr>
            <a:r>
              <a:rPr lang="en"/>
              <a:t>Model Overview</a:t>
            </a:r>
            <a:endParaRPr/>
          </a:p>
          <a:p>
            <a:pPr indent="-317500" lvl="1" marL="914400" rtl="0" algn="l">
              <a:spcBef>
                <a:spcPts val="0"/>
              </a:spcBef>
              <a:spcAft>
                <a:spcPts val="0"/>
              </a:spcAft>
              <a:buSzPts val="1400"/>
              <a:buChar char="○"/>
            </a:pPr>
            <a:r>
              <a:rPr lang="en"/>
              <a:t>Limitations</a:t>
            </a:r>
            <a:endParaRPr/>
          </a:p>
          <a:p>
            <a:pPr indent="-317500" lvl="1" marL="914400" rtl="0" algn="l">
              <a:spcBef>
                <a:spcPts val="0"/>
              </a:spcBef>
              <a:spcAft>
                <a:spcPts val="0"/>
              </a:spcAft>
              <a:buSzPts val="1400"/>
              <a:buChar char="○"/>
            </a:pPr>
            <a:r>
              <a:rPr lang="en"/>
              <a:t>Recommendations for future work</a:t>
            </a:r>
            <a:endParaRPr/>
          </a:p>
          <a:p>
            <a:pPr indent="-342900" lvl="0" marL="457200" rtl="0" algn="l">
              <a:spcBef>
                <a:spcPts val="0"/>
              </a:spcBef>
              <a:spcAft>
                <a:spcPts val="0"/>
              </a:spcAft>
              <a:buSzPts val="1800"/>
              <a:buChar char="●"/>
            </a:pPr>
            <a:r>
              <a:rPr lang="en"/>
              <a:t>Potential avenues for Cotiviti to explore ML</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Machine Learning in Healthcare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77" name="Google Shape;77;p16"/>
          <p:cNvSpPr txBox="1"/>
          <p:nvPr>
            <p:ph idx="1" type="body"/>
          </p:nvPr>
        </p:nvSpPr>
        <p:spPr>
          <a:xfrm>
            <a:off x="311700" y="1152475"/>
            <a:ext cx="50070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What is machine learning?</a:t>
            </a:r>
            <a:endParaRPr/>
          </a:p>
          <a:p>
            <a:pPr indent="-317500" lvl="1" marL="914400" rtl="0" algn="l">
              <a:spcBef>
                <a:spcPts val="0"/>
              </a:spcBef>
              <a:spcAft>
                <a:spcPts val="0"/>
              </a:spcAft>
              <a:buSzPts val="1400"/>
              <a:buChar char="○"/>
            </a:pPr>
            <a:r>
              <a:rPr lang="en"/>
              <a:t>The subfield of AI that uses algorithms trained on data sets to create models and imitate intelligent human behavior</a:t>
            </a:r>
            <a:endParaRPr/>
          </a:p>
          <a:p>
            <a:pPr indent="-317500" lvl="1" marL="914400" rtl="0" algn="l">
              <a:spcBef>
                <a:spcPts val="0"/>
              </a:spcBef>
              <a:spcAft>
                <a:spcPts val="0"/>
              </a:spcAft>
              <a:buSzPts val="1400"/>
              <a:buChar char="○"/>
            </a:pPr>
            <a:r>
              <a:rPr lang="en"/>
              <a:t>The science of programming computers so they can learn from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field of study that gives the computers the </a:t>
            </a:r>
            <a:r>
              <a:rPr lang="en"/>
              <a:t>ability</a:t>
            </a:r>
            <a:r>
              <a:rPr lang="en"/>
              <a:t> to </a:t>
            </a:r>
            <a:r>
              <a:rPr lang="en"/>
              <a:t>learn</a:t>
            </a:r>
            <a:r>
              <a:rPr lang="en"/>
              <a:t> without being </a:t>
            </a:r>
            <a:r>
              <a:rPr lang="en"/>
              <a:t>explicitly</a:t>
            </a:r>
            <a:r>
              <a:rPr lang="en"/>
              <a:t> programmed- Arthur Samuel, 1959</a:t>
            </a:r>
            <a:endParaRPr/>
          </a:p>
          <a:p>
            <a:pPr indent="0" lvl="0" marL="0" rtl="0" algn="l">
              <a:spcBef>
                <a:spcPts val="1200"/>
              </a:spcBef>
              <a:spcAft>
                <a:spcPts val="1200"/>
              </a:spcAft>
              <a:buNone/>
            </a:pPr>
            <a:r>
              <a:rPr lang="en"/>
              <a:t>	</a:t>
            </a:r>
            <a:endParaRPr/>
          </a:p>
        </p:txBody>
      </p:sp>
      <p:pic>
        <p:nvPicPr>
          <p:cNvPr id="78" name="Google Shape;78;p16"/>
          <p:cNvPicPr preferRelativeResize="0"/>
          <p:nvPr/>
        </p:nvPicPr>
        <p:blipFill>
          <a:blip r:embed="rId3">
            <a:alphaModFix/>
          </a:blip>
          <a:stretch>
            <a:fillRect/>
          </a:stretch>
        </p:blipFill>
        <p:spPr>
          <a:xfrm>
            <a:off x="5463500" y="1582050"/>
            <a:ext cx="3520500" cy="19793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Healthcare</a:t>
            </a:r>
            <a:r>
              <a:rPr lang="en"/>
              <a:t> Data Complexity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Digitizing data has created a data explosion</a:t>
            </a:r>
            <a:endParaRPr/>
          </a:p>
          <a:p>
            <a:pPr indent="-317500" lvl="1" marL="914400" rtl="0" algn="l">
              <a:spcBef>
                <a:spcPts val="0"/>
              </a:spcBef>
              <a:spcAft>
                <a:spcPts val="0"/>
              </a:spcAft>
              <a:buSzPts val="1400"/>
              <a:buChar char="○"/>
            </a:pPr>
            <a:r>
              <a:rPr lang="en"/>
              <a:t>Biosensors</a:t>
            </a:r>
            <a:endParaRPr/>
          </a:p>
          <a:p>
            <a:pPr indent="-317500" lvl="1" marL="914400" rtl="0" algn="l">
              <a:spcBef>
                <a:spcPts val="0"/>
              </a:spcBef>
              <a:spcAft>
                <a:spcPts val="0"/>
              </a:spcAft>
              <a:buSzPts val="1400"/>
              <a:buChar char="○"/>
            </a:pPr>
            <a:r>
              <a:rPr lang="en"/>
              <a:t>Health data registries</a:t>
            </a:r>
            <a:endParaRPr/>
          </a:p>
          <a:p>
            <a:pPr indent="-317500" lvl="1" marL="914400" rtl="0" algn="l">
              <a:spcBef>
                <a:spcPts val="0"/>
              </a:spcBef>
              <a:spcAft>
                <a:spcPts val="0"/>
              </a:spcAft>
              <a:buSzPts val="1400"/>
              <a:buChar char="○"/>
            </a:pPr>
            <a:r>
              <a:rPr lang="en"/>
              <a:t>Electronic health records</a:t>
            </a:r>
            <a:endParaRPr/>
          </a:p>
          <a:p>
            <a:pPr indent="-317500" lvl="1" marL="914400" rtl="0" algn="l">
              <a:spcBef>
                <a:spcPts val="0"/>
              </a:spcBef>
              <a:spcAft>
                <a:spcPts val="0"/>
              </a:spcAft>
              <a:buSzPts val="1400"/>
              <a:buChar char="○"/>
            </a:pPr>
            <a:r>
              <a:rPr lang="en"/>
              <a:t>Genome Sequencing</a:t>
            </a:r>
            <a:endParaRPr/>
          </a:p>
          <a:p>
            <a:pPr indent="-317500" lvl="1" marL="914400" rtl="0" algn="l">
              <a:spcBef>
                <a:spcPts val="0"/>
              </a:spcBef>
              <a:spcAft>
                <a:spcPts val="0"/>
              </a:spcAft>
              <a:buSzPts val="1400"/>
              <a:buChar char="○"/>
            </a:pPr>
            <a:r>
              <a:rPr lang="en"/>
              <a:t>And many, many more!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Healthcare Uses and Benefits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Early detection and prevention</a:t>
            </a:r>
            <a:endParaRPr/>
          </a:p>
          <a:p>
            <a:pPr indent="-342900" lvl="0" marL="457200" rtl="0" algn="l">
              <a:spcBef>
                <a:spcPts val="0"/>
              </a:spcBef>
              <a:spcAft>
                <a:spcPts val="0"/>
              </a:spcAft>
              <a:buSzPts val="1800"/>
              <a:buChar char="●"/>
            </a:pPr>
            <a:r>
              <a:rPr lang="en"/>
              <a:t>Determining</a:t>
            </a:r>
            <a:r>
              <a:rPr lang="en"/>
              <a:t> likelihood of future </a:t>
            </a:r>
            <a:r>
              <a:rPr lang="en"/>
              <a:t>hospitalizations</a:t>
            </a:r>
            <a:endParaRPr/>
          </a:p>
          <a:p>
            <a:pPr indent="-342900" lvl="0" marL="457200" rtl="0" algn="l">
              <a:spcBef>
                <a:spcPts val="0"/>
              </a:spcBef>
              <a:spcAft>
                <a:spcPts val="0"/>
              </a:spcAft>
              <a:buSzPts val="1800"/>
              <a:buChar char="●"/>
            </a:pPr>
            <a:r>
              <a:rPr lang="en"/>
              <a:t>Better care</a:t>
            </a:r>
            <a:endParaRPr/>
          </a:p>
          <a:p>
            <a:pPr indent="-317500" lvl="1" marL="914400" rtl="0" algn="l">
              <a:spcBef>
                <a:spcPts val="0"/>
              </a:spcBef>
              <a:spcAft>
                <a:spcPts val="0"/>
              </a:spcAft>
              <a:buSzPts val="1400"/>
              <a:buChar char="○"/>
            </a:pPr>
            <a:r>
              <a:rPr lang="en"/>
              <a:t>Inpatient Care improvement</a:t>
            </a:r>
            <a:endParaRPr/>
          </a:p>
          <a:p>
            <a:pPr indent="-317500" lvl="2" marL="1371600" rtl="0" algn="l">
              <a:spcBef>
                <a:spcPts val="0"/>
              </a:spcBef>
              <a:spcAft>
                <a:spcPts val="0"/>
              </a:spcAft>
              <a:buSzPts val="1400"/>
              <a:buChar char="■"/>
            </a:pPr>
            <a:r>
              <a:rPr lang="en"/>
              <a:t>Sepsis Detection</a:t>
            </a:r>
            <a:endParaRPr/>
          </a:p>
          <a:p>
            <a:pPr indent="-342900" lvl="0" marL="457200" rtl="0" algn="l">
              <a:spcBef>
                <a:spcPts val="0"/>
              </a:spcBef>
              <a:spcAft>
                <a:spcPts val="0"/>
              </a:spcAft>
              <a:buSzPts val="1800"/>
              <a:buChar char="●"/>
            </a:pPr>
            <a:r>
              <a:rPr lang="en"/>
              <a:t>Compliance</a:t>
            </a:r>
            <a:endParaRPr/>
          </a:p>
          <a:p>
            <a:pPr indent="-317500" lvl="1" marL="914400" rtl="0" algn="l">
              <a:spcBef>
                <a:spcPts val="0"/>
              </a:spcBef>
              <a:spcAft>
                <a:spcPts val="0"/>
              </a:spcAft>
              <a:buSzPts val="1400"/>
              <a:buChar char="○"/>
            </a:pPr>
            <a:r>
              <a:rPr lang="en"/>
              <a:t>Which patients will follow regimens</a:t>
            </a:r>
            <a:endParaRPr/>
          </a:p>
          <a:p>
            <a:pPr indent="-342900" lvl="0" marL="457200" rtl="0" algn="l">
              <a:spcBef>
                <a:spcPts val="0"/>
              </a:spcBef>
              <a:spcAft>
                <a:spcPts val="0"/>
              </a:spcAft>
              <a:buSzPts val="1800"/>
              <a:buChar char="●"/>
            </a:pPr>
            <a:r>
              <a:rPr lang="en"/>
              <a:t>Genetic</a:t>
            </a:r>
            <a:r>
              <a:rPr lang="en"/>
              <a:t> and lifestyle risks</a:t>
            </a:r>
            <a:endParaRPr/>
          </a:p>
          <a:p>
            <a:pPr indent="-342900" lvl="0" marL="457200" rtl="0" algn="l">
              <a:spcBef>
                <a:spcPts val="0"/>
              </a:spcBef>
              <a:spcAft>
                <a:spcPts val="0"/>
              </a:spcAft>
              <a:buSzPts val="1800"/>
              <a:buChar char="●"/>
            </a:pPr>
            <a:r>
              <a:rPr lang="en"/>
              <a:t>Signal onset of disease</a:t>
            </a:r>
            <a:endParaRPr/>
          </a:p>
          <a:p>
            <a:pPr indent="-342900" lvl="0" marL="457200" rtl="0" algn="l">
              <a:spcBef>
                <a:spcPts val="0"/>
              </a:spcBef>
              <a:spcAft>
                <a:spcPts val="0"/>
              </a:spcAft>
              <a:buSzPts val="1800"/>
              <a:buChar char="●"/>
            </a:pPr>
            <a:r>
              <a:rPr lang="en"/>
              <a:t>New morbidities and </a:t>
            </a:r>
            <a:r>
              <a:rPr lang="en"/>
              <a:t>comorbidities</a:t>
            </a:r>
            <a:endParaRPr/>
          </a:p>
          <a:p>
            <a:pPr indent="-342900" lvl="0" marL="457200" rtl="0" algn="l">
              <a:spcBef>
                <a:spcPts val="0"/>
              </a:spcBef>
              <a:spcAft>
                <a:spcPts val="0"/>
              </a:spcAft>
              <a:buSzPts val="1800"/>
              <a:buChar char="●"/>
            </a:pPr>
            <a:r>
              <a:rPr lang="en"/>
              <a:t>Development of treatment plans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Machine Learning and Limitations in Healthcare</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Risk of bias</a:t>
            </a:r>
            <a:endParaRPr/>
          </a:p>
          <a:p>
            <a:pPr indent="-317500" lvl="1" marL="914400" rtl="0" algn="l">
              <a:spcBef>
                <a:spcPts val="0"/>
              </a:spcBef>
              <a:spcAft>
                <a:spcPts val="0"/>
              </a:spcAft>
              <a:buSzPts val="1400"/>
              <a:buChar char="○"/>
            </a:pPr>
            <a:r>
              <a:rPr lang="en"/>
              <a:t>Selection of prediction problem</a:t>
            </a:r>
            <a:endParaRPr/>
          </a:p>
          <a:p>
            <a:pPr indent="-317500" lvl="2" marL="1371600" rtl="0" algn="l">
              <a:spcBef>
                <a:spcPts val="0"/>
              </a:spcBef>
              <a:spcAft>
                <a:spcPts val="0"/>
              </a:spcAft>
              <a:buSzPts val="1400"/>
              <a:buChar char="■"/>
            </a:pPr>
            <a:r>
              <a:rPr lang="en"/>
              <a:t>Models less common for diseases in smaller populations</a:t>
            </a:r>
            <a:endParaRPr/>
          </a:p>
          <a:p>
            <a:pPr indent="-342900" lvl="0" marL="457200" rtl="0" algn="l">
              <a:spcBef>
                <a:spcPts val="0"/>
              </a:spcBef>
              <a:spcAft>
                <a:spcPts val="0"/>
              </a:spcAft>
              <a:buSzPts val="1800"/>
              <a:buChar char="●"/>
            </a:pPr>
            <a:r>
              <a:rPr lang="en"/>
              <a:t>Quantity of Training Data</a:t>
            </a:r>
            <a:endParaRPr/>
          </a:p>
          <a:p>
            <a:pPr indent="-342900" lvl="0" marL="457200" rtl="0" algn="l">
              <a:spcBef>
                <a:spcPts val="0"/>
              </a:spcBef>
              <a:spcAft>
                <a:spcPts val="0"/>
              </a:spcAft>
              <a:buSzPts val="1800"/>
              <a:buChar char="●"/>
            </a:pPr>
            <a:r>
              <a:rPr lang="en"/>
              <a:t>Data isn’t representative</a:t>
            </a:r>
            <a:endParaRPr/>
          </a:p>
          <a:p>
            <a:pPr indent="-317500" lvl="1" marL="914400" rtl="0" algn="l">
              <a:spcBef>
                <a:spcPts val="0"/>
              </a:spcBef>
              <a:spcAft>
                <a:spcPts val="0"/>
              </a:spcAft>
              <a:buSzPts val="1400"/>
              <a:buChar char="○"/>
            </a:pPr>
            <a:r>
              <a:rPr lang="en"/>
              <a:t>Might be missing or less likely to </a:t>
            </a:r>
            <a:r>
              <a:rPr lang="en"/>
              <a:t>represent</a:t>
            </a:r>
            <a:r>
              <a:rPr lang="en"/>
              <a:t> people who don’t seek treatment or have access to care</a:t>
            </a:r>
            <a:endParaRPr/>
          </a:p>
          <a:p>
            <a:pPr indent="-342900" lvl="0" marL="457200" rtl="0" algn="l">
              <a:spcBef>
                <a:spcPts val="0"/>
              </a:spcBef>
              <a:spcAft>
                <a:spcPts val="0"/>
              </a:spcAft>
              <a:buSzPts val="1800"/>
              <a:buChar char="●"/>
            </a:pPr>
            <a:r>
              <a:rPr lang="en"/>
              <a:t>Poor-Quality Data</a:t>
            </a:r>
            <a:endParaRPr/>
          </a:p>
          <a:p>
            <a:pPr indent="-342900" lvl="0" marL="457200" rtl="0" algn="l">
              <a:spcBef>
                <a:spcPts val="0"/>
              </a:spcBef>
              <a:spcAft>
                <a:spcPts val="0"/>
              </a:spcAft>
              <a:buSzPts val="1800"/>
              <a:buChar char="●"/>
            </a:pPr>
            <a:r>
              <a:rPr lang="en"/>
              <a:t>Irrelevant Features</a:t>
            </a:r>
            <a:endParaRPr/>
          </a:p>
          <a:p>
            <a:pPr indent="-342900" lvl="0" marL="457200" rtl="0" algn="l">
              <a:spcBef>
                <a:spcPts val="0"/>
              </a:spcBef>
              <a:spcAft>
                <a:spcPts val="0"/>
              </a:spcAft>
              <a:buSzPts val="1800"/>
              <a:buChar char="●"/>
            </a:pPr>
            <a:r>
              <a:rPr lang="en"/>
              <a:t>Overfitting/Underfitting</a:t>
            </a:r>
            <a:endParaRPr/>
          </a:p>
          <a:p>
            <a:pPr indent="-342900" lvl="0" marL="457200" rtl="0" algn="l">
              <a:spcBef>
                <a:spcPts val="0"/>
              </a:spcBef>
              <a:spcAft>
                <a:spcPts val="0"/>
              </a:spcAft>
              <a:buSzPts val="1800"/>
              <a:buChar char="●"/>
            </a:pPr>
            <a:r>
              <a:rPr lang="en"/>
              <a:t>Lack of clinical context</a:t>
            </a:r>
            <a:endParaRPr/>
          </a:p>
          <a:p>
            <a:pPr indent="-342900" lvl="0" marL="457200" rtl="0" algn="l">
              <a:spcBef>
                <a:spcPts val="0"/>
              </a:spcBef>
              <a:spcAft>
                <a:spcPts val="0"/>
              </a:spcAft>
              <a:buSzPts val="1800"/>
              <a:buChar char="●"/>
            </a:pPr>
            <a:r>
              <a:rPr lang="en"/>
              <a:t>Lack  of social determinants of health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Proof of Concept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the Problem</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 the CDC:</a:t>
            </a:r>
            <a:endParaRPr/>
          </a:p>
          <a:p>
            <a:pPr indent="-342900" lvl="0" marL="457200" rtl="0" algn="l">
              <a:spcBef>
                <a:spcPts val="1200"/>
              </a:spcBef>
              <a:spcAft>
                <a:spcPts val="0"/>
              </a:spcAft>
              <a:buSzPts val="1800"/>
              <a:buChar char="●"/>
            </a:pPr>
            <a:r>
              <a:rPr lang="en"/>
              <a:t>Cardiovascular Disease (CVD) is the leading cause of death </a:t>
            </a:r>
            <a:endParaRPr/>
          </a:p>
          <a:p>
            <a:pPr indent="-342900" lvl="0" marL="457200" rtl="0" algn="l">
              <a:spcBef>
                <a:spcPts val="0"/>
              </a:spcBef>
              <a:spcAft>
                <a:spcPts val="0"/>
              </a:spcAft>
              <a:buSzPts val="1800"/>
              <a:buChar char="●"/>
            </a:pPr>
            <a:r>
              <a:rPr lang="en"/>
              <a:t>One person dies every 33 seconds due to CVD, 40 seconds for Heart Attack (MI)</a:t>
            </a:r>
            <a:endParaRPr/>
          </a:p>
          <a:p>
            <a:pPr indent="-342900" lvl="0" marL="457200" rtl="0" algn="l">
              <a:spcBef>
                <a:spcPts val="0"/>
              </a:spcBef>
              <a:spcAft>
                <a:spcPts val="0"/>
              </a:spcAft>
              <a:buSzPts val="1800"/>
              <a:buChar char="●"/>
            </a:pPr>
            <a:r>
              <a:rPr lang="en"/>
              <a:t>1 in every 5 deaths in 2021 were due to CVD</a:t>
            </a:r>
            <a:endParaRPr/>
          </a:p>
          <a:p>
            <a:pPr indent="-342900" lvl="0" marL="457200" rtl="0" algn="l">
              <a:spcBef>
                <a:spcPts val="0"/>
              </a:spcBef>
              <a:spcAft>
                <a:spcPts val="0"/>
              </a:spcAft>
              <a:buSzPts val="1800"/>
              <a:buChar char="●"/>
            </a:pPr>
            <a:r>
              <a:rPr lang="en"/>
              <a:t>239.9 Billion dollars of health care costs</a:t>
            </a:r>
            <a:endParaRPr/>
          </a:p>
          <a:p>
            <a:pPr indent="-342900" lvl="0" marL="457200" rtl="0" algn="l">
              <a:spcBef>
                <a:spcPts val="0"/>
              </a:spcBef>
              <a:spcAft>
                <a:spcPts val="0"/>
              </a:spcAft>
              <a:buSzPts val="1800"/>
              <a:buChar char="●"/>
            </a:pPr>
            <a:r>
              <a:rPr lang="en"/>
              <a:t>1 in 5 heart attacks are silent </a:t>
            </a:r>
            <a:endParaRPr/>
          </a:p>
          <a:p>
            <a:pPr indent="-342900" lvl="0" marL="457200" rtl="0" algn="l">
              <a:spcBef>
                <a:spcPts val="0"/>
              </a:spcBef>
              <a:spcAft>
                <a:spcPts val="0"/>
              </a:spcAft>
              <a:buSzPts val="1800"/>
              <a:buChar char="●"/>
            </a:pPr>
            <a:r>
              <a:rPr lang="en"/>
              <a:t>Can we predict who will have heart disease?</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