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4" r:id="rId6"/>
    <p:sldId id="261" r:id="rId7"/>
    <p:sldId id="262" r:id="rId8"/>
    <p:sldId id="263" r:id="rId9"/>
    <p:sldId id="266" r:id="rId10"/>
    <p:sldId id="270" r:id="rId11"/>
    <p:sldId id="269" r:id="rId12"/>
    <p:sldId id="268" r:id="rId13"/>
    <p:sldId id="267"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0" d="100"/>
          <a:sy n="40" d="100"/>
        </p:scale>
        <p:origin x="4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FgakZw6K1QQ"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moryIntegratedComputationalCore/Metho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rna-seqblog.com/statquest-pca-clearly-explained/" TargetMode="External"/><Relationship Id="rId3" Type="http://schemas.openxmlformats.org/officeDocument/2006/relationships/hyperlink" Target="https://wiki.python.org/moin/IntroductoryBooks" TargetMode="External"/><Relationship Id="rId7" Type="http://schemas.openxmlformats.org/officeDocument/2006/relationships/hyperlink" Target="https://plot.ly/python/v3/ipython-notebooks/principal-component-analysis/" TargetMode="External"/><Relationship Id="rId2" Type="http://schemas.openxmlformats.org/officeDocument/2006/relationships/hyperlink" Target="https://www.python.org/about/gettingstarted/" TargetMode="External"/><Relationship Id="rId1" Type="http://schemas.openxmlformats.org/officeDocument/2006/relationships/slideLayout" Target="../slideLayouts/slideLayout2.xml"/><Relationship Id="rId6" Type="http://schemas.openxmlformats.org/officeDocument/2006/relationships/hyperlink" Target="https://www.python.org/dev/peps/pep-0020/" TargetMode="External"/><Relationship Id="rId5" Type="http://schemas.openxmlformats.org/officeDocument/2006/relationships/hyperlink" Target="https://www.coursera.org/learn/python-genomics/" TargetMode="External"/><Relationship Id="rId10" Type="http://schemas.openxmlformats.org/officeDocument/2006/relationships/hyperlink" Target="https://scikit-learn.org/stable/modules/generated/sklearn.decomposition.PCA.html" TargetMode="External"/><Relationship Id="rId4" Type="http://schemas.openxmlformats.org/officeDocument/2006/relationships/hyperlink" Target="https://www.oreilly.com/library/view/python-cookbook/0596001673/" TargetMode="External"/><Relationship Id="rId9" Type="http://schemas.openxmlformats.org/officeDocument/2006/relationships/hyperlink" Target="https://www.kindsonthegenius.com/2019/01/12/principal-components-analysispca-in-python-step-by-ste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Basics (Theory)</a:t>
            </a:r>
            <a:endParaRPr lang="en-US" dirty="0"/>
          </a:p>
        </p:txBody>
      </p:sp>
      <p:sp>
        <p:nvSpPr>
          <p:cNvPr id="3" name="Subtitle 2"/>
          <p:cNvSpPr>
            <a:spLocks noGrp="1"/>
          </p:cNvSpPr>
          <p:nvPr>
            <p:ph type="subTitle" idx="1"/>
          </p:nvPr>
        </p:nvSpPr>
        <p:spPr/>
        <p:txBody>
          <a:bodyPr/>
          <a:lstStyle/>
          <a:p>
            <a:r>
              <a:rPr lang="en-US" dirty="0" smtClean="0"/>
              <a:t>Jessica Randall, MPH</a:t>
            </a:r>
          </a:p>
          <a:p>
            <a:r>
              <a:rPr lang="en-US" dirty="0" smtClean="0"/>
              <a:t>IBS 574 Spring 2020</a:t>
            </a:r>
            <a:endParaRPr lang="en-US" dirty="0"/>
          </a:p>
        </p:txBody>
      </p:sp>
    </p:spTree>
    <p:extLst>
      <p:ext uri="{BB962C8B-B14F-4D97-AF65-F5344CB8AC3E}">
        <p14:creationId xmlns:p14="http://schemas.microsoft.com/office/powerpoint/2010/main" val="238034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Components Analysis </a:t>
            </a:r>
            <a:endParaRPr lang="en-US" dirty="0"/>
          </a:p>
        </p:txBody>
      </p:sp>
      <p:sp>
        <p:nvSpPr>
          <p:cNvPr id="3" name="Content Placeholder 2"/>
          <p:cNvSpPr>
            <a:spLocks noGrp="1"/>
          </p:cNvSpPr>
          <p:nvPr>
            <p:ph idx="1"/>
          </p:nvPr>
        </p:nvSpPr>
        <p:spPr/>
        <p:txBody>
          <a:bodyPr>
            <a:normAutofit lnSpcReduction="10000"/>
          </a:bodyPr>
          <a:lstStyle/>
          <a:p>
            <a:r>
              <a:rPr lang="en-US" dirty="0" smtClean="0"/>
              <a:t>Commonly used in RNASeq analysis to </a:t>
            </a:r>
            <a:endParaRPr lang="en-US" dirty="0"/>
          </a:p>
          <a:p>
            <a:pPr lvl="1"/>
            <a:r>
              <a:rPr lang="en-US" dirty="0" smtClean="0"/>
              <a:t>Compressing the high-dimensional counts into their most important components (numerically)</a:t>
            </a:r>
          </a:p>
          <a:p>
            <a:pPr lvl="1"/>
            <a:r>
              <a:rPr lang="en-US" dirty="0" smtClean="0"/>
              <a:t>Cluster data to show groups (we hope to see distinct groups)</a:t>
            </a:r>
          </a:p>
          <a:p>
            <a:pPr lvl="1"/>
            <a:r>
              <a:rPr lang="en-US" dirty="0"/>
              <a:t>S</a:t>
            </a:r>
            <a:r>
              <a:rPr lang="en-US" dirty="0" smtClean="0"/>
              <a:t>how how much variability is due to samples being in one group or another</a:t>
            </a:r>
          </a:p>
          <a:p>
            <a:r>
              <a:rPr lang="en-US" dirty="0" smtClean="0"/>
              <a:t>PC 1 is the x-axis represents how much variability is contributed by the first term in your linear model </a:t>
            </a:r>
            <a:endParaRPr lang="en-US" dirty="0"/>
          </a:p>
          <a:p>
            <a:pPr lvl="1"/>
            <a:r>
              <a:rPr lang="en-US" dirty="0" smtClean="0"/>
              <a:t>In DEG analysis this is usually case/control group</a:t>
            </a:r>
          </a:p>
          <a:p>
            <a:r>
              <a:rPr lang="en-US" dirty="0" smtClean="0"/>
              <a:t>PC 2 is the y-axis and this represents variability contributed by the second term or by “unexplained” variability in your model</a:t>
            </a:r>
          </a:p>
          <a:p>
            <a:r>
              <a:rPr lang="en-US" dirty="0" smtClean="0"/>
              <a:t>More on these in future RNASeq lectures, but they are a commonly generated graph and easy to implement in Python</a:t>
            </a:r>
            <a:endParaRPr lang="en-US" dirty="0"/>
          </a:p>
        </p:txBody>
      </p:sp>
    </p:spTree>
    <p:extLst>
      <p:ext uri="{BB962C8B-B14F-4D97-AF65-F5344CB8AC3E}">
        <p14:creationId xmlns:p14="http://schemas.microsoft.com/office/powerpoint/2010/main" val="3094715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practice: pseudocode preparation for a PCA plot</a:t>
            </a:r>
            <a:endParaRPr lang="en-US" dirty="0"/>
          </a:p>
        </p:txBody>
      </p:sp>
      <p:sp>
        <p:nvSpPr>
          <p:cNvPr id="3" name="Content Placeholder 2"/>
          <p:cNvSpPr>
            <a:spLocks noGrp="1"/>
          </p:cNvSpPr>
          <p:nvPr>
            <p:ph idx="1"/>
          </p:nvPr>
        </p:nvSpPr>
        <p:spPr/>
        <p:txBody>
          <a:bodyPr/>
          <a:lstStyle/>
          <a:p>
            <a:r>
              <a:rPr lang="en-US" dirty="0" smtClean="0">
                <a:solidFill>
                  <a:schemeClr val="bg2">
                    <a:lumMod val="75000"/>
                  </a:schemeClr>
                </a:solidFill>
              </a:rPr>
              <a:t>Import </a:t>
            </a:r>
            <a:r>
              <a:rPr lang="en-US" dirty="0" err="1" smtClean="0">
                <a:solidFill>
                  <a:schemeClr val="bg2">
                    <a:lumMod val="75000"/>
                  </a:schemeClr>
                </a:solidFill>
              </a:rPr>
              <a:t>numpy</a:t>
            </a:r>
            <a:r>
              <a:rPr lang="en-US" dirty="0" smtClean="0">
                <a:solidFill>
                  <a:schemeClr val="bg2">
                    <a:lumMod val="75000"/>
                  </a:schemeClr>
                </a:solidFill>
              </a:rPr>
              <a:t>, </a:t>
            </a:r>
            <a:r>
              <a:rPr lang="en-US" dirty="0" err="1" smtClean="0">
                <a:solidFill>
                  <a:schemeClr val="bg2">
                    <a:lumMod val="75000"/>
                  </a:schemeClr>
                </a:solidFill>
              </a:rPr>
              <a:t>sklearn</a:t>
            </a:r>
            <a:r>
              <a:rPr lang="en-US" dirty="0" smtClean="0">
                <a:solidFill>
                  <a:schemeClr val="bg2">
                    <a:lumMod val="75000"/>
                  </a:schemeClr>
                </a:solidFill>
              </a:rPr>
              <a:t>, </a:t>
            </a:r>
            <a:r>
              <a:rPr lang="en-US" dirty="0" err="1" smtClean="0">
                <a:solidFill>
                  <a:schemeClr val="bg2">
                    <a:lumMod val="75000"/>
                  </a:schemeClr>
                </a:solidFill>
              </a:rPr>
              <a:t>seaborn</a:t>
            </a:r>
            <a:endParaRPr lang="en-US" dirty="0" smtClean="0">
              <a:solidFill>
                <a:schemeClr val="bg2">
                  <a:lumMod val="75000"/>
                </a:schemeClr>
              </a:solidFill>
            </a:endParaRPr>
          </a:p>
          <a:p>
            <a:r>
              <a:rPr lang="en-US" dirty="0" smtClean="0">
                <a:solidFill>
                  <a:schemeClr val="bg2">
                    <a:lumMod val="75000"/>
                  </a:schemeClr>
                </a:solidFill>
              </a:rPr>
              <a:t>Counts = matrix of counts </a:t>
            </a:r>
          </a:p>
          <a:p>
            <a:r>
              <a:rPr lang="en-US" dirty="0" err="1" smtClean="0">
                <a:solidFill>
                  <a:schemeClr val="bg2">
                    <a:lumMod val="75000"/>
                  </a:schemeClr>
                </a:solidFill>
              </a:rPr>
              <a:t>Sampledata</a:t>
            </a:r>
            <a:r>
              <a:rPr lang="en-US" dirty="0" smtClean="0">
                <a:solidFill>
                  <a:schemeClr val="bg2">
                    <a:lumMod val="75000"/>
                  </a:schemeClr>
                </a:solidFill>
              </a:rPr>
              <a:t> = table of sample data</a:t>
            </a:r>
          </a:p>
          <a:p>
            <a:r>
              <a:rPr lang="en-US" dirty="0" err="1" smtClean="0"/>
              <a:t>Scaledcounts</a:t>
            </a:r>
            <a:r>
              <a:rPr lang="en-US" dirty="0" smtClean="0"/>
              <a:t> = scale(counts)</a:t>
            </a:r>
          </a:p>
          <a:p>
            <a:r>
              <a:rPr lang="en-US" dirty="0"/>
              <a:t> </a:t>
            </a:r>
            <a:r>
              <a:rPr lang="en-US" dirty="0" err="1" smtClean="0"/>
              <a:t>pca</a:t>
            </a:r>
            <a:r>
              <a:rPr lang="en-US" dirty="0" smtClean="0"/>
              <a:t> = PCA(</a:t>
            </a:r>
            <a:r>
              <a:rPr lang="en-US" dirty="0" err="1" smtClean="0"/>
              <a:t>n_components</a:t>
            </a:r>
            <a:r>
              <a:rPr lang="en-US" dirty="0" smtClean="0"/>
              <a:t> = 2)</a:t>
            </a:r>
          </a:p>
          <a:p>
            <a:r>
              <a:rPr lang="en-US" dirty="0" smtClean="0"/>
              <a:t>Combine PCs with target data</a:t>
            </a:r>
          </a:p>
        </p:txBody>
      </p:sp>
    </p:spTree>
    <p:extLst>
      <p:ext uri="{BB962C8B-B14F-4D97-AF65-F5344CB8AC3E}">
        <p14:creationId xmlns:p14="http://schemas.microsoft.com/office/powerpoint/2010/main" val="401958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 Python Basics (Practical)</a:t>
            </a:r>
            <a:endParaRPr lang="en-US" dirty="0"/>
          </a:p>
        </p:txBody>
      </p:sp>
      <p:sp>
        <p:nvSpPr>
          <p:cNvPr id="3" name="Content Placeholder 2"/>
          <p:cNvSpPr>
            <a:spLocks noGrp="1"/>
          </p:cNvSpPr>
          <p:nvPr>
            <p:ph idx="1"/>
          </p:nvPr>
        </p:nvSpPr>
        <p:spPr/>
        <p:txBody>
          <a:bodyPr/>
          <a:lstStyle/>
          <a:p>
            <a:r>
              <a:rPr lang="en-US" dirty="0" smtClean="0"/>
              <a:t>Working with variables</a:t>
            </a:r>
          </a:p>
          <a:p>
            <a:pPr lvl="1"/>
            <a:r>
              <a:rPr lang="en-US" dirty="0" smtClean="0"/>
              <a:t>Literate programming</a:t>
            </a:r>
          </a:p>
          <a:p>
            <a:pPr lvl="1"/>
            <a:r>
              <a:rPr lang="en-US" dirty="0" smtClean="0"/>
              <a:t>Case sensitivity</a:t>
            </a:r>
          </a:p>
          <a:p>
            <a:pPr lvl="1"/>
            <a:r>
              <a:rPr lang="en-US" dirty="0" smtClean="0"/>
              <a:t>Valid and invalid names</a:t>
            </a:r>
          </a:p>
          <a:p>
            <a:r>
              <a:rPr lang="en-US" dirty="0" smtClean="0"/>
              <a:t>Plot </a:t>
            </a:r>
            <a:r>
              <a:rPr lang="en-US" dirty="0"/>
              <a:t>PCs in 2D with </a:t>
            </a:r>
            <a:r>
              <a:rPr lang="en-US" dirty="0" err="1"/>
              <a:t>seaborn</a:t>
            </a:r>
            <a:r>
              <a:rPr lang="en-US" dirty="0"/>
              <a:t> (Next week)</a:t>
            </a:r>
          </a:p>
          <a:p>
            <a:r>
              <a:rPr lang="en-US" dirty="0"/>
              <a:t>Calculate explained variance (Next week)</a:t>
            </a:r>
          </a:p>
          <a:p>
            <a:endParaRPr lang="en-US" dirty="0"/>
          </a:p>
        </p:txBody>
      </p:sp>
    </p:spTree>
    <p:extLst>
      <p:ext uri="{BB962C8B-B14F-4D97-AF65-F5344CB8AC3E}">
        <p14:creationId xmlns:p14="http://schemas.microsoft.com/office/powerpoint/2010/main" val="3754308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hlinkClick r:id="rId2"/>
              </a:rPr>
              <a:t>Watch this 20 minute video on PCA in the context of RNASeq experiments </a:t>
            </a:r>
            <a:endParaRPr lang="en-US" dirty="0"/>
          </a:p>
        </p:txBody>
      </p:sp>
    </p:spTree>
    <p:extLst>
      <p:ext uri="{BB962C8B-B14F-4D97-AF65-F5344CB8AC3E}">
        <p14:creationId xmlns:p14="http://schemas.microsoft.com/office/powerpoint/2010/main" val="2785910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curious</a:t>
            </a:r>
            <a:endParaRPr lang="en-US" dirty="0"/>
          </a:p>
        </p:txBody>
      </p:sp>
      <p:sp>
        <p:nvSpPr>
          <p:cNvPr id="3" name="Content Placeholder 2"/>
          <p:cNvSpPr>
            <a:spLocks noGrp="1"/>
          </p:cNvSpPr>
          <p:nvPr>
            <p:ph idx="1"/>
          </p:nvPr>
        </p:nvSpPr>
        <p:spPr/>
        <p:txBody>
          <a:bodyPr/>
          <a:lstStyle/>
          <a:p>
            <a:r>
              <a:rPr lang="en-US" dirty="0" smtClean="0">
                <a:hlinkClick r:id="rId2"/>
              </a:rPr>
              <a:t>EICC GitHub</a:t>
            </a:r>
            <a:endParaRPr lang="en-US" dirty="0" smtClean="0"/>
          </a:p>
          <a:p>
            <a:pPr lvl="1"/>
            <a:r>
              <a:rPr lang="en-US" dirty="0" smtClean="0"/>
              <a:t>16s microbiome pipeline</a:t>
            </a:r>
          </a:p>
          <a:p>
            <a:pPr lvl="1"/>
            <a:r>
              <a:rPr lang="en-US" dirty="0" smtClean="0"/>
              <a:t>RNASeq (bulk) analysis pipeline</a:t>
            </a:r>
          </a:p>
          <a:p>
            <a:pPr lvl="1"/>
            <a:endParaRPr lang="en-US" dirty="0" smtClean="0"/>
          </a:p>
        </p:txBody>
      </p:sp>
    </p:spTree>
    <p:extLst>
      <p:ext uri="{BB962C8B-B14F-4D97-AF65-F5344CB8AC3E}">
        <p14:creationId xmlns:p14="http://schemas.microsoft.com/office/powerpoint/2010/main" val="2204722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&amp; 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hlinkClick r:id="rId2"/>
              </a:rPr>
              <a:t>Python for Beginners</a:t>
            </a:r>
            <a:r>
              <a:rPr lang="en-US" dirty="0" smtClean="0"/>
              <a:t> from Python</a:t>
            </a:r>
          </a:p>
          <a:p>
            <a:r>
              <a:rPr lang="en-US" dirty="0" smtClean="0">
                <a:hlinkClick r:id="rId3"/>
              </a:rPr>
              <a:t>Reading List of Introductory Books from various authors</a:t>
            </a:r>
            <a:r>
              <a:rPr lang="en-US" dirty="0" smtClean="0"/>
              <a:t> from Python</a:t>
            </a:r>
          </a:p>
          <a:p>
            <a:r>
              <a:rPr lang="en-US" dirty="0">
                <a:hlinkClick r:id="rId4"/>
              </a:rPr>
              <a:t>Python Cookbook </a:t>
            </a:r>
            <a:r>
              <a:rPr lang="en-US" dirty="0"/>
              <a:t>from </a:t>
            </a:r>
            <a:r>
              <a:rPr lang="en-US" dirty="0" smtClean="0"/>
              <a:t>O’Reilly</a:t>
            </a:r>
            <a:endParaRPr lang="en-US" dirty="0" smtClean="0">
              <a:hlinkClick r:id="rId5"/>
            </a:endParaRPr>
          </a:p>
          <a:p>
            <a:r>
              <a:rPr lang="en-US" dirty="0" smtClean="0">
                <a:hlinkClick r:id="rId5"/>
              </a:rPr>
              <a:t>Python for Genomic Data Science </a:t>
            </a:r>
            <a:r>
              <a:rPr lang="en-US" dirty="0" smtClean="0"/>
              <a:t>from Johns </a:t>
            </a:r>
            <a:r>
              <a:rPr lang="en-US" smtClean="0"/>
              <a:t>Hopkins </a:t>
            </a:r>
            <a:r>
              <a:rPr lang="en-US" smtClean="0"/>
              <a:t>University</a:t>
            </a:r>
            <a:endParaRPr lang="en-US" dirty="0" smtClean="0"/>
          </a:p>
          <a:p>
            <a:pPr marL="0" indent="0">
              <a:buNone/>
            </a:pPr>
            <a:endParaRPr lang="en-US" dirty="0" smtClean="0"/>
          </a:p>
          <a:p>
            <a:r>
              <a:rPr lang="en-US" dirty="0" smtClean="0"/>
              <a:t>Peters</a:t>
            </a:r>
            <a:r>
              <a:rPr lang="en-US" dirty="0"/>
              <a:t>, T. (2004). PEP 20 -- The Zen of Python | Python.org. Retrieved April 14, 2019, from </a:t>
            </a:r>
            <a:r>
              <a:rPr lang="en-US" dirty="0">
                <a:hlinkClick r:id="rId6"/>
              </a:rPr>
              <a:t>https://www.python.org/dev/peps/pep-0020</a:t>
            </a:r>
            <a:r>
              <a:rPr lang="en-US" dirty="0" smtClean="0">
                <a:hlinkClick r:id="rId6"/>
              </a:rPr>
              <a:t>/</a:t>
            </a:r>
            <a:endParaRPr lang="en-US" dirty="0" smtClean="0"/>
          </a:p>
          <a:p>
            <a:r>
              <a:rPr lang="en-US" dirty="0">
                <a:hlinkClick r:id="rId7"/>
              </a:rPr>
              <a:t>https://plot.ly/python/v3/ipython-notebooks/principal-component-analysis/</a:t>
            </a:r>
            <a:endParaRPr lang="en-US" dirty="0"/>
          </a:p>
          <a:p>
            <a:r>
              <a:rPr lang="en-US" dirty="0" smtClean="0"/>
              <a:t> </a:t>
            </a:r>
            <a:r>
              <a:rPr lang="en-US" dirty="0">
                <a:hlinkClick r:id="rId8"/>
              </a:rPr>
              <a:t>https://www.rna-seqblog.com/statquest-pca-clearly-explained</a:t>
            </a:r>
            <a:r>
              <a:rPr lang="en-US" dirty="0" smtClean="0">
                <a:hlinkClick r:id="rId8"/>
              </a:rPr>
              <a:t>/</a:t>
            </a:r>
            <a:endParaRPr lang="en-US" dirty="0" smtClean="0"/>
          </a:p>
          <a:p>
            <a:r>
              <a:rPr lang="en-US" dirty="0">
                <a:hlinkClick r:id="rId9"/>
              </a:rPr>
              <a:t>https://www.kindsonthegenius.com/2019/01/12/principal-components-analysispca-in-python-step-by-step</a:t>
            </a:r>
            <a:r>
              <a:rPr lang="en-US" dirty="0" smtClean="0">
                <a:hlinkClick r:id="rId9"/>
              </a:rPr>
              <a:t>/</a:t>
            </a:r>
            <a:endParaRPr lang="en-US" dirty="0" smtClean="0"/>
          </a:p>
          <a:p>
            <a:r>
              <a:rPr lang="en-US" dirty="0">
                <a:hlinkClick r:id="rId10"/>
              </a:rPr>
              <a:t>https://scikit-learn.org/stable/modules/generated/sklearn.decomposition.PCA.html</a:t>
            </a:r>
            <a:endParaRPr lang="en-US" dirty="0" smtClean="0"/>
          </a:p>
        </p:txBody>
      </p:sp>
    </p:spTree>
    <p:extLst>
      <p:ext uri="{BB962C8B-B14F-4D97-AF65-F5344CB8AC3E}">
        <p14:creationId xmlns:p14="http://schemas.microsoft.com/office/powerpoint/2010/main" val="3708297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a:t>
            </a:r>
            <a:endParaRPr lang="en-US" dirty="0"/>
          </a:p>
        </p:txBody>
      </p:sp>
      <p:sp>
        <p:nvSpPr>
          <p:cNvPr id="3" name="Content Placeholder 2"/>
          <p:cNvSpPr>
            <a:spLocks noGrp="1"/>
          </p:cNvSpPr>
          <p:nvPr>
            <p:ph idx="1"/>
          </p:nvPr>
        </p:nvSpPr>
        <p:spPr>
          <a:xfrm>
            <a:off x="677334" y="2160589"/>
            <a:ext cx="5282891" cy="3880773"/>
          </a:xfrm>
        </p:spPr>
        <p:txBody>
          <a:bodyPr/>
          <a:lstStyle/>
          <a:p>
            <a:r>
              <a:rPr lang="en-US" dirty="0" smtClean="0"/>
              <a:t>Review HW 1</a:t>
            </a:r>
          </a:p>
          <a:p>
            <a:pPr lvl="1"/>
            <a:r>
              <a:rPr lang="en-US" dirty="0" smtClean="0"/>
              <a:t>When in doubt, update</a:t>
            </a:r>
          </a:p>
          <a:p>
            <a:pPr lvl="1"/>
            <a:r>
              <a:rPr lang="en-US" dirty="0" smtClean="0"/>
              <a:t>It may be that you will be the only one on your team who knows how to do what you do but luckily also very likely someone else has experienced the same problem you’re encountering so look </a:t>
            </a:r>
            <a:r>
              <a:rPr lang="en-US" dirty="0"/>
              <a:t>to documentation, </a:t>
            </a:r>
            <a:r>
              <a:rPr lang="en-US" dirty="0" smtClean="0"/>
              <a:t>textbooks (also at library or as free PDFs), </a:t>
            </a:r>
            <a:r>
              <a:rPr lang="en-US" dirty="0"/>
              <a:t>forums, YouTube etc.. </a:t>
            </a:r>
          </a:p>
          <a:p>
            <a:pPr lvl="1"/>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057505" y="715921"/>
            <a:ext cx="4768821" cy="559326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21927" y="6596390"/>
            <a:ext cx="2568332" cy="261610"/>
          </a:xfrm>
          <a:prstGeom prst="rect">
            <a:avLst/>
          </a:prstGeom>
        </p:spPr>
        <p:txBody>
          <a:bodyPr wrap="none">
            <a:spAutoFit/>
          </a:bodyPr>
          <a:lstStyle/>
          <a:p>
            <a:r>
              <a:rPr lang="en-US" sz="1100" dirty="0">
                <a:solidFill>
                  <a:schemeClr val="accent1"/>
                </a:solidFill>
              </a:rPr>
              <a:t>https://twitter.com/ThePracticalDev</a:t>
            </a:r>
          </a:p>
        </p:txBody>
      </p:sp>
    </p:spTree>
    <p:extLst>
      <p:ext uri="{BB962C8B-B14F-4D97-AF65-F5344CB8AC3E}">
        <p14:creationId xmlns:p14="http://schemas.microsoft.com/office/powerpoint/2010/main" val="3235352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smtClean="0"/>
              <a:t>Last class: </a:t>
            </a:r>
          </a:p>
          <a:p>
            <a:pPr lvl="1"/>
            <a:r>
              <a:rPr lang="en-US" dirty="0" smtClean="0"/>
              <a:t>Importing libraries and using </a:t>
            </a:r>
            <a:r>
              <a:rPr lang="en-US" dirty="0" err="1" smtClean="0"/>
              <a:t>sinfo</a:t>
            </a:r>
            <a:endParaRPr lang="en-US" dirty="0"/>
          </a:p>
          <a:p>
            <a:r>
              <a:rPr lang="en-US" dirty="0" smtClean="0"/>
              <a:t>This </a:t>
            </a:r>
            <a:r>
              <a:rPr lang="en-US" dirty="0"/>
              <a:t>class: </a:t>
            </a:r>
          </a:p>
          <a:p>
            <a:pPr lvl="1"/>
            <a:r>
              <a:rPr lang="en-US" dirty="0" smtClean="0"/>
              <a:t>Talking about coding</a:t>
            </a:r>
            <a:endParaRPr lang="en-US" dirty="0"/>
          </a:p>
          <a:p>
            <a:r>
              <a:rPr lang="en-US" dirty="0" smtClean="0"/>
              <a:t>Next class: </a:t>
            </a:r>
          </a:p>
          <a:p>
            <a:pPr lvl="1"/>
            <a:r>
              <a:rPr lang="en-US" dirty="0" smtClean="0"/>
              <a:t>Coding </a:t>
            </a:r>
            <a:endParaRPr lang="en-US" dirty="0"/>
          </a:p>
        </p:txBody>
      </p:sp>
    </p:spTree>
    <p:extLst>
      <p:ext uri="{BB962C8B-B14F-4D97-AF65-F5344CB8AC3E}">
        <p14:creationId xmlns:p14="http://schemas.microsoft.com/office/powerpoint/2010/main" val="35277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29199" y="895003"/>
            <a:ext cx="6974378" cy="5522422"/>
          </a:xfrm>
          <a:prstGeom prst="rect">
            <a:avLst/>
          </a:prstGeom>
          <a:ln>
            <a:noFill/>
          </a:ln>
          <a:effectLst>
            <a:softEdge rad="112500"/>
          </a:effectLst>
        </p:spPr>
      </p:pic>
      <p:sp>
        <p:nvSpPr>
          <p:cNvPr id="4" name="Text Placeholder 3"/>
          <p:cNvSpPr>
            <a:spLocks noGrp="1"/>
          </p:cNvSpPr>
          <p:nvPr>
            <p:ph type="body" sz="half" idx="2"/>
          </p:nvPr>
        </p:nvSpPr>
        <p:spPr>
          <a:xfrm>
            <a:off x="554826" y="1820488"/>
            <a:ext cx="4474373" cy="4233949"/>
          </a:xfrm>
        </p:spPr>
        <p:txBody>
          <a:bodyPr>
            <a:noAutofit/>
          </a:bodyPr>
          <a:lstStyle/>
          <a:p>
            <a:pPr marL="285750" indent="-285750">
              <a:buFont typeface="Wingdings" panose="05000000000000000000" pitchFamily="2" charset="2"/>
              <a:buChar char="Ø"/>
            </a:pPr>
            <a:r>
              <a:rPr lang="en-US" sz="1800" dirty="0"/>
              <a:t>Guido van Rossum, 1991</a:t>
            </a:r>
          </a:p>
          <a:p>
            <a:pPr marL="285750" indent="-285750">
              <a:buFont typeface="Wingdings" panose="05000000000000000000" pitchFamily="2" charset="2"/>
              <a:buChar char="Ø"/>
            </a:pPr>
            <a:r>
              <a:rPr lang="en-US" sz="1800" dirty="0"/>
              <a:t>Open source general purpose programming language with libraries</a:t>
            </a:r>
          </a:p>
          <a:p>
            <a:pPr marL="285750" indent="-285750">
              <a:buFont typeface="Wingdings" panose="05000000000000000000" pitchFamily="2" charset="2"/>
              <a:buChar char="Ø"/>
            </a:pPr>
            <a:r>
              <a:rPr lang="en-US" sz="1800" dirty="0"/>
              <a:t>Widely regarded as easy to learn</a:t>
            </a:r>
          </a:p>
          <a:p>
            <a:pPr marL="285750" indent="-285750">
              <a:buFont typeface="Wingdings" panose="05000000000000000000" pitchFamily="2" charset="2"/>
              <a:buChar char="Ø"/>
            </a:pPr>
            <a:r>
              <a:rPr lang="en-US" sz="1800" dirty="0"/>
              <a:t>Also used for web development, database access, desktop graphic user interfaces, automating network infrastructure, and software/game development</a:t>
            </a:r>
          </a:p>
          <a:p>
            <a:pPr marL="285750" indent="-285750">
              <a:buFont typeface="Wingdings" panose="05000000000000000000" pitchFamily="2" charset="2"/>
              <a:buChar char="Ø"/>
            </a:pPr>
            <a:r>
              <a:rPr lang="en-US" sz="1800" dirty="0"/>
              <a:t>Use the Anaconda distribution for data analysis and Jupyter Notebook for documentation</a:t>
            </a:r>
          </a:p>
        </p:txBody>
      </p:sp>
      <p:pic>
        <p:nvPicPr>
          <p:cNvPr id="6" name="Picture 5"/>
          <p:cNvPicPr>
            <a:picLocks noChangeAspect="1"/>
          </p:cNvPicPr>
          <p:nvPr/>
        </p:nvPicPr>
        <p:blipFill>
          <a:blip r:embed="rId3"/>
          <a:stretch>
            <a:fillRect/>
          </a:stretch>
        </p:blipFill>
        <p:spPr>
          <a:xfrm>
            <a:off x="381213" y="342666"/>
            <a:ext cx="2572109" cy="895475"/>
          </a:xfrm>
          <a:prstGeom prst="rect">
            <a:avLst/>
          </a:prstGeom>
          <a:ln>
            <a:noFill/>
          </a:ln>
          <a:effectLst>
            <a:outerShdw blurRad="292100" dist="139700" dir="2700000" algn="tl" rotWithShape="0">
              <a:srgbClr val="333333">
                <a:alpha val="65000"/>
              </a:srgbClr>
            </a:outerShdw>
          </a:effectLst>
        </p:spPr>
      </p:pic>
      <p:sp>
        <p:nvSpPr>
          <p:cNvPr id="8" name="Title 1"/>
          <p:cNvSpPr txBox="1">
            <a:spLocks/>
          </p:cNvSpPr>
          <p:nvPr/>
        </p:nvSpPr>
        <p:spPr>
          <a:xfrm>
            <a:off x="381213" y="6417425"/>
            <a:ext cx="3745748" cy="68627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1600" dirty="0"/>
              <a:t>Peters, 2004</a:t>
            </a:r>
          </a:p>
        </p:txBody>
      </p:sp>
    </p:spTree>
    <p:extLst>
      <p:ext uri="{BB962C8B-B14F-4D97-AF65-F5344CB8AC3E}">
        <p14:creationId xmlns:p14="http://schemas.microsoft.com/office/powerpoint/2010/main" val="2608198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start a project</a:t>
            </a:r>
            <a:endParaRPr lang="en-US" dirty="0"/>
          </a:p>
        </p:txBody>
      </p:sp>
      <p:sp>
        <p:nvSpPr>
          <p:cNvPr id="3" name="Content Placeholder 2"/>
          <p:cNvSpPr>
            <a:spLocks noGrp="1"/>
          </p:cNvSpPr>
          <p:nvPr>
            <p:ph idx="1"/>
          </p:nvPr>
        </p:nvSpPr>
        <p:spPr/>
        <p:txBody>
          <a:bodyPr/>
          <a:lstStyle/>
          <a:p>
            <a:r>
              <a:rPr lang="en-US" dirty="0" smtClean="0"/>
              <a:t>You’re teaching a computer</a:t>
            </a:r>
          </a:p>
          <a:p>
            <a:r>
              <a:rPr lang="en-US" dirty="0" smtClean="0"/>
              <a:t>Use a workflow</a:t>
            </a:r>
            <a:r>
              <a:rPr lang="en-US" dirty="0"/>
              <a:t> </a:t>
            </a:r>
            <a:r>
              <a:rPr lang="en-US" dirty="0" smtClean="0"/>
              <a:t>to start or draft a new one </a:t>
            </a:r>
          </a:p>
          <a:p>
            <a:pPr lvl="1"/>
            <a:r>
              <a:rPr lang="en-US" dirty="0" err="1" smtClean="0"/>
              <a:t>Biopython</a:t>
            </a:r>
            <a:r>
              <a:rPr lang="en-US" dirty="0" smtClean="0"/>
              <a:t> or Bioconductor</a:t>
            </a:r>
          </a:p>
          <a:p>
            <a:r>
              <a:rPr lang="en-US" dirty="0" smtClean="0"/>
              <a:t>Pseudocode</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176802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normAutofit fontScale="92500" lnSpcReduction="20000"/>
          </a:bodyPr>
          <a:lstStyle/>
          <a:p>
            <a:pPr indent="-285750"/>
            <a:r>
              <a:rPr lang="en-US" dirty="0" smtClean="0"/>
              <a:t>Modules</a:t>
            </a:r>
          </a:p>
          <a:p>
            <a:pPr indent="-285750"/>
            <a:r>
              <a:rPr lang="en-US" dirty="0" smtClean="0"/>
              <a:t>Functions</a:t>
            </a:r>
          </a:p>
          <a:p>
            <a:pPr lvl="1"/>
            <a:r>
              <a:rPr lang="en-US" dirty="0" smtClean="0"/>
              <a:t>a </a:t>
            </a:r>
            <a:r>
              <a:rPr lang="en-US" dirty="0"/>
              <a:t>rule for </a:t>
            </a:r>
            <a:r>
              <a:rPr lang="en-US" dirty="0" smtClean="0"/>
              <a:t>what to do with an input </a:t>
            </a:r>
          </a:p>
          <a:p>
            <a:pPr lvl="2"/>
            <a:r>
              <a:rPr lang="en-US" dirty="0" smtClean="0"/>
              <a:t>Ex: </a:t>
            </a:r>
            <a:r>
              <a:rPr lang="en-US" dirty="0" err="1" smtClean="0"/>
              <a:t>sqrt</a:t>
            </a:r>
            <a:r>
              <a:rPr lang="en-US" dirty="0" smtClean="0"/>
              <a:t>(x) gives the square root of x, </a:t>
            </a:r>
            <a:r>
              <a:rPr lang="en-US" dirty="0" err="1" smtClean="0"/>
              <a:t>sqrt</a:t>
            </a:r>
            <a:r>
              <a:rPr lang="en-US" dirty="0" smtClean="0"/>
              <a:t>() is the function</a:t>
            </a:r>
          </a:p>
          <a:p>
            <a:r>
              <a:rPr lang="en-US" dirty="0" smtClean="0"/>
              <a:t>Variable</a:t>
            </a:r>
          </a:p>
          <a:p>
            <a:pPr lvl="1"/>
            <a:r>
              <a:rPr lang="en-US" dirty="0" smtClean="0"/>
              <a:t>A value to store information you assign with = operator</a:t>
            </a:r>
          </a:p>
          <a:p>
            <a:pPr lvl="2"/>
            <a:r>
              <a:rPr lang="en-US" dirty="0" smtClean="0"/>
              <a:t>Ex: seq_1 = “</a:t>
            </a:r>
            <a:r>
              <a:rPr lang="en-US" dirty="0" err="1" smtClean="0"/>
              <a:t>atagctgatttcctaggg</a:t>
            </a:r>
            <a:r>
              <a:rPr lang="en-US" dirty="0" smtClean="0"/>
              <a:t>” or </a:t>
            </a:r>
            <a:r>
              <a:rPr lang="en-US" dirty="0" err="1" smtClean="0"/>
              <a:t>len_seq</a:t>
            </a:r>
            <a:r>
              <a:rPr lang="en-US" dirty="0" smtClean="0"/>
              <a:t>= 18</a:t>
            </a:r>
          </a:p>
          <a:p>
            <a:r>
              <a:rPr lang="en-US" dirty="0" smtClean="0"/>
              <a:t>Arguments</a:t>
            </a:r>
          </a:p>
          <a:p>
            <a:pPr lvl="1"/>
            <a:r>
              <a:rPr lang="en-US" dirty="0" smtClean="0"/>
              <a:t>Input of a function</a:t>
            </a:r>
          </a:p>
          <a:p>
            <a:pPr lvl="2"/>
            <a:r>
              <a:rPr lang="en-US" dirty="0" smtClean="0"/>
              <a:t>Ex: </a:t>
            </a:r>
            <a:r>
              <a:rPr lang="en-US" dirty="0" err="1" smtClean="0"/>
              <a:t>sqrt</a:t>
            </a:r>
            <a:r>
              <a:rPr lang="en-US" dirty="0" smtClean="0"/>
              <a:t>(x) gives the square root of x, x is the argument</a:t>
            </a:r>
          </a:p>
          <a:p>
            <a:pPr lvl="2"/>
            <a:r>
              <a:rPr lang="en-US" dirty="0" smtClean="0"/>
              <a:t>Usually require a specific type of input ex: </a:t>
            </a:r>
            <a:r>
              <a:rPr lang="en-US" dirty="0" err="1" smtClean="0"/>
              <a:t>dataframe</a:t>
            </a:r>
            <a:r>
              <a:rPr lang="en-US" dirty="0" smtClean="0"/>
              <a:t>, vector, character variable</a:t>
            </a:r>
          </a:p>
          <a:p>
            <a:pPr indent="-285750"/>
            <a:r>
              <a:rPr lang="en-US" dirty="0"/>
              <a:t>	</a:t>
            </a:r>
            <a:r>
              <a:rPr lang="en-US" dirty="0" smtClean="0"/>
              <a:t>Python is case sensitive</a:t>
            </a:r>
            <a:endParaRPr lang="en-US" dirty="0"/>
          </a:p>
        </p:txBody>
      </p:sp>
    </p:spTree>
    <p:extLst>
      <p:ext uri="{BB962C8B-B14F-4D97-AF65-F5344CB8AC3E}">
        <p14:creationId xmlns:p14="http://schemas.microsoft.com/office/powerpoint/2010/main" val="421949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normAutofit/>
          </a:bodyPr>
          <a:lstStyle/>
          <a:p>
            <a:pPr lvl="1"/>
            <a:r>
              <a:rPr lang="en-US" dirty="0" smtClean="0"/>
              <a:t>Numbers</a:t>
            </a:r>
          </a:p>
          <a:p>
            <a:pPr lvl="2"/>
            <a:r>
              <a:rPr lang="en-US" dirty="0" smtClean="0"/>
              <a:t>Python as a calculator (recall order of operations or PEMDAS)</a:t>
            </a:r>
          </a:p>
          <a:p>
            <a:pPr lvl="2"/>
            <a:r>
              <a:rPr lang="en-US" dirty="0" smtClean="0"/>
              <a:t>numerals</a:t>
            </a:r>
          </a:p>
          <a:p>
            <a:pPr lvl="1"/>
            <a:r>
              <a:rPr lang="en-US" dirty="0" smtClean="0"/>
              <a:t>Strings</a:t>
            </a:r>
          </a:p>
          <a:p>
            <a:pPr lvl="2"/>
            <a:r>
              <a:rPr lang="en-US" dirty="0" smtClean="0"/>
              <a:t>Python as a printer</a:t>
            </a:r>
          </a:p>
          <a:p>
            <a:pPr lvl="2"/>
            <a:r>
              <a:rPr lang="en-US" dirty="0" smtClean="0"/>
              <a:t>Letters enclosed in quotes Ex: RNA sequences</a:t>
            </a:r>
          </a:p>
          <a:p>
            <a:pPr lvl="2"/>
            <a:r>
              <a:rPr lang="en-US" dirty="0" smtClean="0"/>
              <a:t>Single, Double, and Triple quotes (for long strings)</a:t>
            </a:r>
          </a:p>
          <a:p>
            <a:pPr lvl="2"/>
            <a:r>
              <a:rPr lang="en-US" dirty="0" smtClean="0"/>
              <a:t>print</a:t>
            </a:r>
          </a:p>
          <a:p>
            <a:pPr marL="914400" lvl="2" indent="0">
              <a:buNone/>
            </a:pPr>
            <a:endParaRPr lang="en-US" dirty="0" smtClean="0"/>
          </a:p>
          <a:p>
            <a:pPr lvl="1"/>
            <a:endParaRPr lang="en-US" dirty="0"/>
          </a:p>
        </p:txBody>
      </p:sp>
    </p:spTree>
    <p:extLst>
      <p:ext uri="{BB962C8B-B14F-4D97-AF65-F5344CB8AC3E}">
        <p14:creationId xmlns:p14="http://schemas.microsoft.com/office/powerpoint/2010/main" val="191244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dirty="0" smtClean="0"/>
              <a:t>= </a:t>
            </a:r>
          </a:p>
          <a:p>
            <a:r>
              <a:rPr lang="en-US" dirty="0" smtClean="0"/>
              <a:t>If, Then, Else</a:t>
            </a:r>
          </a:p>
          <a:p>
            <a:r>
              <a:rPr lang="en-US" dirty="0" smtClean="0"/>
              <a:t>For and while</a:t>
            </a:r>
          </a:p>
          <a:p>
            <a:r>
              <a:rPr lang="en-US" dirty="0" smtClean="0"/>
              <a:t>In</a:t>
            </a:r>
          </a:p>
          <a:p>
            <a:r>
              <a:rPr lang="en-US" dirty="0" smtClean="0"/>
              <a:t>Continue</a:t>
            </a:r>
          </a:p>
          <a:p>
            <a:r>
              <a:rPr lang="en-US" dirty="0" smtClean="0"/>
              <a:t>True/False</a:t>
            </a:r>
          </a:p>
          <a:p>
            <a:pPr lvl="1"/>
            <a:r>
              <a:rPr lang="en-US" dirty="0" smtClean="0"/>
              <a:t>Must be capitalized</a:t>
            </a:r>
            <a:endParaRPr lang="en-US" dirty="0"/>
          </a:p>
        </p:txBody>
      </p:sp>
    </p:spTree>
    <p:extLst>
      <p:ext uri="{BB962C8B-B14F-4D97-AF65-F5344CB8AC3E}">
        <p14:creationId xmlns:p14="http://schemas.microsoft.com/office/powerpoint/2010/main" val="1054438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Built-in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Subsetting</a:t>
            </a:r>
            <a:endParaRPr lang="en-US" dirty="0" smtClean="0"/>
          </a:p>
          <a:p>
            <a:pPr lvl="1"/>
            <a:r>
              <a:rPr lang="en-US" dirty="0" smtClean="0"/>
              <a:t>Seq_1[0]</a:t>
            </a:r>
          </a:p>
          <a:p>
            <a:pPr lvl="1"/>
            <a:r>
              <a:rPr lang="en-US" dirty="0" smtClean="0"/>
              <a:t>Seq_1[-1] = </a:t>
            </a:r>
          </a:p>
          <a:p>
            <a:pPr lvl="1"/>
            <a:r>
              <a:rPr lang="en-US" dirty="0" smtClean="0"/>
              <a:t>Seq_1[:3] = start at col 0 until column 3</a:t>
            </a:r>
            <a:endParaRPr lang="en-US" dirty="0"/>
          </a:p>
          <a:p>
            <a:pPr indent="-285750"/>
            <a:r>
              <a:rPr lang="en-US" dirty="0" smtClean="0"/>
              <a:t>Length</a:t>
            </a:r>
          </a:p>
          <a:p>
            <a:pPr lvl="1"/>
            <a:r>
              <a:rPr lang="en-US" dirty="0"/>
              <a:t>	</a:t>
            </a:r>
            <a:r>
              <a:rPr lang="en-US" dirty="0" err="1" smtClean="0"/>
              <a:t>len</a:t>
            </a:r>
            <a:r>
              <a:rPr lang="en-US" dirty="0" smtClean="0"/>
              <a:t>(seq_1)</a:t>
            </a:r>
          </a:p>
          <a:p>
            <a:r>
              <a:rPr lang="en-US" dirty="0" smtClean="0"/>
              <a:t>Type</a:t>
            </a:r>
          </a:p>
          <a:p>
            <a:pPr lvl="1"/>
            <a:r>
              <a:rPr lang="en-US" dirty="0"/>
              <a:t>t</a:t>
            </a:r>
            <a:r>
              <a:rPr lang="en-US" dirty="0" smtClean="0"/>
              <a:t>ype(variable)</a:t>
            </a:r>
          </a:p>
          <a:p>
            <a:r>
              <a:rPr lang="en-US" dirty="0" smtClean="0"/>
              <a:t>Help(function)</a:t>
            </a:r>
          </a:p>
          <a:p>
            <a:r>
              <a:rPr lang="en-US" dirty="0"/>
              <a:t>.</a:t>
            </a:r>
            <a:r>
              <a:rPr lang="en-US" dirty="0" smtClean="0"/>
              <a:t>count</a:t>
            </a:r>
          </a:p>
          <a:p>
            <a:r>
              <a:rPr lang="en-US" dirty="0" smtClean="0"/>
              <a:t>.upper / .lower</a:t>
            </a:r>
          </a:p>
          <a:p>
            <a:r>
              <a:rPr lang="en-US" dirty="0" smtClean="0"/>
              <a:t>.find /.</a:t>
            </a:r>
            <a:r>
              <a:rPr lang="en-US" dirty="0" err="1" smtClean="0"/>
              <a:t>rfind</a:t>
            </a:r>
            <a:r>
              <a:rPr lang="en-US" dirty="0" smtClean="0"/>
              <a:t> </a:t>
            </a:r>
          </a:p>
          <a:p>
            <a:r>
              <a:rPr lang="en-US" dirty="0" smtClean="0"/>
              <a:t>.replace</a:t>
            </a:r>
          </a:p>
        </p:txBody>
      </p:sp>
    </p:spTree>
    <p:extLst>
      <p:ext uri="{BB962C8B-B14F-4D97-AF65-F5344CB8AC3E}">
        <p14:creationId xmlns:p14="http://schemas.microsoft.com/office/powerpoint/2010/main" val="226617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435</TotalTime>
  <Words>646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Python Basics (Theory)</vt:lpstr>
      <vt:lpstr>Check-in:</vt:lpstr>
      <vt:lpstr>Recap</vt:lpstr>
      <vt:lpstr>PowerPoint Presentation</vt:lpstr>
      <vt:lpstr>Before you start a project</vt:lpstr>
      <vt:lpstr>Vocabulary</vt:lpstr>
      <vt:lpstr>Types of data</vt:lpstr>
      <vt:lpstr>Logical operators</vt:lpstr>
      <vt:lpstr>Basic Built-in functions</vt:lpstr>
      <vt:lpstr>Principal Components Analysis </vt:lpstr>
      <vt:lpstr>In-class practice: pseudocode preparation for a PCA plot</vt:lpstr>
      <vt:lpstr>Next class: Python Basics (Practical)</vt:lpstr>
      <vt:lpstr>Homework</vt:lpstr>
      <vt:lpstr>If curious</vt:lpstr>
      <vt:lpstr>Resources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Basics &amp; Practical Python</dc:title>
  <dc:creator>Randall, Jessica</dc:creator>
  <cp:lastModifiedBy>Randall, Jessica</cp:lastModifiedBy>
  <cp:revision>38</cp:revision>
  <dcterms:created xsi:type="dcterms:W3CDTF">2020-01-30T14:24:29Z</dcterms:created>
  <dcterms:modified xsi:type="dcterms:W3CDTF">2020-02-04T20:22:48Z</dcterms:modified>
</cp:coreProperties>
</file>