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4" r:id="rId4"/>
    <p:sldId id="273" r:id="rId5"/>
    <p:sldId id="275" r:id="rId6"/>
    <p:sldId id="262" r:id="rId7"/>
    <p:sldId id="266" r:id="rId8"/>
    <p:sldId id="276" r:id="rId9"/>
    <p:sldId id="27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" TargetMode="External"/><Relationship Id="rId13" Type="http://schemas.openxmlformats.org/officeDocument/2006/relationships/hyperlink" Target="https://www.python.org/about/gettingstarted/" TargetMode="External"/><Relationship Id="rId18" Type="http://schemas.openxmlformats.org/officeDocument/2006/relationships/hyperlink" Target="https://plot.ly/python/v3/ipython-notebooks/principal-component-analysis/" TargetMode="External"/><Relationship Id="rId26" Type="http://schemas.openxmlformats.org/officeDocument/2006/relationships/hyperlink" Target="https://bioconductor.org/help/course-materials/" TargetMode="External"/><Relationship Id="rId3" Type="http://schemas.openxmlformats.org/officeDocument/2006/relationships/hyperlink" Target="https://mitpress.mit.edu/sites/default/files/sicp/full-text/book/book-Z-H-7.html#%_chap_Temp_4" TargetMode="External"/><Relationship Id="rId21" Type="http://schemas.openxmlformats.org/officeDocument/2006/relationships/hyperlink" Target="https://scikit-learn.org/stable/modules/generated/sklearn.decomposition.PCA.html" TargetMode="External"/><Relationship Id="rId7" Type="http://schemas.openxmlformats.org/officeDocument/2006/relationships/hyperlink" Target="https://pypi.org/project/watermark/" TargetMode="External"/><Relationship Id="rId12" Type="http://schemas.openxmlformats.org/officeDocument/2006/relationships/hyperlink" Target="https://pypi.org/project/sinfo/" TargetMode="External"/><Relationship Id="rId17" Type="http://schemas.openxmlformats.org/officeDocument/2006/relationships/hyperlink" Target="https://www.python.org/dev/peps/pep-0020/" TargetMode="External"/><Relationship Id="rId25" Type="http://schemas.openxmlformats.org/officeDocument/2006/relationships/hyperlink" Target="https://bioconductor.org/help/faq/" TargetMode="External"/><Relationship Id="rId2" Type="http://schemas.openxmlformats.org/officeDocument/2006/relationships/hyperlink" Target="https://hrdag.org/2016/06/14/the-task-is-a-quantum-of-workflow/" TargetMode="External"/><Relationship Id="rId16" Type="http://schemas.openxmlformats.org/officeDocument/2006/relationships/hyperlink" Target="https://www.coursera.org/learn/python-genomics/" TargetMode="External"/><Relationship Id="rId20" Type="http://schemas.openxmlformats.org/officeDocument/2006/relationships/hyperlink" Target="https://www.kindsonthegenius.com/2019/01/12/principal-components-analysispca-in-python-step-by-ste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kcd.com/927/" TargetMode="External"/><Relationship Id="rId11" Type="http://schemas.openxmlformats.org/officeDocument/2006/relationships/hyperlink" Target="https://s3.amazonaws.com/dq-blog-files/numpy-cheat-sheet.pdf" TargetMode="External"/><Relationship Id="rId24" Type="http://schemas.openxmlformats.org/officeDocument/2006/relationships/hyperlink" Target="https://bioconductor.org/about/" TargetMode="External"/><Relationship Id="rId5" Type="http://schemas.openxmlformats.org/officeDocument/2006/relationships/hyperlink" Target="https://doi.org/10.1371/journal.pcbi.1003285" TargetMode="External"/><Relationship Id="rId15" Type="http://schemas.openxmlformats.org/officeDocument/2006/relationships/hyperlink" Target="https://www.oreilly.com/library/view/python-cookbook/0596001673/" TargetMode="External"/><Relationship Id="rId23" Type="http://schemas.openxmlformats.org/officeDocument/2006/relationships/hyperlink" Target="https://pandas.pydata.org/pandas-docs/stable/index.html" TargetMode="External"/><Relationship Id="rId28" Type="http://schemas.openxmlformats.org/officeDocument/2006/relationships/hyperlink" Target="https://bioconductor.org/help/support/" TargetMode="External"/><Relationship Id="rId10" Type="http://schemas.openxmlformats.org/officeDocument/2006/relationships/hyperlink" Target="https://numpy.org/" TargetMode="External"/><Relationship Id="rId19" Type="http://schemas.openxmlformats.org/officeDocument/2006/relationships/hyperlink" Target="https://www.rna-seqblog.com/statquest-pca-clearly-explained/" TargetMode="External"/><Relationship Id="rId4" Type="http://schemas.openxmlformats.org/officeDocument/2006/relationships/hyperlink" Target="https://doi.org/10.1158/1078-0432" TargetMode="External"/><Relationship Id="rId9" Type="http://schemas.openxmlformats.org/officeDocument/2006/relationships/hyperlink" Target="https://drive.google.com/file/d/1UHK8wtWbADvHKXFC937IS6MTnlSZC_zB/view" TargetMode="External"/><Relationship Id="rId14" Type="http://schemas.openxmlformats.org/officeDocument/2006/relationships/hyperlink" Target="https://wiki.python.org/moin/IntroductoryBooks" TargetMode="External"/><Relationship Id="rId22" Type="http://schemas.openxmlformats.org/officeDocument/2006/relationships/hyperlink" Target="http://www.datasciencemadesimple.com/get-maximum-value-column-python-pandas/" TargetMode="External"/><Relationship Id="rId27" Type="http://schemas.openxmlformats.org/officeDocument/2006/relationships/hyperlink" Target="https://bioconductor.org/help/commun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sca.bioconductor.org/lun-416b-cell-line-smart-seq2.html" TargetMode="External"/><Relationship Id="rId2" Type="http://schemas.openxmlformats.org/officeDocument/2006/relationships/hyperlink" Target="https://bioconductor.org/packages/release/bioc/vignettes/phyloseq/inst/doc/phyloseq-analysi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lunited.org/library/education" TargetMode="External"/><Relationship Id="rId2" Type="http://schemas.openxmlformats.org/officeDocument/2006/relationships/hyperlink" Target="https://youtu.be/ZSunU9GQdc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oryIntegratedComputationalCore/Methods" TargetMode="External"/><Relationship Id="rId5" Type="http://schemas.openxmlformats.org/officeDocument/2006/relationships/hyperlink" Target="https://sebastianraschka.com/Articles/2015_pca_in_3_steps.html" TargetMode="External"/><Relationship Id="rId4" Type="http://schemas.openxmlformats.org/officeDocument/2006/relationships/hyperlink" Target="https://sethrobertson.github.io/GitBestPractices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specializations/data-science-python" TargetMode="External"/><Relationship Id="rId3" Type="http://schemas.openxmlformats.org/officeDocument/2006/relationships/hyperlink" Target="https://www.coursera.org/learn/python-data-analysis" TargetMode="External"/><Relationship Id="rId7" Type="http://schemas.openxmlformats.org/officeDocument/2006/relationships/hyperlink" Target="https://www.coursera.org/specializations/genomic-data-science" TargetMode="External"/><Relationship Id="rId2" Type="http://schemas.openxmlformats.org/officeDocument/2006/relationships/hyperlink" Target="https://www.coursera.org/learn/reproducible-re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bioconductor" TargetMode="External"/><Relationship Id="rId5" Type="http://schemas.openxmlformats.org/officeDocument/2006/relationships/hyperlink" Target="https://www.coursera.org/learn/statistical-genomics" TargetMode="External"/><Relationship Id="rId10" Type="http://schemas.openxmlformats.org/officeDocument/2006/relationships/hyperlink" Target="https://www.coursera.org/specializations/statistics-with-python" TargetMode="External"/><Relationship Id="rId4" Type="http://schemas.openxmlformats.org/officeDocument/2006/relationships/hyperlink" Target="https://www.coursera.org/learn/python-genomics/" TargetMode="External"/><Relationship Id="rId9" Type="http://schemas.openxmlformats.org/officeDocument/2006/relationships/hyperlink" Target="https://www.coursera.org/specializations/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Lab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Jessica Randall, MPH</a:t>
            </a:r>
          </a:p>
          <a:p>
            <a:r>
              <a:rPr lang="en-US" dirty="0" smtClean="0"/>
              <a:t>IBS 574 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8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links from “References </a:t>
            </a:r>
            <a:r>
              <a:rPr lang="en-US" sz="2800" dirty="0" smtClean="0"/>
              <a:t>&amp; </a:t>
            </a:r>
            <a:r>
              <a:rPr lang="en-US" sz="2800" dirty="0" smtClean="0"/>
              <a:t>Resources” slides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2219"/>
            <a:ext cx="4825691" cy="547808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>
                <a:hlinkClick r:id="rId2"/>
              </a:rPr>
              <a:t>The Task is a Quantum of Workflow</a:t>
            </a:r>
            <a:r>
              <a:rPr lang="en-US" sz="900" dirty="0"/>
              <a:t>, Human Rights Data Analysis Group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>
                <a:hlinkClick r:id="rId3"/>
              </a:rPr>
              <a:t>The Structure and Interpretation of Computer Programs</a:t>
            </a:r>
            <a:r>
              <a:rPr lang="en-US" sz="900" dirty="0"/>
              <a:t>, Massachusetts Institute of Technology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/>
              <a:t>Delphine R. </a:t>
            </a:r>
            <a:r>
              <a:rPr lang="en-US" sz="900" dirty="0" err="1"/>
              <a:t>Boulbes</a:t>
            </a:r>
            <a:r>
              <a:rPr lang="en-US" sz="900" dirty="0"/>
              <a:t>, Tracy Costello, Keith </a:t>
            </a:r>
            <a:r>
              <a:rPr lang="en-US" sz="900" dirty="0" err="1"/>
              <a:t>Baggerly</a:t>
            </a:r>
            <a:r>
              <a:rPr lang="en-US" sz="900" dirty="0"/>
              <a:t>, Fan </a:t>
            </a:r>
            <a:r>
              <a:rPr lang="en-US" sz="900" dirty="0" err="1"/>
              <a:t>Fan</a:t>
            </a:r>
            <a:r>
              <a:rPr lang="en-US" sz="900" dirty="0"/>
              <a:t>, </a:t>
            </a:r>
            <a:r>
              <a:rPr lang="en-US" sz="900" dirty="0" err="1"/>
              <a:t>Rui</a:t>
            </a:r>
            <a:r>
              <a:rPr lang="en-US" sz="900" dirty="0"/>
              <a:t> Wang, </a:t>
            </a:r>
            <a:r>
              <a:rPr lang="en-US" sz="900" dirty="0" err="1"/>
              <a:t>Rajat</a:t>
            </a:r>
            <a:r>
              <a:rPr lang="en-US" sz="900" dirty="0"/>
              <a:t> Bhattacharya, </a:t>
            </a:r>
            <a:r>
              <a:rPr lang="en-US" sz="900" dirty="0" err="1"/>
              <a:t>Xiangcang</a:t>
            </a:r>
            <a:r>
              <a:rPr lang="en-US" sz="900" dirty="0"/>
              <a:t> Ye, L. M. E. (2018). A Survey on Data Reproducibility and the Effect of Publication Process on the Ethical Reporting of Laboratory Research. </a:t>
            </a:r>
            <a:r>
              <a:rPr lang="en-US" sz="900" dirty="0" err="1"/>
              <a:t>Clincical</a:t>
            </a:r>
            <a:r>
              <a:rPr lang="en-US" sz="900" dirty="0"/>
              <a:t> Cancer Research, 18(0227). </a:t>
            </a:r>
            <a:r>
              <a:rPr lang="en-US" sz="900" dirty="0">
                <a:hlinkClick r:id="rId4"/>
              </a:rPr>
              <a:t>https://doi.org/10.1158/1078-0432</a:t>
            </a:r>
            <a:endParaRPr lang="en-US" sz="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 err="1"/>
              <a:t>Baggerly</a:t>
            </a:r>
            <a:r>
              <a:rPr lang="en-US" sz="900" dirty="0"/>
              <a:t>, K. A. (2010). </a:t>
            </a:r>
            <a:r>
              <a:rPr lang="en-US" sz="900" i="1" dirty="0"/>
              <a:t>The Importance of Reproducibility in High Throughput Biology: Case Studies in Forensic Bioinformatics</a:t>
            </a:r>
            <a:r>
              <a:rPr lang="en-US" sz="900" dirty="0"/>
              <a:t>. https://d18ky98rnyall9.cloudfront.net/_26e6ce51223ccd2d11a3cec15a76ca6a_baggerly.pdf?Expires=1580169600&amp;Signature=AkbbZbGv6lIn9DtOgsXjtcWV1tjbkbjVCCMQxUWioSIUITk83IEjFVtZzi8EQthF9U7xUEz-Mm3klrelJLb11UKDh5UA6CLQji38ubhrk4~fPT2rXPevWgL-6ld1fYNJ3h41woDGWrVa9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/>
              <a:t>Patrick Ball, P. D. (2016). Principled Data Processing. </a:t>
            </a:r>
            <a:r>
              <a:rPr lang="en-US" sz="900" i="1" dirty="0"/>
              <a:t>Data &amp; Society Research Institute</a:t>
            </a:r>
            <a:r>
              <a:rPr lang="en-US" sz="900" dirty="0"/>
              <a:t>. https://www.youtube.com/watch?v=ZSunU9GQdcI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/>
              <a:t>Prasad </a:t>
            </a:r>
            <a:r>
              <a:rPr lang="en-US" sz="900" dirty="0" err="1"/>
              <a:t>Patil</a:t>
            </a:r>
            <a:r>
              <a:rPr lang="en-US" sz="900" dirty="0"/>
              <a:t>, Roger Peng, J. L. (2017). A Statistical Definition for reproducibility and replicability. </a:t>
            </a:r>
            <a:r>
              <a:rPr lang="en-US" sz="900" i="1" dirty="0"/>
              <a:t>BioRxiv</a:t>
            </a:r>
            <a:r>
              <a:rPr lang="en-US" sz="900" dirty="0"/>
              <a:t>. https://doi.org/https://doi.org/10.1101/066803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 err="1"/>
              <a:t>Sandve</a:t>
            </a:r>
            <a:r>
              <a:rPr lang="en-US" sz="900" dirty="0"/>
              <a:t>, G. K., </a:t>
            </a:r>
            <a:r>
              <a:rPr lang="en-US" sz="900" dirty="0" err="1"/>
              <a:t>Nekrutenko</a:t>
            </a:r>
            <a:r>
              <a:rPr lang="en-US" sz="900" dirty="0"/>
              <a:t>, A., Taylor, J., &amp; </a:t>
            </a:r>
            <a:r>
              <a:rPr lang="en-US" sz="900" dirty="0" err="1"/>
              <a:t>Hovig</a:t>
            </a:r>
            <a:r>
              <a:rPr lang="en-US" sz="900" dirty="0"/>
              <a:t>, E. (2013). Ten Simple Rules for Reproducible Computational Research. In </a:t>
            </a:r>
            <a:r>
              <a:rPr lang="en-US" sz="900" i="1" dirty="0"/>
              <a:t>PLoS Computational Biology</a:t>
            </a:r>
            <a:r>
              <a:rPr lang="en-US" sz="900" dirty="0"/>
              <a:t> (Vol. 9, Issue 10). </a:t>
            </a:r>
            <a:r>
              <a:rPr lang="en-US" sz="900" dirty="0">
                <a:hlinkClick r:id="rId5"/>
              </a:rPr>
              <a:t>https://doi.org/10.1371/journal.pcbi.1003285</a:t>
            </a:r>
            <a:endParaRPr lang="en-US" sz="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>
                <a:hlinkClick r:id="rId6"/>
              </a:rPr>
              <a:t>https://xkcd.com/927</a:t>
            </a:r>
            <a:r>
              <a:rPr lang="en-US" sz="900" dirty="0" smtClean="0">
                <a:hlinkClick r:id="rId6"/>
              </a:rPr>
              <a:t>/</a:t>
            </a:r>
            <a:endParaRPr lang="en-US" sz="9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>
                <a:hlinkClick r:id="rId7"/>
              </a:rPr>
              <a:t>Watermark</a:t>
            </a:r>
            <a:endParaRPr lang="en-US" sz="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 smtClean="0">
                <a:hlinkClick r:id="rId8"/>
              </a:rPr>
              <a:t>Pandas</a:t>
            </a:r>
            <a:r>
              <a:rPr lang="en-US" sz="900" dirty="0" smtClean="0"/>
              <a:t> (</a:t>
            </a:r>
            <a:r>
              <a:rPr lang="en-US" sz="800" dirty="0" smtClean="0">
                <a:hlinkClick r:id="rId9"/>
              </a:rPr>
              <a:t>cheat sheet</a:t>
            </a:r>
            <a:r>
              <a:rPr lang="en-US" sz="800" dirty="0" smtClean="0"/>
              <a:t>)</a:t>
            </a:r>
            <a:endParaRPr lang="en-US" sz="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 err="1" smtClean="0">
                <a:hlinkClick r:id="rId10"/>
              </a:rPr>
              <a:t>Numpy</a:t>
            </a:r>
            <a:r>
              <a:rPr lang="en-US" sz="900" dirty="0" smtClean="0"/>
              <a:t> (</a:t>
            </a:r>
            <a:r>
              <a:rPr lang="en-US" sz="800" dirty="0" smtClean="0">
                <a:hlinkClick r:id="rId11"/>
              </a:rPr>
              <a:t>cheat sheet</a:t>
            </a:r>
            <a:r>
              <a:rPr lang="en-US" sz="800" dirty="0" smtClean="0"/>
              <a:t>)</a:t>
            </a:r>
            <a:endParaRPr lang="en-US" sz="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900" dirty="0" smtClean="0">
                <a:hlinkClick r:id="rId12"/>
              </a:rPr>
              <a:t>Sinfo</a:t>
            </a:r>
            <a:endParaRPr lang="en-US" sz="900" dirty="0"/>
          </a:p>
          <a:p>
            <a:pPr>
              <a:buFont typeface="Courier New" panose="02070309020205020404" pitchFamily="49" charset="0"/>
              <a:buChar char="o"/>
            </a:pP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5503025" y="1286626"/>
            <a:ext cx="51622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13"/>
              </a:rPr>
              <a:t>Python for Beginners</a:t>
            </a:r>
            <a:r>
              <a:rPr lang="en-US" sz="1200" dirty="0"/>
              <a:t> from 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14"/>
              </a:rPr>
              <a:t>Reading List of Introductory Books from various authors</a:t>
            </a:r>
            <a:r>
              <a:rPr lang="en-US" sz="1200" dirty="0"/>
              <a:t> from 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15"/>
              </a:rPr>
              <a:t>Python Cookbook </a:t>
            </a:r>
            <a:r>
              <a:rPr lang="en-US" sz="1200" dirty="0"/>
              <a:t>from O’Reilly</a:t>
            </a:r>
            <a:endParaRPr lang="en-US" sz="1200" dirty="0">
              <a:hlinkClick r:id="rId16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Peters, T. (2004). PEP 20 -- The Zen of Python | Python.org. Retrieved April 14, 2019, from </a:t>
            </a:r>
            <a:r>
              <a:rPr lang="en-US" sz="1200" dirty="0">
                <a:hlinkClick r:id="rId17"/>
              </a:rPr>
              <a:t>https://www.python.org/dev/peps/pep-0020/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18"/>
              </a:rPr>
              <a:t>https://plot.ly/python/v3/ipython-notebooks/principal-component-analysis/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 </a:t>
            </a:r>
            <a:r>
              <a:rPr lang="en-US" sz="1200" dirty="0">
                <a:hlinkClick r:id="rId19"/>
              </a:rPr>
              <a:t>https://www.rna-seqblog.com/statquest-pca-clearly-explained/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0"/>
              </a:rPr>
              <a:t>https://www.kindsonthegenius.com/2019/01/12/principal-components-analysispca-in-python-step-by-step/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1"/>
              </a:rPr>
              <a:t>https://scikit-learn.org/stable/modules/generated/sklearn.decomposition.PCA.html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https://sebastianraschka.com/Articles/2015_pca_in_3_steps.html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0"/>
              </a:rPr>
              <a:t>https://www.kindsonthegenius.com/2019/01/12/principal-components-analysispca-in-python-step-by-step/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1"/>
              </a:rPr>
              <a:t>https://scikit-learn.org/stable/modules/generated/sklearn.decomposition.PCA.html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2"/>
              </a:rPr>
              <a:t>http://www.datasciencemadesimple.com/get-maximum-value-column-python-pandas/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3"/>
              </a:rPr>
              <a:t>https://pandas.pydata.org/pandas-docs/stable/index.html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4"/>
              </a:rPr>
              <a:t>https://bioconductor.org/about/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5"/>
              </a:rPr>
              <a:t>https://bioconductor.org/help/faq/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6"/>
              </a:rPr>
              <a:t>https://bioconductor.org/help/course-materials/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7"/>
              </a:rPr>
              <a:t>https://bioconductor.org/help/community/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linkClick r:id="rId28"/>
              </a:rPr>
              <a:t>https://bioconductor.org/help/support/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83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&amp;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903873" cy="3880773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/>
              <a:t>, comments, </a:t>
            </a:r>
            <a:r>
              <a:rPr lang="en-US" dirty="0" smtClean="0"/>
              <a:t>feedback about python, Jupyter notebooks, Bioconductor, the class, my teaching, if/how you feel you’ve learned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7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Introduction to Python &amp; Jupyter Notebooks</a:t>
            </a:r>
          </a:p>
          <a:p>
            <a:r>
              <a:rPr lang="en-US" dirty="0" smtClean="0"/>
              <a:t>Bioconductor (with a side of R)</a:t>
            </a:r>
          </a:p>
        </p:txBody>
      </p:sp>
    </p:spTree>
    <p:extLst>
      <p:ext uri="{BB962C8B-B14F-4D97-AF65-F5344CB8AC3E}">
        <p14:creationId xmlns:p14="http://schemas.microsoft.com/office/powerpoint/2010/main" val="102595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363" y="192541"/>
            <a:ext cx="4113351" cy="677426"/>
          </a:xfrm>
        </p:spPr>
        <p:txBody>
          <a:bodyPr/>
          <a:lstStyle/>
          <a:p>
            <a:r>
              <a:rPr lang="en-US" dirty="0" smtClean="0"/>
              <a:t>Python HW </a:t>
            </a:r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1" y="1276285"/>
            <a:ext cx="3667938" cy="2475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05" y="1313758"/>
            <a:ext cx="3794760" cy="240373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7226"/>
              </p:ext>
            </p:extLst>
          </p:nvPr>
        </p:nvGraphicFramePr>
        <p:xfrm>
          <a:off x="2097313" y="4566243"/>
          <a:ext cx="79733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919">
                  <a:extLst>
                    <a:ext uri="{9D8B030D-6E8A-4147-A177-3AD203B41FA5}">
                      <a16:colId xmlns:a16="http://schemas.microsoft.com/office/drawing/2014/main" val="2550710082"/>
                    </a:ext>
                  </a:extLst>
                </a:gridCol>
                <a:gridCol w="1542768">
                  <a:extLst>
                    <a:ext uri="{9D8B030D-6E8A-4147-A177-3AD203B41FA5}">
                      <a16:colId xmlns:a16="http://schemas.microsoft.com/office/drawing/2014/main" val="44426786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747282399"/>
                    </a:ext>
                  </a:extLst>
                </a:gridCol>
                <a:gridCol w="2555421">
                  <a:extLst>
                    <a:ext uri="{9D8B030D-6E8A-4147-A177-3AD203B41FA5}">
                      <a16:colId xmlns:a16="http://schemas.microsoft.com/office/drawing/2014/main" val="148617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3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4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9771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402" y="1321968"/>
            <a:ext cx="3794760" cy="23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2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Progress!</a:t>
            </a:r>
          </a:p>
          <a:p>
            <a:r>
              <a:rPr lang="en-US" dirty="0" smtClean="0"/>
              <a:t>The grades for the last assignment are (statistically) normal, great job!</a:t>
            </a:r>
          </a:p>
          <a:p>
            <a:r>
              <a:rPr lang="en-US" dirty="0" smtClean="0"/>
              <a:t>You are all going to be great programmers if you want to be!</a:t>
            </a:r>
          </a:p>
          <a:p>
            <a:r>
              <a:rPr lang="en-US" dirty="0" smtClean="0"/>
              <a:t>“To </a:t>
            </a:r>
            <a:r>
              <a:rPr lang="en-US" dirty="0"/>
              <a:t>introduce and provide hands on training in current and relevant computational/bioinformatics resources, approaches, and programs applicable to a wide range of biological and biomedical research. A particular emphasis will be placed on genomic scale analysis of DNA and gene expression</a:t>
            </a:r>
            <a:r>
              <a:rPr lang="en-US" dirty="0" smtClean="0"/>
              <a:t>.” </a:t>
            </a:r>
            <a:r>
              <a:rPr lang="en-US" sz="2800" b="1" dirty="0" smtClean="0">
                <a:solidFill>
                  <a:srgbClr val="FF0000"/>
                </a:solidFill>
              </a:rPr>
              <a:t>√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class: </a:t>
            </a:r>
          </a:p>
          <a:p>
            <a:pPr lvl="1"/>
            <a:r>
              <a:rPr lang="en-US" dirty="0" smtClean="0"/>
              <a:t>Introduction to Bioconductor II</a:t>
            </a:r>
            <a:endParaRPr lang="en-US" dirty="0" smtClean="0"/>
          </a:p>
          <a:p>
            <a:r>
              <a:rPr lang="en-US" dirty="0" smtClean="0"/>
              <a:t>This class:</a:t>
            </a:r>
          </a:p>
          <a:p>
            <a:pPr lvl="1"/>
            <a:r>
              <a:rPr lang="en-US" dirty="0" smtClean="0"/>
              <a:t>Computer Lab with Bioconductor focus</a:t>
            </a:r>
            <a:endParaRPr lang="en-US" dirty="0" smtClean="0"/>
          </a:p>
          <a:p>
            <a:pPr indent="-285750"/>
            <a:r>
              <a:rPr lang="en-US" dirty="0" smtClean="0"/>
              <a:t>Next class:</a:t>
            </a:r>
          </a:p>
          <a:p>
            <a:pPr lvl="1"/>
            <a:r>
              <a:rPr lang="en-US" dirty="0" smtClean="0"/>
              <a:t>Microbiome Analysis I (Robert/Dr. Arthur)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4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need a workflow or dataset, select 1, or 2 if ambitious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EnhancedVolcano (will need results from test of differences)</a:t>
            </a:r>
          </a:p>
          <a:p>
            <a:r>
              <a:rPr lang="en-US" dirty="0" smtClean="0"/>
              <a:t>DESeq2 (airway dataset)</a:t>
            </a:r>
          </a:p>
          <a:p>
            <a:r>
              <a:rPr lang="en-US" dirty="0" smtClean="0"/>
              <a:t>edgeR (airway dataset)</a:t>
            </a:r>
          </a:p>
          <a:p>
            <a:r>
              <a:rPr lang="en-US" dirty="0" smtClean="0"/>
              <a:t>RNASeq123 (airway dataset)</a:t>
            </a:r>
          </a:p>
          <a:p>
            <a:r>
              <a:rPr lang="en-US" dirty="0" err="1" smtClean="0"/>
              <a:t>Phyloseq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bioconductor.org/packages/release/bioc/vignettes/phyloseq/inst/doc/phyloseq-analysis.html</a:t>
            </a:r>
            <a:r>
              <a:rPr lang="en-US" dirty="0" smtClean="0"/>
              <a:t>_)</a:t>
            </a:r>
          </a:p>
          <a:p>
            <a:r>
              <a:rPr lang="en-US" dirty="0"/>
              <a:t>proteomics (PXD015383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scRNASeq</a:t>
            </a:r>
            <a:r>
              <a:rPr lang="en-US" dirty="0" smtClean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osca.bioconductor.org/lun-416b-cell-line-smart-seq2.html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62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links from “If curious”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Principled Data Processing </a:t>
            </a:r>
            <a:r>
              <a:rPr lang="en-US" dirty="0"/>
              <a:t>a talk given by a friend and hero of mine Dr. Patrick Ball</a:t>
            </a:r>
          </a:p>
          <a:p>
            <a:r>
              <a:rPr lang="en-US" dirty="0">
                <a:hlinkClick r:id="rId3"/>
              </a:rPr>
              <a:t>Resources from the Algorithmic Justice League </a:t>
            </a:r>
            <a:r>
              <a:rPr lang="en-US" dirty="0"/>
              <a:t>founded by Joy </a:t>
            </a:r>
            <a:r>
              <a:rPr lang="en-US" dirty="0" err="1"/>
              <a:t>Buolamwini</a:t>
            </a:r>
            <a:endParaRPr lang="en-US" dirty="0"/>
          </a:p>
          <a:p>
            <a:r>
              <a:rPr lang="en-US" dirty="0" err="1">
                <a:hlinkClick r:id="rId4"/>
              </a:rPr>
              <a:t>Git</a:t>
            </a:r>
            <a:r>
              <a:rPr lang="en-US" dirty="0">
                <a:hlinkClick r:id="rId4"/>
              </a:rPr>
              <a:t> Best Practices</a:t>
            </a:r>
            <a:r>
              <a:rPr lang="en-US" dirty="0"/>
              <a:t> from Seth Robertson</a:t>
            </a:r>
          </a:p>
          <a:p>
            <a:r>
              <a:rPr lang="en-US" dirty="0" smtClean="0">
                <a:hlinkClick r:id="rId5"/>
              </a:rPr>
              <a:t>PCA </a:t>
            </a:r>
            <a:r>
              <a:rPr lang="en-US" dirty="0">
                <a:hlinkClick r:id="rId5"/>
              </a:rPr>
              <a:t>in 3 Easy steps</a:t>
            </a:r>
            <a:r>
              <a:rPr lang="en-US" dirty="0"/>
              <a:t> by Sebastian </a:t>
            </a:r>
            <a:r>
              <a:rPr lang="en-US" dirty="0" err="1" smtClean="0"/>
              <a:t>Raschka</a:t>
            </a:r>
            <a:endParaRPr lang="en-US" dirty="0" smtClean="0"/>
          </a:p>
          <a:p>
            <a:r>
              <a:rPr lang="en-US" dirty="0">
                <a:hlinkClick r:id="rId6"/>
              </a:rPr>
              <a:t>EICC GitHub</a:t>
            </a:r>
            <a:endParaRPr lang="en-US" dirty="0"/>
          </a:p>
          <a:p>
            <a:pPr lvl="1"/>
            <a:r>
              <a:rPr lang="en-US" dirty="0"/>
              <a:t>16s microbiome pipeline</a:t>
            </a:r>
          </a:p>
          <a:p>
            <a:pPr lvl="1"/>
            <a:r>
              <a:rPr lang="en-US" dirty="0"/>
              <a:t>RNASeq (bulk) analysis pipeline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2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Coursera Recommendations</a:t>
            </a:r>
            <a:br>
              <a:rPr lang="en-US" dirty="0" smtClean="0"/>
            </a:br>
            <a:r>
              <a:rPr lang="en-US" dirty="0" smtClean="0"/>
              <a:t>free (and reputable!) knowledge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Reproducible Research </a:t>
            </a:r>
            <a:r>
              <a:rPr lang="en-US" dirty="0" smtClean="0"/>
              <a:t>from Johns </a:t>
            </a:r>
            <a:r>
              <a:rPr lang="en-US" dirty="0"/>
              <a:t>Hopkins University </a:t>
            </a:r>
            <a:endParaRPr lang="en-US" dirty="0" smtClean="0"/>
          </a:p>
          <a:p>
            <a:r>
              <a:rPr lang="en-US" dirty="0">
                <a:hlinkClick r:id="rId3"/>
              </a:rPr>
              <a:t>Introduction to Data Science in Python </a:t>
            </a:r>
            <a:r>
              <a:rPr lang="en-US" dirty="0"/>
              <a:t>from </a:t>
            </a:r>
            <a:r>
              <a:rPr lang="en-US" dirty="0" smtClean="0"/>
              <a:t>University of Michigan</a:t>
            </a:r>
            <a:endParaRPr lang="en-US" dirty="0"/>
          </a:p>
          <a:p>
            <a:r>
              <a:rPr lang="en-US" dirty="0" smtClean="0">
                <a:hlinkClick r:id="rId4"/>
              </a:rPr>
              <a:t>Python </a:t>
            </a:r>
            <a:r>
              <a:rPr lang="en-US" dirty="0">
                <a:hlinkClick r:id="rId4"/>
              </a:rPr>
              <a:t>for Genomic Data Science </a:t>
            </a:r>
            <a:r>
              <a:rPr lang="en-US" dirty="0"/>
              <a:t>from </a:t>
            </a:r>
            <a:r>
              <a:rPr lang="en-US" dirty="0" smtClean="0"/>
              <a:t>JHU</a:t>
            </a:r>
          </a:p>
          <a:p>
            <a:r>
              <a:rPr lang="en-US" dirty="0" smtClean="0">
                <a:hlinkClick r:id="rId5"/>
              </a:rPr>
              <a:t>Statistics for Genomic Data Science </a:t>
            </a:r>
            <a:r>
              <a:rPr lang="en-US" dirty="0" smtClean="0"/>
              <a:t>from JHU</a:t>
            </a:r>
          </a:p>
          <a:p>
            <a:r>
              <a:rPr lang="en-US" dirty="0">
                <a:hlinkClick r:id="rId6"/>
              </a:rPr>
              <a:t>Bioconductor for Genomic Data Science </a:t>
            </a:r>
            <a:r>
              <a:rPr lang="en-US" dirty="0"/>
              <a:t>from </a:t>
            </a:r>
            <a:r>
              <a:rPr lang="en-US" dirty="0" smtClean="0"/>
              <a:t>JHU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Genomic Data Science Specialization </a:t>
            </a:r>
            <a:r>
              <a:rPr lang="en-US" dirty="0"/>
              <a:t>from </a:t>
            </a:r>
            <a:r>
              <a:rPr lang="en-US" dirty="0" smtClean="0"/>
              <a:t>JHU</a:t>
            </a:r>
          </a:p>
          <a:p>
            <a:r>
              <a:rPr lang="en-US" dirty="0" smtClean="0">
                <a:hlinkClick r:id="rId8"/>
              </a:rPr>
              <a:t>Applied Data Science with Python Specialization </a:t>
            </a:r>
            <a:r>
              <a:rPr lang="en-US" dirty="0" smtClean="0"/>
              <a:t>from UM</a:t>
            </a:r>
            <a:endParaRPr lang="en-US" dirty="0"/>
          </a:p>
          <a:p>
            <a:r>
              <a:rPr lang="en-US" dirty="0" smtClean="0">
                <a:hlinkClick r:id="rId9"/>
              </a:rPr>
              <a:t>Python for Everybody Specialization </a:t>
            </a:r>
            <a:r>
              <a:rPr lang="en-US" dirty="0" smtClean="0"/>
              <a:t>from UM</a:t>
            </a:r>
          </a:p>
          <a:p>
            <a:r>
              <a:rPr lang="en-US" dirty="0">
                <a:hlinkClick r:id="rId10"/>
              </a:rPr>
              <a:t>Statistics with </a:t>
            </a:r>
            <a:r>
              <a:rPr lang="en-US" dirty="0" smtClean="0">
                <a:hlinkClick r:id="rId10"/>
              </a:rPr>
              <a:t>Python Specialization </a:t>
            </a:r>
            <a:r>
              <a:rPr lang="en-US" dirty="0"/>
              <a:t>from 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9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704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Computer Lab II</vt:lpstr>
      <vt:lpstr>Check-in &amp; Reflection</vt:lpstr>
      <vt:lpstr>What have we covered?</vt:lpstr>
      <vt:lpstr>Python HW Review</vt:lpstr>
      <vt:lpstr>My impressions</vt:lpstr>
      <vt:lpstr>Recap</vt:lpstr>
      <vt:lpstr>If you need a workflow or dataset, select 1, or 2 if ambitious</vt:lpstr>
      <vt:lpstr>All links from “If curious” slides</vt:lpstr>
      <vt:lpstr>Coursera Recommendations free (and reputable!) knowledge </vt:lpstr>
      <vt:lpstr>All links from “References &amp; Resources”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Bioconductor I</dc:title>
  <dc:creator>Randall, Jessica</dc:creator>
  <cp:lastModifiedBy>Randall, Jessica</cp:lastModifiedBy>
  <cp:revision>19</cp:revision>
  <dcterms:created xsi:type="dcterms:W3CDTF">2020-02-11T13:32:23Z</dcterms:created>
  <dcterms:modified xsi:type="dcterms:W3CDTF">2020-02-20T13:51:12Z</dcterms:modified>
</cp:coreProperties>
</file>