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6" r:id="rId5"/>
    <p:sldId id="267" r:id="rId6"/>
    <p:sldId id="257" r:id="rId7"/>
    <p:sldId id="258" r:id="rId8"/>
    <p:sldId id="265" r:id="rId9"/>
    <p:sldId id="264" r:id="rId10"/>
    <p:sldId id="272" r:id="rId11"/>
    <p:sldId id="268" r:id="rId12"/>
    <p:sldId id="270" r:id="rId13"/>
    <p:sldId id="269" r:id="rId14"/>
    <p:sldId id="271" r:id="rId15"/>
    <p:sldId id="260" r:id="rId16"/>
    <p:sldId id="263"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7" d="100"/>
          <a:sy n="77" d="100"/>
        </p:scale>
        <p:origin x="76" y="1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2/11/2020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ioconductor.org/help/communit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bioconductor.org/packages/release/BiocViews.html#___Workflow"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ioconductor.org/help/faq/" TargetMode="External"/><Relationship Id="rId7" Type="http://schemas.openxmlformats.org/officeDocument/2006/relationships/hyperlink" Target="https://www.coursera.org/learn/bioconductor" TargetMode="External"/><Relationship Id="rId2" Type="http://schemas.openxmlformats.org/officeDocument/2006/relationships/hyperlink" Target="https://bioconductor.org/about/" TargetMode="External"/><Relationship Id="rId1" Type="http://schemas.openxmlformats.org/officeDocument/2006/relationships/slideLayout" Target="../slideLayouts/slideLayout2.xml"/><Relationship Id="rId6" Type="http://schemas.openxmlformats.org/officeDocument/2006/relationships/hyperlink" Target="https://bioconductor.org/help/support/" TargetMode="External"/><Relationship Id="rId5" Type="http://schemas.openxmlformats.org/officeDocument/2006/relationships/hyperlink" Target="https://bioconductor.org/help/community/" TargetMode="External"/><Relationship Id="rId4" Type="http://schemas.openxmlformats.org/officeDocument/2006/relationships/hyperlink" Target="https://bioconductor.org/help/course-materia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Bioconductor I</a:t>
            </a:r>
            <a:endParaRPr lang="en-US" dirty="0"/>
          </a:p>
        </p:txBody>
      </p:sp>
      <p:sp>
        <p:nvSpPr>
          <p:cNvPr id="3" name="Subtitle 2"/>
          <p:cNvSpPr>
            <a:spLocks noGrp="1"/>
          </p:cNvSpPr>
          <p:nvPr>
            <p:ph type="subTitle" idx="1"/>
          </p:nvPr>
        </p:nvSpPr>
        <p:spPr/>
        <p:txBody>
          <a:bodyPr/>
          <a:lstStyle/>
          <a:p>
            <a:r>
              <a:rPr lang="en-US" dirty="0" smtClean="0"/>
              <a:t>Jessica Randall, MPH</a:t>
            </a:r>
          </a:p>
          <a:p>
            <a:r>
              <a:rPr lang="en-US" dirty="0" smtClean="0"/>
              <a:t>IBS 574 Spring 2020</a:t>
            </a:r>
            <a:endParaRPr lang="en-US" dirty="0"/>
          </a:p>
        </p:txBody>
      </p:sp>
    </p:spTree>
    <p:extLst>
      <p:ext uri="{BB962C8B-B14F-4D97-AF65-F5344CB8AC3E}">
        <p14:creationId xmlns:p14="http://schemas.microsoft.com/office/powerpoint/2010/main" val="159378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dirty="0" smtClean="0"/>
              <a:t>Take 10 minutes</a:t>
            </a:r>
            <a:endParaRPr lang="en-US" dirty="0"/>
          </a:p>
        </p:txBody>
      </p:sp>
    </p:spTree>
    <p:extLst>
      <p:ext uri="{BB962C8B-B14F-4D97-AF65-F5344CB8AC3E}">
        <p14:creationId xmlns:p14="http://schemas.microsoft.com/office/powerpoint/2010/main" val="662599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a:t>
            </a:r>
            <a:endParaRPr lang="en-US" dirty="0"/>
          </a:p>
        </p:txBody>
      </p:sp>
      <p:sp>
        <p:nvSpPr>
          <p:cNvPr id="3" name="Content Placeholder 2"/>
          <p:cNvSpPr>
            <a:spLocks noGrp="1"/>
          </p:cNvSpPr>
          <p:nvPr>
            <p:ph idx="1"/>
          </p:nvPr>
        </p:nvSpPr>
        <p:spPr>
          <a:xfrm>
            <a:off x="677334" y="1737361"/>
            <a:ext cx="8596668" cy="4304002"/>
          </a:xfrm>
        </p:spPr>
        <p:txBody>
          <a:bodyPr>
            <a:normAutofit fontScale="92500" lnSpcReduction="20000"/>
          </a:bodyPr>
          <a:lstStyle/>
          <a:p>
            <a:r>
              <a:rPr lang="en-US" dirty="0" smtClean="0"/>
              <a:t>Install</a:t>
            </a:r>
          </a:p>
          <a:p>
            <a:r>
              <a:rPr lang="en-US" dirty="0" smtClean="0"/>
              <a:t>Learn</a:t>
            </a:r>
          </a:p>
          <a:p>
            <a:pPr lvl="1"/>
            <a:r>
              <a:rPr lang="en-US" dirty="0" smtClean="0"/>
              <a:t>FAQs</a:t>
            </a:r>
          </a:p>
          <a:p>
            <a:pPr lvl="1"/>
            <a:r>
              <a:rPr lang="en-US" dirty="0" smtClean="0"/>
              <a:t>Support</a:t>
            </a:r>
          </a:p>
          <a:p>
            <a:pPr lvl="1"/>
            <a:r>
              <a:rPr lang="en-US" dirty="0" smtClean="0"/>
              <a:t>Courses </a:t>
            </a:r>
          </a:p>
          <a:p>
            <a:pPr lvl="1"/>
            <a:r>
              <a:rPr lang="en-US" dirty="0" smtClean="0"/>
              <a:t>Conferences</a:t>
            </a:r>
          </a:p>
          <a:p>
            <a:pPr lvl="1"/>
            <a:r>
              <a:rPr lang="en-US" dirty="0" smtClean="0"/>
              <a:t>Talks</a:t>
            </a:r>
          </a:p>
          <a:p>
            <a:pPr lvl="1"/>
            <a:r>
              <a:rPr lang="en-US" dirty="0" smtClean="0"/>
              <a:t>Workflows</a:t>
            </a:r>
          </a:p>
          <a:p>
            <a:pPr lvl="1"/>
            <a:r>
              <a:rPr lang="en-US" dirty="0" smtClean="0">
                <a:hlinkClick r:id="rId2"/>
              </a:rPr>
              <a:t>Additional community resources (blogs, vlogs, etc..)</a:t>
            </a:r>
            <a:endParaRPr lang="en-US" dirty="0" smtClean="0"/>
          </a:p>
          <a:p>
            <a:r>
              <a:rPr lang="en-US" dirty="0" smtClean="0"/>
              <a:t>Use</a:t>
            </a:r>
          </a:p>
          <a:p>
            <a:pPr lvl="1"/>
            <a:r>
              <a:rPr lang="en-US" dirty="0" smtClean="0"/>
              <a:t>Package Documentation &amp; Vignettes</a:t>
            </a:r>
            <a:endParaRPr lang="en-US" dirty="0"/>
          </a:p>
          <a:p>
            <a:pPr lvl="1"/>
            <a:r>
              <a:rPr lang="en-US" dirty="0"/>
              <a:t>Sample data &amp; </a:t>
            </a:r>
            <a:r>
              <a:rPr lang="en-US" dirty="0" smtClean="0"/>
              <a:t>annotation</a:t>
            </a:r>
          </a:p>
          <a:p>
            <a:r>
              <a:rPr lang="en-US" dirty="0" smtClean="0"/>
              <a:t>Develop</a:t>
            </a:r>
            <a:endParaRPr lang="en-US" dirty="0"/>
          </a:p>
        </p:txBody>
      </p:sp>
    </p:spTree>
    <p:extLst>
      <p:ext uri="{BB962C8B-B14F-4D97-AF65-F5344CB8AC3E}">
        <p14:creationId xmlns:p14="http://schemas.microsoft.com/office/powerpoint/2010/main" val="1046354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have questions</a:t>
            </a:r>
            <a:endParaRPr lang="en-US" dirty="0"/>
          </a:p>
        </p:txBody>
      </p:sp>
      <p:sp>
        <p:nvSpPr>
          <p:cNvPr id="3" name="Content Placeholder 2"/>
          <p:cNvSpPr>
            <a:spLocks noGrp="1"/>
          </p:cNvSpPr>
          <p:nvPr>
            <p:ph idx="1"/>
          </p:nvPr>
        </p:nvSpPr>
        <p:spPr>
          <a:xfrm>
            <a:off x="677334" y="1736640"/>
            <a:ext cx="8596668" cy="4531156"/>
          </a:xfrm>
        </p:spPr>
        <p:txBody>
          <a:bodyPr>
            <a:normAutofit/>
          </a:bodyPr>
          <a:lstStyle/>
          <a:p>
            <a:r>
              <a:rPr lang="en-US" dirty="0" smtClean="0"/>
              <a:t>If you don’t understand a method or function, don’t skip it in your analysis</a:t>
            </a:r>
          </a:p>
          <a:p>
            <a:pPr marL="0" indent="0">
              <a:buNone/>
            </a:pPr>
            <a:endParaRPr lang="en-US" dirty="0" smtClean="0"/>
          </a:p>
          <a:p>
            <a:pPr>
              <a:buFont typeface="+mj-lt"/>
              <a:buAutoNum type="arabicPeriod"/>
            </a:pPr>
            <a:r>
              <a:rPr lang="en-US" dirty="0" smtClean="0"/>
              <a:t>Documentation</a:t>
            </a:r>
          </a:p>
          <a:p>
            <a:pPr>
              <a:buFont typeface="+mj-lt"/>
              <a:buAutoNum type="arabicPeriod"/>
            </a:pPr>
            <a:r>
              <a:rPr lang="en-US" dirty="0" smtClean="0"/>
              <a:t>Workflow &amp;/or Vignette</a:t>
            </a:r>
          </a:p>
          <a:p>
            <a:pPr>
              <a:buFont typeface="+mj-lt"/>
              <a:buAutoNum type="arabicPeriod"/>
            </a:pPr>
            <a:r>
              <a:rPr lang="en-US" dirty="0" smtClean="0"/>
              <a:t>Support Forum </a:t>
            </a:r>
          </a:p>
          <a:p>
            <a:pPr lvl="1"/>
            <a:r>
              <a:rPr lang="en-US" dirty="0" smtClean="0"/>
              <a:t>Authors respond directly quickly</a:t>
            </a:r>
          </a:p>
          <a:p>
            <a:pPr lvl="1"/>
            <a:r>
              <a:rPr lang="en-US" dirty="0" err="1" smtClean="0"/>
              <a:t>Biostars</a:t>
            </a:r>
            <a:r>
              <a:rPr lang="en-US" dirty="0" smtClean="0"/>
              <a:t>, r/stats, r/bioinformatics hit or miss</a:t>
            </a:r>
          </a:p>
          <a:p>
            <a:pPr>
              <a:buFont typeface="+mj-lt"/>
              <a:buAutoNum type="arabicPeriod"/>
            </a:pPr>
            <a:r>
              <a:rPr lang="en-US" dirty="0" smtClean="0"/>
              <a:t>Check again</a:t>
            </a:r>
          </a:p>
          <a:p>
            <a:pPr>
              <a:buFont typeface="+mj-lt"/>
              <a:buAutoNum type="arabicPeriod"/>
            </a:pPr>
            <a:r>
              <a:rPr lang="en-US" dirty="0" smtClean="0"/>
              <a:t>Technical issue? Update versions and packages, use GitHub issues</a:t>
            </a:r>
          </a:p>
          <a:p>
            <a:pPr>
              <a:buFont typeface="+mj-lt"/>
              <a:buAutoNum type="arabicPeriod"/>
            </a:pPr>
            <a:r>
              <a:rPr lang="en-US" dirty="0" smtClean="0"/>
              <a:t>Methodological question? Read papers on method (ex: history of FDR)</a:t>
            </a:r>
          </a:p>
          <a:p>
            <a:pPr>
              <a:buFont typeface="+mj-lt"/>
              <a:buAutoNum type="arabicPeriod"/>
            </a:pPr>
            <a:r>
              <a:rPr lang="en-US" dirty="0" smtClean="0"/>
              <a:t>Last resort: email author directly</a:t>
            </a:r>
            <a:endParaRPr lang="en-US" dirty="0"/>
          </a:p>
        </p:txBody>
      </p:sp>
    </p:spTree>
    <p:extLst>
      <p:ext uri="{BB962C8B-B14F-4D97-AF65-F5344CB8AC3E}">
        <p14:creationId xmlns:p14="http://schemas.microsoft.com/office/powerpoint/2010/main" val="1414355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EICC</a:t>
            </a:r>
            <a:endParaRPr lang="en-US" dirty="0"/>
          </a:p>
        </p:txBody>
      </p:sp>
      <p:sp>
        <p:nvSpPr>
          <p:cNvPr id="3" name="Content Placeholder 2"/>
          <p:cNvSpPr>
            <a:spLocks noGrp="1"/>
          </p:cNvSpPr>
          <p:nvPr>
            <p:ph idx="1"/>
          </p:nvPr>
        </p:nvSpPr>
        <p:spPr>
          <a:xfrm>
            <a:off x="677334" y="1354975"/>
            <a:ext cx="9447568" cy="5444836"/>
          </a:xfrm>
        </p:spPr>
        <p:txBody>
          <a:bodyPr>
            <a:normAutofit fontScale="55000" lnSpcReduction="20000"/>
          </a:bodyPr>
          <a:lstStyle/>
          <a:p>
            <a:pPr marL="0" indent="0">
              <a:buNone/>
            </a:pPr>
            <a:r>
              <a:rPr lang="en-US" sz="2100" b="1" dirty="0" smtClean="0"/>
              <a:t>RNASeq</a:t>
            </a:r>
          </a:p>
          <a:p>
            <a:r>
              <a:rPr lang="en-US" sz="2100" dirty="0" smtClean="0"/>
              <a:t>edgeR</a:t>
            </a:r>
          </a:p>
          <a:p>
            <a:pPr lvl="1"/>
            <a:r>
              <a:rPr lang="en-US" sz="1900" dirty="0" err="1" smtClean="0"/>
              <a:t>coolmap</a:t>
            </a:r>
            <a:endParaRPr lang="en-US" sz="1900" dirty="0" smtClean="0"/>
          </a:p>
          <a:p>
            <a:r>
              <a:rPr lang="en-US" sz="2100" dirty="0" smtClean="0"/>
              <a:t>DESeq2</a:t>
            </a:r>
          </a:p>
          <a:p>
            <a:pPr lvl="1"/>
            <a:r>
              <a:rPr lang="en-US" sz="1900" dirty="0" err="1" smtClean="0"/>
              <a:t>Apeglm</a:t>
            </a:r>
            <a:endParaRPr lang="en-US" sz="1900" dirty="0" smtClean="0"/>
          </a:p>
          <a:p>
            <a:pPr lvl="1"/>
            <a:r>
              <a:rPr lang="en-US" sz="1900" dirty="0" err="1" smtClean="0"/>
              <a:t>Pheatmap</a:t>
            </a:r>
            <a:endParaRPr lang="en-US" sz="1900" dirty="0" smtClean="0"/>
          </a:p>
          <a:p>
            <a:pPr lvl="1"/>
            <a:r>
              <a:rPr lang="en-US" sz="1900" dirty="0" err="1" smtClean="0"/>
              <a:t>Enhancedvolcano</a:t>
            </a:r>
            <a:r>
              <a:rPr lang="en-US" sz="1900" dirty="0" smtClean="0"/>
              <a:t/>
            </a:r>
            <a:br>
              <a:rPr lang="en-US" sz="1900" dirty="0" smtClean="0"/>
            </a:br>
            <a:endParaRPr lang="en-US" sz="1900" dirty="0" smtClean="0"/>
          </a:p>
          <a:p>
            <a:r>
              <a:rPr lang="en-US" sz="2100" dirty="0" err="1" smtClean="0"/>
              <a:t>Limma</a:t>
            </a:r>
            <a:endParaRPr lang="en-US" sz="2100" dirty="0" smtClean="0"/>
          </a:p>
          <a:p>
            <a:r>
              <a:rPr lang="en-US" sz="2100" dirty="0" err="1" smtClean="0"/>
              <a:t>Bayseq</a:t>
            </a:r>
            <a:endParaRPr lang="en-US" sz="2100" dirty="0" smtClean="0"/>
          </a:p>
          <a:p>
            <a:r>
              <a:rPr lang="en-US" sz="2100" dirty="0" err="1" smtClean="0"/>
              <a:t>Noiseq</a:t>
            </a:r>
            <a:endParaRPr lang="en-US" sz="2100" dirty="0" smtClean="0"/>
          </a:p>
          <a:p>
            <a:r>
              <a:rPr lang="en-US" sz="2100" dirty="0" err="1" smtClean="0"/>
              <a:t>SAMseq</a:t>
            </a:r>
            <a:endParaRPr lang="en-US" sz="2100" dirty="0" smtClean="0"/>
          </a:p>
          <a:p>
            <a:pPr marL="0" indent="0">
              <a:buNone/>
            </a:pPr>
            <a:endParaRPr lang="en-US" sz="2100" dirty="0" smtClean="0"/>
          </a:p>
          <a:p>
            <a:pPr marL="0" indent="0">
              <a:buNone/>
            </a:pPr>
            <a:r>
              <a:rPr lang="en-US" sz="2100" b="1" dirty="0" smtClean="0"/>
              <a:t>GO analysis</a:t>
            </a:r>
          </a:p>
          <a:p>
            <a:r>
              <a:rPr lang="en-US" sz="2100" dirty="0" smtClean="0"/>
              <a:t>Goseq</a:t>
            </a:r>
          </a:p>
          <a:p>
            <a:pPr lvl="1"/>
            <a:r>
              <a:rPr lang="en-US" sz="1900" dirty="0" err="1" smtClean="0"/>
              <a:t>AnnotationDbi</a:t>
            </a:r>
            <a:endParaRPr lang="en-US" sz="1900" dirty="0"/>
          </a:p>
          <a:p>
            <a:pPr marL="57150" indent="0">
              <a:buNone/>
            </a:pPr>
            <a:r>
              <a:rPr lang="en-US" sz="2100" b="1" dirty="0" smtClean="0"/>
              <a:t>16s Microbiome</a:t>
            </a:r>
          </a:p>
          <a:p>
            <a:r>
              <a:rPr lang="en-US" sz="2100" dirty="0" err="1" smtClean="0"/>
              <a:t>Phyloseq</a:t>
            </a:r>
            <a:r>
              <a:rPr lang="en-US" sz="2100" dirty="0" smtClean="0"/>
              <a:t> + LDM (pending)</a:t>
            </a:r>
          </a:p>
          <a:p>
            <a:pPr marL="0" indent="0">
              <a:buNone/>
            </a:pPr>
            <a:endParaRPr lang="en-US" sz="2100" dirty="0" smtClean="0"/>
          </a:p>
          <a:p>
            <a:pPr marL="0" indent="0">
              <a:buNone/>
            </a:pPr>
            <a:r>
              <a:rPr lang="en-US" sz="2100" b="1" dirty="0" smtClean="0"/>
              <a:t>Coming soon: proteomics and </a:t>
            </a:r>
            <a:r>
              <a:rPr lang="en-US" sz="2100" b="1" dirty="0" err="1" smtClean="0"/>
              <a:t>scRNA</a:t>
            </a:r>
            <a:endParaRPr lang="en-US" sz="2100" b="1" dirty="0" smtClean="0"/>
          </a:p>
          <a:p>
            <a:endParaRPr lang="en-US" dirty="0"/>
          </a:p>
        </p:txBody>
      </p:sp>
    </p:spTree>
    <p:extLst>
      <p:ext uri="{BB962C8B-B14F-4D97-AF65-F5344CB8AC3E}">
        <p14:creationId xmlns:p14="http://schemas.microsoft.com/office/powerpoint/2010/main" val="496328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of a Walkthrough</a:t>
            </a:r>
            <a:endParaRPr lang="en-US" dirty="0"/>
          </a:p>
        </p:txBody>
      </p:sp>
      <p:sp>
        <p:nvSpPr>
          <p:cNvPr id="3" name="Content Placeholder 2"/>
          <p:cNvSpPr>
            <a:spLocks noGrp="1"/>
          </p:cNvSpPr>
          <p:nvPr>
            <p:ph idx="1"/>
          </p:nvPr>
        </p:nvSpPr>
        <p:spPr/>
        <p:txBody>
          <a:bodyPr/>
          <a:lstStyle/>
          <a:p>
            <a:r>
              <a:rPr lang="en-US" dirty="0" smtClean="0"/>
              <a:t>DESeq2</a:t>
            </a:r>
          </a:p>
          <a:p>
            <a:r>
              <a:rPr lang="en-US" dirty="0" smtClean="0"/>
              <a:t>Enhanced Volcano</a:t>
            </a:r>
            <a:endParaRPr lang="en-US" dirty="0"/>
          </a:p>
        </p:txBody>
      </p:sp>
    </p:spTree>
    <p:extLst>
      <p:ext uri="{BB962C8B-B14F-4D97-AF65-F5344CB8AC3E}">
        <p14:creationId xmlns:p14="http://schemas.microsoft.com/office/powerpoint/2010/main" val="1920532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Prepare a response for discussion: </a:t>
            </a:r>
          </a:p>
          <a:p>
            <a:pPr lvl="1"/>
            <a:r>
              <a:rPr lang="en-US" dirty="0"/>
              <a:t>Recall lecture on reproducible research and think about what makes a method reproducible or not</a:t>
            </a:r>
          </a:p>
          <a:p>
            <a:pPr lvl="1"/>
            <a:r>
              <a:rPr lang="en-US" dirty="0" smtClean="0"/>
              <a:t>List 1-2 examples from the Bioconductor website that support or refute that its methods are reproducible</a:t>
            </a:r>
          </a:p>
          <a:p>
            <a:r>
              <a:rPr lang="en-US" dirty="0" smtClean="0"/>
              <a:t>HW 3 due 2/18</a:t>
            </a:r>
          </a:p>
          <a:p>
            <a:pPr lvl="1"/>
            <a:r>
              <a:rPr lang="en-US" dirty="0" smtClean="0"/>
              <a:t>Get creative with the color scheme, axes</a:t>
            </a:r>
          </a:p>
        </p:txBody>
      </p:sp>
    </p:spTree>
    <p:extLst>
      <p:ext uri="{BB962C8B-B14F-4D97-AF65-F5344CB8AC3E}">
        <p14:creationId xmlns:p14="http://schemas.microsoft.com/office/powerpoint/2010/main" val="1555043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curious</a:t>
            </a:r>
            <a:endParaRPr lang="en-US" dirty="0"/>
          </a:p>
        </p:txBody>
      </p:sp>
      <p:sp>
        <p:nvSpPr>
          <p:cNvPr id="3" name="Content Placeholder 2"/>
          <p:cNvSpPr>
            <a:spLocks noGrp="1"/>
          </p:cNvSpPr>
          <p:nvPr>
            <p:ph idx="1"/>
          </p:nvPr>
        </p:nvSpPr>
        <p:spPr/>
        <p:txBody>
          <a:bodyPr/>
          <a:lstStyle/>
          <a:p>
            <a:r>
              <a:rPr lang="en-US" dirty="0" smtClean="0">
                <a:hlinkClick r:id="rId2"/>
              </a:rPr>
              <a:t>Look through workflows and pick one out that looks interesting to you, feel free to email or schedule office hours with questions about it </a:t>
            </a:r>
          </a:p>
          <a:p>
            <a:r>
              <a:rPr lang="en-US" dirty="0" smtClean="0">
                <a:hlinkClick r:id="rId2"/>
              </a:rPr>
              <a:t>https</a:t>
            </a:r>
            <a:r>
              <a:rPr lang="en-US" dirty="0">
                <a:hlinkClick r:id="rId2"/>
              </a:rPr>
              <a:t>://bioconductor.org/packages/release/BiocViews.html#___Workflow</a:t>
            </a:r>
            <a:endParaRPr lang="en-US" dirty="0"/>
          </a:p>
        </p:txBody>
      </p:sp>
    </p:spTree>
    <p:extLst>
      <p:ext uri="{BB962C8B-B14F-4D97-AF65-F5344CB8AC3E}">
        <p14:creationId xmlns:p14="http://schemas.microsoft.com/office/powerpoint/2010/main" val="477072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&amp; Resources</a:t>
            </a:r>
            <a:endParaRPr lang="en-US" dirty="0"/>
          </a:p>
        </p:txBody>
      </p:sp>
      <p:sp>
        <p:nvSpPr>
          <p:cNvPr id="3" name="Content Placeholder 2"/>
          <p:cNvSpPr>
            <a:spLocks noGrp="1"/>
          </p:cNvSpPr>
          <p:nvPr>
            <p:ph idx="1"/>
          </p:nvPr>
        </p:nvSpPr>
        <p:spPr>
          <a:xfrm>
            <a:off x="677333" y="2160589"/>
            <a:ext cx="8940491" cy="3880773"/>
          </a:xfrm>
        </p:spPr>
        <p:txBody>
          <a:bodyPr/>
          <a:lstStyle/>
          <a:p>
            <a:pPr marL="0" indent="0">
              <a:buNone/>
            </a:pPr>
            <a:r>
              <a:rPr lang="en-US" dirty="0">
                <a:hlinkClick r:id="rId2"/>
              </a:rPr>
              <a:t>https://bioconductor.org/about</a:t>
            </a:r>
            <a:r>
              <a:rPr lang="en-US" dirty="0" smtClean="0">
                <a:hlinkClick r:id="rId2"/>
              </a:rPr>
              <a:t>/</a:t>
            </a:r>
            <a:endParaRPr lang="en-US" dirty="0" smtClean="0"/>
          </a:p>
          <a:p>
            <a:pPr marL="0" indent="0">
              <a:buNone/>
            </a:pPr>
            <a:r>
              <a:rPr lang="en-US" dirty="0">
                <a:hlinkClick r:id="rId3"/>
              </a:rPr>
              <a:t>https://bioconductor.org/help/faq/</a:t>
            </a:r>
            <a:endParaRPr lang="en-US" dirty="0" smtClean="0"/>
          </a:p>
          <a:p>
            <a:pPr marL="0" indent="0">
              <a:buNone/>
            </a:pPr>
            <a:r>
              <a:rPr lang="en-US" dirty="0">
                <a:hlinkClick r:id="rId4"/>
              </a:rPr>
              <a:t>https://bioconductor.org/help/course-materials</a:t>
            </a:r>
            <a:r>
              <a:rPr lang="en-US" dirty="0" smtClean="0">
                <a:hlinkClick r:id="rId4"/>
              </a:rPr>
              <a:t>/</a:t>
            </a:r>
            <a:endParaRPr lang="en-US" dirty="0" smtClean="0"/>
          </a:p>
          <a:p>
            <a:pPr marL="0" indent="0">
              <a:buNone/>
            </a:pPr>
            <a:r>
              <a:rPr lang="en-US" dirty="0">
                <a:hlinkClick r:id="rId5"/>
              </a:rPr>
              <a:t>https://bioconductor.org/help/community</a:t>
            </a:r>
            <a:r>
              <a:rPr lang="en-US" dirty="0" smtClean="0">
                <a:hlinkClick r:id="rId5"/>
              </a:rPr>
              <a:t>/</a:t>
            </a:r>
            <a:endParaRPr lang="en-US" dirty="0" smtClean="0"/>
          </a:p>
          <a:p>
            <a:pPr marL="0" indent="0">
              <a:buNone/>
            </a:pPr>
            <a:r>
              <a:rPr lang="en-US" dirty="0">
                <a:hlinkClick r:id="rId6"/>
              </a:rPr>
              <a:t>https://bioconductor.org/help/support</a:t>
            </a:r>
            <a:r>
              <a:rPr lang="en-US" dirty="0" smtClean="0">
                <a:hlinkClick r:id="rId6"/>
              </a:rPr>
              <a:t>/</a:t>
            </a:r>
            <a:endParaRPr lang="en-US" dirty="0" smtClean="0"/>
          </a:p>
          <a:p>
            <a:pPr marL="0" indent="0">
              <a:buNone/>
            </a:pPr>
            <a:endParaRPr lang="en-US" dirty="0"/>
          </a:p>
          <a:p>
            <a:pPr marL="0" indent="0">
              <a:buNone/>
            </a:pPr>
            <a:r>
              <a:rPr lang="en-US" dirty="0" smtClean="0">
                <a:hlinkClick r:id="rId7"/>
              </a:rPr>
              <a:t>Bioconductor for Genomic Data Science </a:t>
            </a:r>
            <a:r>
              <a:rPr lang="en-US" dirty="0" smtClean="0"/>
              <a:t>from Johns Hopkins University on Coursera</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29483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a:t>
            </a:r>
            <a:endParaRPr lang="en-US" dirty="0"/>
          </a:p>
        </p:txBody>
      </p:sp>
      <p:sp>
        <p:nvSpPr>
          <p:cNvPr id="3" name="Content Placeholder 2"/>
          <p:cNvSpPr>
            <a:spLocks noGrp="1"/>
          </p:cNvSpPr>
          <p:nvPr>
            <p:ph idx="1"/>
          </p:nvPr>
        </p:nvSpPr>
        <p:spPr>
          <a:xfrm>
            <a:off x="677334" y="2160589"/>
            <a:ext cx="6903873" cy="3880773"/>
          </a:xfrm>
        </p:spPr>
        <p:txBody>
          <a:bodyPr/>
          <a:lstStyle/>
          <a:p>
            <a:r>
              <a:rPr lang="en-US" dirty="0" smtClean="0"/>
              <a:t>HW 2 due today</a:t>
            </a:r>
          </a:p>
          <a:p>
            <a:r>
              <a:rPr lang="en-US" dirty="0" smtClean="0"/>
              <a:t>Thanks for scheduling office hours with Kimberley and I!</a:t>
            </a:r>
          </a:p>
          <a:p>
            <a:r>
              <a:rPr lang="en-US" dirty="0" smtClean="0"/>
              <a:t>Questions, comments, feedback?</a:t>
            </a:r>
            <a:endParaRPr lang="en-US" dirty="0"/>
          </a:p>
        </p:txBody>
      </p:sp>
    </p:spTree>
    <p:extLst>
      <p:ext uri="{BB962C8B-B14F-4D97-AF65-F5344CB8AC3E}">
        <p14:creationId xmlns:p14="http://schemas.microsoft.com/office/powerpoint/2010/main" val="324587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dirty="0" smtClean="0"/>
              <a:t>Last class: </a:t>
            </a:r>
          </a:p>
          <a:p>
            <a:pPr lvl="1"/>
            <a:r>
              <a:rPr lang="en-US" dirty="0" smtClean="0"/>
              <a:t>HW1 grade review</a:t>
            </a:r>
          </a:p>
          <a:p>
            <a:pPr lvl="1"/>
            <a:r>
              <a:rPr lang="en-US" dirty="0" smtClean="0"/>
              <a:t>Python Basics (Practice)</a:t>
            </a:r>
          </a:p>
          <a:p>
            <a:r>
              <a:rPr lang="en-US" dirty="0" smtClean="0"/>
              <a:t>This class:</a:t>
            </a:r>
          </a:p>
          <a:p>
            <a:pPr lvl="1"/>
            <a:r>
              <a:rPr lang="en-US" dirty="0" smtClean="0"/>
              <a:t>Introduction to Bioconductor I</a:t>
            </a:r>
          </a:p>
          <a:p>
            <a:pPr indent="-285750"/>
            <a:r>
              <a:rPr lang="en-US" dirty="0" smtClean="0"/>
              <a:t>Next class:</a:t>
            </a:r>
          </a:p>
          <a:p>
            <a:pPr lvl="1"/>
            <a:r>
              <a:rPr lang="en-US" dirty="0" smtClean="0"/>
              <a:t>Introduction to Bioconductor II</a:t>
            </a:r>
          </a:p>
          <a:p>
            <a:pPr marL="457200" lvl="1" indent="0">
              <a:buNone/>
            </a:pPr>
            <a:endParaRPr lang="en-US" dirty="0"/>
          </a:p>
        </p:txBody>
      </p:sp>
    </p:spTree>
    <p:extLst>
      <p:ext uri="{BB962C8B-B14F-4D97-AF65-F5344CB8AC3E}">
        <p14:creationId xmlns:p14="http://schemas.microsoft.com/office/powerpoint/2010/main" val="2925747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normAutofit lnSpcReduction="10000"/>
          </a:bodyPr>
          <a:lstStyle/>
          <a:p>
            <a:r>
              <a:rPr lang="en-US" dirty="0" smtClean="0"/>
              <a:t>Your lab just got a grant to do a bulk RNASeq project. Sweet!</a:t>
            </a:r>
          </a:p>
          <a:p>
            <a:r>
              <a:rPr lang="en-US" dirty="0" smtClean="0"/>
              <a:t>Your lab partner is handling the data collection and you have volunteered to learn to do the analysis.</a:t>
            </a:r>
          </a:p>
          <a:p>
            <a:r>
              <a:rPr lang="en-US" dirty="0" smtClean="0"/>
              <a:t>This is your first analysis project. You have no experience in these methods and maybe you have had some math classes and maybe you haven’t. </a:t>
            </a:r>
          </a:p>
          <a:p>
            <a:r>
              <a:rPr lang="en-US" dirty="0" smtClean="0"/>
              <a:t>Your P.I. has seen a few papers on experiments using RNASeq but primarily wants you to replicate the graphs in the papers, their expertise is not in the analysis methods</a:t>
            </a:r>
          </a:p>
          <a:p>
            <a:r>
              <a:rPr lang="en-US" dirty="0" smtClean="0"/>
              <a:t>You know of some faculty who specialize in analysis of this type of data and could ask them but you want to be able to come to them with thoughtful questions </a:t>
            </a:r>
          </a:p>
          <a:p>
            <a:r>
              <a:rPr lang="en-US" dirty="0" smtClean="0"/>
              <a:t>What would you do?</a:t>
            </a:r>
            <a:endParaRPr lang="en-US" dirty="0"/>
          </a:p>
        </p:txBody>
      </p:sp>
    </p:spTree>
    <p:extLst>
      <p:ext uri="{BB962C8B-B14F-4D97-AF65-F5344CB8AC3E}">
        <p14:creationId xmlns:p14="http://schemas.microsoft.com/office/powerpoint/2010/main" val="910623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options</a:t>
            </a:r>
            <a:endParaRPr lang="en-US" dirty="0"/>
          </a:p>
        </p:txBody>
      </p:sp>
      <p:sp>
        <p:nvSpPr>
          <p:cNvPr id="3" name="Content Placeholder 2"/>
          <p:cNvSpPr>
            <a:spLocks noGrp="1"/>
          </p:cNvSpPr>
          <p:nvPr>
            <p:ph idx="1"/>
          </p:nvPr>
        </p:nvSpPr>
        <p:spPr/>
        <p:txBody>
          <a:bodyPr/>
          <a:lstStyle/>
          <a:p>
            <a:r>
              <a:rPr lang="en-US" dirty="0" smtClean="0"/>
              <a:t>Blind keyword search </a:t>
            </a:r>
          </a:p>
          <a:p>
            <a:pPr lvl="1"/>
            <a:r>
              <a:rPr lang="en-US" dirty="0" smtClean="0"/>
              <a:t>How do you evaluate these for accuracy?</a:t>
            </a:r>
          </a:p>
          <a:p>
            <a:r>
              <a:rPr lang="en-US" dirty="0" smtClean="0"/>
              <a:t>Coursera or other MOOC search</a:t>
            </a:r>
          </a:p>
          <a:p>
            <a:pPr lvl="1"/>
            <a:r>
              <a:rPr lang="en-US" dirty="0" smtClean="0"/>
              <a:t>Maybe only need 1-2 of the many methods covered in a course</a:t>
            </a:r>
          </a:p>
          <a:p>
            <a:r>
              <a:rPr lang="en-US" dirty="0"/>
              <a:t>University </a:t>
            </a:r>
            <a:r>
              <a:rPr lang="en-US" dirty="0" smtClean="0"/>
              <a:t>Department search</a:t>
            </a:r>
          </a:p>
          <a:p>
            <a:pPr lvl="1"/>
            <a:r>
              <a:rPr lang="en-US" dirty="0" smtClean="0"/>
              <a:t>Maybe a bit too technical</a:t>
            </a:r>
          </a:p>
          <a:p>
            <a:pPr lvl="1"/>
            <a:r>
              <a:rPr lang="en-US" dirty="0" smtClean="0"/>
              <a:t>Inconsistent naming schema</a:t>
            </a:r>
            <a:endParaRPr lang="en-US" dirty="0"/>
          </a:p>
          <a:p>
            <a:endParaRPr lang="en-US" dirty="0"/>
          </a:p>
        </p:txBody>
      </p:sp>
    </p:spTree>
    <p:extLst>
      <p:ext uri="{BB962C8B-B14F-4D97-AF65-F5344CB8AC3E}">
        <p14:creationId xmlns:p14="http://schemas.microsoft.com/office/powerpoint/2010/main" val="416939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Bioconductor: A resource, a community</a:t>
            </a:r>
            <a:endParaRPr lang="en-US" dirty="0"/>
          </a:p>
        </p:txBody>
      </p:sp>
      <p:sp>
        <p:nvSpPr>
          <p:cNvPr id="3" name="Content Placeholder 2"/>
          <p:cNvSpPr>
            <a:spLocks noGrp="1"/>
          </p:cNvSpPr>
          <p:nvPr>
            <p:ph idx="1"/>
          </p:nvPr>
        </p:nvSpPr>
        <p:spPr/>
        <p:txBody>
          <a:bodyPr/>
          <a:lstStyle/>
          <a:p>
            <a:pPr marL="0" indent="0" algn="ctr">
              <a:buNone/>
            </a:pPr>
            <a:r>
              <a:rPr lang="en-US" dirty="0" smtClean="0"/>
              <a:t>“to promote the statistical analysis and comprehension of current and emerging high through-put biological assays”</a:t>
            </a:r>
          </a:p>
          <a:p>
            <a:pPr marL="0" indent="0" algn="ctr">
              <a:buNone/>
            </a:pPr>
            <a:endParaRPr lang="en-US" dirty="0" smtClean="0"/>
          </a:p>
          <a:p>
            <a:pPr marL="0" indent="0" algn="ctr">
              <a:buNone/>
            </a:pPr>
            <a:endParaRPr lang="en-US" dirty="0" smtClean="0"/>
          </a:p>
          <a:p>
            <a:r>
              <a:rPr lang="en-US" dirty="0" smtClean="0"/>
              <a:t>Primarily in R (see </a:t>
            </a:r>
            <a:r>
              <a:rPr lang="en-US" dirty="0" err="1" smtClean="0"/>
              <a:t>BioPython</a:t>
            </a:r>
            <a:r>
              <a:rPr lang="en-US" dirty="0" smtClean="0"/>
              <a:t>)</a:t>
            </a:r>
          </a:p>
          <a:p>
            <a:r>
              <a:rPr lang="en-US" dirty="0" smtClean="0"/>
              <a:t>Open-source</a:t>
            </a:r>
          </a:p>
          <a:p>
            <a:r>
              <a:rPr lang="en-US" dirty="0" smtClean="0"/>
              <a:t>Collaborative</a:t>
            </a:r>
          </a:p>
          <a:p>
            <a:r>
              <a:rPr lang="en-US" dirty="0" smtClean="0"/>
              <a:t>Reproducible research</a:t>
            </a:r>
          </a:p>
          <a:p>
            <a:pPr marL="0" indent="0">
              <a:buNone/>
            </a:pPr>
            <a:endParaRPr lang="en-US" dirty="0"/>
          </a:p>
        </p:txBody>
      </p:sp>
    </p:spTree>
    <p:extLst>
      <p:ext uri="{BB962C8B-B14F-4D97-AF65-F5344CB8AC3E}">
        <p14:creationId xmlns:p14="http://schemas.microsoft.com/office/powerpoint/2010/main" val="251317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a:t>P</a:t>
            </a:r>
            <a:r>
              <a:rPr lang="en-US" dirty="0" smtClean="0"/>
              <a:t>rovide access </a:t>
            </a:r>
            <a:r>
              <a:rPr lang="en-US" dirty="0"/>
              <a:t>to a </a:t>
            </a:r>
            <a:r>
              <a:rPr lang="en-US" dirty="0" smtClean="0"/>
              <a:t>range </a:t>
            </a:r>
            <a:r>
              <a:rPr lang="en-US" dirty="0"/>
              <a:t>of </a:t>
            </a:r>
            <a:r>
              <a:rPr lang="en-US" b="1" dirty="0" smtClean="0"/>
              <a:t>rigorous statistical </a:t>
            </a:r>
            <a:r>
              <a:rPr lang="en-US" b="1" dirty="0"/>
              <a:t>and graphical methods </a:t>
            </a:r>
            <a:r>
              <a:rPr lang="en-US" dirty="0"/>
              <a:t>for the analysis of genomic </a:t>
            </a:r>
            <a:r>
              <a:rPr lang="en-US" dirty="0" smtClean="0"/>
              <a:t>data</a:t>
            </a:r>
            <a:endParaRPr lang="en-US" dirty="0"/>
          </a:p>
          <a:p>
            <a:r>
              <a:rPr lang="en-US" b="1" dirty="0" smtClean="0"/>
              <a:t>Facilitate inclusion </a:t>
            </a:r>
            <a:r>
              <a:rPr lang="en-US" dirty="0" smtClean="0"/>
              <a:t>of </a:t>
            </a:r>
            <a:r>
              <a:rPr lang="en-US" dirty="0"/>
              <a:t>biological metadata in the analysis of genomic data, </a:t>
            </a:r>
            <a:r>
              <a:rPr lang="en-US" dirty="0" smtClean="0"/>
              <a:t>	e.g</a:t>
            </a:r>
            <a:r>
              <a:rPr lang="en-US" dirty="0"/>
              <a:t>. literature data from PubMed, annotation data from Entrez </a:t>
            </a:r>
            <a:r>
              <a:rPr lang="en-US" dirty="0" smtClean="0"/>
              <a:t>genes</a:t>
            </a:r>
            <a:endParaRPr lang="en-US" dirty="0"/>
          </a:p>
          <a:p>
            <a:r>
              <a:rPr lang="en-US" dirty="0"/>
              <a:t>P</a:t>
            </a:r>
            <a:r>
              <a:rPr lang="en-US" dirty="0" smtClean="0"/>
              <a:t>rovide </a:t>
            </a:r>
            <a:r>
              <a:rPr lang="en-US" dirty="0"/>
              <a:t>a </a:t>
            </a:r>
            <a:r>
              <a:rPr lang="en-US" b="1" dirty="0"/>
              <a:t>common software platform </a:t>
            </a:r>
            <a:r>
              <a:rPr lang="en-US" dirty="0" smtClean="0"/>
              <a:t>enabling </a:t>
            </a:r>
            <a:r>
              <a:rPr lang="en-US" dirty="0"/>
              <a:t>the </a:t>
            </a:r>
            <a:r>
              <a:rPr lang="en-US" dirty="0" smtClean="0"/>
              <a:t>development </a:t>
            </a:r>
            <a:r>
              <a:rPr lang="en-US" dirty="0"/>
              <a:t>and deployment of extensible, scalable, and interoperable </a:t>
            </a:r>
            <a:r>
              <a:rPr lang="en-US" dirty="0" smtClean="0"/>
              <a:t>software</a:t>
            </a:r>
            <a:endParaRPr lang="en-US" dirty="0"/>
          </a:p>
          <a:p>
            <a:r>
              <a:rPr lang="en-US" dirty="0"/>
              <a:t>F</a:t>
            </a:r>
            <a:r>
              <a:rPr lang="en-US" dirty="0" smtClean="0"/>
              <a:t>urther </a:t>
            </a:r>
            <a:r>
              <a:rPr lang="en-US" dirty="0"/>
              <a:t>scientific understanding by producing </a:t>
            </a:r>
            <a:r>
              <a:rPr lang="en-US" b="1" dirty="0"/>
              <a:t>high-quality </a:t>
            </a:r>
            <a:r>
              <a:rPr lang="en-US" b="1" dirty="0" smtClean="0"/>
              <a:t>documentation</a:t>
            </a:r>
            <a:r>
              <a:rPr lang="en-US" dirty="0"/>
              <a:t> and </a:t>
            </a:r>
            <a:r>
              <a:rPr lang="en-US" b="1" dirty="0"/>
              <a:t>reproducible </a:t>
            </a:r>
            <a:r>
              <a:rPr lang="en-US" b="1" dirty="0" smtClean="0"/>
              <a:t>research</a:t>
            </a:r>
            <a:endParaRPr lang="en-US" b="1" dirty="0"/>
          </a:p>
          <a:p>
            <a:r>
              <a:rPr lang="en-US" b="1" dirty="0" smtClean="0"/>
              <a:t>Train</a:t>
            </a:r>
            <a:r>
              <a:rPr lang="en-US" b="1" dirty="0"/>
              <a:t> researchers </a:t>
            </a:r>
            <a:r>
              <a:rPr lang="en-US" dirty="0"/>
              <a:t>on computational and statistical methods for the analysis of genomic </a:t>
            </a:r>
            <a:r>
              <a:rPr lang="en-US" dirty="0" smtClean="0"/>
              <a:t>data</a:t>
            </a:r>
            <a:endParaRPr lang="en-US" dirty="0"/>
          </a:p>
        </p:txBody>
      </p:sp>
      <p:sp>
        <p:nvSpPr>
          <p:cNvPr id="4" name="Rectangle 3"/>
          <p:cNvSpPr/>
          <p:nvPr/>
        </p:nvSpPr>
        <p:spPr>
          <a:xfrm>
            <a:off x="422394" y="6488668"/>
            <a:ext cx="2466060" cy="276999"/>
          </a:xfrm>
          <a:prstGeom prst="rect">
            <a:avLst/>
          </a:prstGeom>
        </p:spPr>
        <p:txBody>
          <a:bodyPr wrap="none">
            <a:spAutoFit/>
          </a:bodyPr>
          <a:lstStyle/>
          <a:p>
            <a:r>
              <a:rPr lang="en-US" sz="1200" dirty="0"/>
              <a:t>https://bioconductor.org/about/</a:t>
            </a:r>
          </a:p>
        </p:txBody>
      </p:sp>
    </p:spTree>
    <p:extLst>
      <p:ext uri="{BB962C8B-B14F-4D97-AF65-F5344CB8AC3E}">
        <p14:creationId xmlns:p14="http://schemas.microsoft.com/office/powerpoint/2010/main" val="4247976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it mean to be open-source?</a:t>
            </a:r>
            <a:endParaRPr lang="en-US" dirty="0"/>
          </a:p>
        </p:txBody>
      </p:sp>
      <p:sp>
        <p:nvSpPr>
          <p:cNvPr id="3" name="Content Placeholder 2"/>
          <p:cNvSpPr>
            <a:spLocks noGrp="1"/>
          </p:cNvSpPr>
          <p:nvPr>
            <p:ph idx="1"/>
          </p:nvPr>
        </p:nvSpPr>
        <p:spPr>
          <a:xfrm>
            <a:off x="677333" y="1529543"/>
            <a:ext cx="7577205" cy="5220392"/>
          </a:xfrm>
        </p:spPr>
        <p:txBody>
          <a:bodyPr>
            <a:normAutofit lnSpcReduction="10000"/>
          </a:bodyPr>
          <a:lstStyle/>
          <a:p>
            <a:r>
              <a:rPr lang="en-US" sz="1700" dirty="0"/>
              <a:t>D</a:t>
            </a:r>
            <a:r>
              <a:rPr lang="en-US" sz="1700" dirty="0" smtClean="0"/>
              <a:t>istribution </a:t>
            </a:r>
            <a:r>
              <a:rPr lang="en-US" sz="1700" dirty="0"/>
              <a:t>via a public subversion (version control) </a:t>
            </a:r>
            <a:r>
              <a:rPr lang="en-US" sz="1700" dirty="0" smtClean="0"/>
              <a:t>server </a:t>
            </a:r>
          </a:p>
          <a:p>
            <a:pPr lvl="1"/>
            <a:r>
              <a:rPr lang="en-US" sz="1500" dirty="0" smtClean="0"/>
              <a:t>usually GitHub</a:t>
            </a:r>
          </a:p>
          <a:p>
            <a:pPr marL="457200" lvl="1" indent="0">
              <a:buNone/>
            </a:pPr>
            <a:endParaRPr lang="en-US" sz="1700" dirty="0" smtClean="0"/>
          </a:p>
          <a:p>
            <a:r>
              <a:rPr lang="en-US" sz="1700" dirty="0" smtClean="0"/>
              <a:t>Almost </a:t>
            </a:r>
            <a:r>
              <a:rPr lang="en-US" sz="1700" dirty="0"/>
              <a:t>all contributions exist under </a:t>
            </a:r>
            <a:r>
              <a:rPr lang="en-US" sz="1700" dirty="0" smtClean="0"/>
              <a:t>open </a:t>
            </a:r>
            <a:r>
              <a:rPr lang="en-US" sz="1700" dirty="0"/>
              <a:t>source </a:t>
            </a:r>
            <a:r>
              <a:rPr lang="en-US" sz="1700" dirty="0" smtClean="0"/>
              <a:t>licensing</a:t>
            </a:r>
          </a:p>
          <a:p>
            <a:pPr marL="0" indent="0">
              <a:buNone/>
            </a:pPr>
            <a:endParaRPr lang="en-US" sz="1700" dirty="0" smtClean="0"/>
          </a:p>
          <a:p>
            <a:r>
              <a:rPr lang="en-US" sz="1700" dirty="0" smtClean="0"/>
              <a:t>Algorithms are described in detail and easily accessible </a:t>
            </a:r>
          </a:p>
          <a:p>
            <a:pPr lvl="1"/>
            <a:r>
              <a:rPr lang="en-US" sz="1500" dirty="0" smtClean="0"/>
              <a:t>contrast with GUI programs like DAVID or </a:t>
            </a:r>
            <a:r>
              <a:rPr lang="en-US" sz="1500" dirty="0" err="1" smtClean="0"/>
              <a:t>nanostring</a:t>
            </a:r>
            <a:endParaRPr lang="en-US" sz="1500" dirty="0" smtClean="0"/>
          </a:p>
          <a:p>
            <a:pPr marL="457200" lvl="1" indent="0">
              <a:buNone/>
            </a:pPr>
            <a:endParaRPr lang="en-US" sz="1500" dirty="0" smtClean="0"/>
          </a:p>
          <a:p>
            <a:r>
              <a:rPr lang="en-US" sz="1700" dirty="0" smtClean="0"/>
              <a:t>Bugs are reported and patched in a public forum </a:t>
            </a:r>
          </a:p>
          <a:p>
            <a:pPr lvl="1"/>
            <a:r>
              <a:rPr lang="en-US" sz="1500" dirty="0" smtClean="0"/>
              <a:t>also usually GitHub</a:t>
            </a:r>
          </a:p>
          <a:p>
            <a:pPr lvl="1"/>
            <a:r>
              <a:rPr lang="en-US" sz="1500" dirty="0" smtClean="0"/>
              <a:t>You can just email authors but only after trying Support</a:t>
            </a:r>
          </a:p>
          <a:p>
            <a:pPr marL="0" indent="0">
              <a:buNone/>
            </a:pPr>
            <a:endParaRPr lang="en-US" sz="1700" dirty="0" smtClean="0"/>
          </a:p>
          <a:p>
            <a:r>
              <a:rPr lang="en-US" sz="1700" dirty="0"/>
              <a:t>E</a:t>
            </a:r>
            <a:r>
              <a:rPr lang="en-US" sz="1700" dirty="0" smtClean="0"/>
              <a:t>nsure </a:t>
            </a:r>
            <a:r>
              <a:rPr lang="en-US" sz="1700" dirty="0"/>
              <a:t>that the international scientific community is the owner of the software tools needed to carry out </a:t>
            </a:r>
            <a:r>
              <a:rPr lang="en-US" sz="1700" dirty="0" smtClean="0"/>
              <a:t>research</a:t>
            </a:r>
          </a:p>
          <a:p>
            <a:pPr lvl="1"/>
            <a:r>
              <a:rPr lang="en-US" sz="1500" dirty="0" smtClean="0"/>
              <a:t>Right to question, improve, and repair around the world</a:t>
            </a:r>
          </a:p>
          <a:p>
            <a:pPr marL="457200" lvl="1" indent="0">
              <a:buNone/>
            </a:pPr>
            <a:endParaRPr lang="en-US" sz="1400" dirty="0"/>
          </a:p>
          <a:p>
            <a:endParaRPr lang="en-US" dirty="0"/>
          </a:p>
        </p:txBody>
      </p:sp>
    </p:spTree>
    <p:extLst>
      <p:ext uri="{BB962C8B-B14F-4D97-AF65-F5344CB8AC3E}">
        <p14:creationId xmlns:p14="http://schemas.microsoft.com/office/powerpoint/2010/main" val="9862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Open-source collaboration &amp; competition to publish first</a:t>
            </a:r>
            <a:endParaRPr lang="en-US" dirty="0"/>
          </a:p>
        </p:txBody>
      </p:sp>
      <p:sp>
        <p:nvSpPr>
          <p:cNvPr id="3" name="Content Placeholder 2"/>
          <p:cNvSpPr>
            <a:spLocks noGrp="1"/>
          </p:cNvSpPr>
          <p:nvPr>
            <p:ph idx="1"/>
          </p:nvPr>
        </p:nvSpPr>
        <p:spPr/>
        <p:txBody>
          <a:bodyPr/>
          <a:lstStyle/>
          <a:p>
            <a:r>
              <a:rPr lang="en-US" dirty="0" smtClean="0"/>
              <a:t>Have you encountered this apparent dichotomy? </a:t>
            </a:r>
          </a:p>
          <a:p>
            <a:r>
              <a:rPr lang="en-US" dirty="0" smtClean="0"/>
              <a:t>How do you think we should address it?</a:t>
            </a:r>
          </a:p>
          <a:p>
            <a:r>
              <a:rPr lang="en-US" dirty="0" smtClean="0"/>
              <a:t>How do you resolve it for yourself?</a:t>
            </a:r>
          </a:p>
          <a:p>
            <a:endParaRPr lang="en-US" dirty="0"/>
          </a:p>
        </p:txBody>
      </p:sp>
    </p:spTree>
    <p:extLst>
      <p:ext uri="{BB962C8B-B14F-4D97-AF65-F5344CB8AC3E}">
        <p14:creationId xmlns:p14="http://schemas.microsoft.com/office/powerpoint/2010/main" val="876867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74</TotalTime>
  <Words>662</Words>
  <Application>Microsoft Office PowerPoint</Application>
  <PresentationFormat>Widescreen</PresentationFormat>
  <Paragraphs>132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Introduction to Bioconductor I</vt:lpstr>
      <vt:lpstr>Check-in</vt:lpstr>
      <vt:lpstr>Recap</vt:lpstr>
      <vt:lpstr>Getting started</vt:lpstr>
      <vt:lpstr>Some options</vt:lpstr>
      <vt:lpstr>Bioconductor: A resource, a community</vt:lpstr>
      <vt:lpstr>Goals</vt:lpstr>
      <vt:lpstr>What does it mean to be open-source?</vt:lpstr>
      <vt:lpstr>Open-source collaboration &amp; competition to publish first</vt:lpstr>
      <vt:lpstr>Break</vt:lpstr>
      <vt:lpstr>Home</vt:lpstr>
      <vt:lpstr>If you have questions</vt:lpstr>
      <vt:lpstr>At EICC</vt:lpstr>
      <vt:lpstr>Walkthrough of a Walkthrough</vt:lpstr>
      <vt:lpstr>Homework</vt:lpstr>
      <vt:lpstr>If curious</vt:lpstr>
      <vt:lpstr>References &amp;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Bioconductor I</dc:title>
  <dc:creator>Randall, Jessica</dc:creator>
  <cp:lastModifiedBy>Randall, Jessica</cp:lastModifiedBy>
  <cp:revision>11</cp:revision>
  <dcterms:created xsi:type="dcterms:W3CDTF">2020-02-11T13:32:23Z</dcterms:created>
  <dcterms:modified xsi:type="dcterms:W3CDTF">2020-02-11T14:46:56Z</dcterms:modified>
</cp:coreProperties>
</file>