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/>
    <p:restoredTop sz="96234"/>
  </p:normalViewPr>
  <p:slideViewPr>
    <p:cSldViewPr snapToGrid="0">
      <p:cViewPr varScale="1">
        <p:scale>
          <a:sx n="124" d="100"/>
          <a:sy n="124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282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084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0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91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ary.hills/viz/AmesHousingData_16929331848960/Neighborhood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y.hills/viz/AmesAmenitiesComparison/AmenitesCompari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CB4B-1705-45EC-CD37-E41B9D1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Features - </a:t>
            </a:r>
            <a:r>
              <a:rPr lang="en-US" dirty="0" err="1"/>
              <a:t>CatBoost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6A1E3-6E1C-A7C0-BC55-DE669CCAD43B}"/>
              </a:ext>
            </a:extLst>
          </p:cNvPr>
          <p:cNvSpPr txBox="1">
            <a:spLocks/>
          </p:cNvSpPr>
          <p:nvPr/>
        </p:nvSpPr>
        <p:spPr>
          <a:xfrm>
            <a:off x="1371600" y="17434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 re-ran the model using </a:t>
            </a:r>
            <a:r>
              <a:rPr lang="en-US" sz="1600" dirty="0" err="1"/>
              <a:t>CatBoost</a:t>
            </a:r>
            <a:r>
              <a:rPr lang="en-US" sz="1600" dirty="0"/>
              <a:t> for use in the web app inferencing, and it gave similar results</a:t>
            </a:r>
          </a:p>
          <a:p>
            <a:r>
              <a:rPr lang="en-US" sz="1600" dirty="0" err="1"/>
              <a:t>CatBoost</a:t>
            </a:r>
            <a:r>
              <a:rPr lang="en-US" sz="1600" dirty="0"/>
              <a:t> gave </a:t>
            </a:r>
            <a:r>
              <a:rPr lang="en-US" sz="1600" b="1" dirty="0"/>
              <a:t>r-squared of 0.92</a:t>
            </a:r>
            <a:r>
              <a:rPr lang="en-US" sz="1600" dirty="0"/>
              <a:t>… not the best performing model, but the least to deploy in real life in our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FC2D0-0FEE-0827-A2B5-D7E5FB4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74" y="2543878"/>
            <a:ext cx="8389278" cy="42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16085"/>
              </p:ext>
            </p:extLst>
          </p:nvPr>
        </p:nvGraphicFramePr>
        <p:xfrm>
          <a:off x="1371600" y="2286000"/>
          <a:ext cx="10248472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87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574085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 a website to make predictions from user input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29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Various factors that typically drive home prices were viewed in a Tableau dashboard</a:t>
            </a:r>
          </a:p>
          <a:p>
            <a:r>
              <a:rPr lang="en-US" sz="1800" dirty="0"/>
              <a:t>Neighborhood data provided some interested initial insights:</a:t>
            </a:r>
          </a:p>
          <a:p>
            <a:pPr lvl="1"/>
            <a:r>
              <a:rPr lang="en-US" sz="1800" dirty="0" err="1"/>
              <a:t>Sqft</a:t>
            </a:r>
            <a:r>
              <a:rPr lang="en-US" sz="1800" dirty="0"/>
              <a:t> / $ relationships</a:t>
            </a:r>
          </a:p>
          <a:p>
            <a:pPr lvl="1"/>
            <a:r>
              <a:rPr lang="en-US" sz="1800" dirty="0"/>
              <a:t>Amenities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76071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https://public.tableau.com/app/profile/mary.hills/viz/AmesHousingData_16929331848960/NeighborhoodData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B860-B265-1CC3-63D0-66851724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00" y="1611477"/>
            <a:ext cx="7010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535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/>
              <a:t>Amenities do not show strong relationships with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01E4-A9DF-9880-AF53-389052D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171700"/>
            <a:ext cx="865224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https://public.tableau.com/app/profile/mary.hills/viz/AmesAmenitiesComparison/AmenitesComparison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74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Feature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3878494" cy="3581400"/>
          </a:xfrm>
        </p:spPr>
        <p:txBody>
          <a:bodyPr>
            <a:normAutofit/>
          </a:bodyPr>
          <a:lstStyle/>
          <a:p>
            <a:r>
              <a:rPr lang="en-US" sz="2000" dirty="0"/>
              <a:t>Square footage &amp; similar features (room count, floor space) appears strongly correlated to price on </a:t>
            </a:r>
            <a:r>
              <a:rPr lang="en-US" dirty="0"/>
              <a:t>visual inspection</a:t>
            </a:r>
          </a:p>
          <a:p>
            <a:r>
              <a:rPr lang="en-US" dirty="0"/>
              <a:t>Amenities are clearly weaker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8EE9-D3BB-E04D-C283-6677038B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959" y="1473467"/>
            <a:ext cx="5637990" cy="5191968"/>
          </a:xfrm>
          <a:prstGeom prst="rect">
            <a:avLst/>
          </a:prstGeom>
        </p:spPr>
      </p:pic>
      <p:pic>
        <p:nvPicPr>
          <p:cNvPr id="3" name="Picture 2" descr="A graph of a graph showing the growth of a car&#10;&#10;Description automatically generated with medium confidence">
            <a:extLst>
              <a:ext uri="{FF2B5EF4-FFF2-40B4-BE49-F238E27FC236}">
                <a16:creationId xmlns:a16="http://schemas.microsoft.com/office/drawing/2014/main" id="{90C73CD4-08B9-73A2-CACD-3383D806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8" y="3893167"/>
            <a:ext cx="5544536" cy="27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Price and condition appeared to be clearly visible strong elements in our cluster analysis</a:t>
            </a:r>
          </a:p>
          <a:p>
            <a:r>
              <a:rPr lang="en-US" dirty="0"/>
              <a:t>Total SF and year built &amp; Overall Quality are correlated</a:t>
            </a:r>
          </a:p>
          <a:p>
            <a:r>
              <a:rPr lang="en-US" sz="2000" dirty="0"/>
              <a:t>Our clusters reflect age, which reflects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A566-5BA3-70C2-D61D-4315169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2" y="3369399"/>
            <a:ext cx="9725643" cy="1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Clustering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Overall quality and home size are key in clusters</a:t>
            </a:r>
          </a:p>
        </p:txBody>
      </p:sp>
      <p:pic>
        <p:nvPicPr>
          <p:cNvPr id="3" name="Content Placeholder 7" descr="A chart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6FFDFA0E-216A-8EEE-3FB1-0483238C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6"/>
          <a:stretch/>
        </p:blipFill>
        <p:spPr>
          <a:xfrm>
            <a:off x="812318" y="2752402"/>
            <a:ext cx="5559486" cy="2506349"/>
          </a:xfrm>
          <a:prstGeom prst="rect">
            <a:avLst/>
          </a:prstGeom>
        </p:spPr>
      </p:pic>
      <p:pic>
        <p:nvPicPr>
          <p:cNvPr id="6" name="Content Placeholder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F5E7675-3D37-6E93-4103-0B32B836C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6"/>
          <a:stretch/>
        </p:blipFill>
        <p:spPr>
          <a:xfrm>
            <a:off x="6371804" y="2752403"/>
            <a:ext cx="5559486" cy="25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744"/>
            <a:ext cx="9601200" cy="3581400"/>
          </a:xfrm>
        </p:spPr>
        <p:txBody>
          <a:bodyPr>
            <a:normAutofit/>
          </a:bodyPr>
          <a:lstStyle/>
          <a:p>
            <a:r>
              <a:rPr lang="en-US" sz="1600" dirty="0"/>
              <a:t>Trained Linear Regression &amp; Gradient Boosting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1858243" y="350655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50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5214370" y="350655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1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1858243" y="304935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5234989" y="304935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Boosting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092CE-3A2C-6A2E-8914-E3A13959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32" y="4860681"/>
            <a:ext cx="2417448" cy="1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CB4B-1705-45EC-CD37-E41B9D1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6A1E3-6E1C-A7C0-BC55-DE669CCAD43B}"/>
              </a:ext>
            </a:extLst>
          </p:cNvPr>
          <p:cNvSpPr txBox="1">
            <a:spLocks/>
          </p:cNvSpPr>
          <p:nvPr/>
        </p:nvSpPr>
        <p:spPr>
          <a:xfrm>
            <a:off x="1371600" y="17434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model is primarily driven by quality elements and size elements of the home.</a:t>
            </a:r>
          </a:p>
          <a:p>
            <a:r>
              <a:rPr lang="en-US" sz="1600" dirty="0"/>
              <a:t>Other features that contribute are ones we already saw correlate with those two core features.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CD6770-DFA0-9C30-0898-065FF8992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51183"/>
              </p:ext>
            </p:extLst>
          </p:nvPr>
        </p:nvGraphicFramePr>
        <p:xfrm>
          <a:off x="1784429" y="2901747"/>
          <a:ext cx="3932518" cy="3580504"/>
        </p:xfrm>
        <a:graphic>
          <a:graphicData uri="http://schemas.openxmlformats.org/drawingml/2006/table">
            <a:tbl>
              <a:tblPr/>
              <a:tblGrid>
                <a:gridCol w="1966259">
                  <a:extLst>
                    <a:ext uri="{9D8B030D-6E8A-4147-A177-3AD203B41FA5}">
                      <a16:colId xmlns:a16="http://schemas.microsoft.com/office/drawing/2014/main" val="2093518075"/>
                    </a:ext>
                  </a:extLst>
                </a:gridCol>
                <a:gridCol w="1966259">
                  <a:extLst>
                    <a:ext uri="{9D8B030D-6E8A-4147-A177-3AD203B41FA5}">
                      <a16:colId xmlns:a16="http://schemas.microsoft.com/office/drawing/2014/main" val="1494891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Feature Names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Feature </a:t>
                      </a:r>
                      <a:r>
                        <a:rPr lang="en-US" sz="1100" b="1" dirty="0" err="1">
                          <a:effectLst/>
                        </a:rPr>
                        <a:t>Importances</a:t>
                      </a:r>
                      <a:endParaRPr lang="en-US" sz="1100" b="1" dirty="0">
                        <a:effectLst/>
                      </a:endParaRP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9671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Overall Qual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0.39272483495402866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7769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Total SF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0.3568763700410612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2864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Year Built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0.045396744133224295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0645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Year </a:t>
                      </a:r>
                      <a:r>
                        <a:rPr lang="en-US" sz="1100" dirty="0" err="1">
                          <a:effectLst/>
                        </a:rPr>
                        <a:t>Remod</a:t>
                      </a:r>
                      <a:r>
                        <a:rPr lang="en-US" sz="1100" dirty="0">
                          <a:effectLst/>
                        </a:rPr>
                        <a:t>/Add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0.022098346479286855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0648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Gr Liv Area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0.0193034148646336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9567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Kitchen </a:t>
                      </a:r>
                      <a:r>
                        <a:rPr lang="en-US" sz="1100" dirty="0" err="1">
                          <a:effectLst/>
                        </a:rPr>
                        <a:t>Qual_TA</a:t>
                      </a:r>
                      <a:endParaRPr lang="en-US" sz="1100" dirty="0">
                        <a:effectLst/>
                      </a:endParaRP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0.017791286766306636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1957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Garage Cars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0.016039563131456474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029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err="1">
                          <a:effectLst/>
                        </a:rPr>
                        <a:t>BsmtFin</a:t>
                      </a:r>
                      <a:r>
                        <a:rPr lang="en-US" sz="1100" dirty="0">
                          <a:effectLst/>
                        </a:rPr>
                        <a:t> SF 1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0.012385942230966514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744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Garage Area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0.011932867284658226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8361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Lot Area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0.011541017959086157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1799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Fireplaces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0.009578511945560421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385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Overall Cond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0.007511069312884516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5758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Kitchen </a:t>
                      </a:r>
                      <a:r>
                        <a:rPr lang="en-US" sz="1100" dirty="0" err="1">
                          <a:effectLst/>
                        </a:rPr>
                        <a:t>Qual_Gd</a:t>
                      </a:r>
                      <a:endParaRPr lang="en-US" sz="1100" dirty="0">
                        <a:effectLst/>
                      </a:endParaRP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0.006048403740001757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777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Central </a:t>
                      </a:r>
                      <a:r>
                        <a:rPr lang="en-US" sz="1100" dirty="0" err="1">
                          <a:effectLst/>
                        </a:rPr>
                        <a:t>Air_Y</a:t>
                      </a:r>
                      <a:endParaRPr lang="en-US" sz="1100" dirty="0">
                        <a:effectLst/>
                      </a:endParaRP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0.0040168705378818</a:t>
                      </a:r>
                    </a:p>
                  </a:txBody>
                  <a:tcPr marL="76075" marR="76075" marT="35112" marB="35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006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{3EAA9320-B728-D74C-80E1-63BA07C90D5E}tf10001072</Template>
  <TotalTime>428</TotalTime>
  <Words>469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Franklin Gothic Book</vt:lpstr>
      <vt:lpstr>Crop</vt:lpstr>
      <vt:lpstr>Ames Housing Price Analysis</vt:lpstr>
      <vt:lpstr>Overview</vt:lpstr>
      <vt:lpstr>Results – Data Visualization</vt:lpstr>
      <vt:lpstr>Results – Data Visualization</vt:lpstr>
      <vt:lpstr>Results – Feature Correlations</vt:lpstr>
      <vt:lpstr>Results - Clustering</vt:lpstr>
      <vt:lpstr>Results - Clustering</vt:lpstr>
      <vt:lpstr>Results - Modeling</vt:lpstr>
      <vt:lpstr>Results – Model Features</vt:lpstr>
      <vt:lpstr>Results – Model Features - CatBoost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Galen Mittermann</cp:lastModifiedBy>
  <cp:revision>9</cp:revision>
  <dcterms:created xsi:type="dcterms:W3CDTF">2023-08-25T18:44:42Z</dcterms:created>
  <dcterms:modified xsi:type="dcterms:W3CDTF">2023-09-06T02:56:22Z</dcterms:modified>
</cp:coreProperties>
</file>