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61" r:id="rId3"/>
    <p:sldId id="263" r:id="rId4"/>
    <p:sldId id="264" r:id="rId5"/>
    <p:sldId id="265" r:id="rId6"/>
    <p:sldId id="267" r:id="rId7"/>
  </p:sldIdLst>
  <p:sldSz cx="9906000" cy="6858000" type="A4"/>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95" autoAdjust="0"/>
    <p:restoredTop sz="96357" autoAdjust="0"/>
  </p:normalViewPr>
  <p:slideViewPr>
    <p:cSldViewPr snapToGrid="0">
      <p:cViewPr>
        <p:scale>
          <a:sx n="100" d="100"/>
          <a:sy n="100" d="100"/>
        </p:scale>
        <p:origin x="151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787" cy="498693"/>
          </a:xfrm>
          <a:prstGeom prst="rect">
            <a:avLst/>
          </a:prstGeom>
        </p:spPr>
        <p:txBody>
          <a:bodyPr vert="horz" lIns="95688" tIns="47844" rIns="95688" bIns="47844" rtlCol="0"/>
          <a:lstStyle>
            <a:lvl1pPr algn="l">
              <a:defRPr sz="1300"/>
            </a:lvl1pPr>
          </a:lstStyle>
          <a:p>
            <a:endParaRPr lang="en-AU"/>
          </a:p>
        </p:txBody>
      </p:sp>
      <p:sp>
        <p:nvSpPr>
          <p:cNvPr id="3" name="Date Placeholder 2"/>
          <p:cNvSpPr>
            <a:spLocks noGrp="1"/>
          </p:cNvSpPr>
          <p:nvPr>
            <p:ph type="dt" idx="1"/>
          </p:nvPr>
        </p:nvSpPr>
        <p:spPr>
          <a:xfrm>
            <a:off x="3855838" y="0"/>
            <a:ext cx="2949787" cy="498693"/>
          </a:xfrm>
          <a:prstGeom prst="rect">
            <a:avLst/>
          </a:prstGeom>
        </p:spPr>
        <p:txBody>
          <a:bodyPr vert="horz" lIns="95688" tIns="47844" rIns="95688" bIns="47844" rtlCol="0"/>
          <a:lstStyle>
            <a:lvl1pPr algn="r">
              <a:defRPr sz="1300"/>
            </a:lvl1pPr>
          </a:lstStyle>
          <a:p>
            <a:fld id="{AE4A231D-5173-4615-B6AD-ED3B13BC6787}" type="datetimeFigureOut">
              <a:rPr lang="en-AU" smtClean="0"/>
              <a:t>6/07/2020</a:t>
            </a:fld>
            <a:endParaRPr lang="en-AU"/>
          </a:p>
        </p:txBody>
      </p:sp>
      <p:sp>
        <p:nvSpPr>
          <p:cNvPr id="4" name="Slide Image Placeholder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5688" tIns="47844" rIns="95688" bIns="47844" rtlCol="0" anchor="ctr"/>
          <a:lstStyle/>
          <a:p>
            <a:endParaRPr lang="en-AU"/>
          </a:p>
        </p:txBody>
      </p:sp>
      <p:sp>
        <p:nvSpPr>
          <p:cNvPr id="5" name="Notes Placeholder 4"/>
          <p:cNvSpPr>
            <a:spLocks noGrp="1"/>
          </p:cNvSpPr>
          <p:nvPr>
            <p:ph type="body" sz="quarter" idx="3"/>
          </p:nvPr>
        </p:nvSpPr>
        <p:spPr>
          <a:xfrm>
            <a:off x="680720" y="4783307"/>
            <a:ext cx="5445760" cy="3913614"/>
          </a:xfrm>
          <a:prstGeom prst="rect">
            <a:avLst/>
          </a:prstGeom>
        </p:spPr>
        <p:txBody>
          <a:bodyPr vert="horz" lIns="95688" tIns="47844" rIns="95688" bIns="4784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9440647"/>
            <a:ext cx="2949787" cy="498691"/>
          </a:xfrm>
          <a:prstGeom prst="rect">
            <a:avLst/>
          </a:prstGeom>
        </p:spPr>
        <p:txBody>
          <a:bodyPr vert="horz" lIns="95688" tIns="47844" rIns="95688" bIns="47844" rtlCol="0" anchor="b"/>
          <a:lstStyle>
            <a:lvl1pPr algn="l">
              <a:defRPr sz="1300"/>
            </a:lvl1pPr>
          </a:lstStyle>
          <a:p>
            <a:endParaRPr lang="en-AU"/>
          </a:p>
        </p:txBody>
      </p:sp>
      <p:sp>
        <p:nvSpPr>
          <p:cNvPr id="7" name="Slide Number Placeholder 6"/>
          <p:cNvSpPr>
            <a:spLocks noGrp="1"/>
          </p:cNvSpPr>
          <p:nvPr>
            <p:ph type="sldNum" sz="quarter" idx="5"/>
          </p:nvPr>
        </p:nvSpPr>
        <p:spPr>
          <a:xfrm>
            <a:off x="3855838" y="9440647"/>
            <a:ext cx="2949787" cy="498691"/>
          </a:xfrm>
          <a:prstGeom prst="rect">
            <a:avLst/>
          </a:prstGeom>
        </p:spPr>
        <p:txBody>
          <a:bodyPr vert="horz" lIns="95688" tIns="47844" rIns="95688" bIns="47844" rtlCol="0" anchor="b"/>
          <a:lstStyle>
            <a:lvl1pPr algn="r">
              <a:defRPr sz="1300"/>
            </a:lvl1pPr>
          </a:lstStyle>
          <a:p>
            <a:fld id="{AAB077B7-CDA0-440B-BC7C-7204CAF3E3A8}" type="slidenum">
              <a:rPr lang="en-AU" smtClean="0"/>
              <a:t>‹#›</a:t>
            </a:fld>
            <a:endParaRPr lang="en-AU"/>
          </a:p>
        </p:txBody>
      </p:sp>
    </p:spTree>
    <p:extLst>
      <p:ext uri="{BB962C8B-B14F-4D97-AF65-F5344CB8AC3E}">
        <p14:creationId xmlns:p14="http://schemas.microsoft.com/office/powerpoint/2010/main" val="2449823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AB077B7-CDA0-440B-BC7C-7204CAF3E3A8}" type="slidenum">
              <a:rPr lang="en-AU" smtClean="0"/>
              <a:t>1</a:t>
            </a:fld>
            <a:endParaRPr lang="en-AU"/>
          </a:p>
        </p:txBody>
      </p:sp>
    </p:spTree>
    <p:extLst>
      <p:ext uri="{BB962C8B-B14F-4D97-AF65-F5344CB8AC3E}">
        <p14:creationId xmlns:p14="http://schemas.microsoft.com/office/powerpoint/2010/main" val="83988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AB077B7-CDA0-440B-BC7C-7204CAF3E3A8}" type="slidenum">
              <a:rPr lang="en-AU" smtClean="0"/>
              <a:t>2</a:t>
            </a:fld>
            <a:endParaRPr lang="en-AU"/>
          </a:p>
        </p:txBody>
      </p:sp>
    </p:spTree>
    <p:extLst>
      <p:ext uri="{BB962C8B-B14F-4D97-AF65-F5344CB8AC3E}">
        <p14:creationId xmlns:p14="http://schemas.microsoft.com/office/powerpoint/2010/main" val="340253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AB077B7-CDA0-440B-BC7C-7204CAF3E3A8}" type="slidenum">
              <a:rPr lang="en-AU" smtClean="0"/>
              <a:t>3</a:t>
            </a:fld>
            <a:endParaRPr lang="en-AU"/>
          </a:p>
        </p:txBody>
      </p:sp>
    </p:spTree>
    <p:extLst>
      <p:ext uri="{BB962C8B-B14F-4D97-AF65-F5344CB8AC3E}">
        <p14:creationId xmlns:p14="http://schemas.microsoft.com/office/powerpoint/2010/main" val="2798843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713">
              <a:defRPr/>
            </a:pPr>
            <a:r>
              <a:rPr lang="en-US" dirty="0"/>
              <a:t>Not necessarily though – it’s just an idea.  </a:t>
            </a:r>
          </a:p>
          <a:p>
            <a:endParaRPr lang="en-AU" dirty="0"/>
          </a:p>
        </p:txBody>
      </p:sp>
      <p:sp>
        <p:nvSpPr>
          <p:cNvPr id="4" name="Slide Number Placeholder 3"/>
          <p:cNvSpPr>
            <a:spLocks noGrp="1"/>
          </p:cNvSpPr>
          <p:nvPr>
            <p:ph type="sldNum" sz="quarter" idx="10"/>
          </p:nvPr>
        </p:nvSpPr>
        <p:spPr/>
        <p:txBody>
          <a:bodyPr/>
          <a:lstStyle/>
          <a:p>
            <a:fld id="{AAB077B7-CDA0-440B-BC7C-7204CAF3E3A8}" type="slidenum">
              <a:rPr lang="en-AU" smtClean="0"/>
              <a:t>4</a:t>
            </a:fld>
            <a:endParaRPr lang="en-AU"/>
          </a:p>
        </p:txBody>
      </p:sp>
    </p:spTree>
    <p:extLst>
      <p:ext uri="{BB962C8B-B14F-4D97-AF65-F5344CB8AC3E}">
        <p14:creationId xmlns:p14="http://schemas.microsoft.com/office/powerpoint/2010/main" val="184760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latin typeface="Times New Roman" panose="02020603050405020304" pitchFamily="18" charset="0"/>
                <a:ea typeface="MS Mincho" panose="02020609040205080304" pitchFamily="49" charset="-128"/>
              </a:rPr>
              <a:t>In Ordonez 2008: </a:t>
            </a:r>
          </a:p>
          <a:p>
            <a:pPr marL="88055" indent="-88055">
              <a:buFont typeface="Arial" panose="020B0604020202020204" pitchFamily="34" charset="0"/>
              <a:buChar char="•"/>
            </a:pPr>
            <a:r>
              <a:rPr lang="en-AU" i="1" dirty="0">
                <a:latin typeface="Times New Roman" panose="02020603050405020304" pitchFamily="18" charset="0"/>
                <a:ea typeface="MS Mincho" panose="02020609040205080304" pitchFamily="49" charset="-128"/>
              </a:rPr>
              <a:t>cylindrical coordinate system. </a:t>
            </a:r>
          </a:p>
          <a:p>
            <a:pPr marL="88055" indent="-88055">
              <a:buFont typeface="Arial" panose="020B0604020202020204" pitchFamily="34" charset="0"/>
              <a:buChar char="•"/>
            </a:pPr>
            <a:r>
              <a:rPr lang="en-AU" i="1" dirty="0">
                <a:latin typeface="Times New Roman" panose="02020603050405020304" pitchFamily="18" charset="0"/>
                <a:ea typeface="MS Mincho" panose="02020609040205080304" pitchFamily="49" charset="-128"/>
              </a:rPr>
              <a:t>Electrode configuration cylindrically symmetric about the z axis, and only the radial coordinate r and axial coordinate z are needed</a:t>
            </a:r>
          </a:p>
          <a:p>
            <a:pPr marL="88055" indent="-88055">
              <a:buFont typeface="Arial" panose="020B0604020202020204" pitchFamily="34" charset="0"/>
              <a:buChar char="•"/>
            </a:pPr>
            <a:r>
              <a:rPr lang="en-AU" i="1" dirty="0">
                <a:latin typeface="Times New Roman" panose="02020603050405020304" pitchFamily="18" charset="0"/>
                <a:ea typeface="MS Mincho" panose="02020609040205080304" pitchFamily="49" charset="-128"/>
              </a:rPr>
              <a:t>Electrostatic potential periodic in z direction with a spatial period S, which is smaller than the electrode inner surface radius R</a:t>
            </a:r>
          </a:p>
          <a:p>
            <a:pPr marL="88055" indent="-88055">
              <a:buFont typeface="Arial" panose="020B0604020202020204" pitchFamily="34" charset="0"/>
              <a:buChar char="•"/>
            </a:pPr>
            <a:r>
              <a:rPr lang="en-AU" i="1" dirty="0">
                <a:latin typeface="Times New Roman" panose="02020603050405020304" pitchFamily="18" charset="0"/>
                <a:ea typeface="MS Mincho" panose="02020609040205080304" pitchFamily="49" charset="-128"/>
              </a:rPr>
              <a:t>normalized parameters: same symbols w/ subscript n</a:t>
            </a:r>
          </a:p>
          <a:p>
            <a:pPr marL="88055" indent="-88055">
              <a:buFont typeface="Arial" panose="020B0604020202020204" pitchFamily="34" charset="0"/>
              <a:buChar char="•"/>
            </a:pPr>
            <a:r>
              <a:rPr lang="en-US" i="1" dirty="0" err="1">
                <a:latin typeface="Times New Roman" panose="02020603050405020304" pitchFamily="18" charset="0"/>
                <a:ea typeface="MS Mincho" panose="02020609040205080304" pitchFamily="49" charset="-128"/>
              </a:rPr>
              <a:t>rn</a:t>
            </a:r>
            <a:r>
              <a:rPr lang="en-US" i="1" dirty="0">
                <a:latin typeface="Times New Roman" panose="02020603050405020304" pitchFamily="18" charset="0"/>
                <a:ea typeface="MS Mincho" panose="02020609040205080304" pitchFamily="49" charset="-128"/>
              </a:rPr>
              <a:t>=r/S and </a:t>
            </a:r>
            <a:r>
              <a:rPr lang="en-US" i="1" dirty="0" err="1">
                <a:latin typeface="Times New Roman" panose="02020603050405020304" pitchFamily="18" charset="0"/>
                <a:ea typeface="MS Mincho" panose="02020609040205080304" pitchFamily="49" charset="-128"/>
              </a:rPr>
              <a:t>zn</a:t>
            </a:r>
            <a:r>
              <a:rPr lang="en-US" i="1" dirty="0">
                <a:latin typeface="Times New Roman" panose="02020603050405020304" pitchFamily="18" charset="0"/>
                <a:ea typeface="MS Mincho" panose="02020609040205080304" pitchFamily="49" charset="-128"/>
              </a:rPr>
              <a:t>=z /S</a:t>
            </a:r>
          </a:p>
          <a:p>
            <a:pPr marL="88055" indent="-88055">
              <a:buFont typeface="Arial" panose="020B0604020202020204" pitchFamily="34" charset="0"/>
              <a:buChar char="•"/>
            </a:pPr>
            <a:r>
              <a:rPr lang="en-AU" i="1" dirty="0">
                <a:latin typeface="Times New Roman" panose="02020603050405020304" pitchFamily="18" charset="0"/>
                <a:ea typeface="MS Mincho" panose="02020609040205080304" pitchFamily="49" charset="-128"/>
              </a:rPr>
              <a:t>The normalized electrode inner surface radius Rn=R/S represents the aspect ratio of the configuration and is the only physical parameter that needs to be specified</a:t>
            </a:r>
            <a:endParaRPr lang="en-US" i="1" dirty="0">
              <a:latin typeface="Times New Roman" panose="02020603050405020304" pitchFamily="18" charset="0"/>
              <a:ea typeface="MS Mincho" panose="02020609040205080304" pitchFamily="49" charset="-128"/>
            </a:endParaRPr>
          </a:p>
          <a:p>
            <a:r>
              <a:rPr lang="en-AU" dirty="0"/>
              <a:t>At time </a:t>
            </a:r>
            <a:r>
              <a:rPr lang="en-AU" dirty="0" err="1"/>
              <a:t>tn</a:t>
            </a:r>
            <a:r>
              <a:rPr lang="en-AU" dirty="0"/>
              <a:t>=0, the normalized </a:t>
            </a:r>
            <a:r>
              <a:rPr lang="en-AU" dirty="0" err="1"/>
              <a:t>coor</a:t>
            </a:r>
            <a:r>
              <a:rPr lang="en-AU" dirty="0"/>
              <a:t>- </a:t>
            </a:r>
            <a:r>
              <a:rPr lang="en-AU" dirty="0" err="1"/>
              <a:t>dinates</a:t>
            </a:r>
            <a:r>
              <a:rPr lang="en-AU" dirty="0"/>
              <a:t> are specified: rn共0兲=rn0 and zn共0兲=zn0, where rn0 and zn0 have chosen values. The initial normalized radial </a:t>
            </a:r>
            <a:r>
              <a:rPr lang="en-AU" dirty="0" err="1"/>
              <a:t>coordi</a:t>
            </a:r>
            <a:r>
              <a:rPr lang="en-AU" dirty="0"/>
              <a:t>- </a:t>
            </a:r>
            <a:r>
              <a:rPr lang="en-AU" dirty="0" err="1"/>
              <a:t>nate</a:t>
            </a:r>
            <a:r>
              <a:rPr lang="en-AU" dirty="0"/>
              <a:t> must have a value in the range of 0ⱕrn0⬍Rn=R/S. Because the electrostatic potential is spatially periodic in the z direction with period S, the initial normalized axial </a:t>
            </a:r>
            <a:r>
              <a:rPr lang="en-AU" dirty="0" err="1"/>
              <a:t>coordi</a:t>
            </a:r>
            <a:r>
              <a:rPr lang="en-AU" dirty="0"/>
              <a:t>- </a:t>
            </a:r>
            <a:r>
              <a:rPr lang="en-AU" dirty="0" err="1"/>
              <a:t>nate</a:t>
            </a:r>
            <a:r>
              <a:rPr lang="en-AU" dirty="0"/>
              <a:t> is restricted to have a value in the range of 0ⱕzn0 ⱕSn=1. The</a:t>
            </a:r>
          </a:p>
        </p:txBody>
      </p:sp>
      <p:sp>
        <p:nvSpPr>
          <p:cNvPr id="4" name="Slide Number Placeholder 3"/>
          <p:cNvSpPr>
            <a:spLocks noGrp="1"/>
          </p:cNvSpPr>
          <p:nvPr>
            <p:ph type="sldNum" sz="quarter" idx="10"/>
          </p:nvPr>
        </p:nvSpPr>
        <p:spPr/>
        <p:txBody>
          <a:bodyPr/>
          <a:lstStyle/>
          <a:p>
            <a:fld id="{AAB077B7-CDA0-440B-BC7C-7204CAF3E3A8}" type="slidenum">
              <a:rPr lang="en-AU" smtClean="0"/>
              <a:t>5</a:t>
            </a:fld>
            <a:endParaRPr lang="en-AU"/>
          </a:p>
        </p:txBody>
      </p:sp>
    </p:spTree>
    <p:extLst>
      <p:ext uri="{BB962C8B-B14F-4D97-AF65-F5344CB8AC3E}">
        <p14:creationId xmlns:p14="http://schemas.microsoft.com/office/powerpoint/2010/main" val="39113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AB077B7-CDA0-440B-BC7C-7204CAF3E3A8}" type="slidenum">
              <a:rPr lang="en-AU" smtClean="0"/>
              <a:t>6</a:t>
            </a:fld>
            <a:endParaRPr lang="en-AU"/>
          </a:p>
        </p:txBody>
      </p:sp>
    </p:spTree>
    <p:extLst>
      <p:ext uri="{BB962C8B-B14F-4D97-AF65-F5344CB8AC3E}">
        <p14:creationId xmlns:p14="http://schemas.microsoft.com/office/powerpoint/2010/main" val="38418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0B1B64-C3E8-4006-A5C5-F650C761B64C}" type="datetimeFigureOut">
              <a:rPr lang="en-AU" smtClean="0"/>
              <a:t>6/07/2020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4D33737-A37E-47CA-9E86-B1EF3D9D1615}" type="slidenum">
              <a:rPr lang="en-AU" smtClean="0"/>
              <a:t>‹#›</a:t>
            </a:fld>
            <a:endParaRPr lang="en-AU"/>
          </a:p>
        </p:txBody>
      </p:sp>
    </p:spTree>
    <p:extLst>
      <p:ext uri="{BB962C8B-B14F-4D97-AF65-F5344CB8AC3E}">
        <p14:creationId xmlns:p14="http://schemas.microsoft.com/office/powerpoint/2010/main" val="212938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B1B64-C3E8-4006-A5C5-F650C761B64C}" type="datetimeFigureOut">
              <a:rPr lang="en-AU" smtClean="0"/>
              <a:t>6/07/2020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4D33737-A37E-47CA-9E86-B1EF3D9D1615}" type="slidenum">
              <a:rPr lang="en-AU" smtClean="0"/>
              <a:t>‹#›</a:t>
            </a:fld>
            <a:endParaRPr lang="en-AU"/>
          </a:p>
        </p:txBody>
      </p:sp>
    </p:spTree>
    <p:extLst>
      <p:ext uri="{BB962C8B-B14F-4D97-AF65-F5344CB8AC3E}">
        <p14:creationId xmlns:p14="http://schemas.microsoft.com/office/powerpoint/2010/main" val="392185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B1B64-C3E8-4006-A5C5-F650C761B64C}" type="datetimeFigureOut">
              <a:rPr lang="en-AU" smtClean="0"/>
              <a:t>6/07/2020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4D33737-A37E-47CA-9E86-B1EF3D9D1615}" type="slidenum">
              <a:rPr lang="en-AU" smtClean="0"/>
              <a:t>‹#›</a:t>
            </a:fld>
            <a:endParaRPr lang="en-AU"/>
          </a:p>
        </p:txBody>
      </p:sp>
    </p:spTree>
    <p:extLst>
      <p:ext uri="{BB962C8B-B14F-4D97-AF65-F5344CB8AC3E}">
        <p14:creationId xmlns:p14="http://schemas.microsoft.com/office/powerpoint/2010/main" val="2073214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B1B64-C3E8-4006-A5C5-F650C761B64C}" type="datetimeFigureOut">
              <a:rPr lang="en-AU" smtClean="0"/>
              <a:t>6/07/2020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4D33737-A37E-47CA-9E86-B1EF3D9D1615}" type="slidenum">
              <a:rPr lang="en-AU" smtClean="0"/>
              <a:t>‹#›</a:t>
            </a:fld>
            <a:endParaRPr lang="en-AU"/>
          </a:p>
        </p:txBody>
      </p:sp>
    </p:spTree>
    <p:extLst>
      <p:ext uri="{BB962C8B-B14F-4D97-AF65-F5344CB8AC3E}">
        <p14:creationId xmlns:p14="http://schemas.microsoft.com/office/powerpoint/2010/main" val="199052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0B1B64-C3E8-4006-A5C5-F650C761B64C}" type="datetimeFigureOut">
              <a:rPr lang="en-AU" smtClean="0"/>
              <a:t>6/07/2020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4D33737-A37E-47CA-9E86-B1EF3D9D1615}" type="slidenum">
              <a:rPr lang="en-AU" smtClean="0"/>
              <a:t>‹#›</a:t>
            </a:fld>
            <a:endParaRPr lang="en-AU"/>
          </a:p>
        </p:txBody>
      </p:sp>
    </p:spTree>
    <p:extLst>
      <p:ext uri="{BB962C8B-B14F-4D97-AF65-F5344CB8AC3E}">
        <p14:creationId xmlns:p14="http://schemas.microsoft.com/office/powerpoint/2010/main" val="5681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0B1B64-C3E8-4006-A5C5-F650C761B64C}" type="datetimeFigureOut">
              <a:rPr lang="en-AU" smtClean="0"/>
              <a:t>6/07/2020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4D33737-A37E-47CA-9E86-B1EF3D9D1615}" type="slidenum">
              <a:rPr lang="en-AU" smtClean="0"/>
              <a:t>‹#›</a:t>
            </a:fld>
            <a:endParaRPr lang="en-AU"/>
          </a:p>
        </p:txBody>
      </p:sp>
    </p:spTree>
    <p:extLst>
      <p:ext uri="{BB962C8B-B14F-4D97-AF65-F5344CB8AC3E}">
        <p14:creationId xmlns:p14="http://schemas.microsoft.com/office/powerpoint/2010/main" val="9538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0B1B64-C3E8-4006-A5C5-F650C761B64C}" type="datetimeFigureOut">
              <a:rPr lang="en-AU" smtClean="0"/>
              <a:t>6/07/2020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4D33737-A37E-47CA-9E86-B1EF3D9D1615}" type="slidenum">
              <a:rPr lang="en-AU" smtClean="0"/>
              <a:t>‹#›</a:t>
            </a:fld>
            <a:endParaRPr lang="en-AU"/>
          </a:p>
        </p:txBody>
      </p:sp>
    </p:spTree>
    <p:extLst>
      <p:ext uri="{BB962C8B-B14F-4D97-AF65-F5344CB8AC3E}">
        <p14:creationId xmlns:p14="http://schemas.microsoft.com/office/powerpoint/2010/main" val="375054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0B1B64-C3E8-4006-A5C5-F650C761B64C}" type="datetimeFigureOut">
              <a:rPr lang="en-AU" smtClean="0"/>
              <a:t>6/07/2020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4D33737-A37E-47CA-9E86-B1EF3D9D1615}" type="slidenum">
              <a:rPr lang="en-AU" smtClean="0"/>
              <a:t>‹#›</a:t>
            </a:fld>
            <a:endParaRPr lang="en-AU"/>
          </a:p>
        </p:txBody>
      </p:sp>
    </p:spTree>
    <p:extLst>
      <p:ext uri="{BB962C8B-B14F-4D97-AF65-F5344CB8AC3E}">
        <p14:creationId xmlns:p14="http://schemas.microsoft.com/office/powerpoint/2010/main" val="215843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B1B64-C3E8-4006-A5C5-F650C761B64C}" type="datetimeFigureOut">
              <a:rPr lang="en-AU" smtClean="0"/>
              <a:t>6/07/2020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4D33737-A37E-47CA-9E86-B1EF3D9D1615}" type="slidenum">
              <a:rPr lang="en-AU" smtClean="0"/>
              <a:t>‹#›</a:t>
            </a:fld>
            <a:endParaRPr lang="en-AU"/>
          </a:p>
        </p:txBody>
      </p:sp>
    </p:spTree>
    <p:extLst>
      <p:ext uri="{BB962C8B-B14F-4D97-AF65-F5344CB8AC3E}">
        <p14:creationId xmlns:p14="http://schemas.microsoft.com/office/powerpoint/2010/main" val="356297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0B1B64-C3E8-4006-A5C5-F650C761B64C}" type="datetimeFigureOut">
              <a:rPr lang="en-AU" smtClean="0"/>
              <a:t>6/07/2020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4D33737-A37E-47CA-9E86-B1EF3D9D1615}" type="slidenum">
              <a:rPr lang="en-AU" smtClean="0"/>
              <a:t>‹#›</a:t>
            </a:fld>
            <a:endParaRPr lang="en-AU"/>
          </a:p>
        </p:txBody>
      </p:sp>
    </p:spTree>
    <p:extLst>
      <p:ext uri="{BB962C8B-B14F-4D97-AF65-F5344CB8AC3E}">
        <p14:creationId xmlns:p14="http://schemas.microsoft.com/office/powerpoint/2010/main" val="315500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0B1B64-C3E8-4006-A5C5-F650C761B64C}" type="datetimeFigureOut">
              <a:rPr lang="en-AU" smtClean="0"/>
              <a:t>6/07/2020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4D33737-A37E-47CA-9E86-B1EF3D9D1615}" type="slidenum">
              <a:rPr lang="en-AU" smtClean="0"/>
              <a:t>‹#›</a:t>
            </a:fld>
            <a:endParaRPr lang="en-AU"/>
          </a:p>
        </p:txBody>
      </p:sp>
    </p:spTree>
    <p:extLst>
      <p:ext uri="{BB962C8B-B14F-4D97-AF65-F5344CB8AC3E}">
        <p14:creationId xmlns:p14="http://schemas.microsoft.com/office/powerpoint/2010/main" val="306180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B1B64-C3E8-4006-A5C5-F650C761B64C}" type="datetimeFigureOut">
              <a:rPr lang="en-AU" smtClean="0"/>
              <a:t>6/07/2020</a:t>
            </a:fld>
            <a:endParaRPr lang="en-AU"/>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33737-A37E-47CA-9E86-B1EF3D9D1615}" type="slidenum">
              <a:rPr lang="en-AU" smtClean="0"/>
              <a:t>‹#›</a:t>
            </a:fld>
            <a:endParaRPr lang="en-AU"/>
          </a:p>
        </p:txBody>
      </p:sp>
    </p:spTree>
    <p:extLst>
      <p:ext uri="{BB962C8B-B14F-4D97-AF65-F5344CB8AC3E}">
        <p14:creationId xmlns:p14="http://schemas.microsoft.com/office/powerpoint/2010/main" val="13330492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9F3D0-AA74-41B7-9524-5F6F279512AD}"/>
              </a:ext>
            </a:extLst>
          </p:cNvPr>
          <p:cNvSpPr/>
          <p:nvPr/>
        </p:nvSpPr>
        <p:spPr>
          <a:xfrm>
            <a:off x="772160" y="-13791"/>
            <a:ext cx="8477053" cy="369332"/>
          </a:xfrm>
          <a:prstGeom prst="rect">
            <a:avLst/>
          </a:prstGeom>
        </p:spPr>
        <p:txBody>
          <a:bodyPr wrap="square">
            <a:spAutoFit/>
          </a:bodyPr>
          <a:lstStyle/>
          <a:p>
            <a:r>
              <a:rPr lang="en-US" b="1" dirty="0">
                <a:solidFill>
                  <a:srgbClr val="808080"/>
                </a:solidFill>
                <a:latin typeface="Times New Roman" panose="02020603050405020304" pitchFamily="18" charset="0"/>
                <a:ea typeface="MS Mincho" panose="02020609040205080304" pitchFamily="49" charset="-128"/>
              </a:rPr>
              <a:t>Particle trajectories in an open tube with periodic boundaries: statement of problem</a:t>
            </a:r>
            <a:endParaRPr lang="en-AU" b="1" dirty="0"/>
          </a:p>
        </p:txBody>
      </p:sp>
      <p:sp>
        <p:nvSpPr>
          <p:cNvPr id="8" name="TextBox 7">
            <a:extLst>
              <a:ext uri="{FF2B5EF4-FFF2-40B4-BE49-F238E27FC236}">
                <a16:creationId xmlns:a16="http://schemas.microsoft.com/office/drawing/2014/main" id="{74168155-B29C-4EDB-9C0A-2939058BE6AC}"/>
              </a:ext>
            </a:extLst>
          </p:cNvPr>
          <p:cNvSpPr txBox="1"/>
          <p:nvPr/>
        </p:nvSpPr>
        <p:spPr>
          <a:xfrm>
            <a:off x="152401" y="342831"/>
            <a:ext cx="9753599" cy="5447645"/>
          </a:xfrm>
          <a:prstGeom prst="rect">
            <a:avLst/>
          </a:prstGeom>
          <a:noFill/>
        </p:spPr>
        <p:txBody>
          <a:bodyPr wrap="square" rtlCol="0">
            <a:spAutoFit/>
          </a:bodyPr>
          <a:lstStyle/>
          <a:p>
            <a:pPr marL="176213" indent="-176213">
              <a:buFont typeface="+mj-lt"/>
              <a:buAutoNum type="arabicPeriod"/>
            </a:pPr>
            <a:r>
              <a:rPr lang="en-US" sz="1200" dirty="0"/>
              <a:t>We consider a tube of infinite length and finite diameter which varies along the tube in a sinusoidal fashion.  At this time this is 2-dimensional, so the “tube” is more like a planar surface of infinite length and finite </a:t>
            </a:r>
            <a:r>
              <a:rPr lang="en-US" sz="1200" dirty="0" err="1"/>
              <a:t>wavey</a:t>
            </a:r>
            <a:r>
              <a:rPr lang="en-US" sz="1200" dirty="0"/>
              <a:t> height. See figure below. Later we may do this 3-dimensionally. </a:t>
            </a:r>
          </a:p>
          <a:p>
            <a:pPr marL="176213" indent="-176213">
              <a:buFont typeface="+mj-lt"/>
              <a:buAutoNum type="arabicPeriod"/>
            </a:pPr>
            <a:r>
              <a:rPr lang="en-AU" sz="1200" dirty="0"/>
              <a:t>This simulation aims at studying the flow of a "gas" of </a:t>
            </a:r>
            <a:r>
              <a:rPr lang="en-AU" sz="1200" i="1" dirty="0"/>
              <a:t>non-interacting particles </a:t>
            </a:r>
            <a:r>
              <a:rPr lang="en-AU" sz="1200" dirty="0"/>
              <a:t>flowing down this tube. Because the particles do not interact, their trajectories can be calculated one at a time. </a:t>
            </a:r>
          </a:p>
          <a:p>
            <a:pPr marL="176213" indent="-176213">
              <a:buFont typeface="+mj-lt"/>
              <a:buAutoNum type="arabicPeriod"/>
            </a:pPr>
            <a:r>
              <a:rPr lang="en-AU" sz="1200" dirty="0"/>
              <a:t>Hence the main part of the simulation consists in studying the trajectory of a </a:t>
            </a:r>
            <a:r>
              <a:rPr lang="en-AU" sz="1200" i="1" dirty="0"/>
              <a:t>single, dimensionless particle. </a:t>
            </a:r>
          </a:p>
          <a:p>
            <a:pPr marL="176213" indent="-176213">
              <a:buFont typeface="+mj-lt"/>
              <a:buAutoNum type="arabicPeriod"/>
            </a:pPr>
            <a:r>
              <a:rPr lang="en-AU" sz="1200" dirty="0"/>
              <a:t>Hint: The simulations need to cover only one portion of the tube with a length equal to the </a:t>
            </a:r>
            <a:r>
              <a:rPr lang="en-AU" sz="1200" b="1" dirty="0"/>
              <a:t>spatial period S of the sinusoidal wall</a:t>
            </a:r>
            <a:r>
              <a:rPr lang="en-AU" sz="1200" dirty="0"/>
              <a:t>, i.e., its "wavelength". </a:t>
            </a:r>
          </a:p>
          <a:p>
            <a:pPr marL="176213" indent="-176213">
              <a:buFont typeface="+mj-lt"/>
              <a:buAutoNum type="arabicPeriod"/>
            </a:pPr>
            <a:r>
              <a:rPr lang="en-AU" sz="1200" dirty="0"/>
              <a:t>Initialisation: </a:t>
            </a:r>
            <a:r>
              <a:rPr lang="en-US" sz="1200" dirty="0"/>
              <a:t>A particle is launched from a random point in the “tube” (uniform probability), with initial velocity </a:t>
            </a:r>
            <a:r>
              <a:rPr lang="en-US" sz="1200" b="1" i="1" dirty="0" err="1"/>
              <a:t>V</a:t>
            </a:r>
            <a:r>
              <a:rPr lang="en-US" sz="1200" i="1" baseline="-25000" dirty="0" err="1"/>
              <a:t>initial</a:t>
            </a:r>
            <a:r>
              <a:rPr lang="en-US" sz="1200" dirty="0"/>
              <a:t> = </a:t>
            </a:r>
            <a:r>
              <a:rPr lang="en-US" sz="1200" b="1" i="1" dirty="0" err="1"/>
              <a:t>V</a:t>
            </a:r>
            <a:r>
              <a:rPr lang="en-US" sz="1200" i="1" baseline="-25000" dirty="0" err="1"/>
              <a:t>flow</a:t>
            </a:r>
            <a:r>
              <a:rPr lang="en-US" sz="1200" dirty="0"/>
              <a:t> + </a:t>
            </a:r>
            <a:r>
              <a:rPr lang="en-US" sz="1200" b="1" i="1" dirty="0" err="1"/>
              <a:t>V</a:t>
            </a:r>
            <a:r>
              <a:rPr lang="en-US" sz="1200" i="1" baseline="-25000" dirty="0" err="1"/>
              <a:t>random</a:t>
            </a:r>
            <a:r>
              <a:rPr lang="en-US" sz="1200" dirty="0"/>
              <a:t>, where </a:t>
            </a:r>
            <a:r>
              <a:rPr lang="en-US" sz="1200" b="1" i="1" dirty="0" err="1"/>
              <a:t>V</a:t>
            </a:r>
            <a:r>
              <a:rPr lang="en-US" sz="1200" i="1" baseline="-25000" dirty="0" err="1"/>
              <a:t>f</a:t>
            </a:r>
            <a:r>
              <a:rPr lang="en-US" sz="1200" dirty="0"/>
              <a:t> is the flow velocity, which is directed along the axis and has a fixed magnitude for a given simulation, and </a:t>
            </a:r>
            <a:r>
              <a:rPr lang="en-US" sz="1200" b="1" i="1" dirty="0" err="1"/>
              <a:t>V</a:t>
            </a:r>
            <a:r>
              <a:rPr lang="en-US" sz="1200" i="1" baseline="-25000" dirty="0" err="1"/>
              <a:t>r</a:t>
            </a:r>
            <a:r>
              <a:rPr lang="en-US" sz="1200" dirty="0"/>
              <a:t> is a velocity that varies in direction and magnitude from one tracing to the next.   </a:t>
            </a:r>
            <a:r>
              <a:rPr lang="en-AU" sz="1200" dirty="0"/>
              <a:t>Beginning from these initial conditions, the subsequent trajectory of the particle is traced forwards over a </a:t>
            </a:r>
            <a:r>
              <a:rPr lang="en-AU" sz="1200" b="1" dirty="0"/>
              <a:t>time interval T </a:t>
            </a:r>
            <a:r>
              <a:rPr lang="en-AU" sz="1200" dirty="0"/>
              <a:t>that likewise is the same for all tracings.</a:t>
            </a:r>
          </a:p>
          <a:p>
            <a:r>
              <a:rPr lang="en-AU" sz="1200" dirty="0"/>
              <a:t>We want to know, for t = T: </a:t>
            </a:r>
          </a:p>
          <a:p>
            <a:pPr marL="171450" indent="-171450">
              <a:buFont typeface="Arial" panose="020B0604020202020204" pitchFamily="34" charset="0"/>
              <a:buChar char="•"/>
            </a:pPr>
            <a:r>
              <a:rPr lang="en-US" sz="1200" dirty="0"/>
              <a:t>Position of particle X(</a:t>
            </a:r>
            <a:r>
              <a:rPr lang="en-AU" sz="1200" i="1" dirty="0" err="1"/>
              <a:t>t</a:t>
            </a:r>
            <a:r>
              <a:rPr lang="en-AU" sz="1200" i="1" baseline="-25000" dirty="0" err="1"/>
              <a:t>i</a:t>
            </a:r>
            <a:r>
              <a:rPr lang="en-AU" sz="1200" i="1" baseline="-25000" dirty="0"/>
              <a:t> </a:t>
            </a:r>
            <a:r>
              <a:rPr lang="en-US" sz="1200" dirty="0"/>
              <a:t>), Z(</a:t>
            </a:r>
            <a:r>
              <a:rPr lang="en-AU" sz="1200" i="1" dirty="0" err="1"/>
              <a:t>t</a:t>
            </a:r>
            <a:r>
              <a:rPr lang="en-AU" sz="1200" i="1" baseline="-25000" dirty="0" err="1"/>
              <a:t>i</a:t>
            </a:r>
            <a:r>
              <a:rPr lang="en-AU" sz="1200" i="1" baseline="-25000" dirty="0"/>
              <a:t> </a:t>
            </a:r>
            <a:r>
              <a:rPr lang="en-US" sz="1200" dirty="0"/>
              <a:t>).  The X position should be absolute (i.e. will keep track of number of times the particle left the section of tube of length S, e.g. negative to the left and positive to the right).</a:t>
            </a:r>
          </a:p>
          <a:p>
            <a:pPr marL="171450" indent="-171450">
              <a:buFont typeface="Arial" panose="020B0604020202020204" pitchFamily="34" charset="0"/>
              <a:buChar char="•"/>
            </a:pPr>
            <a:r>
              <a:rPr lang="en-US" sz="1200" dirty="0"/>
              <a:t>Velocity of particle </a:t>
            </a:r>
            <a:r>
              <a:rPr lang="en-AU" sz="1200" i="1" dirty="0"/>
              <a:t>V</a:t>
            </a:r>
            <a:r>
              <a:rPr lang="en-US" sz="1200" baseline="-25000" dirty="0"/>
              <a:t>x</a:t>
            </a:r>
            <a:r>
              <a:rPr lang="en-US" sz="1200" dirty="0"/>
              <a:t>(</a:t>
            </a:r>
            <a:r>
              <a:rPr lang="en-AU" sz="1200" i="1" dirty="0" err="1"/>
              <a:t>t</a:t>
            </a:r>
            <a:r>
              <a:rPr lang="en-AU" sz="1200" i="1" baseline="-25000" dirty="0" err="1"/>
              <a:t>i</a:t>
            </a:r>
            <a:r>
              <a:rPr lang="en-AU" sz="1200" i="1" baseline="-25000" dirty="0"/>
              <a:t> </a:t>
            </a:r>
            <a:r>
              <a:rPr lang="en-US" sz="1200" dirty="0"/>
              <a:t>),</a:t>
            </a:r>
            <a:r>
              <a:rPr lang="en-AU" sz="1200" i="1" dirty="0"/>
              <a:t> V</a:t>
            </a:r>
            <a:r>
              <a:rPr lang="en-US" sz="1200" baseline="-25000" dirty="0"/>
              <a:t>z</a:t>
            </a:r>
            <a:r>
              <a:rPr lang="en-US" sz="1200" dirty="0"/>
              <a:t>(</a:t>
            </a:r>
            <a:r>
              <a:rPr lang="en-AU" sz="1200" i="1" dirty="0" err="1"/>
              <a:t>t</a:t>
            </a:r>
            <a:r>
              <a:rPr lang="en-AU" sz="1200" i="1" baseline="-25000" dirty="0" err="1"/>
              <a:t>i</a:t>
            </a:r>
            <a:r>
              <a:rPr lang="en-AU" sz="1200" i="1" baseline="-25000" dirty="0"/>
              <a:t> </a:t>
            </a:r>
            <a:r>
              <a:rPr lang="en-US" sz="1200" dirty="0"/>
              <a:t>)</a:t>
            </a:r>
          </a:p>
          <a:p>
            <a:pPr marL="171450" indent="-171450">
              <a:buFont typeface="Arial" panose="020B0604020202020204" pitchFamily="34" charset="0"/>
              <a:buChar char="•"/>
            </a:pPr>
            <a:r>
              <a:rPr lang="en-US" sz="1200" dirty="0"/>
              <a:t># of wall bounces B(</a:t>
            </a:r>
            <a:r>
              <a:rPr lang="en-US" sz="1200" dirty="0" err="1"/>
              <a:t>ti</a:t>
            </a:r>
            <a:r>
              <a:rPr lang="en-US" sz="1200" dirty="0"/>
              <a:t>) since the time of launch </a:t>
            </a:r>
          </a:p>
          <a:p>
            <a:r>
              <a:rPr lang="en-US" sz="1200" dirty="0"/>
              <a:t>And at T:</a:t>
            </a:r>
          </a:p>
          <a:p>
            <a:pPr marL="171450" indent="-171450">
              <a:buFont typeface="Arial" panose="020B0604020202020204" pitchFamily="34" charset="0"/>
              <a:buChar char="•"/>
            </a:pPr>
            <a:r>
              <a:rPr lang="en-US" sz="1200" dirty="0"/>
              <a:t>Time of last bounce measured from the time of launch</a:t>
            </a:r>
          </a:p>
          <a:p>
            <a:r>
              <a:rPr lang="en-US" sz="1200" dirty="0"/>
              <a:t>There may be other things to record – e.g. the number of attempts at initializing per simulation, we’ll see.</a:t>
            </a:r>
          </a:p>
          <a:p>
            <a:r>
              <a:rPr lang="en-AU" sz="1200" dirty="0"/>
              <a:t>The result of most interest of this tracing is the set of N+1 values of </a:t>
            </a:r>
            <a:r>
              <a:rPr lang="en-AU" sz="1200" i="1" dirty="0"/>
              <a:t>V</a:t>
            </a:r>
            <a:r>
              <a:rPr lang="en-US" sz="1200" baseline="-25000" dirty="0"/>
              <a:t>x</a:t>
            </a:r>
            <a:r>
              <a:rPr lang="en-AU" sz="1200" dirty="0"/>
              <a:t>.</a:t>
            </a:r>
          </a:p>
          <a:p>
            <a:r>
              <a:rPr lang="en-AU" sz="1200" dirty="0"/>
              <a:t>A single simulation will consist of at least 1,000 such tracings, each of which produces </a:t>
            </a:r>
            <a:r>
              <a:rPr lang="en-AU" sz="1200" i="1" dirty="0"/>
              <a:t>N</a:t>
            </a:r>
            <a:r>
              <a:rPr lang="en-AU" sz="1200" dirty="0"/>
              <a:t> + 1 data, and the question arises of how this much larger data set will be </a:t>
            </a:r>
            <a:r>
              <a:rPr lang="en-AU" sz="1200" dirty="0" err="1"/>
              <a:t>analyzed</a:t>
            </a:r>
            <a:r>
              <a:rPr lang="en-AU" sz="1200" dirty="0"/>
              <a:t>.  The main purpose of the analysis will be to find out how the flow of particles </a:t>
            </a:r>
            <a:br>
              <a:rPr lang="en-AU" sz="1200" dirty="0"/>
            </a:br>
            <a:r>
              <a:rPr lang="en-AU" sz="1200" dirty="0"/>
              <a:t>along the tube slows down, and to this end the value of </a:t>
            </a:r>
            <a:r>
              <a:rPr lang="en-AU" sz="1200" i="1" dirty="0" err="1"/>
              <a:t>V</a:t>
            </a:r>
            <a:r>
              <a:rPr lang="en-AU" sz="1200" i="1" baseline="-25000" dirty="0" err="1"/>
              <a:t>x</a:t>
            </a:r>
            <a:r>
              <a:rPr lang="en-AU" sz="1200" dirty="0"/>
              <a:t> at each of the times </a:t>
            </a:r>
            <a:r>
              <a:rPr lang="en-AU" sz="1200" i="1" dirty="0" err="1"/>
              <a:t>t</a:t>
            </a:r>
            <a:r>
              <a:rPr lang="en-AU" sz="1200" i="1" baseline="-25000" dirty="0" err="1"/>
              <a:t>n</a:t>
            </a:r>
            <a:r>
              <a:rPr lang="en-AU" sz="1200" dirty="0"/>
              <a:t> will be averaged over </a:t>
            </a:r>
            <a:br>
              <a:rPr lang="en-AU" sz="1200" dirty="0"/>
            </a:br>
            <a:r>
              <a:rPr lang="en-AU" sz="1200" dirty="0"/>
              <a:t>the set.  The result could be displayed conveniently as a graph of the average </a:t>
            </a:r>
            <a:r>
              <a:rPr lang="en-AU" sz="1200" i="1" dirty="0" err="1"/>
              <a:t>V</a:t>
            </a:r>
            <a:r>
              <a:rPr lang="en-AU" sz="1200" baseline="-25000" dirty="0" err="1"/>
              <a:t>x</a:t>
            </a:r>
            <a:r>
              <a:rPr lang="en-AU" sz="1200" dirty="0"/>
              <a:t> versus the index </a:t>
            </a:r>
            <a:r>
              <a:rPr lang="en-AU" sz="1200" i="1" dirty="0"/>
              <a:t>n</a:t>
            </a:r>
            <a:r>
              <a:rPr lang="en-AU" sz="1200" dirty="0"/>
              <a:t>, </a:t>
            </a:r>
            <a:br>
              <a:rPr lang="en-AU" sz="1200" dirty="0"/>
            </a:br>
            <a:r>
              <a:rPr lang="en-AU" sz="1200" dirty="0"/>
              <a:t>ranging from 0 to </a:t>
            </a:r>
            <a:r>
              <a:rPr lang="en-AU" sz="1200" i="1" dirty="0"/>
              <a:t>N</a:t>
            </a:r>
            <a:r>
              <a:rPr lang="en-AU" sz="1200" dirty="0"/>
              <a:t>.  Perhaps other analyses will be performed on the data, but this will be the main one.</a:t>
            </a:r>
          </a:p>
          <a:p>
            <a:r>
              <a:rPr lang="en-AU" sz="1200" i="1" dirty="0"/>
              <a:t>Nomenclature here: indices </a:t>
            </a:r>
            <a:r>
              <a:rPr lang="en-AU" sz="1200" i="1" dirty="0" err="1"/>
              <a:t>i</a:t>
            </a:r>
            <a:r>
              <a:rPr lang="en-AU" sz="1200" i="1" dirty="0"/>
              <a:t> for “initial”, f for “flow”, r for “random”, x for the direction of the axis of the tube </a:t>
            </a:r>
            <a:br>
              <a:rPr lang="en-AU" sz="1200" i="1" dirty="0"/>
            </a:br>
            <a:r>
              <a:rPr lang="en-AU" sz="1200" i="1" dirty="0"/>
              <a:t>which is also the initial direction of the flow, z for the perpendicular to that direction in the plane of the tube</a:t>
            </a:r>
            <a:br>
              <a:rPr lang="en-AU" sz="1200" i="1" dirty="0"/>
            </a:br>
            <a:r>
              <a:rPr lang="en-AU" sz="1200" i="1" dirty="0"/>
              <a:t>(y is not yet used but will be when we go to 3D).</a:t>
            </a:r>
          </a:p>
          <a:p>
            <a:endParaRPr lang="en-AU" sz="1200" dirty="0"/>
          </a:p>
          <a:p>
            <a:pPr marL="171450" indent="-171450">
              <a:buFont typeface="Arial" panose="020B0604020202020204" pitchFamily="34" charset="0"/>
              <a:buChar char="•"/>
            </a:pPr>
            <a:endParaRPr lang="en-AU" sz="1200" dirty="0"/>
          </a:p>
        </p:txBody>
      </p:sp>
      <p:grpSp>
        <p:nvGrpSpPr>
          <p:cNvPr id="12" name="Group 11">
            <a:extLst>
              <a:ext uri="{FF2B5EF4-FFF2-40B4-BE49-F238E27FC236}">
                <a16:creationId xmlns:a16="http://schemas.microsoft.com/office/drawing/2014/main" id="{6A283386-53D4-4257-B3F3-161CA61026E5}"/>
              </a:ext>
            </a:extLst>
          </p:cNvPr>
          <p:cNvGrpSpPr/>
          <p:nvPr/>
        </p:nvGrpSpPr>
        <p:grpSpPr>
          <a:xfrm>
            <a:off x="1002867" y="5713026"/>
            <a:ext cx="5591175" cy="757055"/>
            <a:chOff x="0" y="0"/>
            <a:chExt cx="4819650" cy="627940"/>
          </a:xfrm>
        </p:grpSpPr>
        <p:pic>
          <p:nvPicPr>
            <p:cNvPr id="13" name="Picture 12">
              <a:extLst>
                <a:ext uri="{FF2B5EF4-FFF2-40B4-BE49-F238E27FC236}">
                  <a16:creationId xmlns:a16="http://schemas.microsoft.com/office/drawing/2014/main" id="{B7D3AD65-5ECC-4BC4-BAF5-070CE8C952FF}"/>
                </a:ext>
              </a:extLst>
            </p:cNvPr>
            <p:cNvPicPr>
              <a:picLocks/>
            </p:cNvPicPr>
            <p:nvPr/>
          </p:nvPicPr>
          <p:blipFill>
            <a:blip r:embed="rId3"/>
            <a:stretch>
              <a:fillRect/>
            </a:stretch>
          </p:blipFill>
          <p:spPr>
            <a:xfrm flipH="1">
              <a:off x="0" y="476250"/>
              <a:ext cx="4819650" cy="151690"/>
            </a:xfrm>
            <a:prstGeom prst="rect">
              <a:avLst/>
            </a:prstGeom>
          </p:spPr>
        </p:pic>
        <p:pic>
          <p:nvPicPr>
            <p:cNvPr id="14" name="Picture 13">
              <a:extLst>
                <a:ext uri="{FF2B5EF4-FFF2-40B4-BE49-F238E27FC236}">
                  <a16:creationId xmlns:a16="http://schemas.microsoft.com/office/drawing/2014/main" id="{20C89369-FEC6-4549-88F8-90CC387DC202}"/>
                </a:ext>
              </a:extLst>
            </p:cNvPr>
            <p:cNvPicPr>
              <a:picLocks/>
            </p:cNvPicPr>
            <p:nvPr/>
          </p:nvPicPr>
          <p:blipFill>
            <a:blip r:embed="rId3"/>
            <a:stretch>
              <a:fillRect/>
            </a:stretch>
          </p:blipFill>
          <p:spPr>
            <a:xfrm>
              <a:off x="0" y="0"/>
              <a:ext cx="4819650" cy="151690"/>
            </a:xfrm>
            <a:prstGeom prst="rect">
              <a:avLst/>
            </a:prstGeom>
          </p:spPr>
        </p:pic>
      </p:grpSp>
      <p:grpSp>
        <p:nvGrpSpPr>
          <p:cNvPr id="36" name="Group 35">
            <a:extLst>
              <a:ext uri="{FF2B5EF4-FFF2-40B4-BE49-F238E27FC236}">
                <a16:creationId xmlns:a16="http://schemas.microsoft.com/office/drawing/2014/main" id="{35360CF2-A360-4636-8009-BEC15370E0F6}"/>
              </a:ext>
            </a:extLst>
          </p:cNvPr>
          <p:cNvGrpSpPr/>
          <p:nvPr/>
        </p:nvGrpSpPr>
        <p:grpSpPr>
          <a:xfrm>
            <a:off x="8710139" y="5566327"/>
            <a:ext cx="816635" cy="534288"/>
            <a:chOff x="4136667" y="4630336"/>
            <a:chExt cx="816635" cy="534288"/>
          </a:xfrm>
        </p:grpSpPr>
        <p:grpSp>
          <p:nvGrpSpPr>
            <p:cNvPr id="28" name="Group 27">
              <a:extLst>
                <a:ext uri="{FF2B5EF4-FFF2-40B4-BE49-F238E27FC236}">
                  <a16:creationId xmlns:a16="http://schemas.microsoft.com/office/drawing/2014/main" id="{487ED909-9482-499F-A426-FB729722904C}"/>
                </a:ext>
              </a:extLst>
            </p:cNvPr>
            <p:cNvGrpSpPr/>
            <p:nvPr/>
          </p:nvGrpSpPr>
          <p:grpSpPr>
            <a:xfrm rot="10800000">
              <a:off x="4344960" y="4678198"/>
              <a:ext cx="430416" cy="415675"/>
              <a:chOff x="5456192" y="2456871"/>
              <a:chExt cx="824534" cy="796296"/>
            </a:xfrm>
          </p:grpSpPr>
          <p:cxnSp>
            <p:nvCxnSpPr>
              <p:cNvPr id="20" name="Straight Arrow Connector 19">
                <a:extLst>
                  <a:ext uri="{FF2B5EF4-FFF2-40B4-BE49-F238E27FC236}">
                    <a16:creationId xmlns:a16="http://schemas.microsoft.com/office/drawing/2014/main" id="{F3E32210-41DE-48D1-9FA8-768E59629B7D}"/>
                  </a:ext>
                </a:extLst>
              </p:cNvPr>
              <p:cNvCxnSpPr>
                <a:cxnSpLocks/>
              </p:cNvCxnSpPr>
              <p:nvPr/>
            </p:nvCxnSpPr>
            <p:spPr>
              <a:xfrm rot="10800000" flipV="1">
                <a:off x="5779679" y="2456871"/>
                <a:ext cx="501047" cy="4914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3E4A5FE-2808-4C83-9AA1-6C97D2B24A74}"/>
                  </a:ext>
                </a:extLst>
              </p:cNvPr>
              <p:cNvCxnSpPr>
                <a:cxnSpLocks/>
              </p:cNvCxnSpPr>
              <p:nvPr/>
            </p:nvCxnSpPr>
            <p:spPr>
              <a:xfrm rot="10800000" flipV="1">
                <a:off x="6280726" y="2456871"/>
                <a:ext cx="0" cy="79629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736F3A5-24C3-4021-85BB-4AB60ADE77E9}"/>
                  </a:ext>
                </a:extLst>
              </p:cNvPr>
              <p:cNvCxnSpPr>
                <a:cxnSpLocks/>
              </p:cNvCxnSpPr>
              <p:nvPr/>
            </p:nvCxnSpPr>
            <p:spPr>
              <a:xfrm rot="10800000">
                <a:off x="5456192" y="2456873"/>
                <a:ext cx="82453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D6F038B9-59AF-4173-9D59-F16B8DD627EE}"/>
                </a:ext>
              </a:extLst>
            </p:cNvPr>
            <p:cNvSpPr txBox="1"/>
            <p:nvPr/>
          </p:nvSpPr>
          <p:spPr>
            <a:xfrm>
              <a:off x="4701310" y="4887625"/>
              <a:ext cx="251992" cy="276999"/>
            </a:xfrm>
            <a:prstGeom prst="rect">
              <a:avLst/>
            </a:prstGeom>
            <a:noFill/>
          </p:spPr>
          <p:txBody>
            <a:bodyPr wrap="none" rtlCol="0">
              <a:spAutoFit/>
            </a:bodyPr>
            <a:lstStyle/>
            <a:p>
              <a:r>
                <a:rPr lang="en-US" sz="1200" dirty="0"/>
                <a:t>x</a:t>
              </a:r>
              <a:endParaRPr lang="en-AU" sz="1200" dirty="0"/>
            </a:p>
          </p:txBody>
        </p:sp>
        <p:sp>
          <p:nvSpPr>
            <p:cNvPr id="34" name="TextBox 33">
              <a:extLst>
                <a:ext uri="{FF2B5EF4-FFF2-40B4-BE49-F238E27FC236}">
                  <a16:creationId xmlns:a16="http://schemas.microsoft.com/office/drawing/2014/main" id="{DEBC77A3-EAF5-46AA-8A1F-8C2F2951F047}"/>
                </a:ext>
              </a:extLst>
            </p:cNvPr>
            <p:cNvSpPr txBox="1"/>
            <p:nvPr/>
          </p:nvSpPr>
          <p:spPr>
            <a:xfrm>
              <a:off x="4364182" y="4698279"/>
              <a:ext cx="253596" cy="276999"/>
            </a:xfrm>
            <a:prstGeom prst="rect">
              <a:avLst/>
            </a:prstGeom>
            <a:noFill/>
          </p:spPr>
          <p:txBody>
            <a:bodyPr wrap="none" rtlCol="0">
              <a:spAutoFit/>
            </a:bodyPr>
            <a:lstStyle/>
            <a:p>
              <a:r>
                <a:rPr lang="en-US" sz="1200" dirty="0"/>
                <a:t>y</a:t>
              </a:r>
              <a:endParaRPr lang="en-AU" sz="1200" dirty="0"/>
            </a:p>
          </p:txBody>
        </p:sp>
        <p:sp>
          <p:nvSpPr>
            <p:cNvPr id="35" name="TextBox 34">
              <a:extLst>
                <a:ext uri="{FF2B5EF4-FFF2-40B4-BE49-F238E27FC236}">
                  <a16:creationId xmlns:a16="http://schemas.microsoft.com/office/drawing/2014/main" id="{1BBF41F2-2B1D-4F48-8EC0-70E043A99266}"/>
                </a:ext>
              </a:extLst>
            </p:cNvPr>
            <p:cNvSpPr txBox="1"/>
            <p:nvPr/>
          </p:nvSpPr>
          <p:spPr>
            <a:xfrm>
              <a:off x="4136667" y="4630336"/>
              <a:ext cx="245580" cy="276999"/>
            </a:xfrm>
            <a:prstGeom prst="rect">
              <a:avLst/>
            </a:prstGeom>
            <a:noFill/>
          </p:spPr>
          <p:txBody>
            <a:bodyPr wrap="none" rtlCol="0">
              <a:spAutoFit/>
            </a:bodyPr>
            <a:lstStyle/>
            <a:p>
              <a:r>
                <a:rPr lang="en-US" sz="1200" dirty="0"/>
                <a:t>z</a:t>
              </a:r>
              <a:endParaRPr lang="en-AU" sz="1200" dirty="0"/>
            </a:p>
          </p:txBody>
        </p:sp>
      </p:grpSp>
      <p:cxnSp>
        <p:nvCxnSpPr>
          <p:cNvPr id="38" name="Straight Arrow Connector 37">
            <a:extLst>
              <a:ext uri="{FF2B5EF4-FFF2-40B4-BE49-F238E27FC236}">
                <a16:creationId xmlns:a16="http://schemas.microsoft.com/office/drawing/2014/main" id="{EEB1735B-BBC5-4AD8-8C66-F7DAC1776482}"/>
              </a:ext>
            </a:extLst>
          </p:cNvPr>
          <p:cNvCxnSpPr>
            <a:cxnSpLocks/>
          </p:cNvCxnSpPr>
          <p:nvPr/>
        </p:nvCxnSpPr>
        <p:spPr>
          <a:xfrm>
            <a:off x="4922975" y="5629902"/>
            <a:ext cx="794334" cy="42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0C5B10F-2E09-4F57-9850-59C897544A15}"/>
              </a:ext>
            </a:extLst>
          </p:cNvPr>
          <p:cNvSpPr/>
          <p:nvPr/>
        </p:nvSpPr>
        <p:spPr>
          <a:xfrm>
            <a:off x="4726423" y="5153462"/>
            <a:ext cx="1260153" cy="461665"/>
          </a:xfrm>
          <a:prstGeom prst="rect">
            <a:avLst/>
          </a:prstGeom>
        </p:spPr>
        <p:txBody>
          <a:bodyPr wrap="none">
            <a:spAutoFit/>
          </a:bodyPr>
          <a:lstStyle/>
          <a:p>
            <a:r>
              <a:rPr lang="en-US" sz="1200" dirty="0"/>
              <a:t>S: spatial period </a:t>
            </a:r>
            <a:br>
              <a:rPr lang="en-US" sz="1200" dirty="0"/>
            </a:br>
            <a:r>
              <a:rPr lang="en-US" sz="1200" dirty="0"/>
              <a:t>of sinusoidal wall</a:t>
            </a:r>
            <a:endParaRPr lang="en-AU" sz="1200" dirty="0"/>
          </a:p>
        </p:txBody>
      </p:sp>
      <p:pic>
        <p:nvPicPr>
          <p:cNvPr id="41" name="Picture 40" descr="A close up of a necklace&#10;&#10;Description generated with very high confidence">
            <a:extLst>
              <a:ext uri="{FF2B5EF4-FFF2-40B4-BE49-F238E27FC236}">
                <a16:creationId xmlns:a16="http://schemas.microsoft.com/office/drawing/2014/main" id="{A16B2F1B-1AB4-4972-BDF4-7FF47F90C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7319" y="4556021"/>
            <a:ext cx="2107958" cy="2056544"/>
          </a:xfrm>
          <a:prstGeom prst="rect">
            <a:avLst/>
          </a:prstGeom>
        </p:spPr>
      </p:pic>
      <p:sp>
        <p:nvSpPr>
          <p:cNvPr id="42" name="Rectangle: Rounded Corners 41">
            <a:extLst>
              <a:ext uri="{FF2B5EF4-FFF2-40B4-BE49-F238E27FC236}">
                <a16:creationId xmlns:a16="http://schemas.microsoft.com/office/drawing/2014/main" id="{72312523-5092-4A39-9220-304C699B2593}"/>
              </a:ext>
            </a:extLst>
          </p:cNvPr>
          <p:cNvSpPr/>
          <p:nvPr/>
        </p:nvSpPr>
        <p:spPr>
          <a:xfrm>
            <a:off x="4942568" y="5690298"/>
            <a:ext cx="751222" cy="80133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Rectangle: Rounded Corners 45">
            <a:extLst>
              <a:ext uri="{FF2B5EF4-FFF2-40B4-BE49-F238E27FC236}">
                <a16:creationId xmlns:a16="http://schemas.microsoft.com/office/drawing/2014/main" id="{D82257B7-0A59-486E-ADBC-03584C7F8F86}"/>
              </a:ext>
            </a:extLst>
          </p:cNvPr>
          <p:cNvSpPr/>
          <p:nvPr/>
        </p:nvSpPr>
        <p:spPr>
          <a:xfrm>
            <a:off x="7293223" y="4420298"/>
            <a:ext cx="2118632" cy="226682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7" name="Straight Arrow Connector 46">
            <a:extLst>
              <a:ext uri="{FF2B5EF4-FFF2-40B4-BE49-F238E27FC236}">
                <a16:creationId xmlns:a16="http://schemas.microsoft.com/office/drawing/2014/main" id="{192B3CA7-505F-4C03-96F6-570941DC83F9}"/>
              </a:ext>
            </a:extLst>
          </p:cNvPr>
          <p:cNvCxnSpPr>
            <a:cxnSpLocks/>
            <a:endCxn id="46" idx="1"/>
          </p:cNvCxnSpPr>
          <p:nvPr/>
        </p:nvCxnSpPr>
        <p:spPr>
          <a:xfrm flipV="1">
            <a:off x="5671127" y="5553712"/>
            <a:ext cx="1622096" cy="18206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9679797-A64A-494A-B760-E60FAB58D176}"/>
              </a:ext>
            </a:extLst>
          </p:cNvPr>
          <p:cNvCxnSpPr>
            <a:cxnSpLocks/>
          </p:cNvCxnSpPr>
          <p:nvPr/>
        </p:nvCxnSpPr>
        <p:spPr>
          <a:xfrm>
            <a:off x="581891" y="6085975"/>
            <a:ext cx="6276111" cy="4992"/>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256935C0-B7B8-462D-A0D0-8F746A5586D5}"/>
              </a:ext>
            </a:extLst>
          </p:cNvPr>
          <p:cNvSpPr/>
          <p:nvPr/>
        </p:nvSpPr>
        <p:spPr>
          <a:xfrm>
            <a:off x="1219200" y="5957451"/>
            <a:ext cx="1828800" cy="2863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Direction of flow</a:t>
            </a:r>
            <a:endParaRPr lang="en-AU" sz="1400" dirty="0">
              <a:solidFill>
                <a:schemeClr val="tx1"/>
              </a:solidFill>
            </a:endParaRPr>
          </a:p>
        </p:txBody>
      </p:sp>
      <p:cxnSp>
        <p:nvCxnSpPr>
          <p:cNvPr id="55" name="Straight Connector 54">
            <a:extLst>
              <a:ext uri="{FF2B5EF4-FFF2-40B4-BE49-F238E27FC236}">
                <a16:creationId xmlns:a16="http://schemas.microsoft.com/office/drawing/2014/main" id="{F5A99FAB-4141-4D22-9FA1-9CACD52410B4}"/>
              </a:ext>
            </a:extLst>
          </p:cNvPr>
          <p:cNvCxnSpPr>
            <a:cxnSpLocks/>
          </p:cNvCxnSpPr>
          <p:nvPr/>
        </p:nvCxnSpPr>
        <p:spPr>
          <a:xfrm>
            <a:off x="7307319" y="5584293"/>
            <a:ext cx="2121115" cy="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Flowchart: Connector 57">
            <a:extLst>
              <a:ext uri="{FF2B5EF4-FFF2-40B4-BE49-F238E27FC236}">
                <a16:creationId xmlns:a16="http://schemas.microsoft.com/office/drawing/2014/main" id="{4ED5F28F-7AA7-4825-AAF8-6629625805F6}"/>
              </a:ext>
            </a:extLst>
          </p:cNvPr>
          <p:cNvSpPr/>
          <p:nvPr/>
        </p:nvSpPr>
        <p:spPr>
          <a:xfrm>
            <a:off x="7635049" y="5298023"/>
            <a:ext cx="64655" cy="646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2" name="Group 71">
            <a:extLst>
              <a:ext uri="{FF2B5EF4-FFF2-40B4-BE49-F238E27FC236}">
                <a16:creationId xmlns:a16="http://schemas.microsoft.com/office/drawing/2014/main" id="{81552C79-6AA6-4F3D-90ED-D8BCEA458460}"/>
              </a:ext>
            </a:extLst>
          </p:cNvPr>
          <p:cNvGrpSpPr/>
          <p:nvPr/>
        </p:nvGrpSpPr>
        <p:grpSpPr>
          <a:xfrm>
            <a:off x="7337347" y="5005335"/>
            <a:ext cx="1406849" cy="484811"/>
            <a:chOff x="3993784" y="4414210"/>
            <a:chExt cx="1406849" cy="484811"/>
          </a:xfrm>
        </p:grpSpPr>
        <p:grpSp>
          <p:nvGrpSpPr>
            <p:cNvPr id="59" name="Group 58">
              <a:extLst>
                <a:ext uri="{FF2B5EF4-FFF2-40B4-BE49-F238E27FC236}">
                  <a16:creationId xmlns:a16="http://schemas.microsoft.com/office/drawing/2014/main" id="{4DE2B356-1D9C-457F-AEAB-3AD4BFC4EADD}"/>
                </a:ext>
              </a:extLst>
            </p:cNvPr>
            <p:cNvGrpSpPr/>
            <p:nvPr/>
          </p:nvGrpSpPr>
          <p:grpSpPr>
            <a:xfrm>
              <a:off x="4239491" y="4571999"/>
              <a:ext cx="739590" cy="327022"/>
              <a:chOff x="4269818" y="4929962"/>
              <a:chExt cx="739590" cy="327022"/>
            </a:xfrm>
          </p:grpSpPr>
          <p:grpSp>
            <p:nvGrpSpPr>
              <p:cNvPr id="60" name="Group 59">
                <a:extLst>
                  <a:ext uri="{FF2B5EF4-FFF2-40B4-BE49-F238E27FC236}">
                    <a16:creationId xmlns:a16="http://schemas.microsoft.com/office/drawing/2014/main" id="{C555247C-B0FE-421D-9D86-2894B2E063EB}"/>
                  </a:ext>
                </a:extLst>
              </p:cNvPr>
              <p:cNvGrpSpPr/>
              <p:nvPr/>
            </p:nvGrpSpPr>
            <p:grpSpPr>
              <a:xfrm rot="10800000">
                <a:off x="4269818" y="4929962"/>
                <a:ext cx="505558" cy="163911"/>
                <a:chOff x="5456192" y="2456869"/>
                <a:chExt cx="968481" cy="313999"/>
              </a:xfrm>
            </p:grpSpPr>
            <p:cxnSp>
              <p:nvCxnSpPr>
                <p:cNvPr id="64" name="Straight Arrow Connector 63">
                  <a:extLst>
                    <a:ext uri="{FF2B5EF4-FFF2-40B4-BE49-F238E27FC236}">
                      <a16:creationId xmlns:a16="http://schemas.microsoft.com/office/drawing/2014/main" id="{B098C290-0291-4139-AD32-D29061B0322D}"/>
                    </a:ext>
                  </a:extLst>
                </p:cNvPr>
                <p:cNvCxnSpPr>
                  <a:cxnSpLocks/>
                </p:cNvCxnSpPr>
                <p:nvPr/>
              </p:nvCxnSpPr>
              <p:spPr>
                <a:xfrm rot="10800000" flipH="1" flipV="1">
                  <a:off x="6280726" y="2456871"/>
                  <a:ext cx="143947" cy="31399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301B9CF-423C-46AC-B3FE-EEC2F34D0E66}"/>
                    </a:ext>
                  </a:extLst>
                </p:cNvPr>
                <p:cNvCxnSpPr>
                  <a:cxnSpLocks/>
                </p:cNvCxnSpPr>
                <p:nvPr/>
              </p:nvCxnSpPr>
              <p:spPr>
                <a:xfrm rot="10800000" flipV="1">
                  <a:off x="5593065" y="2456869"/>
                  <a:ext cx="687661" cy="19014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39A079D-4D73-438E-B23B-360687773F58}"/>
                    </a:ext>
                  </a:extLst>
                </p:cNvPr>
                <p:cNvCxnSpPr>
                  <a:cxnSpLocks/>
                </p:cNvCxnSpPr>
                <p:nvPr/>
              </p:nvCxnSpPr>
              <p:spPr>
                <a:xfrm rot="10800000">
                  <a:off x="5456192" y="2456873"/>
                  <a:ext cx="82453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6085CA7D-D9B8-47E3-A3BC-C295A4E84C00}"/>
                  </a:ext>
                </a:extLst>
              </p:cNvPr>
              <p:cNvSpPr txBox="1"/>
              <p:nvPr/>
            </p:nvSpPr>
            <p:spPr>
              <a:xfrm>
                <a:off x="4701310" y="4979985"/>
                <a:ext cx="308098" cy="276999"/>
              </a:xfrm>
              <a:prstGeom prst="rect">
                <a:avLst/>
              </a:prstGeom>
              <a:noFill/>
            </p:spPr>
            <p:txBody>
              <a:bodyPr wrap="none" rtlCol="0">
                <a:spAutoFit/>
              </a:bodyPr>
              <a:lstStyle/>
              <a:p>
                <a:r>
                  <a:rPr lang="en-US" sz="1200" b="1" i="1" dirty="0" err="1"/>
                  <a:t>V</a:t>
                </a:r>
                <a:r>
                  <a:rPr lang="en-US" sz="1200" i="1" baseline="-25000" dirty="0" err="1"/>
                  <a:t>f</a:t>
                </a:r>
                <a:endParaRPr lang="en-AU" sz="1200" dirty="0"/>
              </a:p>
            </p:txBody>
          </p:sp>
        </p:grpSp>
        <p:sp>
          <p:nvSpPr>
            <p:cNvPr id="69" name="TextBox 68">
              <a:extLst>
                <a:ext uri="{FF2B5EF4-FFF2-40B4-BE49-F238E27FC236}">
                  <a16:creationId xmlns:a16="http://schemas.microsoft.com/office/drawing/2014/main" id="{7B83874E-9D04-48AF-9475-3831BA36A8C2}"/>
                </a:ext>
              </a:extLst>
            </p:cNvPr>
            <p:cNvSpPr txBox="1"/>
            <p:nvPr/>
          </p:nvSpPr>
          <p:spPr>
            <a:xfrm>
              <a:off x="4555530" y="4414210"/>
              <a:ext cx="845103" cy="276999"/>
            </a:xfrm>
            <a:prstGeom prst="rect">
              <a:avLst/>
            </a:prstGeom>
            <a:noFill/>
          </p:spPr>
          <p:txBody>
            <a:bodyPr wrap="none" rtlCol="0">
              <a:spAutoFit/>
            </a:bodyPr>
            <a:lstStyle/>
            <a:p>
              <a:r>
                <a:rPr lang="en-US" sz="1200" b="1" i="1" dirty="0"/>
                <a:t>V</a:t>
              </a:r>
              <a:r>
                <a:rPr lang="en-US" sz="1200" i="1" baseline="-25000" dirty="0"/>
                <a:t>i</a:t>
              </a:r>
              <a:r>
                <a:rPr lang="en-US" sz="1200" dirty="0"/>
                <a:t> = </a:t>
              </a:r>
              <a:r>
                <a:rPr lang="en-US" sz="1200" b="1" i="1" dirty="0" err="1"/>
                <a:t>V</a:t>
              </a:r>
              <a:r>
                <a:rPr lang="en-US" sz="1200" i="1" baseline="-25000" dirty="0" err="1"/>
                <a:t>f</a:t>
              </a:r>
              <a:r>
                <a:rPr lang="en-US" sz="1200" dirty="0"/>
                <a:t> + </a:t>
              </a:r>
              <a:r>
                <a:rPr lang="en-US" sz="1200" b="1" i="1" dirty="0" err="1"/>
                <a:t>V</a:t>
              </a:r>
              <a:r>
                <a:rPr lang="en-US" sz="1200" i="1" baseline="-25000" dirty="0" err="1"/>
                <a:t>r</a:t>
              </a:r>
              <a:endParaRPr lang="en-AU" sz="1200" dirty="0"/>
            </a:p>
          </p:txBody>
        </p:sp>
        <p:sp>
          <p:nvSpPr>
            <p:cNvPr id="71" name="Rectangle 70">
              <a:extLst>
                <a:ext uri="{FF2B5EF4-FFF2-40B4-BE49-F238E27FC236}">
                  <a16:creationId xmlns:a16="http://schemas.microsoft.com/office/drawing/2014/main" id="{D2AADBE3-F27F-4C8F-8D50-7D25F897E0B5}"/>
                </a:ext>
              </a:extLst>
            </p:cNvPr>
            <p:cNvSpPr/>
            <p:nvPr/>
          </p:nvSpPr>
          <p:spPr>
            <a:xfrm>
              <a:off x="3993784" y="4463519"/>
              <a:ext cx="311304" cy="276999"/>
            </a:xfrm>
            <a:prstGeom prst="rect">
              <a:avLst/>
            </a:prstGeom>
          </p:spPr>
          <p:txBody>
            <a:bodyPr wrap="none">
              <a:spAutoFit/>
            </a:bodyPr>
            <a:lstStyle/>
            <a:p>
              <a:r>
                <a:rPr lang="en-US" sz="1200" b="1" i="1" dirty="0" err="1">
                  <a:solidFill>
                    <a:prstClr val="black"/>
                  </a:solidFill>
                </a:rPr>
                <a:t>V</a:t>
              </a:r>
              <a:r>
                <a:rPr lang="en-US" sz="1200" i="1" baseline="-25000" dirty="0" err="1">
                  <a:solidFill>
                    <a:prstClr val="black"/>
                  </a:solidFill>
                </a:rPr>
                <a:t>r</a:t>
              </a:r>
              <a:endParaRPr lang="en-AU" dirty="0"/>
            </a:p>
          </p:txBody>
        </p:sp>
      </p:grpSp>
    </p:spTree>
    <p:extLst>
      <p:ext uri="{BB962C8B-B14F-4D97-AF65-F5344CB8AC3E}">
        <p14:creationId xmlns:p14="http://schemas.microsoft.com/office/powerpoint/2010/main" val="23096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9F3D0-AA74-41B7-9524-5F6F279512AD}"/>
              </a:ext>
            </a:extLst>
          </p:cNvPr>
          <p:cNvSpPr/>
          <p:nvPr/>
        </p:nvSpPr>
        <p:spPr>
          <a:xfrm>
            <a:off x="712354" y="362635"/>
            <a:ext cx="8636494" cy="369332"/>
          </a:xfrm>
          <a:prstGeom prst="rect">
            <a:avLst/>
          </a:prstGeom>
        </p:spPr>
        <p:txBody>
          <a:bodyPr wrap="square">
            <a:spAutoFit/>
          </a:bodyPr>
          <a:lstStyle/>
          <a:p>
            <a:r>
              <a:rPr lang="en-US" b="1" dirty="0">
                <a:solidFill>
                  <a:srgbClr val="808080"/>
                </a:solidFill>
                <a:latin typeface="Times New Roman" panose="02020603050405020304" pitchFamily="18" charset="0"/>
                <a:ea typeface="MS Mincho" panose="02020609040205080304" pitchFamily="49" charset="-128"/>
              </a:rPr>
              <a:t>Particle trajectories in an open tube with periodic boundaries: launch (initialization) </a:t>
            </a:r>
            <a:endParaRPr lang="en-AU" b="1" dirty="0"/>
          </a:p>
        </p:txBody>
      </p:sp>
      <p:sp>
        <p:nvSpPr>
          <p:cNvPr id="8" name="TextBox 7">
            <a:extLst>
              <a:ext uri="{FF2B5EF4-FFF2-40B4-BE49-F238E27FC236}">
                <a16:creationId xmlns:a16="http://schemas.microsoft.com/office/drawing/2014/main" id="{74168155-B29C-4EDB-9C0A-2939058BE6AC}"/>
              </a:ext>
            </a:extLst>
          </p:cNvPr>
          <p:cNvSpPr txBox="1"/>
          <p:nvPr/>
        </p:nvSpPr>
        <p:spPr>
          <a:xfrm>
            <a:off x="712354" y="821106"/>
            <a:ext cx="8859248" cy="2492990"/>
          </a:xfrm>
          <a:prstGeom prst="rect">
            <a:avLst/>
          </a:prstGeom>
          <a:noFill/>
        </p:spPr>
        <p:txBody>
          <a:bodyPr wrap="square" rtlCol="0">
            <a:spAutoFit/>
          </a:bodyPr>
          <a:lstStyle/>
          <a:p>
            <a:r>
              <a:rPr lang="en-US" sz="1200" dirty="0"/>
              <a:t>These three initial conditions will be chosen randomly, as follows:</a:t>
            </a:r>
          </a:p>
          <a:p>
            <a:pPr marL="628650" lvl="1" indent="-171450">
              <a:buFont typeface="Arial" panose="020B0604020202020204" pitchFamily="34" charset="0"/>
              <a:buChar char="•"/>
            </a:pPr>
            <a:r>
              <a:rPr lang="en-US" sz="1200" dirty="0"/>
              <a:t>The coordinate </a:t>
            </a:r>
            <a:r>
              <a:rPr lang="en-US" sz="1200" i="1" dirty="0"/>
              <a:t>x</a:t>
            </a:r>
            <a:r>
              <a:rPr lang="en-US" sz="1200" i="1" baseline="-25000" dirty="0"/>
              <a:t>i</a:t>
            </a:r>
            <a:r>
              <a:rPr lang="en-US" sz="1200" dirty="0"/>
              <a:t> of the point of launch will be chosen at random in the interval from </a:t>
            </a:r>
            <a:r>
              <a:rPr lang="en-US" sz="1200" i="1" dirty="0"/>
              <a:t>x</a:t>
            </a:r>
            <a:r>
              <a:rPr lang="en-US" sz="1200" dirty="0"/>
              <a:t> = 0 to </a:t>
            </a:r>
            <a:r>
              <a:rPr lang="en-US" sz="1200" i="1" dirty="0"/>
              <a:t>x</a:t>
            </a:r>
            <a:r>
              <a:rPr lang="en-US" sz="1200" dirty="0"/>
              <a:t> = S.  </a:t>
            </a:r>
            <a:br>
              <a:rPr lang="en-US" sz="1200" dirty="0"/>
            </a:br>
            <a:r>
              <a:rPr lang="en-US" sz="1200" dirty="0"/>
              <a:t>The coordinate </a:t>
            </a:r>
            <a:r>
              <a:rPr lang="en-US" sz="1200" i="1" dirty="0" err="1"/>
              <a:t>z</a:t>
            </a:r>
            <a:r>
              <a:rPr lang="en-US" sz="1200" i="1" baseline="-25000" dirty="0" err="1"/>
              <a:t>i</a:t>
            </a:r>
            <a:r>
              <a:rPr lang="en-US" sz="1200" dirty="0"/>
              <a:t> of the point will also be random but of course within the inside of the tube.  The simplest way to obtain this may be to generate a random value in [-outer </a:t>
            </a:r>
            <a:r>
              <a:rPr lang="en-US" sz="1200" dirty="0" err="1"/>
              <a:t>radius,+outer</a:t>
            </a:r>
            <a:r>
              <a:rPr lang="en-US" sz="1200" dirty="0"/>
              <a:t> radius], test whether it is inside the tube and if not, reject it and repeat.</a:t>
            </a:r>
            <a:endParaRPr lang="en-AU" sz="1200" dirty="0"/>
          </a:p>
          <a:p>
            <a:pPr marL="628650" lvl="1" indent="-171450">
              <a:buFont typeface="Arial" panose="020B0604020202020204" pitchFamily="34" charset="0"/>
              <a:buChar char="•"/>
            </a:pPr>
            <a:r>
              <a:rPr lang="en-US" sz="1200" dirty="0"/>
              <a:t>The direction of </a:t>
            </a:r>
            <a:r>
              <a:rPr lang="en-US" sz="1200" b="1" i="1" dirty="0" err="1"/>
              <a:t>V</a:t>
            </a:r>
            <a:r>
              <a:rPr lang="en-US" sz="1200" i="1" baseline="-25000" dirty="0" err="1"/>
              <a:t>r</a:t>
            </a:r>
            <a:r>
              <a:rPr lang="en-US" sz="1200" dirty="0"/>
              <a:t> will always be upwards from the axis, but the angle between this direction and the axis will be random in the range from 0° to 180°. </a:t>
            </a:r>
            <a:endParaRPr lang="en-AU" sz="1200" dirty="0"/>
          </a:p>
          <a:p>
            <a:pPr marL="628650" lvl="1" indent="-171450">
              <a:buFont typeface="Arial" panose="020B0604020202020204" pitchFamily="34" charset="0"/>
              <a:buChar char="•"/>
            </a:pPr>
            <a:r>
              <a:rPr lang="en-US" sz="1200" dirty="0"/>
              <a:t>The magnitude of </a:t>
            </a:r>
            <a:r>
              <a:rPr lang="en-US" sz="1200" b="1" i="1" dirty="0" err="1"/>
              <a:t>V</a:t>
            </a:r>
            <a:r>
              <a:rPr lang="en-US" sz="1200" i="1" baseline="-25000" dirty="0" err="1"/>
              <a:t>r</a:t>
            </a:r>
            <a:r>
              <a:rPr lang="en-US" sz="1200" dirty="0"/>
              <a:t> will be chosen in a way that mimics the random distribution of the speeds of the particles of a plasma in thermal equilibrium.  This "Rayleigh distribution" is characterized by the root-mean-square value </a:t>
            </a:r>
            <a:r>
              <a:rPr lang="en-US" sz="1200" b="1" i="1" dirty="0" err="1"/>
              <a:t>V</a:t>
            </a:r>
            <a:r>
              <a:rPr lang="en-US" sz="1200" b="1" i="1" baseline="-25000" dirty="0" err="1"/>
              <a:t>rm</a:t>
            </a:r>
            <a:r>
              <a:rPr lang="en-US" sz="1200" b="1" baseline="-25000" dirty="0" err="1"/>
              <a:t>s</a:t>
            </a:r>
            <a:r>
              <a:rPr lang="en-US" sz="1200" dirty="0"/>
              <a:t> of the speed, which will be the same for all of the tracings in a given simulation (both </a:t>
            </a:r>
            <a:r>
              <a:rPr lang="en-US" sz="1200" b="1" i="1" dirty="0" err="1"/>
              <a:t>V</a:t>
            </a:r>
            <a:r>
              <a:rPr lang="en-US" sz="1200" i="1" baseline="-25000" dirty="0" err="1"/>
              <a:t>rx</a:t>
            </a:r>
            <a:r>
              <a:rPr lang="en-US" sz="1200" dirty="0"/>
              <a:t> and </a:t>
            </a:r>
            <a:r>
              <a:rPr lang="en-US" sz="1200" b="1" i="1" dirty="0" err="1"/>
              <a:t>V</a:t>
            </a:r>
            <a:r>
              <a:rPr lang="en-US" sz="1200" i="1" baseline="-25000" dirty="0" err="1"/>
              <a:t>rz</a:t>
            </a:r>
            <a:r>
              <a:rPr lang="en-US" sz="1200" dirty="0"/>
              <a:t> are normally distributed, mean zero, same variance, independent). </a:t>
            </a:r>
          </a:p>
          <a:p>
            <a:pPr marL="171450" indent="-171450">
              <a:buFont typeface="Arial" panose="020B0604020202020204" pitchFamily="34" charset="0"/>
              <a:buChar char="•"/>
            </a:pPr>
            <a:r>
              <a:rPr lang="en-AU" sz="1200" dirty="0"/>
              <a:t>Beginning from these initial conditions, the subsequent trajectory of the particle is traced forwards over a time period of duration T that likewise is the same for all tracings.</a:t>
            </a:r>
          </a:p>
          <a:p>
            <a:pPr marL="171450" indent="-171450">
              <a:buFont typeface="Arial" panose="020B0604020202020204" pitchFamily="34" charset="0"/>
              <a:buChar char="•"/>
            </a:pPr>
            <a:endParaRPr lang="en-AU" sz="1200" dirty="0"/>
          </a:p>
        </p:txBody>
      </p:sp>
      <p:grpSp>
        <p:nvGrpSpPr>
          <p:cNvPr id="12" name="Group 11">
            <a:extLst>
              <a:ext uri="{FF2B5EF4-FFF2-40B4-BE49-F238E27FC236}">
                <a16:creationId xmlns:a16="http://schemas.microsoft.com/office/drawing/2014/main" id="{6A283386-53D4-4257-B3F3-161CA61026E5}"/>
              </a:ext>
            </a:extLst>
          </p:cNvPr>
          <p:cNvGrpSpPr/>
          <p:nvPr/>
        </p:nvGrpSpPr>
        <p:grpSpPr>
          <a:xfrm>
            <a:off x="1002867" y="4303775"/>
            <a:ext cx="5591175" cy="757055"/>
            <a:chOff x="0" y="0"/>
            <a:chExt cx="4819650" cy="627940"/>
          </a:xfrm>
        </p:grpSpPr>
        <p:pic>
          <p:nvPicPr>
            <p:cNvPr id="13" name="Picture 12">
              <a:extLst>
                <a:ext uri="{FF2B5EF4-FFF2-40B4-BE49-F238E27FC236}">
                  <a16:creationId xmlns:a16="http://schemas.microsoft.com/office/drawing/2014/main" id="{B7D3AD65-5ECC-4BC4-BAF5-070CE8C952FF}"/>
                </a:ext>
              </a:extLst>
            </p:cNvPr>
            <p:cNvPicPr>
              <a:picLocks/>
            </p:cNvPicPr>
            <p:nvPr/>
          </p:nvPicPr>
          <p:blipFill>
            <a:blip r:embed="rId3"/>
            <a:stretch>
              <a:fillRect/>
            </a:stretch>
          </p:blipFill>
          <p:spPr>
            <a:xfrm flipH="1">
              <a:off x="0" y="476250"/>
              <a:ext cx="4819650" cy="151690"/>
            </a:xfrm>
            <a:prstGeom prst="rect">
              <a:avLst/>
            </a:prstGeom>
          </p:spPr>
        </p:pic>
        <p:pic>
          <p:nvPicPr>
            <p:cNvPr id="14" name="Picture 13">
              <a:extLst>
                <a:ext uri="{FF2B5EF4-FFF2-40B4-BE49-F238E27FC236}">
                  <a16:creationId xmlns:a16="http://schemas.microsoft.com/office/drawing/2014/main" id="{20C89369-FEC6-4549-88F8-90CC387DC202}"/>
                </a:ext>
              </a:extLst>
            </p:cNvPr>
            <p:cNvPicPr>
              <a:picLocks/>
            </p:cNvPicPr>
            <p:nvPr/>
          </p:nvPicPr>
          <p:blipFill>
            <a:blip r:embed="rId3"/>
            <a:stretch>
              <a:fillRect/>
            </a:stretch>
          </p:blipFill>
          <p:spPr>
            <a:xfrm>
              <a:off x="0" y="0"/>
              <a:ext cx="4819650" cy="151690"/>
            </a:xfrm>
            <a:prstGeom prst="rect">
              <a:avLst/>
            </a:prstGeom>
          </p:spPr>
        </p:pic>
      </p:grpSp>
      <p:grpSp>
        <p:nvGrpSpPr>
          <p:cNvPr id="36" name="Group 35">
            <a:extLst>
              <a:ext uri="{FF2B5EF4-FFF2-40B4-BE49-F238E27FC236}">
                <a16:creationId xmlns:a16="http://schemas.microsoft.com/office/drawing/2014/main" id="{35360CF2-A360-4636-8009-BEC15370E0F6}"/>
              </a:ext>
            </a:extLst>
          </p:cNvPr>
          <p:cNvGrpSpPr/>
          <p:nvPr/>
        </p:nvGrpSpPr>
        <p:grpSpPr>
          <a:xfrm>
            <a:off x="8710139" y="4877836"/>
            <a:ext cx="816635" cy="534288"/>
            <a:chOff x="4136667" y="4630336"/>
            <a:chExt cx="816635" cy="534288"/>
          </a:xfrm>
        </p:grpSpPr>
        <p:grpSp>
          <p:nvGrpSpPr>
            <p:cNvPr id="28" name="Group 27">
              <a:extLst>
                <a:ext uri="{FF2B5EF4-FFF2-40B4-BE49-F238E27FC236}">
                  <a16:creationId xmlns:a16="http://schemas.microsoft.com/office/drawing/2014/main" id="{487ED909-9482-499F-A426-FB729722904C}"/>
                </a:ext>
              </a:extLst>
            </p:cNvPr>
            <p:cNvGrpSpPr/>
            <p:nvPr/>
          </p:nvGrpSpPr>
          <p:grpSpPr>
            <a:xfrm rot="10800000">
              <a:off x="4344960" y="4678198"/>
              <a:ext cx="430416" cy="415675"/>
              <a:chOff x="5456192" y="2456871"/>
              <a:chExt cx="824534" cy="796296"/>
            </a:xfrm>
          </p:grpSpPr>
          <p:cxnSp>
            <p:nvCxnSpPr>
              <p:cNvPr id="20" name="Straight Arrow Connector 19">
                <a:extLst>
                  <a:ext uri="{FF2B5EF4-FFF2-40B4-BE49-F238E27FC236}">
                    <a16:creationId xmlns:a16="http://schemas.microsoft.com/office/drawing/2014/main" id="{F3E32210-41DE-48D1-9FA8-768E59629B7D}"/>
                  </a:ext>
                </a:extLst>
              </p:cNvPr>
              <p:cNvCxnSpPr>
                <a:cxnSpLocks/>
              </p:cNvCxnSpPr>
              <p:nvPr/>
            </p:nvCxnSpPr>
            <p:spPr>
              <a:xfrm rot="10800000" flipV="1">
                <a:off x="5779679" y="2456871"/>
                <a:ext cx="501047" cy="4914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3E4A5FE-2808-4C83-9AA1-6C97D2B24A74}"/>
                  </a:ext>
                </a:extLst>
              </p:cNvPr>
              <p:cNvCxnSpPr>
                <a:cxnSpLocks/>
              </p:cNvCxnSpPr>
              <p:nvPr/>
            </p:nvCxnSpPr>
            <p:spPr>
              <a:xfrm rot="10800000" flipV="1">
                <a:off x="6280726" y="2456871"/>
                <a:ext cx="0" cy="79629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736F3A5-24C3-4021-85BB-4AB60ADE77E9}"/>
                  </a:ext>
                </a:extLst>
              </p:cNvPr>
              <p:cNvCxnSpPr>
                <a:cxnSpLocks/>
              </p:cNvCxnSpPr>
              <p:nvPr/>
            </p:nvCxnSpPr>
            <p:spPr>
              <a:xfrm rot="10800000">
                <a:off x="5456192" y="2456873"/>
                <a:ext cx="82453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D6F038B9-59AF-4173-9D59-F16B8DD627EE}"/>
                </a:ext>
              </a:extLst>
            </p:cNvPr>
            <p:cNvSpPr txBox="1"/>
            <p:nvPr/>
          </p:nvSpPr>
          <p:spPr>
            <a:xfrm>
              <a:off x="4701310" y="4887625"/>
              <a:ext cx="251992" cy="276999"/>
            </a:xfrm>
            <a:prstGeom prst="rect">
              <a:avLst/>
            </a:prstGeom>
            <a:noFill/>
          </p:spPr>
          <p:txBody>
            <a:bodyPr wrap="none" rtlCol="0">
              <a:spAutoFit/>
            </a:bodyPr>
            <a:lstStyle/>
            <a:p>
              <a:r>
                <a:rPr lang="en-US" sz="1200" dirty="0"/>
                <a:t>x</a:t>
              </a:r>
              <a:endParaRPr lang="en-AU" sz="1200" dirty="0"/>
            </a:p>
          </p:txBody>
        </p:sp>
        <p:sp>
          <p:nvSpPr>
            <p:cNvPr id="34" name="TextBox 33">
              <a:extLst>
                <a:ext uri="{FF2B5EF4-FFF2-40B4-BE49-F238E27FC236}">
                  <a16:creationId xmlns:a16="http://schemas.microsoft.com/office/drawing/2014/main" id="{DEBC77A3-EAF5-46AA-8A1F-8C2F2951F047}"/>
                </a:ext>
              </a:extLst>
            </p:cNvPr>
            <p:cNvSpPr txBox="1"/>
            <p:nvPr/>
          </p:nvSpPr>
          <p:spPr>
            <a:xfrm>
              <a:off x="4364182" y="4698279"/>
              <a:ext cx="253596" cy="276999"/>
            </a:xfrm>
            <a:prstGeom prst="rect">
              <a:avLst/>
            </a:prstGeom>
            <a:noFill/>
          </p:spPr>
          <p:txBody>
            <a:bodyPr wrap="none" rtlCol="0">
              <a:spAutoFit/>
            </a:bodyPr>
            <a:lstStyle/>
            <a:p>
              <a:r>
                <a:rPr lang="en-US" sz="1200" dirty="0"/>
                <a:t>y</a:t>
              </a:r>
              <a:endParaRPr lang="en-AU" sz="1200" dirty="0"/>
            </a:p>
          </p:txBody>
        </p:sp>
        <p:sp>
          <p:nvSpPr>
            <p:cNvPr id="35" name="TextBox 34">
              <a:extLst>
                <a:ext uri="{FF2B5EF4-FFF2-40B4-BE49-F238E27FC236}">
                  <a16:creationId xmlns:a16="http://schemas.microsoft.com/office/drawing/2014/main" id="{1BBF41F2-2B1D-4F48-8EC0-70E043A99266}"/>
                </a:ext>
              </a:extLst>
            </p:cNvPr>
            <p:cNvSpPr txBox="1"/>
            <p:nvPr/>
          </p:nvSpPr>
          <p:spPr>
            <a:xfrm>
              <a:off x="4136667" y="4630336"/>
              <a:ext cx="245580" cy="276999"/>
            </a:xfrm>
            <a:prstGeom prst="rect">
              <a:avLst/>
            </a:prstGeom>
            <a:noFill/>
          </p:spPr>
          <p:txBody>
            <a:bodyPr wrap="none" rtlCol="0">
              <a:spAutoFit/>
            </a:bodyPr>
            <a:lstStyle/>
            <a:p>
              <a:r>
                <a:rPr lang="en-US" sz="1200" dirty="0"/>
                <a:t>z</a:t>
              </a:r>
              <a:endParaRPr lang="en-AU" sz="1200" dirty="0"/>
            </a:p>
          </p:txBody>
        </p:sp>
      </p:grpSp>
      <p:cxnSp>
        <p:nvCxnSpPr>
          <p:cNvPr id="38" name="Straight Arrow Connector 37">
            <a:extLst>
              <a:ext uri="{FF2B5EF4-FFF2-40B4-BE49-F238E27FC236}">
                <a16:creationId xmlns:a16="http://schemas.microsoft.com/office/drawing/2014/main" id="{EEB1735B-BBC5-4AD8-8C66-F7DAC1776482}"/>
              </a:ext>
            </a:extLst>
          </p:cNvPr>
          <p:cNvCxnSpPr>
            <a:cxnSpLocks/>
          </p:cNvCxnSpPr>
          <p:nvPr/>
        </p:nvCxnSpPr>
        <p:spPr>
          <a:xfrm>
            <a:off x="4922975" y="4220651"/>
            <a:ext cx="794334" cy="42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0C5B10F-2E09-4F57-9850-59C897544A15}"/>
              </a:ext>
            </a:extLst>
          </p:cNvPr>
          <p:cNvSpPr/>
          <p:nvPr/>
        </p:nvSpPr>
        <p:spPr>
          <a:xfrm>
            <a:off x="4726423" y="3744211"/>
            <a:ext cx="1260153" cy="461665"/>
          </a:xfrm>
          <a:prstGeom prst="rect">
            <a:avLst/>
          </a:prstGeom>
        </p:spPr>
        <p:txBody>
          <a:bodyPr wrap="none">
            <a:spAutoFit/>
          </a:bodyPr>
          <a:lstStyle/>
          <a:p>
            <a:r>
              <a:rPr lang="en-US" sz="1200" dirty="0"/>
              <a:t>S: spatial period </a:t>
            </a:r>
            <a:br>
              <a:rPr lang="en-US" sz="1200" dirty="0"/>
            </a:br>
            <a:r>
              <a:rPr lang="en-US" sz="1200" dirty="0"/>
              <a:t>of sinusoidal wall</a:t>
            </a:r>
            <a:endParaRPr lang="en-AU" sz="1200" dirty="0"/>
          </a:p>
        </p:txBody>
      </p:sp>
      <p:pic>
        <p:nvPicPr>
          <p:cNvPr id="41" name="Picture 40" descr="A close up of a necklace&#10;&#10;Description generated with very high confidence">
            <a:extLst>
              <a:ext uri="{FF2B5EF4-FFF2-40B4-BE49-F238E27FC236}">
                <a16:creationId xmlns:a16="http://schemas.microsoft.com/office/drawing/2014/main" id="{A16B2F1B-1AB4-4972-BDF4-7FF47F90C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7319" y="3867530"/>
            <a:ext cx="2107958" cy="2056544"/>
          </a:xfrm>
          <a:prstGeom prst="rect">
            <a:avLst/>
          </a:prstGeom>
        </p:spPr>
      </p:pic>
      <p:sp>
        <p:nvSpPr>
          <p:cNvPr id="42" name="Rectangle: Rounded Corners 41">
            <a:extLst>
              <a:ext uri="{FF2B5EF4-FFF2-40B4-BE49-F238E27FC236}">
                <a16:creationId xmlns:a16="http://schemas.microsoft.com/office/drawing/2014/main" id="{72312523-5092-4A39-9220-304C699B2593}"/>
              </a:ext>
            </a:extLst>
          </p:cNvPr>
          <p:cNvSpPr/>
          <p:nvPr/>
        </p:nvSpPr>
        <p:spPr>
          <a:xfrm>
            <a:off x="4942568" y="4281047"/>
            <a:ext cx="751222" cy="80133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Rectangle: Rounded Corners 45">
            <a:extLst>
              <a:ext uri="{FF2B5EF4-FFF2-40B4-BE49-F238E27FC236}">
                <a16:creationId xmlns:a16="http://schemas.microsoft.com/office/drawing/2014/main" id="{D82257B7-0A59-486E-ADBC-03584C7F8F86}"/>
              </a:ext>
            </a:extLst>
          </p:cNvPr>
          <p:cNvSpPr/>
          <p:nvPr/>
        </p:nvSpPr>
        <p:spPr>
          <a:xfrm>
            <a:off x="7293223" y="3731807"/>
            <a:ext cx="2118632" cy="226682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7" name="Straight Arrow Connector 46">
            <a:extLst>
              <a:ext uri="{FF2B5EF4-FFF2-40B4-BE49-F238E27FC236}">
                <a16:creationId xmlns:a16="http://schemas.microsoft.com/office/drawing/2014/main" id="{192B3CA7-505F-4C03-96F6-570941DC83F9}"/>
              </a:ext>
            </a:extLst>
          </p:cNvPr>
          <p:cNvCxnSpPr>
            <a:cxnSpLocks/>
          </p:cNvCxnSpPr>
          <p:nvPr/>
        </p:nvCxnSpPr>
        <p:spPr>
          <a:xfrm flipV="1">
            <a:off x="5717309" y="4548200"/>
            <a:ext cx="1590010"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9679797-A64A-494A-B760-E60FAB58D176}"/>
              </a:ext>
            </a:extLst>
          </p:cNvPr>
          <p:cNvCxnSpPr>
            <a:cxnSpLocks/>
          </p:cNvCxnSpPr>
          <p:nvPr/>
        </p:nvCxnSpPr>
        <p:spPr>
          <a:xfrm>
            <a:off x="581891" y="4676724"/>
            <a:ext cx="6276111" cy="4992"/>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256935C0-B7B8-462D-A0D0-8F746A5586D5}"/>
              </a:ext>
            </a:extLst>
          </p:cNvPr>
          <p:cNvSpPr/>
          <p:nvPr/>
        </p:nvSpPr>
        <p:spPr>
          <a:xfrm>
            <a:off x="1219200" y="4548200"/>
            <a:ext cx="1828800" cy="2863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Direction of flow</a:t>
            </a:r>
            <a:endParaRPr lang="en-AU" sz="1400" dirty="0">
              <a:solidFill>
                <a:schemeClr val="tx1"/>
              </a:solidFill>
            </a:endParaRPr>
          </a:p>
        </p:txBody>
      </p:sp>
      <p:cxnSp>
        <p:nvCxnSpPr>
          <p:cNvPr id="55" name="Straight Connector 54">
            <a:extLst>
              <a:ext uri="{FF2B5EF4-FFF2-40B4-BE49-F238E27FC236}">
                <a16:creationId xmlns:a16="http://schemas.microsoft.com/office/drawing/2014/main" id="{F5A99FAB-4141-4D22-9FA1-9CACD52410B4}"/>
              </a:ext>
            </a:extLst>
          </p:cNvPr>
          <p:cNvCxnSpPr>
            <a:cxnSpLocks/>
          </p:cNvCxnSpPr>
          <p:nvPr/>
        </p:nvCxnSpPr>
        <p:spPr>
          <a:xfrm>
            <a:off x="7307319" y="4895802"/>
            <a:ext cx="2121115" cy="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Flowchart: Connector 57">
            <a:extLst>
              <a:ext uri="{FF2B5EF4-FFF2-40B4-BE49-F238E27FC236}">
                <a16:creationId xmlns:a16="http://schemas.microsoft.com/office/drawing/2014/main" id="{4ED5F28F-7AA7-4825-AAF8-6629625805F6}"/>
              </a:ext>
            </a:extLst>
          </p:cNvPr>
          <p:cNvSpPr/>
          <p:nvPr/>
        </p:nvSpPr>
        <p:spPr>
          <a:xfrm>
            <a:off x="7635049" y="4609532"/>
            <a:ext cx="64655" cy="646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2" name="Group 71">
            <a:extLst>
              <a:ext uri="{FF2B5EF4-FFF2-40B4-BE49-F238E27FC236}">
                <a16:creationId xmlns:a16="http://schemas.microsoft.com/office/drawing/2014/main" id="{81552C79-6AA6-4F3D-90ED-D8BCEA458460}"/>
              </a:ext>
            </a:extLst>
          </p:cNvPr>
          <p:cNvGrpSpPr/>
          <p:nvPr/>
        </p:nvGrpSpPr>
        <p:grpSpPr>
          <a:xfrm>
            <a:off x="7337347" y="4316844"/>
            <a:ext cx="1406849" cy="484811"/>
            <a:chOff x="3993784" y="4414210"/>
            <a:chExt cx="1406849" cy="484811"/>
          </a:xfrm>
        </p:grpSpPr>
        <p:grpSp>
          <p:nvGrpSpPr>
            <p:cNvPr id="59" name="Group 58">
              <a:extLst>
                <a:ext uri="{FF2B5EF4-FFF2-40B4-BE49-F238E27FC236}">
                  <a16:creationId xmlns:a16="http://schemas.microsoft.com/office/drawing/2014/main" id="{4DE2B356-1D9C-457F-AEAB-3AD4BFC4EADD}"/>
                </a:ext>
              </a:extLst>
            </p:cNvPr>
            <p:cNvGrpSpPr/>
            <p:nvPr/>
          </p:nvGrpSpPr>
          <p:grpSpPr>
            <a:xfrm>
              <a:off x="4239491" y="4571999"/>
              <a:ext cx="739590" cy="327022"/>
              <a:chOff x="4269818" y="4929962"/>
              <a:chExt cx="739590" cy="327022"/>
            </a:xfrm>
          </p:grpSpPr>
          <p:grpSp>
            <p:nvGrpSpPr>
              <p:cNvPr id="60" name="Group 59">
                <a:extLst>
                  <a:ext uri="{FF2B5EF4-FFF2-40B4-BE49-F238E27FC236}">
                    <a16:creationId xmlns:a16="http://schemas.microsoft.com/office/drawing/2014/main" id="{C555247C-B0FE-421D-9D86-2894B2E063EB}"/>
                  </a:ext>
                </a:extLst>
              </p:cNvPr>
              <p:cNvGrpSpPr/>
              <p:nvPr/>
            </p:nvGrpSpPr>
            <p:grpSpPr>
              <a:xfrm rot="10800000">
                <a:off x="4269818" y="4929962"/>
                <a:ext cx="505558" cy="163911"/>
                <a:chOff x="5456192" y="2456869"/>
                <a:chExt cx="968481" cy="313999"/>
              </a:xfrm>
            </p:grpSpPr>
            <p:cxnSp>
              <p:nvCxnSpPr>
                <p:cNvPr id="64" name="Straight Arrow Connector 63">
                  <a:extLst>
                    <a:ext uri="{FF2B5EF4-FFF2-40B4-BE49-F238E27FC236}">
                      <a16:creationId xmlns:a16="http://schemas.microsoft.com/office/drawing/2014/main" id="{B098C290-0291-4139-AD32-D29061B0322D}"/>
                    </a:ext>
                  </a:extLst>
                </p:cNvPr>
                <p:cNvCxnSpPr>
                  <a:cxnSpLocks/>
                </p:cNvCxnSpPr>
                <p:nvPr/>
              </p:nvCxnSpPr>
              <p:spPr>
                <a:xfrm rot="10800000" flipH="1" flipV="1">
                  <a:off x="6280726" y="2456871"/>
                  <a:ext cx="143947" cy="31399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301B9CF-423C-46AC-B3FE-EEC2F34D0E66}"/>
                    </a:ext>
                  </a:extLst>
                </p:cNvPr>
                <p:cNvCxnSpPr>
                  <a:cxnSpLocks/>
                </p:cNvCxnSpPr>
                <p:nvPr/>
              </p:nvCxnSpPr>
              <p:spPr>
                <a:xfrm rot="10800000" flipV="1">
                  <a:off x="5593065" y="2456869"/>
                  <a:ext cx="687661" cy="19014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39A079D-4D73-438E-B23B-360687773F58}"/>
                    </a:ext>
                  </a:extLst>
                </p:cNvPr>
                <p:cNvCxnSpPr>
                  <a:cxnSpLocks/>
                </p:cNvCxnSpPr>
                <p:nvPr/>
              </p:nvCxnSpPr>
              <p:spPr>
                <a:xfrm rot="10800000">
                  <a:off x="5456192" y="2456873"/>
                  <a:ext cx="82453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6085CA7D-D9B8-47E3-A3BC-C295A4E84C00}"/>
                  </a:ext>
                </a:extLst>
              </p:cNvPr>
              <p:cNvSpPr txBox="1"/>
              <p:nvPr/>
            </p:nvSpPr>
            <p:spPr>
              <a:xfrm>
                <a:off x="4701310" y="4979985"/>
                <a:ext cx="308098" cy="276999"/>
              </a:xfrm>
              <a:prstGeom prst="rect">
                <a:avLst/>
              </a:prstGeom>
              <a:noFill/>
            </p:spPr>
            <p:txBody>
              <a:bodyPr wrap="none" rtlCol="0">
                <a:spAutoFit/>
              </a:bodyPr>
              <a:lstStyle/>
              <a:p>
                <a:r>
                  <a:rPr lang="en-US" sz="1200" b="1" i="1" dirty="0" err="1"/>
                  <a:t>V</a:t>
                </a:r>
                <a:r>
                  <a:rPr lang="en-US" sz="1200" i="1" baseline="-25000" dirty="0" err="1"/>
                  <a:t>f</a:t>
                </a:r>
                <a:endParaRPr lang="en-AU" sz="1200" dirty="0"/>
              </a:p>
            </p:txBody>
          </p:sp>
        </p:grpSp>
        <p:sp>
          <p:nvSpPr>
            <p:cNvPr id="69" name="TextBox 68">
              <a:extLst>
                <a:ext uri="{FF2B5EF4-FFF2-40B4-BE49-F238E27FC236}">
                  <a16:creationId xmlns:a16="http://schemas.microsoft.com/office/drawing/2014/main" id="{7B83874E-9D04-48AF-9475-3831BA36A8C2}"/>
                </a:ext>
              </a:extLst>
            </p:cNvPr>
            <p:cNvSpPr txBox="1"/>
            <p:nvPr/>
          </p:nvSpPr>
          <p:spPr>
            <a:xfrm>
              <a:off x="4555530" y="4414210"/>
              <a:ext cx="845103" cy="276999"/>
            </a:xfrm>
            <a:prstGeom prst="rect">
              <a:avLst/>
            </a:prstGeom>
            <a:noFill/>
          </p:spPr>
          <p:txBody>
            <a:bodyPr wrap="none" rtlCol="0">
              <a:spAutoFit/>
            </a:bodyPr>
            <a:lstStyle/>
            <a:p>
              <a:r>
                <a:rPr lang="en-US" sz="1200" b="1" i="1" dirty="0"/>
                <a:t>V</a:t>
              </a:r>
              <a:r>
                <a:rPr lang="en-US" sz="1200" i="1" baseline="-25000" dirty="0"/>
                <a:t>i</a:t>
              </a:r>
              <a:r>
                <a:rPr lang="en-US" sz="1200" dirty="0"/>
                <a:t> = </a:t>
              </a:r>
              <a:r>
                <a:rPr lang="en-US" sz="1200" b="1" i="1" dirty="0" err="1"/>
                <a:t>V</a:t>
              </a:r>
              <a:r>
                <a:rPr lang="en-US" sz="1200" i="1" baseline="-25000" dirty="0" err="1"/>
                <a:t>f</a:t>
              </a:r>
              <a:r>
                <a:rPr lang="en-US" sz="1200" dirty="0"/>
                <a:t> + </a:t>
              </a:r>
              <a:r>
                <a:rPr lang="en-US" sz="1200" b="1" i="1" dirty="0" err="1"/>
                <a:t>V</a:t>
              </a:r>
              <a:r>
                <a:rPr lang="en-US" sz="1200" i="1" baseline="-25000" dirty="0" err="1"/>
                <a:t>r</a:t>
              </a:r>
              <a:endParaRPr lang="en-AU" sz="1200" dirty="0"/>
            </a:p>
          </p:txBody>
        </p:sp>
        <p:sp>
          <p:nvSpPr>
            <p:cNvPr id="71" name="Rectangle 70">
              <a:extLst>
                <a:ext uri="{FF2B5EF4-FFF2-40B4-BE49-F238E27FC236}">
                  <a16:creationId xmlns:a16="http://schemas.microsoft.com/office/drawing/2014/main" id="{D2AADBE3-F27F-4C8F-8D50-7D25F897E0B5}"/>
                </a:ext>
              </a:extLst>
            </p:cNvPr>
            <p:cNvSpPr/>
            <p:nvPr/>
          </p:nvSpPr>
          <p:spPr>
            <a:xfrm>
              <a:off x="3993784" y="4463519"/>
              <a:ext cx="311304" cy="276999"/>
            </a:xfrm>
            <a:prstGeom prst="rect">
              <a:avLst/>
            </a:prstGeom>
          </p:spPr>
          <p:txBody>
            <a:bodyPr wrap="none">
              <a:spAutoFit/>
            </a:bodyPr>
            <a:lstStyle/>
            <a:p>
              <a:r>
                <a:rPr lang="en-US" sz="1200" b="1" i="1" dirty="0" err="1">
                  <a:solidFill>
                    <a:prstClr val="black"/>
                  </a:solidFill>
                </a:rPr>
                <a:t>V</a:t>
              </a:r>
              <a:r>
                <a:rPr lang="en-US" sz="1200" i="1" baseline="-25000" dirty="0" err="1">
                  <a:solidFill>
                    <a:prstClr val="black"/>
                  </a:solidFill>
                </a:rPr>
                <a:t>r</a:t>
              </a:r>
              <a:endParaRPr lang="en-AU" dirty="0"/>
            </a:p>
          </p:txBody>
        </p:sp>
      </p:grpSp>
      <p:sp>
        <p:nvSpPr>
          <p:cNvPr id="37" name="Rectangle 36">
            <a:extLst>
              <a:ext uri="{FF2B5EF4-FFF2-40B4-BE49-F238E27FC236}">
                <a16:creationId xmlns:a16="http://schemas.microsoft.com/office/drawing/2014/main" id="{312780E4-93F1-4C41-A990-C1F29B8DAA0F}"/>
              </a:ext>
            </a:extLst>
          </p:cNvPr>
          <p:cNvSpPr/>
          <p:nvPr/>
        </p:nvSpPr>
        <p:spPr>
          <a:xfrm>
            <a:off x="445234" y="3040439"/>
            <a:ext cx="9240291" cy="830997"/>
          </a:xfrm>
          <a:prstGeom prst="rect">
            <a:avLst/>
          </a:prstGeom>
        </p:spPr>
        <p:txBody>
          <a:bodyPr wrap="square">
            <a:spAutoFit/>
          </a:bodyPr>
          <a:lstStyle/>
          <a:p>
            <a:r>
              <a:rPr lang="en-US" sz="1200" b="1" dirty="0"/>
              <a:t>Final state</a:t>
            </a:r>
            <a:r>
              <a:rPr lang="en-US" sz="1200" dirty="0"/>
              <a:t>: When a particle travelling down the tube hits a wall and bounces, the axial (x) component of its velocity will usually be changed.  The change might be an increase or a decrease, but a decrease with respect to the initial value is the more probable, at least until the motion gets close to its final state, where this component of the velocity is fluctuating randomly between positive and negative values on successive bounces, with an average value that tends towards zero as time goes on.</a:t>
            </a:r>
            <a:endParaRPr lang="en-AU" sz="1200" dirty="0"/>
          </a:p>
        </p:txBody>
      </p:sp>
      <p:grpSp>
        <p:nvGrpSpPr>
          <p:cNvPr id="40" name="Group 39">
            <a:extLst>
              <a:ext uri="{FF2B5EF4-FFF2-40B4-BE49-F238E27FC236}">
                <a16:creationId xmlns:a16="http://schemas.microsoft.com/office/drawing/2014/main" id="{860B5AEA-C44E-483C-8926-9E3F494F96E1}"/>
              </a:ext>
            </a:extLst>
          </p:cNvPr>
          <p:cNvGrpSpPr/>
          <p:nvPr/>
        </p:nvGrpSpPr>
        <p:grpSpPr>
          <a:xfrm>
            <a:off x="983144" y="5768615"/>
            <a:ext cx="5591175" cy="757055"/>
            <a:chOff x="0" y="0"/>
            <a:chExt cx="4819650" cy="627940"/>
          </a:xfrm>
        </p:grpSpPr>
        <p:pic>
          <p:nvPicPr>
            <p:cNvPr id="43" name="Picture 42">
              <a:extLst>
                <a:ext uri="{FF2B5EF4-FFF2-40B4-BE49-F238E27FC236}">
                  <a16:creationId xmlns:a16="http://schemas.microsoft.com/office/drawing/2014/main" id="{DA8933CB-96F7-45AF-B2A5-015E48233B1E}"/>
                </a:ext>
              </a:extLst>
            </p:cNvPr>
            <p:cNvPicPr>
              <a:picLocks/>
            </p:cNvPicPr>
            <p:nvPr/>
          </p:nvPicPr>
          <p:blipFill>
            <a:blip r:embed="rId3"/>
            <a:stretch>
              <a:fillRect/>
            </a:stretch>
          </p:blipFill>
          <p:spPr>
            <a:xfrm flipH="1">
              <a:off x="0" y="476250"/>
              <a:ext cx="4819650" cy="151690"/>
            </a:xfrm>
            <a:prstGeom prst="rect">
              <a:avLst/>
            </a:prstGeom>
          </p:spPr>
        </p:pic>
        <p:pic>
          <p:nvPicPr>
            <p:cNvPr id="44" name="Picture 43">
              <a:extLst>
                <a:ext uri="{FF2B5EF4-FFF2-40B4-BE49-F238E27FC236}">
                  <a16:creationId xmlns:a16="http://schemas.microsoft.com/office/drawing/2014/main" id="{A084AF6C-D713-4C1E-9824-467B43C02D7E}"/>
                </a:ext>
              </a:extLst>
            </p:cNvPr>
            <p:cNvPicPr>
              <a:picLocks/>
            </p:cNvPicPr>
            <p:nvPr/>
          </p:nvPicPr>
          <p:blipFill>
            <a:blip r:embed="rId3"/>
            <a:stretch>
              <a:fillRect/>
            </a:stretch>
          </p:blipFill>
          <p:spPr>
            <a:xfrm>
              <a:off x="0" y="0"/>
              <a:ext cx="4819650" cy="151690"/>
            </a:xfrm>
            <a:prstGeom prst="rect">
              <a:avLst/>
            </a:prstGeom>
          </p:spPr>
        </p:pic>
      </p:grpSp>
      <p:sp>
        <p:nvSpPr>
          <p:cNvPr id="10" name="Freeform: Shape 9">
            <a:extLst>
              <a:ext uri="{FF2B5EF4-FFF2-40B4-BE49-F238E27FC236}">
                <a16:creationId xmlns:a16="http://schemas.microsoft.com/office/drawing/2014/main" id="{1BF56543-CB95-4D2B-ACD7-FA263D9816F4}"/>
              </a:ext>
            </a:extLst>
          </p:cNvPr>
          <p:cNvSpPr/>
          <p:nvPr/>
        </p:nvSpPr>
        <p:spPr>
          <a:xfrm>
            <a:off x="1800225" y="5800589"/>
            <a:ext cx="1969294" cy="645450"/>
          </a:xfrm>
          <a:custGeom>
            <a:avLst/>
            <a:gdLst>
              <a:gd name="connsiteX0" fmla="*/ 0 w 2109788"/>
              <a:gd name="connsiteY0" fmla="*/ 252413 h 714375"/>
              <a:gd name="connsiteX1" fmla="*/ 452438 w 2109788"/>
              <a:gd name="connsiteY1" fmla="*/ 100013 h 714375"/>
              <a:gd name="connsiteX2" fmla="*/ 1052513 w 2109788"/>
              <a:gd name="connsiteY2" fmla="*/ 709613 h 714375"/>
              <a:gd name="connsiteX3" fmla="*/ 1495425 w 2109788"/>
              <a:gd name="connsiteY3" fmla="*/ 119063 h 714375"/>
              <a:gd name="connsiteX4" fmla="*/ 1938338 w 2109788"/>
              <a:gd name="connsiteY4" fmla="*/ 666750 h 714375"/>
              <a:gd name="connsiteX5" fmla="*/ 1728788 w 2109788"/>
              <a:gd name="connsiteY5" fmla="*/ 0 h 714375"/>
              <a:gd name="connsiteX6" fmla="*/ 2109788 w 2109788"/>
              <a:gd name="connsiteY6" fmla="*/ 581025 h 714375"/>
              <a:gd name="connsiteX7" fmla="*/ 2014538 w 2109788"/>
              <a:gd name="connsiteY7" fmla="*/ 90488 h 714375"/>
              <a:gd name="connsiteX8" fmla="*/ 1533525 w 2109788"/>
              <a:gd name="connsiteY8" fmla="*/ 604838 h 714375"/>
              <a:gd name="connsiteX9" fmla="*/ 1852613 w 2109788"/>
              <a:gd name="connsiteY9" fmla="*/ 9525 h 714375"/>
              <a:gd name="connsiteX10" fmla="*/ 1757363 w 2109788"/>
              <a:gd name="connsiteY10" fmla="*/ 714375 h 714375"/>
              <a:gd name="connsiteX0" fmla="*/ 0 w 2109788"/>
              <a:gd name="connsiteY0" fmla="*/ 252413 h 714375"/>
              <a:gd name="connsiteX1" fmla="*/ 452438 w 2109788"/>
              <a:gd name="connsiteY1" fmla="*/ 100013 h 714375"/>
              <a:gd name="connsiteX2" fmla="*/ 690563 w 2109788"/>
              <a:gd name="connsiteY2" fmla="*/ 598487 h 714375"/>
              <a:gd name="connsiteX3" fmla="*/ 1495425 w 2109788"/>
              <a:gd name="connsiteY3" fmla="*/ 119063 h 714375"/>
              <a:gd name="connsiteX4" fmla="*/ 1938338 w 2109788"/>
              <a:gd name="connsiteY4" fmla="*/ 666750 h 714375"/>
              <a:gd name="connsiteX5" fmla="*/ 1728788 w 2109788"/>
              <a:gd name="connsiteY5" fmla="*/ 0 h 714375"/>
              <a:gd name="connsiteX6" fmla="*/ 2109788 w 2109788"/>
              <a:gd name="connsiteY6" fmla="*/ 581025 h 714375"/>
              <a:gd name="connsiteX7" fmla="*/ 2014538 w 2109788"/>
              <a:gd name="connsiteY7" fmla="*/ 90488 h 714375"/>
              <a:gd name="connsiteX8" fmla="*/ 1533525 w 2109788"/>
              <a:gd name="connsiteY8" fmla="*/ 604838 h 714375"/>
              <a:gd name="connsiteX9" fmla="*/ 1852613 w 2109788"/>
              <a:gd name="connsiteY9" fmla="*/ 9525 h 714375"/>
              <a:gd name="connsiteX10" fmla="*/ 1757363 w 2109788"/>
              <a:gd name="connsiteY10" fmla="*/ 714375 h 714375"/>
              <a:gd name="connsiteX0" fmla="*/ 0 w 2109788"/>
              <a:gd name="connsiteY0" fmla="*/ 252413 h 714375"/>
              <a:gd name="connsiteX1" fmla="*/ 452438 w 2109788"/>
              <a:gd name="connsiteY1" fmla="*/ 100013 h 714375"/>
              <a:gd name="connsiteX2" fmla="*/ 690563 w 2109788"/>
              <a:gd name="connsiteY2" fmla="*/ 598487 h 714375"/>
              <a:gd name="connsiteX3" fmla="*/ 1774032 w 2109788"/>
              <a:gd name="connsiteY3" fmla="*/ 7937 h 714375"/>
              <a:gd name="connsiteX4" fmla="*/ 1938338 w 2109788"/>
              <a:gd name="connsiteY4" fmla="*/ 666750 h 714375"/>
              <a:gd name="connsiteX5" fmla="*/ 1728788 w 2109788"/>
              <a:gd name="connsiteY5" fmla="*/ 0 h 714375"/>
              <a:gd name="connsiteX6" fmla="*/ 2109788 w 2109788"/>
              <a:gd name="connsiteY6" fmla="*/ 581025 h 714375"/>
              <a:gd name="connsiteX7" fmla="*/ 2014538 w 2109788"/>
              <a:gd name="connsiteY7" fmla="*/ 90488 h 714375"/>
              <a:gd name="connsiteX8" fmla="*/ 1533525 w 2109788"/>
              <a:gd name="connsiteY8" fmla="*/ 604838 h 714375"/>
              <a:gd name="connsiteX9" fmla="*/ 1852613 w 2109788"/>
              <a:gd name="connsiteY9" fmla="*/ 9525 h 714375"/>
              <a:gd name="connsiteX10" fmla="*/ 1757363 w 2109788"/>
              <a:gd name="connsiteY10" fmla="*/ 714375 h 714375"/>
              <a:gd name="connsiteX0" fmla="*/ 0 w 2109788"/>
              <a:gd name="connsiteY0" fmla="*/ 252413 h 714375"/>
              <a:gd name="connsiteX1" fmla="*/ 452438 w 2109788"/>
              <a:gd name="connsiteY1" fmla="*/ 100013 h 714375"/>
              <a:gd name="connsiteX2" fmla="*/ 690563 w 2109788"/>
              <a:gd name="connsiteY2" fmla="*/ 598487 h 714375"/>
              <a:gd name="connsiteX3" fmla="*/ 1778794 w 2109788"/>
              <a:gd name="connsiteY3" fmla="*/ 3106 h 714375"/>
              <a:gd name="connsiteX4" fmla="*/ 1938338 w 2109788"/>
              <a:gd name="connsiteY4" fmla="*/ 666750 h 714375"/>
              <a:gd name="connsiteX5" fmla="*/ 1728788 w 2109788"/>
              <a:gd name="connsiteY5" fmla="*/ 0 h 714375"/>
              <a:gd name="connsiteX6" fmla="*/ 2109788 w 2109788"/>
              <a:gd name="connsiteY6" fmla="*/ 581025 h 714375"/>
              <a:gd name="connsiteX7" fmla="*/ 2014538 w 2109788"/>
              <a:gd name="connsiteY7" fmla="*/ 90488 h 714375"/>
              <a:gd name="connsiteX8" fmla="*/ 1533525 w 2109788"/>
              <a:gd name="connsiteY8" fmla="*/ 604838 h 714375"/>
              <a:gd name="connsiteX9" fmla="*/ 1852613 w 2109788"/>
              <a:gd name="connsiteY9" fmla="*/ 9525 h 714375"/>
              <a:gd name="connsiteX10" fmla="*/ 1757363 w 2109788"/>
              <a:gd name="connsiteY10" fmla="*/ 714375 h 714375"/>
              <a:gd name="connsiteX0" fmla="*/ 0 w 2109788"/>
              <a:gd name="connsiteY0" fmla="*/ 252413 h 714375"/>
              <a:gd name="connsiteX1" fmla="*/ 452438 w 2109788"/>
              <a:gd name="connsiteY1" fmla="*/ 100013 h 714375"/>
              <a:gd name="connsiteX2" fmla="*/ 690563 w 2109788"/>
              <a:gd name="connsiteY2" fmla="*/ 598487 h 714375"/>
              <a:gd name="connsiteX3" fmla="*/ 1383507 w 2109788"/>
              <a:gd name="connsiteY3" fmla="*/ 148053 h 714375"/>
              <a:gd name="connsiteX4" fmla="*/ 1938338 w 2109788"/>
              <a:gd name="connsiteY4" fmla="*/ 666750 h 714375"/>
              <a:gd name="connsiteX5" fmla="*/ 1728788 w 2109788"/>
              <a:gd name="connsiteY5" fmla="*/ 0 h 714375"/>
              <a:gd name="connsiteX6" fmla="*/ 2109788 w 2109788"/>
              <a:gd name="connsiteY6" fmla="*/ 581025 h 714375"/>
              <a:gd name="connsiteX7" fmla="*/ 2014538 w 2109788"/>
              <a:gd name="connsiteY7" fmla="*/ 90488 h 714375"/>
              <a:gd name="connsiteX8" fmla="*/ 1533525 w 2109788"/>
              <a:gd name="connsiteY8" fmla="*/ 604838 h 714375"/>
              <a:gd name="connsiteX9" fmla="*/ 1852613 w 2109788"/>
              <a:gd name="connsiteY9" fmla="*/ 9525 h 714375"/>
              <a:gd name="connsiteX10" fmla="*/ 1757363 w 2109788"/>
              <a:gd name="connsiteY10" fmla="*/ 714375 h 714375"/>
              <a:gd name="connsiteX0" fmla="*/ 0 w 2109788"/>
              <a:gd name="connsiteY0" fmla="*/ 252413 h 714375"/>
              <a:gd name="connsiteX1" fmla="*/ 452438 w 2109788"/>
              <a:gd name="connsiteY1" fmla="*/ 100013 h 714375"/>
              <a:gd name="connsiteX2" fmla="*/ 690563 w 2109788"/>
              <a:gd name="connsiteY2" fmla="*/ 598487 h 714375"/>
              <a:gd name="connsiteX3" fmla="*/ 1383507 w 2109788"/>
              <a:gd name="connsiteY3" fmla="*/ 148053 h 714375"/>
              <a:gd name="connsiteX4" fmla="*/ 1969294 w 2109788"/>
              <a:gd name="connsiteY4" fmla="*/ 664334 h 714375"/>
              <a:gd name="connsiteX5" fmla="*/ 1728788 w 2109788"/>
              <a:gd name="connsiteY5" fmla="*/ 0 h 714375"/>
              <a:gd name="connsiteX6" fmla="*/ 2109788 w 2109788"/>
              <a:gd name="connsiteY6" fmla="*/ 581025 h 714375"/>
              <a:gd name="connsiteX7" fmla="*/ 2014538 w 2109788"/>
              <a:gd name="connsiteY7" fmla="*/ 90488 h 714375"/>
              <a:gd name="connsiteX8" fmla="*/ 1533525 w 2109788"/>
              <a:gd name="connsiteY8" fmla="*/ 604838 h 714375"/>
              <a:gd name="connsiteX9" fmla="*/ 1852613 w 2109788"/>
              <a:gd name="connsiteY9" fmla="*/ 9525 h 714375"/>
              <a:gd name="connsiteX10" fmla="*/ 1757363 w 2109788"/>
              <a:gd name="connsiteY10" fmla="*/ 714375 h 714375"/>
              <a:gd name="connsiteX0" fmla="*/ 0 w 2109788"/>
              <a:gd name="connsiteY0" fmla="*/ 254829 h 716791"/>
              <a:gd name="connsiteX1" fmla="*/ 452438 w 2109788"/>
              <a:gd name="connsiteY1" fmla="*/ 102429 h 716791"/>
              <a:gd name="connsiteX2" fmla="*/ 690563 w 2109788"/>
              <a:gd name="connsiteY2" fmla="*/ 600903 h 716791"/>
              <a:gd name="connsiteX3" fmla="*/ 1383507 w 2109788"/>
              <a:gd name="connsiteY3" fmla="*/ 150469 h 716791"/>
              <a:gd name="connsiteX4" fmla="*/ 1969294 w 2109788"/>
              <a:gd name="connsiteY4" fmla="*/ 666750 h 716791"/>
              <a:gd name="connsiteX5" fmla="*/ 1788319 w 2109788"/>
              <a:gd name="connsiteY5" fmla="*/ 0 h 716791"/>
              <a:gd name="connsiteX6" fmla="*/ 2109788 w 2109788"/>
              <a:gd name="connsiteY6" fmla="*/ 583441 h 716791"/>
              <a:gd name="connsiteX7" fmla="*/ 2014538 w 2109788"/>
              <a:gd name="connsiteY7" fmla="*/ 92904 h 716791"/>
              <a:gd name="connsiteX8" fmla="*/ 1533525 w 2109788"/>
              <a:gd name="connsiteY8" fmla="*/ 607254 h 716791"/>
              <a:gd name="connsiteX9" fmla="*/ 1852613 w 2109788"/>
              <a:gd name="connsiteY9" fmla="*/ 11941 h 716791"/>
              <a:gd name="connsiteX10" fmla="*/ 1757363 w 2109788"/>
              <a:gd name="connsiteY10" fmla="*/ 716791 h 716791"/>
              <a:gd name="connsiteX0" fmla="*/ 0 w 2109788"/>
              <a:gd name="connsiteY0" fmla="*/ 242888 h 704850"/>
              <a:gd name="connsiteX1" fmla="*/ 452438 w 2109788"/>
              <a:gd name="connsiteY1" fmla="*/ 90488 h 704850"/>
              <a:gd name="connsiteX2" fmla="*/ 690563 w 2109788"/>
              <a:gd name="connsiteY2" fmla="*/ 588962 h 704850"/>
              <a:gd name="connsiteX3" fmla="*/ 1383507 w 2109788"/>
              <a:gd name="connsiteY3" fmla="*/ 138528 h 704850"/>
              <a:gd name="connsiteX4" fmla="*/ 1969294 w 2109788"/>
              <a:gd name="connsiteY4" fmla="*/ 654809 h 704850"/>
              <a:gd name="connsiteX5" fmla="*/ 1800226 w 2109788"/>
              <a:gd name="connsiteY5" fmla="*/ 4970 h 704850"/>
              <a:gd name="connsiteX6" fmla="*/ 2109788 w 2109788"/>
              <a:gd name="connsiteY6" fmla="*/ 571500 h 704850"/>
              <a:gd name="connsiteX7" fmla="*/ 2014538 w 2109788"/>
              <a:gd name="connsiteY7" fmla="*/ 80963 h 704850"/>
              <a:gd name="connsiteX8" fmla="*/ 1533525 w 2109788"/>
              <a:gd name="connsiteY8" fmla="*/ 595313 h 704850"/>
              <a:gd name="connsiteX9" fmla="*/ 1852613 w 2109788"/>
              <a:gd name="connsiteY9" fmla="*/ 0 h 704850"/>
              <a:gd name="connsiteX10" fmla="*/ 1757363 w 2109788"/>
              <a:gd name="connsiteY10" fmla="*/ 704850 h 704850"/>
              <a:gd name="connsiteX0" fmla="*/ 0 w 2014538"/>
              <a:gd name="connsiteY0" fmla="*/ 242888 h 704850"/>
              <a:gd name="connsiteX1" fmla="*/ 452438 w 2014538"/>
              <a:gd name="connsiteY1" fmla="*/ 90488 h 704850"/>
              <a:gd name="connsiteX2" fmla="*/ 690563 w 2014538"/>
              <a:gd name="connsiteY2" fmla="*/ 588962 h 704850"/>
              <a:gd name="connsiteX3" fmla="*/ 1383507 w 2014538"/>
              <a:gd name="connsiteY3" fmla="*/ 138528 h 704850"/>
              <a:gd name="connsiteX4" fmla="*/ 1969294 w 2014538"/>
              <a:gd name="connsiteY4" fmla="*/ 654809 h 704850"/>
              <a:gd name="connsiteX5" fmla="*/ 1800226 w 2014538"/>
              <a:gd name="connsiteY5" fmla="*/ 4970 h 704850"/>
              <a:gd name="connsiteX6" fmla="*/ 1612107 w 2014538"/>
              <a:gd name="connsiteY6" fmla="*/ 653637 h 704850"/>
              <a:gd name="connsiteX7" fmla="*/ 2014538 w 2014538"/>
              <a:gd name="connsiteY7" fmla="*/ 80963 h 704850"/>
              <a:gd name="connsiteX8" fmla="*/ 1533525 w 2014538"/>
              <a:gd name="connsiteY8" fmla="*/ 595313 h 704850"/>
              <a:gd name="connsiteX9" fmla="*/ 1852613 w 2014538"/>
              <a:gd name="connsiteY9" fmla="*/ 0 h 704850"/>
              <a:gd name="connsiteX10" fmla="*/ 1757363 w 2014538"/>
              <a:gd name="connsiteY10" fmla="*/ 704850 h 704850"/>
              <a:gd name="connsiteX0" fmla="*/ 0 w 1969294"/>
              <a:gd name="connsiteY0" fmla="*/ 242888 h 704850"/>
              <a:gd name="connsiteX1" fmla="*/ 452438 w 1969294"/>
              <a:gd name="connsiteY1" fmla="*/ 90488 h 704850"/>
              <a:gd name="connsiteX2" fmla="*/ 690563 w 1969294"/>
              <a:gd name="connsiteY2" fmla="*/ 588962 h 704850"/>
              <a:gd name="connsiteX3" fmla="*/ 1383507 w 1969294"/>
              <a:gd name="connsiteY3" fmla="*/ 138528 h 704850"/>
              <a:gd name="connsiteX4" fmla="*/ 1969294 w 1969294"/>
              <a:gd name="connsiteY4" fmla="*/ 654809 h 704850"/>
              <a:gd name="connsiteX5" fmla="*/ 1800226 w 1969294"/>
              <a:gd name="connsiteY5" fmla="*/ 4970 h 704850"/>
              <a:gd name="connsiteX6" fmla="*/ 1612107 w 1969294"/>
              <a:gd name="connsiteY6" fmla="*/ 653637 h 704850"/>
              <a:gd name="connsiteX7" fmla="*/ 1924051 w 1969294"/>
              <a:gd name="connsiteY7" fmla="*/ 32648 h 704850"/>
              <a:gd name="connsiteX8" fmla="*/ 1533525 w 1969294"/>
              <a:gd name="connsiteY8" fmla="*/ 595313 h 704850"/>
              <a:gd name="connsiteX9" fmla="*/ 1852613 w 1969294"/>
              <a:gd name="connsiteY9" fmla="*/ 0 h 704850"/>
              <a:gd name="connsiteX10" fmla="*/ 1757363 w 1969294"/>
              <a:gd name="connsiteY10" fmla="*/ 704850 h 704850"/>
              <a:gd name="connsiteX0" fmla="*/ 0 w 1969294"/>
              <a:gd name="connsiteY0" fmla="*/ 242888 h 704850"/>
              <a:gd name="connsiteX1" fmla="*/ 452438 w 1969294"/>
              <a:gd name="connsiteY1" fmla="*/ 90488 h 704850"/>
              <a:gd name="connsiteX2" fmla="*/ 690563 w 1969294"/>
              <a:gd name="connsiteY2" fmla="*/ 588962 h 704850"/>
              <a:gd name="connsiteX3" fmla="*/ 1383507 w 1969294"/>
              <a:gd name="connsiteY3" fmla="*/ 138528 h 704850"/>
              <a:gd name="connsiteX4" fmla="*/ 1969294 w 1969294"/>
              <a:gd name="connsiteY4" fmla="*/ 654809 h 704850"/>
              <a:gd name="connsiteX5" fmla="*/ 1800226 w 1969294"/>
              <a:gd name="connsiteY5" fmla="*/ 4970 h 704850"/>
              <a:gd name="connsiteX6" fmla="*/ 1612107 w 1969294"/>
              <a:gd name="connsiteY6" fmla="*/ 653637 h 704850"/>
              <a:gd name="connsiteX7" fmla="*/ 1924051 w 1969294"/>
              <a:gd name="connsiteY7" fmla="*/ 32648 h 704850"/>
              <a:gd name="connsiteX8" fmla="*/ 1590675 w 1969294"/>
              <a:gd name="connsiteY8" fmla="*/ 650877 h 704850"/>
              <a:gd name="connsiteX9" fmla="*/ 1852613 w 1969294"/>
              <a:gd name="connsiteY9" fmla="*/ 0 h 704850"/>
              <a:gd name="connsiteX10" fmla="*/ 1757363 w 1969294"/>
              <a:gd name="connsiteY10" fmla="*/ 704850 h 704850"/>
              <a:gd name="connsiteX0" fmla="*/ 0 w 1969294"/>
              <a:gd name="connsiteY0" fmla="*/ 242888 h 654809"/>
              <a:gd name="connsiteX1" fmla="*/ 452438 w 1969294"/>
              <a:gd name="connsiteY1" fmla="*/ 90488 h 654809"/>
              <a:gd name="connsiteX2" fmla="*/ 690563 w 1969294"/>
              <a:gd name="connsiteY2" fmla="*/ 588962 h 654809"/>
              <a:gd name="connsiteX3" fmla="*/ 1383507 w 1969294"/>
              <a:gd name="connsiteY3" fmla="*/ 138528 h 654809"/>
              <a:gd name="connsiteX4" fmla="*/ 1969294 w 1969294"/>
              <a:gd name="connsiteY4" fmla="*/ 654809 h 654809"/>
              <a:gd name="connsiteX5" fmla="*/ 1800226 w 1969294"/>
              <a:gd name="connsiteY5" fmla="*/ 4970 h 654809"/>
              <a:gd name="connsiteX6" fmla="*/ 1612107 w 1969294"/>
              <a:gd name="connsiteY6" fmla="*/ 653637 h 654809"/>
              <a:gd name="connsiteX7" fmla="*/ 1924051 w 1969294"/>
              <a:gd name="connsiteY7" fmla="*/ 32648 h 654809"/>
              <a:gd name="connsiteX8" fmla="*/ 1590675 w 1969294"/>
              <a:gd name="connsiteY8" fmla="*/ 650877 h 654809"/>
              <a:gd name="connsiteX9" fmla="*/ 1852613 w 1969294"/>
              <a:gd name="connsiteY9" fmla="*/ 0 h 654809"/>
              <a:gd name="connsiteX10" fmla="*/ 1728788 w 1969294"/>
              <a:gd name="connsiteY10" fmla="*/ 359394 h 65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294" h="654809">
                <a:moveTo>
                  <a:pt x="0" y="242888"/>
                </a:moveTo>
                <a:lnTo>
                  <a:pt x="452438" y="90488"/>
                </a:lnTo>
                <a:lnTo>
                  <a:pt x="690563" y="588962"/>
                </a:lnTo>
                <a:lnTo>
                  <a:pt x="1383507" y="138528"/>
                </a:lnTo>
                <a:lnTo>
                  <a:pt x="1969294" y="654809"/>
                </a:lnTo>
                <a:lnTo>
                  <a:pt x="1800226" y="4970"/>
                </a:lnTo>
                <a:lnTo>
                  <a:pt x="1612107" y="653637"/>
                </a:lnTo>
                <a:lnTo>
                  <a:pt x="1924051" y="32648"/>
                </a:lnTo>
                <a:lnTo>
                  <a:pt x="1590675" y="650877"/>
                </a:lnTo>
                <a:lnTo>
                  <a:pt x="1852613" y="0"/>
                </a:lnTo>
                <a:lnTo>
                  <a:pt x="1728788" y="359394"/>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Rectangle 52">
            <a:extLst>
              <a:ext uri="{FF2B5EF4-FFF2-40B4-BE49-F238E27FC236}">
                <a16:creationId xmlns:a16="http://schemas.microsoft.com/office/drawing/2014/main" id="{32A27B85-2A51-4691-9856-42330C3F6240}"/>
              </a:ext>
            </a:extLst>
          </p:cNvPr>
          <p:cNvSpPr/>
          <p:nvPr/>
        </p:nvSpPr>
        <p:spPr>
          <a:xfrm>
            <a:off x="871647" y="5435054"/>
            <a:ext cx="1425327" cy="276999"/>
          </a:xfrm>
          <a:prstGeom prst="rect">
            <a:avLst/>
          </a:prstGeom>
        </p:spPr>
        <p:txBody>
          <a:bodyPr wrap="none">
            <a:spAutoFit/>
          </a:bodyPr>
          <a:lstStyle/>
          <a:p>
            <a:r>
              <a:rPr lang="en-US" sz="1200" u="sng" dirty="0"/>
              <a:t>Schematic example</a:t>
            </a:r>
            <a:endParaRPr lang="en-AU" sz="1200" u="sng" dirty="0"/>
          </a:p>
        </p:txBody>
      </p:sp>
      <p:sp>
        <p:nvSpPr>
          <p:cNvPr id="54" name="Rectangle 53">
            <a:extLst>
              <a:ext uri="{FF2B5EF4-FFF2-40B4-BE49-F238E27FC236}">
                <a16:creationId xmlns:a16="http://schemas.microsoft.com/office/drawing/2014/main" id="{21620331-5CD1-4A6C-8C12-210CCCFE9A4F}"/>
              </a:ext>
            </a:extLst>
          </p:cNvPr>
          <p:cNvSpPr/>
          <p:nvPr/>
        </p:nvSpPr>
        <p:spPr>
          <a:xfrm>
            <a:off x="1558941" y="6581001"/>
            <a:ext cx="817596" cy="276999"/>
          </a:xfrm>
          <a:prstGeom prst="rect">
            <a:avLst/>
          </a:prstGeom>
        </p:spPr>
        <p:txBody>
          <a:bodyPr wrap="none">
            <a:spAutoFit/>
          </a:bodyPr>
          <a:lstStyle/>
          <a:p>
            <a:r>
              <a:rPr lang="en-US" sz="1200" dirty="0"/>
              <a:t>Start (t=0)</a:t>
            </a:r>
            <a:endParaRPr lang="en-AU" sz="1200" dirty="0"/>
          </a:p>
        </p:txBody>
      </p:sp>
      <p:sp>
        <p:nvSpPr>
          <p:cNvPr id="56" name="Rectangle 55">
            <a:extLst>
              <a:ext uri="{FF2B5EF4-FFF2-40B4-BE49-F238E27FC236}">
                <a16:creationId xmlns:a16="http://schemas.microsoft.com/office/drawing/2014/main" id="{E6352793-E2EE-4AD1-A698-C80FD434AD9A}"/>
              </a:ext>
            </a:extLst>
          </p:cNvPr>
          <p:cNvSpPr/>
          <p:nvPr/>
        </p:nvSpPr>
        <p:spPr>
          <a:xfrm>
            <a:off x="3286951" y="6581001"/>
            <a:ext cx="752129" cy="276999"/>
          </a:xfrm>
          <a:prstGeom prst="rect">
            <a:avLst/>
          </a:prstGeom>
        </p:spPr>
        <p:txBody>
          <a:bodyPr wrap="none">
            <a:spAutoFit/>
          </a:bodyPr>
          <a:lstStyle/>
          <a:p>
            <a:r>
              <a:rPr lang="en-US" sz="1200" dirty="0"/>
              <a:t>End (t=T)</a:t>
            </a:r>
            <a:endParaRPr lang="en-AU" sz="1200" dirty="0"/>
          </a:p>
        </p:txBody>
      </p:sp>
      <p:cxnSp>
        <p:nvCxnSpPr>
          <p:cNvPr id="15" name="Straight Arrow Connector 14">
            <a:extLst>
              <a:ext uri="{FF2B5EF4-FFF2-40B4-BE49-F238E27FC236}">
                <a16:creationId xmlns:a16="http://schemas.microsoft.com/office/drawing/2014/main" id="{CC5E6210-3D2B-4D4B-95DD-D841BAD8C8B4}"/>
              </a:ext>
            </a:extLst>
          </p:cNvPr>
          <p:cNvCxnSpPr>
            <a:stCxn id="54" idx="0"/>
            <a:endCxn id="10" idx="0"/>
          </p:cNvCxnSpPr>
          <p:nvPr/>
        </p:nvCxnSpPr>
        <p:spPr>
          <a:xfrm flipH="1" flipV="1">
            <a:off x="1828800" y="6080760"/>
            <a:ext cx="138939" cy="50024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4552786-DD8B-4501-8EEA-968515AC9DF5}"/>
              </a:ext>
            </a:extLst>
          </p:cNvPr>
          <p:cNvCxnSpPr/>
          <p:nvPr/>
        </p:nvCxnSpPr>
        <p:spPr>
          <a:xfrm flipH="1" flipV="1">
            <a:off x="3550920" y="6149340"/>
            <a:ext cx="138939" cy="50024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D6304C9-E75E-4BB4-967D-F3B195BCF5CC}"/>
              </a:ext>
            </a:extLst>
          </p:cNvPr>
          <p:cNvCxnSpPr>
            <a:cxnSpLocks/>
            <a:stCxn id="10" idx="0"/>
          </p:cNvCxnSpPr>
          <p:nvPr/>
        </p:nvCxnSpPr>
        <p:spPr>
          <a:xfrm flipV="1">
            <a:off x="1800225" y="5934075"/>
            <a:ext cx="316706" cy="1059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37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9F3D0-AA74-41B7-9524-5F6F279512AD}"/>
              </a:ext>
            </a:extLst>
          </p:cNvPr>
          <p:cNvSpPr/>
          <p:nvPr/>
        </p:nvSpPr>
        <p:spPr>
          <a:xfrm>
            <a:off x="712354" y="362635"/>
            <a:ext cx="9117446" cy="369332"/>
          </a:xfrm>
          <a:prstGeom prst="rect">
            <a:avLst/>
          </a:prstGeom>
        </p:spPr>
        <p:txBody>
          <a:bodyPr wrap="square">
            <a:spAutoFit/>
          </a:bodyPr>
          <a:lstStyle/>
          <a:p>
            <a:r>
              <a:rPr lang="en-US" b="1" dirty="0">
                <a:solidFill>
                  <a:srgbClr val="808080"/>
                </a:solidFill>
                <a:latin typeface="Times New Roman" panose="02020603050405020304" pitchFamily="18" charset="0"/>
                <a:ea typeface="MS Mincho" panose="02020609040205080304" pitchFamily="49" charset="-128"/>
              </a:rPr>
              <a:t>Initial Conditions for Calculating the Trajectory of a Particle: Definitions and Conventions</a:t>
            </a:r>
            <a:endParaRPr lang="en-AU" b="1" dirty="0"/>
          </a:p>
        </p:txBody>
      </p:sp>
      <p:sp>
        <p:nvSpPr>
          <p:cNvPr id="8" name="TextBox 7">
            <a:extLst>
              <a:ext uri="{FF2B5EF4-FFF2-40B4-BE49-F238E27FC236}">
                <a16:creationId xmlns:a16="http://schemas.microsoft.com/office/drawing/2014/main" id="{74168155-B29C-4EDB-9C0A-2939058BE6AC}"/>
              </a:ext>
            </a:extLst>
          </p:cNvPr>
          <p:cNvSpPr txBox="1"/>
          <p:nvPr/>
        </p:nvSpPr>
        <p:spPr>
          <a:xfrm>
            <a:off x="712354" y="1168578"/>
            <a:ext cx="8859248" cy="2031325"/>
          </a:xfrm>
          <a:prstGeom prst="rect">
            <a:avLst/>
          </a:prstGeom>
          <a:noFill/>
        </p:spPr>
        <p:txBody>
          <a:bodyPr wrap="square" rtlCol="0">
            <a:spAutoFit/>
          </a:bodyPr>
          <a:lstStyle/>
          <a:p>
            <a:r>
              <a:rPr lang="en-US" b="1" dirty="0">
                <a:solidFill>
                  <a:srgbClr val="808080"/>
                </a:solidFill>
                <a:latin typeface="Times New Roman" panose="02020603050405020304" pitchFamily="18" charset="0"/>
                <a:ea typeface="MS Mincho" panose="02020609040205080304" pitchFamily="49" charset="-128"/>
              </a:rPr>
              <a:t>Definitions</a:t>
            </a:r>
          </a:p>
          <a:p>
            <a:endParaRPr lang="en-US" sz="1200" b="1" dirty="0">
              <a:solidFill>
                <a:srgbClr val="808080"/>
              </a:solidFill>
              <a:latin typeface="Times New Roman" panose="02020603050405020304" pitchFamily="18" charset="0"/>
              <a:ea typeface="MS Mincho" panose="02020609040205080304" pitchFamily="49" charset="-128"/>
            </a:endParaRPr>
          </a:p>
          <a:p>
            <a:r>
              <a:rPr lang="en-US" sz="1200" b="1" dirty="0">
                <a:solidFill>
                  <a:srgbClr val="808080"/>
                </a:solidFill>
                <a:latin typeface="Times New Roman" panose="02020603050405020304" pitchFamily="18" charset="0"/>
                <a:ea typeface="MS Mincho" panose="02020609040205080304" pitchFamily="49" charset="-128"/>
              </a:rPr>
              <a:t>In the domain</a:t>
            </a:r>
          </a:p>
          <a:p>
            <a:pPr marL="171450" indent="-171450">
              <a:buFont typeface="Arial" panose="020B0604020202020204" pitchFamily="34" charset="0"/>
              <a:buChar char="•"/>
            </a:pPr>
            <a:r>
              <a:rPr lang="en-AU" sz="1200" dirty="0" err="1">
                <a:latin typeface="Times New Roman" panose="02020603050405020304" pitchFamily="18" charset="0"/>
                <a:ea typeface="MS Mincho" panose="02020609040205080304" pitchFamily="49" charset="-128"/>
              </a:rPr>
              <a:t>Zw</a:t>
            </a:r>
            <a:r>
              <a:rPr lang="en-AU" sz="1200" dirty="0">
                <a:latin typeface="Times New Roman" panose="02020603050405020304" pitchFamily="18" charset="0"/>
                <a:ea typeface="MS Mincho" panose="02020609040205080304" pitchFamily="49" charset="-128"/>
              </a:rPr>
              <a:t> is the Z-coordinate of a point on the line, </a:t>
            </a:r>
          </a:p>
          <a:p>
            <a:pPr marL="171450" indent="-171450">
              <a:buFont typeface="Arial" panose="020B0604020202020204" pitchFamily="34" charset="0"/>
              <a:buChar char="•"/>
            </a:pPr>
            <a:r>
              <a:rPr lang="en-US" sz="1200" i="1" spc="10" dirty="0">
                <a:latin typeface="Times New Roman" panose="02020603050405020304" pitchFamily="18" charset="0"/>
                <a:ea typeface="Times New Roman" panose="02020603050405020304" pitchFamily="18" charset="0"/>
                <a:cs typeface="Times New Roman" panose="02020603050405020304" pitchFamily="18" charset="0"/>
              </a:rPr>
              <a:t>Z</a:t>
            </a:r>
            <a:r>
              <a:rPr lang="en-US" sz="500" dirty="0">
                <a:latin typeface="Times New Roman" panose="02020603050405020304" pitchFamily="18" charset="0"/>
                <a:ea typeface="Times New Roman" panose="02020603050405020304" pitchFamily="18" charset="0"/>
                <a:cs typeface="Times New Roman" panose="02020603050405020304" pitchFamily="18" charset="0"/>
              </a:rPr>
              <a:t>0 </a:t>
            </a:r>
            <a:r>
              <a:rPr lang="en-AU" sz="1200" dirty="0">
                <a:latin typeface="Times New Roman" panose="02020603050405020304" pitchFamily="18" charset="0"/>
                <a:ea typeface="MS Mincho" panose="02020609040205080304" pitchFamily="49" charset="-128"/>
              </a:rPr>
              <a:t>is the average radius of the domain (tube)</a:t>
            </a:r>
          </a:p>
          <a:p>
            <a:pPr marL="171450" indent="-171450">
              <a:buFont typeface="Arial" panose="020B0604020202020204" pitchFamily="34" charset="0"/>
              <a:buChar char="•"/>
            </a:pPr>
            <a:r>
              <a:rPr lang="en-AU" sz="1200" dirty="0">
                <a:latin typeface="Times New Roman" panose="02020603050405020304" pitchFamily="18" charset="0"/>
                <a:ea typeface="MS Mincho" panose="02020609040205080304" pitchFamily="49" charset="-128"/>
              </a:rPr>
              <a:t>A is the spatial amplitude of the sinusoidal wall,</a:t>
            </a:r>
            <a:br>
              <a:rPr lang="en-AU" sz="1200" dirty="0">
                <a:latin typeface="Times New Roman" panose="02020603050405020304" pitchFamily="18" charset="0"/>
                <a:ea typeface="MS Mincho" panose="02020609040205080304" pitchFamily="49" charset="-128"/>
              </a:rPr>
            </a:br>
            <a:r>
              <a:rPr lang="en-AU" sz="1200" dirty="0">
                <a:latin typeface="Times New Roman" panose="02020603050405020304" pitchFamily="18" charset="0"/>
                <a:ea typeface="MS Mincho" panose="02020609040205080304" pitchFamily="49" charset="-128"/>
              </a:rPr>
              <a:t>S the “spatial wavelength" of the wall sinusoidal wave</a:t>
            </a:r>
          </a:p>
          <a:p>
            <a:pPr marL="171450" indent="-171450">
              <a:buFont typeface="Arial" panose="020B0604020202020204" pitchFamily="34" charset="0"/>
              <a:buChar char="•"/>
            </a:pPr>
            <a:r>
              <a:rPr lang="en-US" sz="1200" dirty="0">
                <a:latin typeface="Times New Roman" panose="02020603050405020304" pitchFamily="18" charset="0"/>
                <a:ea typeface="MS Mincho" panose="02020609040205080304" pitchFamily="49" charset="-128"/>
              </a:rPr>
              <a:t>N</a:t>
            </a:r>
            <a:r>
              <a:rPr lang="en-AU" sz="1200" dirty="0" err="1">
                <a:latin typeface="Times New Roman" panose="02020603050405020304" pitchFamily="18" charset="0"/>
                <a:ea typeface="MS Mincho" panose="02020609040205080304" pitchFamily="49" charset="-128"/>
              </a:rPr>
              <a:t>ormalisation</a:t>
            </a:r>
            <a:r>
              <a:rPr lang="en-AU" sz="1200" dirty="0">
                <a:latin typeface="Times New Roman" panose="02020603050405020304" pitchFamily="18" charset="0"/>
                <a:ea typeface="MS Mincho" panose="02020609040205080304" pitchFamily="49" charset="-128"/>
              </a:rPr>
              <a:t> of distances with respect to S (in both x &amp; z </a:t>
            </a:r>
            <a:r>
              <a:rPr lang="en-AU" sz="1200" dirty="0" err="1">
                <a:latin typeface="Times New Roman" panose="02020603050405020304" pitchFamily="18" charset="0"/>
                <a:ea typeface="MS Mincho" panose="02020609040205080304" pitchFamily="49" charset="-128"/>
              </a:rPr>
              <a:t>dirs</a:t>
            </a:r>
            <a:r>
              <a:rPr lang="en-AU" sz="1200" dirty="0">
                <a:latin typeface="Times New Roman" panose="02020603050405020304" pitchFamily="18" charset="0"/>
                <a:ea typeface="MS Mincho" panose="02020609040205080304" pitchFamily="49" charset="-128"/>
              </a:rPr>
              <a:t>):     </a:t>
            </a:r>
            <a:br>
              <a:rPr lang="en-AU" sz="1200" dirty="0">
                <a:latin typeface="Times New Roman" panose="02020603050405020304" pitchFamily="18" charset="0"/>
                <a:ea typeface="MS Mincho" panose="02020609040205080304" pitchFamily="49" charset="-128"/>
              </a:rPr>
            </a:br>
            <a:r>
              <a:rPr lang="en-AU" sz="1200" i="1" dirty="0">
                <a:latin typeface="Times New Roman" panose="02020603050405020304" pitchFamily="18" charset="0"/>
                <a:ea typeface="MS Mincho" panose="02020609040205080304" pitchFamily="49" charset="-128"/>
              </a:rPr>
              <a:t>x</a:t>
            </a:r>
            <a:r>
              <a:rPr lang="en-AU" sz="1200" dirty="0">
                <a:latin typeface="Times New Roman" panose="02020603050405020304" pitchFamily="18" charset="0"/>
                <a:ea typeface="MS Mincho" panose="02020609040205080304" pitchFamily="49" charset="-128"/>
              </a:rPr>
              <a:t> = </a:t>
            </a:r>
            <a:r>
              <a:rPr lang="en-AU" sz="1200" i="1" dirty="0">
                <a:latin typeface="Times New Roman" panose="02020603050405020304" pitchFamily="18" charset="0"/>
                <a:ea typeface="MS Mincho" panose="02020609040205080304" pitchFamily="49" charset="-128"/>
              </a:rPr>
              <a:t>X / S           </a:t>
            </a:r>
            <a:r>
              <a:rPr lang="es-ES" sz="1200" i="1" spc="15"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s-ES" sz="500"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w</a:t>
            </a:r>
            <a:r>
              <a:rPr lang="es-ES" sz="5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200" i="1" dirty="0">
                <a:latin typeface="Times New Roman" panose="02020603050405020304" pitchFamily="18" charset="0"/>
                <a:ea typeface="MS Mincho" panose="02020609040205080304" pitchFamily="49" charset="-128"/>
              </a:rPr>
              <a:t>= </a:t>
            </a:r>
            <a:r>
              <a:rPr lang="en-US" sz="1200" i="1" spc="5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500"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w</a:t>
            </a:r>
            <a:r>
              <a:rPr lang="en-US" sz="5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200" i="1" dirty="0">
                <a:latin typeface="Times New Roman" panose="02020603050405020304" pitchFamily="18" charset="0"/>
                <a:ea typeface="MS Mincho" panose="02020609040205080304" pitchFamily="49" charset="-128"/>
              </a:rPr>
              <a:t>/ S          a = A / S        </a:t>
            </a:r>
            <a:r>
              <a:rPr lang="es-ES" sz="1200" i="1" spc="15"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s-ES" sz="500" i="1" spc="15"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r>
              <a:rPr lang="es-ES" sz="5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200" i="1" dirty="0">
                <a:latin typeface="Times New Roman" panose="02020603050405020304" pitchFamily="18" charset="0"/>
                <a:ea typeface="MS Mincho" panose="02020609040205080304" pitchFamily="49" charset="-128"/>
              </a:rPr>
              <a:t>= </a:t>
            </a:r>
            <a:r>
              <a:rPr lang="en-US" sz="1200" i="1" spc="5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500" i="1" spc="5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r>
              <a:rPr lang="en-US" sz="5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200" i="1" dirty="0">
                <a:latin typeface="Times New Roman" panose="02020603050405020304" pitchFamily="18" charset="0"/>
                <a:ea typeface="MS Mincho" panose="02020609040205080304" pitchFamily="49" charset="-128"/>
              </a:rPr>
              <a:t>/ S </a:t>
            </a:r>
            <a:endParaRPr lang="en-US" sz="1200" i="1" dirty="0">
              <a:latin typeface="Times New Roman" panose="02020603050405020304" pitchFamily="18" charset="0"/>
              <a:ea typeface="MS Mincho" panose="02020609040205080304" pitchFamily="49" charset="-128"/>
            </a:endParaRPr>
          </a:p>
          <a:p>
            <a:endParaRPr lang="en-AU" sz="1200" dirty="0"/>
          </a:p>
        </p:txBody>
      </p:sp>
      <p:sp>
        <p:nvSpPr>
          <p:cNvPr id="30" name="TextBox 29">
            <a:extLst>
              <a:ext uri="{FF2B5EF4-FFF2-40B4-BE49-F238E27FC236}">
                <a16:creationId xmlns:a16="http://schemas.microsoft.com/office/drawing/2014/main" id="{08E498E8-43E5-4727-9E18-89C86F37DF86}"/>
              </a:ext>
            </a:extLst>
          </p:cNvPr>
          <p:cNvSpPr txBox="1"/>
          <p:nvPr/>
        </p:nvSpPr>
        <p:spPr>
          <a:xfrm>
            <a:off x="5489076" y="1120461"/>
            <a:ext cx="4226424" cy="1846659"/>
          </a:xfrm>
          <a:prstGeom prst="rect">
            <a:avLst/>
          </a:prstGeom>
          <a:noFill/>
        </p:spPr>
        <p:txBody>
          <a:bodyPr wrap="square" rtlCol="0">
            <a:spAutoFit/>
          </a:bodyPr>
          <a:lstStyle/>
          <a:p>
            <a:r>
              <a:rPr lang="en-US" b="1" dirty="0">
                <a:solidFill>
                  <a:srgbClr val="808080"/>
                </a:solidFill>
                <a:latin typeface="Times New Roman" panose="02020603050405020304" pitchFamily="18" charset="0"/>
                <a:ea typeface="MS Mincho" panose="02020609040205080304" pitchFamily="49" charset="-128"/>
              </a:rPr>
              <a:t>Conventions</a:t>
            </a:r>
          </a:p>
          <a:p>
            <a:endParaRPr lang="en-US" sz="1200" b="1" dirty="0">
              <a:solidFill>
                <a:srgbClr val="808080"/>
              </a:solidFill>
              <a:latin typeface="Times New Roman" panose="02020603050405020304" pitchFamily="18" charset="0"/>
              <a:ea typeface="MS Mincho" panose="02020609040205080304" pitchFamily="49" charset="-128"/>
            </a:endParaRPr>
          </a:p>
          <a:p>
            <a:pPr marL="171450" indent="-171450">
              <a:buFont typeface="Arial" panose="020B0604020202020204" pitchFamily="34" charset="0"/>
              <a:buChar char="•"/>
            </a:pPr>
            <a:r>
              <a:rPr lang="en-AU" sz="1200" dirty="0">
                <a:latin typeface="Times New Roman" panose="02020603050405020304" pitchFamily="18" charset="0"/>
                <a:ea typeface="MS Mincho" panose="02020609040205080304" pitchFamily="49" charset="-128"/>
              </a:rPr>
              <a:t>Upper-case letters for physical quantities that have dimensions, namely length, time, or a combination of these.</a:t>
            </a:r>
          </a:p>
          <a:p>
            <a:pPr marL="171450" indent="-171450">
              <a:buFont typeface="Arial" panose="020B0604020202020204" pitchFamily="34" charset="0"/>
              <a:buChar char="•"/>
            </a:pPr>
            <a:r>
              <a:rPr lang="en-US" sz="1200" dirty="0">
                <a:latin typeface="Times New Roman" panose="02020603050405020304" pitchFamily="18" charset="0"/>
                <a:ea typeface="MS Mincho" panose="02020609040205080304" pitchFamily="49" charset="-128"/>
              </a:rPr>
              <a:t>Lower-case letters for their normalized form</a:t>
            </a:r>
          </a:p>
          <a:p>
            <a:pPr marL="171450" indent="-171450">
              <a:buFont typeface="Arial" panose="020B0604020202020204" pitchFamily="34" charset="0"/>
              <a:buChar char="•"/>
            </a:pPr>
            <a:r>
              <a:rPr lang="en-AU" sz="1200" dirty="0">
                <a:latin typeface="Times New Roman" panose="02020603050405020304" pitchFamily="18" charset="0"/>
                <a:ea typeface="MS Mincho" panose="02020609040205080304" pitchFamily="49" charset="-128"/>
              </a:rPr>
              <a:t>Quantities that are intrinsically dimensionless will also be represented by lower-case letters</a:t>
            </a:r>
          </a:p>
          <a:p>
            <a:pPr marL="171450" indent="-171450">
              <a:buFont typeface="Arial" panose="020B0604020202020204" pitchFamily="34" charset="0"/>
              <a:buChar char="•"/>
            </a:pPr>
            <a:r>
              <a:rPr lang="en-AU" sz="1200" dirty="0">
                <a:latin typeface="Times New Roman" panose="02020603050405020304" pitchFamily="18" charset="0"/>
                <a:ea typeface="MS Mincho" panose="02020609040205080304" pitchFamily="49" charset="-128"/>
              </a:rPr>
              <a:t>All symbols will be in italics</a:t>
            </a:r>
          </a:p>
          <a:p>
            <a:pPr marL="171450" indent="-171450">
              <a:buFont typeface="Arial" panose="020B0604020202020204" pitchFamily="34" charset="0"/>
              <a:buChar char="•"/>
            </a:pPr>
            <a:r>
              <a:rPr lang="en-AU" sz="1200" dirty="0">
                <a:latin typeface="Times New Roman" panose="02020603050405020304" pitchFamily="18" charset="0"/>
                <a:ea typeface="MS Mincho" panose="02020609040205080304" pitchFamily="49" charset="-128"/>
              </a:rPr>
              <a:t>All symbols for vectors will be in boldface as well</a:t>
            </a:r>
          </a:p>
        </p:txBody>
      </p:sp>
      <p:pic>
        <p:nvPicPr>
          <p:cNvPr id="75" name="Picture 74" descr="A close up of a map&#10;&#10;Description generated with very high confidence">
            <a:extLst>
              <a:ext uri="{FF2B5EF4-FFF2-40B4-BE49-F238E27FC236}">
                <a16:creationId xmlns:a16="http://schemas.microsoft.com/office/drawing/2014/main" id="{553C15A4-80C8-42B5-9339-A5B55CCBC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635" y="3795339"/>
            <a:ext cx="2390775" cy="1285875"/>
          </a:xfrm>
          <a:prstGeom prst="rect">
            <a:avLst/>
          </a:prstGeom>
        </p:spPr>
      </p:pic>
      <p:cxnSp>
        <p:nvCxnSpPr>
          <p:cNvPr id="76" name="Straight Connector 75">
            <a:extLst>
              <a:ext uri="{FF2B5EF4-FFF2-40B4-BE49-F238E27FC236}">
                <a16:creationId xmlns:a16="http://schemas.microsoft.com/office/drawing/2014/main" id="{1CA142A1-9138-43B0-A7EB-C39E2CD821A7}"/>
              </a:ext>
            </a:extLst>
          </p:cNvPr>
          <p:cNvCxnSpPr>
            <a:cxnSpLocks/>
            <a:endCxn id="75" idx="3"/>
          </p:cNvCxnSpPr>
          <p:nvPr/>
        </p:nvCxnSpPr>
        <p:spPr>
          <a:xfrm>
            <a:off x="474509" y="4435780"/>
            <a:ext cx="2814901" cy="2497"/>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77" name="Arrow: Right 76">
            <a:extLst>
              <a:ext uri="{FF2B5EF4-FFF2-40B4-BE49-F238E27FC236}">
                <a16:creationId xmlns:a16="http://schemas.microsoft.com/office/drawing/2014/main" id="{CA6DC407-8FDC-463A-8D13-EEEC8A269473}"/>
              </a:ext>
            </a:extLst>
          </p:cNvPr>
          <p:cNvSpPr/>
          <p:nvPr/>
        </p:nvSpPr>
        <p:spPr>
          <a:xfrm>
            <a:off x="1280541" y="4287672"/>
            <a:ext cx="1520959" cy="2863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Direction of flow</a:t>
            </a:r>
            <a:endParaRPr lang="en-AU" sz="1400" dirty="0">
              <a:solidFill>
                <a:schemeClr val="tx1"/>
              </a:solidFill>
              <a:latin typeface="Times New Roman" panose="02020603050405020304" pitchFamily="18" charset="0"/>
              <a:cs typeface="Times New Roman" panose="02020603050405020304" pitchFamily="18" charset="0"/>
            </a:endParaRPr>
          </a:p>
        </p:txBody>
      </p:sp>
      <p:grpSp>
        <p:nvGrpSpPr>
          <p:cNvPr id="79" name="Group 78">
            <a:extLst>
              <a:ext uri="{FF2B5EF4-FFF2-40B4-BE49-F238E27FC236}">
                <a16:creationId xmlns:a16="http://schemas.microsoft.com/office/drawing/2014/main" id="{FDD2F3C1-6DCC-4168-ADD3-EB33ABA061B9}"/>
              </a:ext>
            </a:extLst>
          </p:cNvPr>
          <p:cNvGrpSpPr/>
          <p:nvPr/>
        </p:nvGrpSpPr>
        <p:grpSpPr>
          <a:xfrm>
            <a:off x="73789" y="3976832"/>
            <a:ext cx="843887" cy="534288"/>
            <a:chOff x="4136667" y="4630336"/>
            <a:chExt cx="843887" cy="534288"/>
          </a:xfrm>
        </p:grpSpPr>
        <p:grpSp>
          <p:nvGrpSpPr>
            <p:cNvPr id="82" name="Group 81">
              <a:extLst>
                <a:ext uri="{FF2B5EF4-FFF2-40B4-BE49-F238E27FC236}">
                  <a16:creationId xmlns:a16="http://schemas.microsoft.com/office/drawing/2014/main" id="{07E0F8A6-9FF6-4748-B989-B87932CD724D}"/>
                </a:ext>
              </a:extLst>
            </p:cNvPr>
            <p:cNvGrpSpPr/>
            <p:nvPr/>
          </p:nvGrpSpPr>
          <p:grpSpPr>
            <a:xfrm rot="10800000">
              <a:off x="4344960" y="4678198"/>
              <a:ext cx="430416" cy="415675"/>
              <a:chOff x="5456192" y="2456871"/>
              <a:chExt cx="824534" cy="796296"/>
            </a:xfrm>
          </p:grpSpPr>
          <p:cxnSp>
            <p:nvCxnSpPr>
              <p:cNvPr id="92" name="Straight Arrow Connector 91">
                <a:extLst>
                  <a:ext uri="{FF2B5EF4-FFF2-40B4-BE49-F238E27FC236}">
                    <a16:creationId xmlns:a16="http://schemas.microsoft.com/office/drawing/2014/main" id="{366C4EC4-5E99-47A2-91FF-5B23EA7FA44B}"/>
                  </a:ext>
                </a:extLst>
              </p:cNvPr>
              <p:cNvCxnSpPr>
                <a:cxnSpLocks/>
              </p:cNvCxnSpPr>
              <p:nvPr/>
            </p:nvCxnSpPr>
            <p:spPr>
              <a:xfrm rot="10800000" flipV="1">
                <a:off x="6280726" y="2456871"/>
                <a:ext cx="0" cy="79629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E6B630A-0B0A-4F31-835E-49499E2F68FF}"/>
                  </a:ext>
                </a:extLst>
              </p:cNvPr>
              <p:cNvCxnSpPr>
                <a:cxnSpLocks/>
              </p:cNvCxnSpPr>
              <p:nvPr/>
            </p:nvCxnSpPr>
            <p:spPr>
              <a:xfrm rot="10800000">
                <a:off x="5456192" y="2456873"/>
                <a:ext cx="82453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0449FB32-2D7B-4E12-9124-BB118CD905C9}"/>
                </a:ext>
              </a:extLst>
            </p:cNvPr>
            <p:cNvSpPr txBox="1"/>
            <p:nvPr/>
          </p:nvSpPr>
          <p:spPr>
            <a:xfrm>
              <a:off x="4701310" y="4887625"/>
              <a:ext cx="279244"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X</a:t>
              </a:r>
              <a:endParaRPr lang="en-AU" sz="1200" i="1" dirty="0">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511EAE9D-DE94-4900-9CD6-98B6648F9C68}"/>
                </a:ext>
              </a:extLst>
            </p:cNvPr>
            <p:cNvSpPr txBox="1"/>
            <p:nvPr/>
          </p:nvSpPr>
          <p:spPr>
            <a:xfrm>
              <a:off x="4136667" y="4630336"/>
              <a:ext cx="279244"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Z</a:t>
              </a:r>
              <a:endParaRPr lang="en-AU" sz="1200" i="1" dirty="0">
                <a:latin typeface="Times New Roman" panose="02020603050405020304" pitchFamily="18" charset="0"/>
                <a:cs typeface="Times New Roman" panose="02020603050405020304" pitchFamily="18" charset="0"/>
              </a:endParaRPr>
            </a:p>
          </p:txBody>
        </p:sp>
      </p:grpSp>
      <p:sp>
        <p:nvSpPr>
          <p:cNvPr id="94" name="Rectangle 93">
            <a:extLst>
              <a:ext uri="{FF2B5EF4-FFF2-40B4-BE49-F238E27FC236}">
                <a16:creationId xmlns:a16="http://schemas.microsoft.com/office/drawing/2014/main" id="{152427A7-0074-4BA6-ACB1-E604090E4656}"/>
              </a:ext>
            </a:extLst>
          </p:cNvPr>
          <p:cNvSpPr/>
          <p:nvPr/>
        </p:nvSpPr>
        <p:spPr>
          <a:xfrm>
            <a:off x="903248" y="5228852"/>
            <a:ext cx="1281120" cy="461665"/>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S</a:t>
            </a:r>
            <a:r>
              <a:rPr lang="en-US" sz="1200" dirty="0">
                <a:latin typeface="Times New Roman" panose="02020603050405020304" pitchFamily="18" charset="0"/>
                <a:cs typeface="Times New Roman" panose="02020603050405020304" pitchFamily="18" charset="0"/>
              </a:rPr>
              <a:t>: spatial period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of sinusoidal wall</a:t>
            </a:r>
            <a:endParaRPr lang="en-AU" sz="1200" dirty="0">
              <a:latin typeface="Times New Roman" panose="02020603050405020304" pitchFamily="18" charset="0"/>
              <a:cs typeface="Times New Roman" panose="02020603050405020304" pitchFamily="18" charset="0"/>
            </a:endParaRPr>
          </a:p>
        </p:txBody>
      </p:sp>
      <p:cxnSp>
        <p:nvCxnSpPr>
          <p:cNvPr id="95" name="Straight Arrow Connector 94">
            <a:extLst>
              <a:ext uri="{FF2B5EF4-FFF2-40B4-BE49-F238E27FC236}">
                <a16:creationId xmlns:a16="http://schemas.microsoft.com/office/drawing/2014/main" id="{A8E27077-1AAB-4649-8C4E-FDA20100A6C7}"/>
              </a:ext>
            </a:extLst>
          </p:cNvPr>
          <p:cNvCxnSpPr>
            <a:cxnSpLocks/>
          </p:cNvCxnSpPr>
          <p:nvPr/>
        </p:nvCxnSpPr>
        <p:spPr>
          <a:xfrm flipV="1">
            <a:off x="1101035" y="5127252"/>
            <a:ext cx="787400" cy="9525"/>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900FF6A4-B3BC-4ADB-B418-CF019C44E8E0}"/>
              </a:ext>
            </a:extLst>
          </p:cNvPr>
          <p:cNvSpPr/>
          <p:nvPr/>
        </p:nvSpPr>
        <p:spPr>
          <a:xfrm>
            <a:off x="3289410" y="3767130"/>
            <a:ext cx="873957"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Upper wall</a:t>
            </a:r>
            <a:endParaRPr lang="en-AU" sz="1200" dirty="0">
              <a:latin typeface="Times New Roman" panose="02020603050405020304" pitchFamily="18" charset="0"/>
              <a:cs typeface="Times New Roman" panose="02020603050405020304" pitchFamily="18" charset="0"/>
            </a:endParaRPr>
          </a:p>
        </p:txBody>
      </p:sp>
      <p:sp>
        <p:nvSpPr>
          <p:cNvPr id="102" name="Rectangle 101">
            <a:extLst>
              <a:ext uri="{FF2B5EF4-FFF2-40B4-BE49-F238E27FC236}">
                <a16:creationId xmlns:a16="http://schemas.microsoft.com/office/drawing/2014/main" id="{6BB3B523-C3E3-4331-8B96-4FF9BCF93CFC}"/>
              </a:ext>
            </a:extLst>
          </p:cNvPr>
          <p:cNvSpPr/>
          <p:nvPr/>
        </p:nvSpPr>
        <p:spPr>
          <a:xfrm>
            <a:off x="3268234" y="4762278"/>
            <a:ext cx="891591"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Lower wall</a:t>
            </a:r>
            <a:endParaRPr lang="en-AU" sz="1200" dirty="0">
              <a:latin typeface="Times New Roman" panose="02020603050405020304" pitchFamily="18" charset="0"/>
              <a:cs typeface="Times New Roman" panose="02020603050405020304" pitchFamily="18" charset="0"/>
            </a:endParaRPr>
          </a:p>
        </p:txBody>
      </p:sp>
      <p:sp>
        <p:nvSpPr>
          <p:cNvPr id="103" name="Rectangle 102">
            <a:extLst>
              <a:ext uri="{FF2B5EF4-FFF2-40B4-BE49-F238E27FC236}">
                <a16:creationId xmlns:a16="http://schemas.microsoft.com/office/drawing/2014/main" id="{B2BE5344-2FF3-45E6-9B58-1DDEDA798BA2}"/>
              </a:ext>
            </a:extLst>
          </p:cNvPr>
          <p:cNvSpPr/>
          <p:nvPr/>
        </p:nvSpPr>
        <p:spPr>
          <a:xfrm>
            <a:off x="2849056" y="4036921"/>
            <a:ext cx="2062238" cy="502702"/>
          </a:xfrm>
          <a:prstGeom prst="rect">
            <a:avLst/>
          </a:prstGeom>
        </p:spPr>
        <p:txBody>
          <a:bodyPr wrap="square">
            <a:spAutoFit/>
          </a:bodyPr>
          <a:lstStyle/>
          <a:p>
            <a:pPr marR="0">
              <a:lnSpc>
                <a:spcPts val="1570"/>
              </a:lnSpc>
              <a:spcBef>
                <a:spcPts val="140"/>
              </a:spcBef>
              <a:spcAft>
                <a:spcPts val="0"/>
              </a:spcAft>
            </a:pPr>
            <a:r>
              <a:rPr lang="en-US" sz="1200" i="1" spc="50" dirty="0" err="1">
                <a:latin typeface="Times New Roman" panose="02020603050405020304" pitchFamily="18" charset="0"/>
                <a:ea typeface="Times New Roman" panose="02020603050405020304" pitchFamily="18" charset="0"/>
                <a:cs typeface="Times New Roman" panose="02020603050405020304" pitchFamily="18" charset="0"/>
              </a:rPr>
              <a:t>Z</a:t>
            </a:r>
            <a:r>
              <a:rPr lang="en-US" sz="500" i="1" dirty="0" err="1">
                <a:latin typeface="Times New Roman" panose="02020603050405020304" pitchFamily="18" charset="0"/>
                <a:ea typeface="Times New Roman" panose="02020603050405020304" pitchFamily="18" charset="0"/>
                <a:cs typeface="Times New Roman" panose="02020603050405020304" pitchFamily="18" charset="0"/>
              </a:rPr>
              <a:t>w</a:t>
            </a:r>
            <a:r>
              <a:rPr lang="en-US" sz="500" i="1" spc="-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200"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ea typeface="Times New Roman" panose="02020603050405020304" pitchFamily="18" charset="0"/>
                <a:cs typeface="Times New Roman" panose="02020603050405020304" pitchFamily="18" charset="0"/>
              </a:rPr>
              <a:t>X</a:t>
            </a:r>
            <a:r>
              <a:rPr lang="en-US" sz="1200" i="1" spc="-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200"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ea typeface="Arial" panose="020B0604020202020204" pitchFamily="34" charset="0"/>
                <a:cs typeface="Times New Roman" panose="02020603050405020304" pitchFamily="18" charset="0"/>
              </a:rPr>
              <a:t>=</a:t>
            </a:r>
            <a:r>
              <a:rPr lang="en-US" sz="1200" spc="-70" dirty="0">
                <a:latin typeface="Times New Roman" panose="02020603050405020304" pitchFamily="18" charset="0"/>
                <a:ea typeface="Arial" panose="020B0604020202020204" pitchFamily="34" charset="0"/>
                <a:cs typeface="Times New Roman" panose="02020603050405020304" pitchFamily="18" charset="0"/>
              </a:rPr>
              <a:t> </a:t>
            </a:r>
            <a:r>
              <a:rPr lang="en-US" sz="1200" i="1" spc="10" dirty="0">
                <a:latin typeface="Times New Roman" panose="02020603050405020304" pitchFamily="18" charset="0"/>
                <a:ea typeface="Times New Roman" panose="02020603050405020304" pitchFamily="18" charset="0"/>
                <a:cs typeface="Times New Roman" panose="02020603050405020304" pitchFamily="18" charset="0"/>
              </a:rPr>
              <a:t>Z</a:t>
            </a:r>
            <a:r>
              <a:rPr lang="en-US" sz="500" dirty="0">
                <a:latin typeface="Times New Roman" panose="02020603050405020304" pitchFamily="18" charset="0"/>
                <a:ea typeface="Times New Roman" panose="02020603050405020304" pitchFamily="18" charset="0"/>
                <a:cs typeface="Times New Roman" panose="02020603050405020304" pitchFamily="18" charset="0"/>
              </a:rPr>
              <a:t>0</a:t>
            </a:r>
            <a:r>
              <a:rPr lang="en-US" sz="500" spc="-1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spc="-80" dirty="0">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1</a:t>
            </a:r>
            <a:r>
              <a:rPr lang="en-US" sz="12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ea typeface="Arial" panose="020B0604020202020204" pitchFamily="34" charset="0"/>
                <a:cs typeface="Times New Roman" panose="02020603050405020304" pitchFamily="18" charset="0"/>
              </a:rPr>
              <a:t>+</a:t>
            </a:r>
            <a:r>
              <a:rPr lang="en-US" sz="1200" spc="-60" dirty="0">
                <a:latin typeface="Times New Roman" panose="02020603050405020304" pitchFamily="18" charset="0"/>
                <a:ea typeface="Arial" panose="020B0604020202020204" pitchFamily="34" charset="0"/>
                <a:cs typeface="Times New Roman" panose="02020603050405020304" pitchFamily="18" charset="0"/>
              </a:rPr>
              <a:t> </a:t>
            </a:r>
            <a:r>
              <a:rPr lang="en-US" sz="1200" i="1" dirty="0">
                <a:latin typeface="Times New Roman" panose="02020603050405020304" pitchFamily="18" charset="0"/>
                <a:ea typeface="Times New Roman" panose="02020603050405020304" pitchFamily="18" charset="0"/>
                <a:cs typeface="Times New Roman" panose="02020603050405020304" pitchFamily="18" charset="0"/>
              </a:rPr>
              <a:t>A</a:t>
            </a:r>
            <a:r>
              <a:rPr lang="en-US" sz="1200" i="1"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cos(</a:t>
            </a:r>
            <a:r>
              <a:rPr lang="en-US" sz="1200" spc="-30" dirty="0">
                <a:latin typeface="Times New Roman" panose="02020603050405020304" pitchFamily="18" charset="0"/>
                <a:ea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ea typeface="Arial" panose="020B0604020202020204" pitchFamily="34" charset="0"/>
                <a:cs typeface="Times New Roman" panose="02020603050405020304" pitchFamily="18" charset="0"/>
              </a:rPr>
              <a:t>π</a:t>
            </a:r>
            <a:r>
              <a:rPr lang="en-US" sz="1200" spc="-25" dirty="0">
                <a:latin typeface="Times New Roman" panose="02020603050405020304" pitchFamily="18" charset="0"/>
                <a:ea typeface="Arial" panose="020B0604020202020204" pitchFamily="34" charset="0"/>
                <a:cs typeface="Times New Roman" panose="02020603050405020304" pitchFamily="18" charset="0"/>
              </a:rPr>
              <a:t> </a:t>
            </a:r>
            <a:r>
              <a:rPr lang="en-US" sz="1200" i="1" dirty="0">
                <a:latin typeface="Times New Roman" panose="02020603050405020304" pitchFamily="18" charset="0"/>
                <a:ea typeface="Times New Roman" panose="02020603050405020304" pitchFamily="18" charset="0"/>
                <a:cs typeface="Times New Roman" panose="02020603050405020304" pitchFamily="18" charset="0"/>
              </a:rPr>
              <a:t>X</a:t>
            </a:r>
            <a:r>
              <a:rPr lang="en-US" sz="1200" i="1" spc="-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spc="45" dirty="0">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ea typeface="Times New Roman" panose="02020603050405020304" pitchFamily="18" charset="0"/>
                <a:cs typeface="Times New Roman" panose="02020603050405020304" pitchFamily="18" charset="0"/>
              </a:rPr>
              <a:t>S</a:t>
            </a:r>
            <a:r>
              <a:rPr lang="en-US" sz="1200" i="1" spc="-1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spc="-25" dirty="0">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br>
              <a:rPr lang="en-US" dirty="0">
                <a:latin typeface="Times New Roman" panose="02020603050405020304" pitchFamily="18" charset="0"/>
                <a:ea typeface="Times New Roman" panose="02020603050405020304" pitchFamily="18" charset="0"/>
                <a:cs typeface="Times New Roman" panose="02020603050405020304" pitchFamily="18" charset="0"/>
              </a:rPr>
            </a:br>
            <a:endParaRPr lang="en-A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04" name="Straight Arrow Connector 103">
            <a:extLst>
              <a:ext uri="{FF2B5EF4-FFF2-40B4-BE49-F238E27FC236}">
                <a16:creationId xmlns:a16="http://schemas.microsoft.com/office/drawing/2014/main" id="{F913A7AF-8CE5-4DE1-9845-98C82B21AC40}"/>
              </a:ext>
            </a:extLst>
          </p:cNvPr>
          <p:cNvCxnSpPr>
            <a:cxnSpLocks/>
          </p:cNvCxnSpPr>
          <p:nvPr/>
        </p:nvCxnSpPr>
        <p:spPr>
          <a:xfrm flipV="1">
            <a:off x="847362" y="4943475"/>
            <a:ext cx="363" cy="113693"/>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4EBB41FD-3A76-4C05-BE20-1E2A7AA3009E}"/>
              </a:ext>
            </a:extLst>
          </p:cNvPr>
          <p:cNvSpPr/>
          <p:nvPr/>
        </p:nvSpPr>
        <p:spPr>
          <a:xfrm>
            <a:off x="111882" y="4801815"/>
            <a:ext cx="821059" cy="461665"/>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A</a:t>
            </a:r>
            <a:r>
              <a:rPr lang="en-US" sz="1200" dirty="0">
                <a:latin typeface="Times New Roman" panose="02020603050405020304" pitchFamily="18" charset="0"/>
                <a:cs typeface="Times New Roman" panose="02020603050405020304" pitchFamily="18" charset="0"/>
              </a:rPr>
              <a:t>: spatial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amplitude</a:t>
            </a:r>
            <a:endParaRPr lang="en-AU" sz="1200" dirty="0">
              <a:latin typeface="Times New Roman" panose="02020603050405020304" pitchFamily="18" charset="0"/>
              <a:cs typeface="Times New Roman" panose="02020603050405020304" pitchFamily="18" charset="0"/>
            </a:endParaRPr>
          </a:p>
        </p:txBody>
      </p:sp>
      <p:sp>
        <p:nvSpPr>
          <p:cNvPr id="109" name="Rectangle 108">
            <a:extLst>
              <a:ext uri="{FF2B5EF4-FFF2-40B4-BE49-F238E27FC236}">
                <a16:creationId xmlns:a16="http://schemas.microsoft.com/office/drawing/2014/main" id="{59E5519E-5276-4D3A-8C20-CC6671412528}"/>
              </a:ext>
            </a:extLst>
          </p:cNvPr>
          <p:cNvSpPr/>
          <p:nvPr/>
        </p:nvSpPr>
        <p:spPr>
          <a:xfrm>
            <a:off x="2801500" y="5007947"/>
            <a:ext cx="2232042" cy="282257"/>
          </a:xfrm>
          <a:prstGeom prst="rect">
            <a:avLst/>
          </a:prstGeom>
        </p:spPr>
        <p:txBody>
          <a:bodyPr wrap="square">
            <a:spAutoFit/>
          </a:bodyPr>
          <a:lstStyle/>
          <a:p>
            <a:pPr marL="58738" marR="0">
              <a:lnSpc>
                <a:spcPts val="1570"/>
              </a:lnSpc>
              <a:spcBef>
                <a:spcPts val="145"/>
              </a:spcBef>
              <a:spcAft>
                <a:spcPts val="0"/>
              </a:spcAft>
            </a:pPr>
            <a:r>
              <a:rPr lang="en-US" sz="1200" i="1" spc="50" dirty="0" err="1">
                <a:latin typeface="Times New Roman" panose="02020603050405020304" pitchFamily="18" charset="0"/>
                <a:ea typeface="Times New Roman" panose="02020603050405020304" pitchFamily="18" charset="0"/>
                <a:cs typeface="Times New Roman" panose="02020603050405020304" pitchFamily="18" charset="0"/>
              </a:rPr>
              <a:t>Z</a:t>
            </a:r>
            <a:r>
              <a:rPr lang="en-US" sz="500" i="1" dirty="0" err="1">
                <a:latin typeface="Times New Roman" panose="02020603050405020304" pitchFamily="18" charset="0"/>
                <a:ea typeface="Times New Roman" panose="02020603050405020304" pitchFamily="18" charset="0"/>
                <a:cs typeface="Times New Roman" panose="02020603050405020304" pitchFamily="18" charset="0"/>
              </a:rPr>
              <a:t>w</a:t>
            </a:r>
            <a:r>
              <a:rPr lang="en-US" sz="500" i="1" spc="-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200"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ea typeface="Times New Roman" panose="02020603050405020304" pitchFamily="18" charset="0"/>
                <a:cs typeface="Times New Roman" panose="02020603050405020304" pitchFamily="18" charset="0"/>
              </a:rPr>
              <a:t>X</a:t>
            </a:r>
            <a:r>
              <a:rPr lang="en-US" sz="1200" i="1" spc="-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200"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ea typeface="Arial" panose="020B0604020202020204" pitchFamily="34" charset="0"/>
                <a:cs typeface="Times New Roman" panose="02020603050405020304" pitchFamily="18" charset="0"/>
              </a:rPr>
              <a:t>=</a:t>
            </a:r>
            <a:r>
              <a:rPr lang="en-US" sz="1200" spc="-70" dirty="0">
                <a:latin typeface="Times New Roman" panose="02020603050405020304" pitchFamily="18" charset="0"/>
                <a:ea typeface="Arial" panose="020B0604020202020204" pitchFamily="34" charset="0"/>
                <a:cs typeface="Times New Roman" panose="02020603050405020304" pitchFamily="18" charset="0"/>
              </a:rPr>
              <a:t> - </a:t>
            </a:r>
            <a:r>
              <a:rPr lang="en-US" sz="1200" i="1" spc="10" dirty="0">
                <a:latin typeface="Times New Roman" panose="02020603050405020304" pitchFamily="18" charset="0"/>
                <a:ea typeface="Times New Roman" panose="02020603050405020304" pitchFamily="18" charset="0"/>
                <a:cs typeface="Times New Roman" panose="02020603050405020304" pitchFamily="18" charset="0"/>
              </a:rPr>
              <a:t>Z</a:t>
            </a:r>
            <a:r>
              <a:rPr lang="en-US" sz="500" dirty="0">
                <a:latin typeface="Times New Roman" panose="02020603050405020304" pitchFamily="18" charset="0"/>
                <a:ea typeface="Times New Roman" panose="02020603050405020304" pitchFamily="18" charset="0"/>
                <a:cs typeface="Times New Roman" panose="02020603050405020304" pitchFamily="18" charset="0"/>
              </a:rPr>
              <a:t>0</a:t>
            </a:r>
            <a:r>
              <a:rPr lang="en-US" sz="500" spc="-1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spc="-80" dirty="0">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1</a:t>
            </a:r>
            <a:r>
              <a:rPr lang="en-US" sz="12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ea typeface="Arial" panose="020B0604020202020204" pitchFamily="34" charset="0"/>
                <a:cs typeface="Times New Roman" panose="02020603050405020304" pitchFamily="18" charset="0"/>
              </a:rPr>
              <a:t>+</a:t>
            </a:r>
            <a:r>
              <a:rPr lang="en-US" sz="1200" spc="-60" dirty="0">
                <a:latin typeface="Times New Roman" panose="02020603050405020304" pitchFamily="18" charset="0"/>
                <a:ea typeface="Arial" panose="020B0604020202020204" pitchFamily="34" charset="0"/>
                <a:cs typeface="Times New Roman" panose="02020603050405020304" pitchFamily="18" charset="0"/>
              </a:rPr>
              <a:t> </a:t>
            </a:r>
            <a:r>
              <a:rPr lang="en-US" sz="1200" i="1" dirty="0">
                <a:latin typeface="Times New Roman" panose="02020603050405020304" pitchFamily="18" charset="0"/>
                <a:ea typeface="Times New Roman" panose="02020603050405020304" pitchFamily="18" charset="0"/>
                <a:cs typeface="Times New Roman" panose="02020603050405020304" pitchFamily="18" charset="0"/>
              </a:rPr>
              <a:t>A</a:t>
            </a:r>
            <a:r>
              <a:rPr lang="en-US" sz="1200" i="1"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dirty="0">
                <a:latin typeface="Times New Roman" panose="02020603050405020304" pitchFamily="18" charset="0"/>
                <a:ea typeface="Times New Roman" panose="02020603050405020304" pitchFamily="18" charset="0"/>
                <a:cs typeface="Times New Roman" panose="02020603050405020304" pitchFamily="18" charset="0"/>
              </a:rPr>
              <a:t>cos(</a:t>
            </a:r>
            <a:r>
              <a:rPr lang="en-US" sz="1200" spc="-30" dirty="0">
                <a:latin typeface="Times New Roman" panose="02020603050405020304" pitchFamily="18" charset="0"/>
                <a:ea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ea typeface="Arial" panose="020B0604020202020204" pitchFamily="34" charset="0"/>
                <a:cs typeface="Times New Roman" panose="02020603050405020304" pitchFamily="18" charset="0"/>
              </a:rPr>
              <a:t>π</a:t>
            </a:r>
            <a:r>
              <a:rPr lang="en-US" sz="1200" spc="-25" dirty="0">
                <a:latin typeface="Times New Roman" panose="02020603050405020304" pitchFamily="18" charset="0"/>
                <a:ea typeface="Arial" panose="020B0604020202020204" pitchFamily="34" charset="0"/>
                <a:cs typeface="Times New Roman" panose="02020603050405020304" pitchFamily="18" charset="0"/>
              </a:rPr>
              <a:t> </a:t>
            </a:r>
            <a:r>
              <a:rPr lang="en-US" sz="1200" i="1" dirty="0">
                <a:latin typeface="Times New Roman" panose="02020603050405020304" pitchFamily="18" charset="0"/>
                <a:ea typeface="Times New Roman" panose="02020603050405020304" pitchFamily="18" charset="0"/>
                <a:cs typeface="Times New Roman" panose="02020603050405020304" pitchFamily="18" charset="0"/>
              </a:rPr>
              <a:t>X</a:t>
            </a:r>
            <a:r>
              <a:rPr lang="en-US" sz="1200" i="1" spc="-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spc="45" dirty="0">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ea typeface="Times New Roman" panose="02020603050405020304" pitchFamily="18" charset="0"/>
                <a:cs typeface="Times New Roman" panose="02020603050405020304" pitchFamily="18" charset="0"/>
              </a:rPr>
              <a:t>S</a:t>
            </a:r>
            <a:r>
              <a:rPr lang="en-US" sz="1200" i="1" spc="-1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spc="-25" dirty="0">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100" dirty="0">
                <a:latin typeface="Times New Roman" panose="02020603050405020304" pitchFamily="18" charset="0"/>
                <a:ea typeface="Times New Roman" panose="02020603050405020304" pitchFamily="18" charset="0"/>
                <a:cs typeface="Times New Roman" panose="02020603050405020304" pitchFamily="18" charset="0"/>
              </a:rPr>
              <a:t> </a:t>
            </a:r>
            <a:endParaRPr lang="en-A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0" name="Rectangle 109">
            <a:extLst>
              <a:ext uri="{FF2B5EF4-FFF2-40B4-BE49-F238E27FC236}">
                <a16:creationId xmlns:a16="http://schemas.microsoft.com/office/drawing/2014/main" id="{F8CD18B7-9E97-4694-BA6B-C447FCE6A5F0}"/>
              </a:ext>
            </a:extLst>
          </p:cNvPr>
          <p:cNvSpPr/>
          <p:nvPr/>
        </p:nvSpPr>
        <p:spPr>
          <a:xfrm>
            <a:off x="1557554" y="3353164"/>
            <a:ext cx="966931" cy="369332"/>
          </a:xfrm>
          <a:prstGeom prst="rect">
            <a:avLst/>
          </a:prstGeom>
        </p:spPr>
        <p:txBody>
          <a:bodyPr wrap="none">
            <a:spAutoFit/>
          </a:bodyPr>
          <a:lstStyle/>
          <a:p>
            <a:r>
              <a:rPr lang="en-US" b="1" dirty="0">
                <a:solidFill>
                  <a:srgbClr val="808080"/>
                </a:solidFill>
                <a:latin typeface="Times New Roman" panose="02020603050405020304" pitchFamily="18" charset="0"/>
                <a:ea typeface="MS Mincho" panose="02020609040205080304" pitchFamily="49" charset="-128"/>
                <a:cs typeface="Times New Roman" panose="02020603050405020304" pitchFamily="18" charset="0"/>
              </a:rPr>
              <a:t>Domain</a:t>
            </a:r>
            <a:endParaRPr lang="en-AU" dirty="0">
              <a:latin typeface="Times New Roman" panose="02020603050405020304" pitchFamily="18" charset="0"/>
              <a:cs typeface="Times New Roman" panose="02020603050405020304" pitchFamily="18" charset="0"/>
            </a:endParaRPr>
          </a:p>
        </p:txBody>
      </p:sp>
      <p:pic>
        <p:nvPicPr>
          <p:cNvPr id="111" name="Picture 110" descr="A close up of a map&#10;&#10;Description generated with very high confidence">
            <a:extLst>
              <a:ext uri="{FF2B5EF4-FFF2-40B4-BE49-F238E27FC236}">
                <a16:creationId xmlns:a16="http://schemas.microsoft.com/office/drawing/2014/main" id="{D3332AD4-0AB8-4097-8680-02537CE67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744" y="3795339"/>
            <a:ext cx="2390775" cy="1285875"/>
          </a:xfrm>
          <a:prstGeom prst="rect">
            <a:avLst/>
          </a:prstGeom>
        </p:spPr>
      </p:pic>
      <p:cxnSp>
        <p:nvCxnSpPr>
          <p:cNvPr id="112" name="Straight Connector 111">
            <a:extLst>
              <a:ext uri="{FF2B5EF4-FFF2-40B4-BE49-F238E27FC236}">
                <a16:creationId xmlns:a16="http://schemas.microsoft.com/office/drawing/2014/main" id="{EF0C1826-1AB6-447E-8714-9E4B5B245D6D}"/>
              </a:ext>
            </a:extLst>
          </p:cNvPr>
          <p:cNvCxnSpPr>
            <a:cxnSpLocks/>
            <a:endCxn id="111" idx="3"/>
          </p:cNvCxnSpPr>
          <p:nvPr/>
        </p:nvCxnSpPr>
        <p:spPr>
          <a:xfrm>
            <a:off x="5673618" y="4435780"/>
            <a:ext cx="2814901" cy="2497"/>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13" name="Arrow: Right 112">
            <a:extLst>
              <a:ext uri="{FF2B5EF4-FFF2-40B4-BE49-F238E27FC236}">
                <a16:creationId xmlns:a16="http://schemas.microsoft.com/office/drawing/2014/main" id="{B8A9E3CF-D881-457D-909D-1C03CA6E4A56}"/>
              </a:ext>
            </a:extLst>
          </p:cNvPr>
          <p:cNvSpPr/>
          <p:nvPr/>
        </p:nvSpPr>
        <p:spPr>
          <a:xfrm>
            <a:off x="6479650" y="4287672"/>
            <a:ext cx="1520959" cy="2863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Direction of flow</a:t>
            </a:r>
            <a:endParaRPr lang="en-AU" sz="1400" dirty="0">
              <a:solidFill>
                <a:schemeClr val="tx1"/>
              </a:solidFill>
              <a:latin typeface="Times New Roman" panose="02020603050405020304" pitchFamily="18" charset="0"/>
              <a:cs typeface="Times New Roman" panose="02020603050405020304" pitchFamily="18" charset="0"/>
            </a:endParaRPr>
          </a:p>
        </p:txBody>
      </p:sp>
      <p:grpSp>
        <p:nvGrpSpPr>
          <p:cNvPr id="114" name="Group 113">
            <a:extLst>
              <a:ext uri="{FF2B5EF4-FFF2-40B4-BE49-F238E27FC236}">
                <a16:creationId xmlns:a16="http://schemas.microsoft.com/office/drawing/2014/main" id="{90056856-94CF-41FF-8211-2B8D1B7C8C83}"/>
              </a:ext>
            </a:extLst>
          </p:cNvPr>
          <p:cNvGrpSpPr/>
          <p:nvPr/>
        </p:nvGrpSpPr>
        <p:grpSpPr>
          <a:xfrm>
            <a:off x="5510642" y="3976832"/>
            <a:ext cx="826253" cy="534288"/>
            <a:chOff x="4136667" y="4630336"/>
            <a:chExt cx="826253" cy="534288"/>
          </a:xfrm>
        </p:grpSpPr>
        <p:grpSp>
          <p:nvGrpSpPr>
            <p:cNvPr id="115" name="Group 114">
              <a:extLst>
                <a:ext uri="{FF2B5EF4-FFF2-40B4-BE49-F238E27FC236}">
                  <a16:creationId xmlns:a16="http://schemas.microsoft.com/office/drawing/2014/main" id="{68557B04-944C-4A7C-9996-8029F615A49F}"/>
                </a:ext>
              </a:extLst>
            </p:cNvPr>
            <p:cNvGrpSpPr/>
            <p:nvPr/>
          </p:nvGrpSpPr>
          <p:grpSpPr>
            <a:xfrm rot="10800000">
              <a:off x="4344960" y="4678198"/>
              <a:ext cx="430416" cy="415675"/>
              <a:chOff x="5456192" y="2456871"/>
              <a:chExt cx="824534" cy="796296"/>
            </a:xfrm>
          </p:grpSpPr>
          <p:cxnSp>
            <p:nvCxnSpPr>
              <p:cNvPr id="118" name="Straight Arrow Connector 117">
                <a:extLst>
                  <a:ext uri="{FF2B5EF4-FFF2-40B4-BE49-F238E27FC236}">
                    <a16:creationId xmlns:a16="http://schemas.microsoft.com/office/drawing/2014/main" id="{00413439-995A-4AF5-9D47-98CA61591AD1}"/>
                  </a:ext>
                </a:extLst>
              </p:cNvPr>
              <p:cNvCxnSpPr>
                <a:cxnSpLocks/>
              </p:cNvCxnSpPr>
              <p:nvPr/>
            </p:nvCxnSpPr>
            <p:spPr>
              <a:xfrm rot="10800000" flipV="1">
                <a:off x="6280726" y="2456871"/>
                <a:ext cx="0" cy="79629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C2EEFEE-69D0-432F-895D-2EDA9BE60B09}"/>
                  </a:ext>
                </a:extLst>
              </p:cNvPr>
              <p:cNvCxnSpPr>
                <a:cxnSpLocks/>
              </p:cNvCxnSpPr>
              <p:nvPr/>
            </p:nvCxnSpPr>
            <p:spPr>
              <a:xfrm rot="10800000">
                <a:off x="5456192" y="2456873"/>
                <a:ext cx="82453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6" name="TextBox 115">
              <a:extLst>
                <a:ext uri="{FF2B5EF4-FFF2-40B4-BE49-F238E27FC236}">
                  <a16:creationId xmlns:a16="http://schemas.microsoft.com/office/drawing/2014/main" id="{AA6A071D-3D49-4E56-AD2B-F19E91BC8879}"/>
                </a:ext>
              </a:extLst>
            </p:cNvPr>
            <p:cNvSpPr txBox="1"/>
            <p:nvPr/>
          </p:nvSpPr>
          <p:spPr>
            <a:xfrm>
              <a:off x="4701310" y="4887625"/>
              <a:ext cx="261610"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x</a:t>
              </a:r>
              <a:endParaRPr lang="en-AU" sz="1200" i="1" dirty="0">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DC93D0C2-46F8-4F31-B4F8-2437BB3CAD44}"/>
                </a:ext>
              </a:extLst>
            </p:cNvPr>
            <p:cNvSpPr txBox="1"/>
            <p:nvPr/>
          </p:nvSpPr>
          <p:spPr>
            <a:xfrm>
              <a:off x="4136667" y="4630336"/>
              <a:ext cx="253596"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z</a:t>
              </a:r>
              <a:endParaRPr lang="en-AU" sz="1200" i="1" dirty="0">
                <a:latin typeface="Times New Roman" panose="02020603050405020304" pitchFamily="18" charset="0"/>
                <a:cs typeface="Times New Roman" panose="02020603050405020304" pitchFamily="18" charset="0"/>
              </a:endParaRPr>
            </a:p>
          </p:txBody>
        </p:sp>
      </p:grpSp>
      <p:sp>
        <p:nvSpPr>
          <p:cNvPr id="120" name="Rectangle 119">
            <a:extLst>
              <a:ext uri="{FF2B5EF4-FFF2-40B4-BE49-F238E27FC236}">
                <a16:creationId xmlns:a16="http://schemas.microsoft.com/office/drawing/2014/main" id="{2F72A483-1337-4FD4-9FF6-EB66E82D60EF}"/>
              </a:ext>
            </a:extLst>
          </p:cNvPr>
          <p:cNvSpPr/>
          <p:nvPr/>
        </p:nvSpPr>
        <p:spPr>
          <a:xfrm>
            <a:off x="6102357" y="5228852"/>
            <a:ext cx="1281120" cy="461665"/>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1: spatial period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of sinusoidal wall</a:t>
            </a:r>
            <a:endParaRPr lang="en-AU" sz="1200" dirty="0">
              <a:latin typeface="Times New Roman" panose="02020603050405020304" pitchFamily="18" charset="0"/>
              <a:cs typeface="Times New Roman" panose="02020603050405020304" pitchFamily="18" charset="0"/>
            </a:endParaRPr>
          </a:p>
        </p:txBody>
      </p:sp>
      <p:cxnSp>
        <p:nvCxnSpPr>
          <p:cNvPr id="121" name="Straight Arrow Connector 120">
            <a:extLst>
              <a:ext uri="{FF2B5EF4-FFF2-40B4-BE49-F238E27FC236}">
                <a16:creationId xmlns:a16="http://schemas.microsoft.com/office/drawing/2014/main" id="{525027F9-6CE5-48FF-ADA2-EF4E4DBB9823}"/>
              </a:ext>
            </a:extLst>
          </p:cNvPr>
          <p:cNvCxnSpPr>
            <a:cxnSpLocks/>
          </p:cNvCxnSpPr>
          <p:nvPr/>
        </p:nvCxnSpPr>
        <p:spPr>
          <a:xfrm flipV="1">
            <a:off x="6300144" y="5127252"/>
            <a:ext cx="787400" cy="9525"/>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184828C-7227-4064-8689-E5DE410F32AE}"/>
              </a:ext>
            </a:extLst>
          </p:cNvPr>
          <p:cNvSpPr/>
          <p:nvPr/>
        </p:nvSpPr>
        <p:spPr>
          <a:xfrm>
            <a:off x="8448310" y="3799784"/>
            <a:ext cx="873957"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Upper wall</a:t>
            </a:r>
            <a:endParaRPr lang="en-AU" sz="1200" dirty="0">
              <a:latin typeface="Times New Roman" panose="02020603050405020304" pitchFamily="18" charset="0"/>
              <a:cs typeface="Times New Roman" panose="02020603050405020304" pitchFamily="18" charset="0"/>
            </a:endParaRPr>
          </a:p>
        </p:txBody>
      </p:sp>
      <p:sp>
        <p:nvSpPr>
          <p:cNvPr id="123" name="Rectangle 122">
            <a:extLst>
              <a:ext uri="{FF2B5EF4-FFF2-40B4-BE49-F238E27FC236}">
                <a16:creationId xmlns:a16="http://schemas.microsoft.com/office/drawing/2014/main" id="{396408F7-A76C-4393-B03B-DFD689241E88}"/>
              </a:ext>
            </a:extLst>
          </p:cNvPr>
          <p:cNvSpPr/>
          <p:nvPr/>
        </p:nvSpPr>
        <p:spPr>
          <a:xfrm>
            <a:off x="8448310" y="4780049"/>
            <a:ext cx="891591"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Lower wall</a:t>
            </a:r>
            <a:endParaRPr lang="en-AU" sz="1200" dirty="0">
              <a:latin typeface="Times New Roman" panose="02020603050405020304" pitchFamily="18" charset="0"/>
              <a:cs typeface="Times New Roman" panose="02020603050405020304" pitchFamily="18" charset="0"/>
            </a:endParaRPr>
          </a:p>
        </p:txBody>
      </p:sp>
      <p:sp>
        <p:nvSpPr>
          <p:cNvPr id="124" name="Rectangle 123">
            <a:extLst>
              <a:ext uri="{FF2B5EF4-FFF2-40B4-BE49-F238E27FC236}">
                <a16:creationId xmlns:a16="http://schemas.microsoft.com/office/drawing/2014/main" id="{02CEDB16-B876-413E-8064-6F340AA995A4}"/>
              </a:ext>
            </a:extLst>
          </p:cNvPr>
          <p:cNvSpPr/>
          <p:nvPr/>
        </p:nvSpPr>
        <p:spPr>
          <a:xfrm>
            <a:off x="8312437" y="4068673"/>
            <a:ext cx="2062238" cy="279307"/>
          </a:xfrm>
          <a:prstGeom prst="rect">
            <a:avLst/>
          </a:prstGeom>
        </p:spPr>
        <p:txBody>
          <a:bodyPr wrap="square">
            <a:spAutoFit/>
          </a:bodyPr>
          <a:lstStyle/>
          <a:p>
            <a:pPr marR="0">
              <a:lnSpc>
                <a:spcPts val="1570"/>
              </a:lnSpc>
              <a:spcBef>
                <a:spcPts val="140"/>
              </a:spcBef>
              <a:spcAft>
                <a:spcPts val="0"/>
              </a:spcAft>
            </a:pPr>
            <a:r>
              <a:rPr lang="es-ES" sz="1100" i="1" spc="15" dirty="0" err="1">
                <a:latin typeface="Times New Roman" panose="02020603050405020304" pitchFamily="18" charset="0"/>
                <a:ea typeface="Times New Roman" panose="02020603050405020304" pitchFamily="18" charset="0"/>
                <a:cs typeface="Times New Roman" panose="02020603050405020304" pitchFamily="18" charset="0"/>
              </a:rPr>
              <a:t>z</a:t>
            </a:r>
            <a:r>
              <a:rPr lang="es-ES" sz="500" i="1" dirty="0" err="1">
                <a:latin typeface="Times New Roman" panose="02020603050405020304" pitchFamily="18" charset="0"/>
                <a:ea typeface="Times New Roman" panose="02020603050405020304" pitchFamily="18" charset="0"/>
                <a:cs typeface="Times New Roman" panose="02020603050405020304" pitchFamily="18" charset="0"/>
              </a:rPr>
              <a:t>w</a:t>
            </a:r>
            <a:r>
              <a:rPr lang="es-ES" sz="500" i="1" spc="-95"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dirty="0">
                <a:latin typeface="Times New Roman" panose="02020603050405020304" pitchFamily="18" charset="0"/>
                <a:ea typeface="Times New Roman" panose="02020603050405020304" pitchFamily="18" charset="0"/>
                <a:cs typeface="Times New Roman" panose="02020603050405020304" pitchFamily="18" charset="0"/>
              </a:rPr>
              <a:t>(</a:t>
            </a:r>
            <a:r>
              <a:rPr lang="es-ES" sz="1100" spc="-190"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i="1" spc="15" dirty="0">
                <a:latin typeface="Times New Roman" panose="02020603050405020304" pitchFamily="18" charset="0"/>
                <a:ea typeface="Times New Roman" panose="02020603050405020304" pitchFamily="18" charset="0"/>
                <a:cs typeface="Times New Roman" panose="02020603050405020304" pitchFamily="18" charset="0"/>
              </a:rPr>
              <a:t>x</a:t>
            </a:r>
            <a:r>
              <a:rPr lang="es-ES" sz="1100" dirty="0">
                <a:latin typeface="Times New Roman" panose="02020603050405020304" pitchFamily="18" charset="0"/>
                <a:ea typeface="Times New Roman" panose="02020603050405020304" pitchFamily="18" charset="0"/>
                <a:cs typeface="Times New Roman" panose="02020603050405020304" pitchFamily="18" charset="0"/>
              </a:rPr>
              <a:t>)</a:t>
            </a:r>
            <a:r>
              <a:rPr lang="es-ES" sz="11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dirty="0">
                <a:latin typeface="Times New Roman" panose="02020603050405020304" pitchFamily="18" charset="0"/>
                <a:ea typeface="Arial" panose="020B0604020202020204" pitchFamily="34" charset="0"/>
                <a:cs typeface="Times New Roman" panose="02020603050405020304" pitchFamily="18" charset="0"/>
              </a:rPr>
              <a:t>= </a:t>
            </a:r>
            <a:r>
              <a:rPr lang="es-ES" sz="1100" i="1" spc="-55" dirty="0">
                <a:latin typeface="Times New Roman" panose="02020603050405020304" pitchFamily="18" charset="0"/>
                <a:ea typeface="Times New Roman" panose="02020603050405020304" pitchFamily="18" charset="0"/>
                <a:cs typeface="Times New Roman" panose="02020603050405020304" pitchFamily="18" charset="0"/>
              </a:rPr>
              <a:t>z</a:t>
            </a:r>
            <a:r>
              <a:rPr lang="es-ES" sz="500" dirty="0">
                <a:latin typeface="Times New Roman" panose="02020603050405020304" pitchFamily="18" charset="0"/>
                <a:ea typeface="Times New Roman" panose="02020603050405020304" pitchFamily="18" charset="0"/>
                <a:cs typeface="Times New Roman" panose="02020603050405020304" pitchFamily="18" charset="0"/>
              </a:rPr>
              <a:t>0</a:t>
            </a:r>
            <a:r>
              <a:rPr lang="es-ES" sz="500" spc="-105"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spc="-80" dirty="0">
                <a:latin typeface="Times New Roman" panose="02020603050405020304" pitchFamily="18" charset="0"/>
                <a:ea typeface="Times New Roman" panose="02020603050405020304" pitchFamily="18" charset="0"/>
                <a:cs typeface="Times New Roman" panose="02020603050405020304" pitchFamily="18" charset="0"/>
              </a:rPr>
              <a:t>[</a:t>
            </a:r>
            <a:r>
              <a:rPr lang="es-ES" sz="1100" dirty="0">
                <a:latin typeface="Times New Roman" panose="02020603050405020304" pitchFamily="18" charset="0"/>
                <a:ea typeface="Times New Roman" panose="02020603050405020304" pitchFamily="18" charset="0"/>
                <a:cs typeface="Times New Roman" panose="02020603050405020304" pitchFamily="18" charset="0"/>
              </a:rPr>
              <a:t>1</a:t>
            </a:r>
            <a:r>
              <a:rPr lang="es-ES" sz="11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dirty="0">
                <a:latin typeface="Times New Roman" panose="02020603050405020304" pitchFamily="18" charset="0"/>
                <a:ea typeface="Arial" panose="020B0604020202020204" pitchFamily="34" charset="0"/>
                <a:cs typeface="Times New Roman" panose="02020603050405020304" pitchFamily="18" charset="0"/>
              </a:rPr>
              <a:t>+</a:t>
            </a:r>
            <a:r>
              <a:rPr lang="es-ES" sz="1100" spc="-115" dirty="0">
                <a:latin typeface="Times New Roman" panose="02020603050405020304" pitchFamily="18" charset="0"/>
                <a:ea typeface="Arial" panose="020B0604020202020204" pitchFamily="34" charset="0"/>
                <a:cs typeface="Times New Roman" panose="02020603050405020304" pitchFamily="18" charset="0"/>
              </a:rPr>
              <a:t> </a:t>
            </a:r>
            <a:r>
              <a:rPr lang="es-ES" sz="1100" i="1" dirty="0">
                <a:latin typeface="Times New Roman" panose="02020603050405020304" pitchFamily="18" charset="0"/>
                <a:ea typeface="Times New Roman" panose="02020603050405020304" pitchFamily="18" charset="0"/>
                <a:cs typeface="Times New Roman" panose="02020603050405020304" pitchFamily="18" charset="0"/>
              </a:rPr>
              <a:t>a</a:t>
            </a:r>
            <a:r>
              <a:rPr lang="es-ES" sz="1100" i="1" spc="-155"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spc="-10" dirty="0">
                <a:latin typeface="Times New Roman" panose="02020603050405020304" pitchFamily="18" charset="0"/>
                <a:ea typeface="Times New Roman" panose="02020603050405020304" pitchFamily="18" charset="0"/>
                <a:cs typeface="Times New Roman" panose="02020603050405020304" pitchFamily="18" charset="0"/>
              </a:rPr>
              <a:t>cos(</a:t>
            </a:r>
            <a:r>
              <a:rPr lang="es-ES" sz="1100" spc="-30" dirty="0">
                <a:latin typeface="Times New Roman" panose="02020603050405020304" pitchFamily="18" charset="0"/>
                <a:ea typeface="Times New Roman" panose="02020603050405020304" pitchFamily="18" charset="0"/>
                <a:cs typeface="Times New Roman" panose="02020603050405020304" pitchFamily="18" charset="0"/>
              </a:rPr>
              <a:t>2</a:t>
            </a:r>
            <a:r>
              <a:rPr lang="en-US" sz="1100" dirty="0">
                <a:latin typeface="Times New Roman" panose="02020603050405020304" pitchFamily="18" charset="0"/>
                <a:ea typeface="Arial" panose="020B0604020202020204" pitchFamily="34" charset="0"/>
                <a:cs typeface="Times New Roman" panose="02020603050405020304" pitchFamily="18" charset="0"/>
              </a:rPr>
              <a:t>π</a:t>
            </a:r>
            <a:r>
              <a:rPr lang="en-US" sz="1100" spc="-70" dirty="0">
                <a:latin typeface="Times New Roman" panose="02020603050405020304" pitchFamily="18" charset="0"/>
                <a:ea typeface="Arial" panose="020B0604020202020204" pitchFamily="34" charset="0"/>
                <a:cs typeface="Times New Roman" panose="02020603050405020304" pitchFamily="18" charset="0"/>
              </a:rPr>
              <a:t> </a:t>
            </a:r>
            <a:r>
              <a:rPr lang="es-ES" sz="1100" i="1" spc="-50" dirty="0">
                <a:latin typeface="Times New Roman" panose="02020603050405020304" pitchFamily="18" charset="0"/>
                <a:ea typeface="Times New Roman" panose="02020603050405020304" pitchFamily="18" charset="0"/>
                <a:cs typeface="Times New Roman" panose="02020603050405020304" pitchFamily="18" charset="0"/>
              </a:rPr>
              <a:t>x</a:t>
            </a:r>
            <a:r>
              <a:rPr lang="es-ES" sz="1100" spc="-25" dirty="0">
                <a:latin typeface="Times New Roman" panose="02020603050405020304" pitchFamily="18" charset="0"/>
                <a:ea typeface="Times New Roman" panose="02020603050405020304" pitchFamily="18" charset="0"/>
                <a:cs typeface="Times New Roman" panose="02020603050405020304" pitchFamily="18" charset="0"/>
              </a:rPr>
              <a:t>)</a:t>
            </a:r>
            <a:r>
              <a:rPr lang="es-ES" sz="1100" dirty="0">
                <a:latin typeface="Times New Roman" panose="02020603050405020304" pitchFamily="18" charset="0"/>
                <a:ea typeface="Times New Roman" panose="02020603050405020304" pitchFamily="18" charset="0"/>
                <a:cs typeface="Times New Roman" panose="02020603050405020304" pitchFamily="18" charset="0"/>
              </a:rPr>
              <a:t>]</a:t>
            </a:r>
            <a:endParaRPr lang="en-A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25" name="Straight Arrow Connector 124">
            <a:extLst>
              <a:ext uri="{FF2B5EF4-FFF2-40B4-BE49-F238E27FC236}">
                <a16:creationId xmlns:a16="http://schemas.microsoft.com/office/drawing/2014/main" id="{60A8AE29-54B8-4B30-93AC-8F595D630E94}"/>
              </a:ext>
            </a:extLst>
          </p:cNvPr>
          <p:cNvCxnSpPr>
            <a:cxnSpLocks/>
          </p:cNvCxnSpPr>
          <p:nvPr/>
        </p:nvCxnSpPr>
        <p:spPr>
          <a:xfrm flipV="1">
            <a:off x="6052898" y="4884816"/>
            <a:ext cx="0" cy="159016"/>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DDE5AB47-A26C-4F64-B632-B4806A4488B3}"/>
              </a:ext>
            </a:extLst>
          </p:cNvPr>
          <p:cNvSpPr/>
          <p:nvPr/>
        </p:nvSpPr>
        <p:spPr>
          <a:xfrm>
            <a:off x="5360713" y="4757810"/>
            <a:ext cx="821059" cy="461665"/>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a</a:t>
            </a:r>
            <a:r>
              <a:rPr lang="en-US" sz="1200" dirty="0">
                <a:latin typeface="Times New Roman" panose="02020603050405020304" pitchFamily="18" charset="0"/>
                <a:cs typeface="Times New Roman" panose="02020603050405020304" pitchFamily="18" charset="0"/>
              </a:rPr>
              <a:t>: spatial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amplitude</a:t>
            </a:r>
            <a:endParaRPr lang="en-AU" sz="1200" dirty="0">
              <a:latin typeface="Times New Roman" panose="02020603050405020304" pitchFamily="18" charset="0"/>
              <a:cs typeface="Times New Roman" panose="02020603050405020304" pitchFamily="18" charset="0"/>
            </a:endParaRPr>
          </a:p>
        </p:txBody>
      </p:sp>
      <p:sp>
        <p:nvSpPr>
          <p:cNvPr id="127" name="Rectangle 126">
            <a:extLst>
              <a:ext uri="{FF2B5EF4-FFF2-40B4-BE49-F238E27FC236}">
                <a16:creationId xmlns:a16="http://schemas.microsoft.com/office/drawing/2014/main" id="{18DF2711-D768-4131-B2C3-072B9CF57DC4}"/>
              </a:ext>
            </a:extLst>
          </p:cNvPr>
          <p:cNvSpPr/>
          <p:nvPr/>
        </p:nvSpPr>
        <p:spPr>
          <a:xfrm>
            <a:off x="8309225" y="5062859"/>
            <a:ext cx="2232042" cy="279307"/>
          </a:xfrm>
          <a:prstGeom prst="rect">
            <a:avLst/>
          </a:prstGeom>
        </p:spPr>
        <p:txBody>
          <a:bodyPr wrap="square">
            <a:spAutoFit/>
          </a:bodyPr>
          <a:lstStyle/>
          <a:p>
            <a:pPr marL="58738" marR="0">
              <a:lnSpc>
                <a:spcPts val="1570"/>
              </a:lnSpc>
              <a:spcBef>
                <a:spcPts val="145"/>
              </a:spcBef>
              <a:spcAft>
                <a:spcPts val="0"/>
              </a:spcAft>
            </a:pPr>
            <a:r>
              <a:rPr lang="es-ES" sz="1100" i="1" spc="15" dirty="0" err="1">
                <a:latin typeface="Times New Roman" panose="02020603050405020304" pitchFamily="18" charset="0"/>
                <a:ea typeface="Times New Roman" panose="02020603050405020304" pitchFamily="18" charset="0"/>
                <a:cs typeface="Times New Roman" panose="02020603050405020304" pitchFamily="18" charset="0"/>
              </a:rPr>
              <a:t>z</a:t>
            </a:r>
            <a:r>
              <a:rPr lang="es-ES" sz="500" i="1" dirty="0" err="1">
                <a:latin typeface="Times New Roman" panose="02020603050405020304" pitchFamily="18" charset="0"/>
                <a:ea typeface="Times New Roman" panose="02020603050405020304" pitchFamily="18" charset="0"/>
                <a:cs typeface="Times New Roman" panose="02020603050405020304" pitchFamily="18" charset="0"/>
              </a:rPr>
              <a:t>w</a:t>
            </a:r>
            <a:r>
              <a:rPr lang="es-ES" sz="500" i="1" spc="-95"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dirty="0">
                <a:latin typeface="Times New Roman" panose="02020603050405020304" pitchFamily="18" charset="0"/>
                <a:ea typeface="Times New Roman" panose="02020603050405020304" pitchFamily="18" charset="0"/>
                <a:cs typeface="Times New Roman" panose="02020603050405020304" pitchFamily="18" charset="0"/>
              </a:rPr>
              <a:t>(</a:t>
            </a:r>
            <a:r>
              <a:rPr lang="es-ES" sz="1100" spc="-190"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i="1" spc="15" dirty="0">
                <a:latin typeface="Times New Roman" panose="02020603050405020304" pitchFamily="18" charset="0"/>
                <a:ea typeface="Times New Roman" panose="02020603050405020304" pitchFamily="18" charset="0"/>
                <a:cs typeface="Times New Roman" panose="02020603050405020304" pitchFamily="18" charset="0"/>
              </a:rPr>
              <a:t>x</a:t>
            </a:r>
            <a:r>
              <a:rPr lang="es-ES" sz="1100" dirty="0">
                <a:latin typeface="Times New Roman" panose="02020603050405020304" pitchFamily="18" charset="0"/>
                <a:ea typeface="Times New Roman" panose="02020603050405020304" pitchFamily="18" charset="0"/>
                <a:cs typeface="Times New Roman" panose="02020603050405020304" pitchFamily="18" charset="0"/>
              </a:rPr>
              <a:t>)</a:t>
            </a:r>
            <a:r>
              <a:rPr lang="es-ES" sz="11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dirty="0">
                <a:latin typeface="Times New Roman" panose="02020603050405020304" pitchFamily="18" charset="0"/>
                <a:ea typeface="Arial" panose="020B0604020202020204" pitchFamily="34" charset="0"/>
                <a:cs typeface="Times New Roman" panose="02020603050405020304" pitchFamily="18" charset="0"/>
              </a:rPr>
              <a:t>= - </a:t>
            </a:r>
            <a:r>
              <a:rPr lang="es-ES" sz="1100" i="1" spc="-55" dirty="0">
                <a:latin typeface="Times New Roman" panose="02020603050405020304" pitchFamily="18" charset="0"/>
                <a:ea typeface="Times New Roman" panose="02020603050405020304" pitchFamily="18" charset="0"/>
                <a:cs typeface="Times New Roman" panose="02020603050405020304" pitchFamily="18" charset="0"/>
              </a:rPr>
              <a:t>z</a:t>
            </a:r>
            <a:r>
              <a:rPr lang="es-ES" sz="500" dirty="0">
                <a:latin typeface="Times New Roman" panose="02020603050405020304" pitchFamily="18" charset="0"/>
                <a:ea typeface="Times New Roman" panose="02020603050405020304" pitchFamily="18" charset="0"/>
                <a:cs typeface="Times New Roman" panose="02020603050405020304" pitchFamily="18" charset="0"/>
              </a:rPr>
              <a:t>0</a:t>
            </a:r>
            <a:r>
              <a:rPr lang="es-ES" sz="500" spc="-105"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spc="-80" dirty="0">
                <a:latin typeface="Times New Roman" panose="02020603050405020304" pitchFamily="18" charset="0"/>
                <a:ea typeface="Times New Roman" panose="02020603050405020304" pitchFamily="18" charset="0"/>
                <a:cs typeface="Times New Roman" panose="02020603050405020304" pitchFamily="18" charset="0"/>
              </a:rPr>
              <a:t>[</a:t>
            </a:r>
            <a:r>
              <a:rPr lang="es-ES" sz="1100" dirty="0">
                <a:latin typeface="Times New Roman" panose="02020603050405020304" pitchFamily="18" charset="0"/>
                <a:ea typeface="Times New Roman" panose="02020603050405020304" pitchFamily="18" charset="0"/>
                <a:cs typeface="Times New Roman" panose="02020603050405020304" pitchFamily="18" charset="0"/>
              </a:rPr>
              <a:t>1</a:t>
            </a:r>
            <a:r>
              <a:rPr lang="es-ES" sz="11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dirty="0">
                <a:latin typeface="Times New Roman" panose="02020603050405020304" pitchFamily="18" charset="0"/>
                <a:ea typeface="Arial" panose="020B0604020202020204" pitchFamily="34" charset="0"/>
                <a:cs typeface="Times New Roman" panose="02020603050405020304" pitchFamily="18" charset="0"/>
              </a:rPr>
              <a:t>+</a:t>
            </a:r>
            <a:r>
              <a:rPr lang="es-ES" sz="1100" spc="-115" dirty="0">
                <a:latin typeface="Times New Roman" panose="02020603050405020304" pitchFamily="18" charset="0"/>
                <a:ea typeface="Arial" panose="020B0604020202020204" pitchFamily="34" charset="0"/>
                <a:cs typeface="Times New Roman" panose="02020603050405020304" pitchFamily="18" charset="0"/>
              </a:rPr>
              <a:t> </a:t>
            </a:r>
            <a:r>
              <a:rPr lang="es-ES" sz="1100" i="1" dirty="0">
                <a:latin typeface="Times New Roman" panose="02020603050405020304" pitchFamily="18" charset="0"/>
                <a:ea typeface="Times New Roman" panose="02020603050405020304" pitchFamily="18" charset="0"/>
                <a:cs typeface="Times New Roman" panose="02020603050405020304" pitchFamily="18" charset="0"/>
              </a:rPr>
              <a:t>a</a:t>
            </a:r>
            <a:r>
              <a:rPr lang="es-ES" sz="1100" i="1" spc="-155" dirty="0">
                <a:latin typeface="Times New Roman" panose="02020603050405020304" pitchFamily="18" charset="0"/>
                <a:ea typeface="Times New Roman" panose="02020603050405020304" pitchFamily="18" charset="0"/>
                <a:cs typeface="Times New Roman" panose="02020603050405020304" pitchFamily="18" charset="0"/>
              </a:rPr>
              <a:t> </a:t>
            </a:r>
            <a:r>
              <a:rPr lang="es-ES" sz="1100" spc="-15" dirty="0">
                <a:latin typeface="Times New Roman" panose="02020603050405020304" pitchFamily="18" charset="0"/>
                <a:ea typeface="Times New Roman" panose="02020603050405020304" pitchFamily="18" charset="0"/>
                <a:cs typeface="Times New Roman" panose="02020603050405020304" pitchFamily="18" charset="0"/>
              </a:rPr>
              <a:t>cos(</a:t>
            </a:r>
            <a:r>
              <a:rPr lang="es-ES" sz="1100" spc="-30" dirty="0">
                <a:latin typeface="Times New Roman" panose="02020603050405020304" pitchFamily="18" charset="0"/>
                <a:ea typeface="Times New Roman" panose="02020603050405020304" pitchFamily="18" charset="0"/>
                <a:cs typeface="Times New Roman" panose="02020603050405020304" pitchFamily="18" charset="0"/>
              </a:rPr>
              <a:t>2</a:t>
            </a:r>
            <a:r>
              <a:rPr lang="en-US" sz="1100" dirty="0">
                <a:latin typeface="Times New Roman" panose="02020603050405020304" pitchFamily="18" charset="0"/>
                <a:ea typeface="Arial" panose="020B0604020202020204" pitchFamily="34" charset="0"/>
                <a:cs typeface="Times New Roman" panose="02020603050405020304" pitchFamily="18" charset="0"/>
              </a:rPr>
              <a:t>π</a:t>
            </a:r>
            <a:r>
              <a:rPr lang="en-US" sz="1100" spc="-70" dirty="0">
                <a:latin typeface="Times New Roman" panose="02020603050405020304" pitchFamily="18" charset="0"/>
                <a:ea typeface="Arial" panose="020B0604020202020204" pitchFamily="34" charset="0"/>
                <a:cs typeface="Times New Roman" panose="02020603050405020304" pitchFamily="18" charset="0"/>
              </a:rPr>
              <a:t> </a:t>
            </a:r>
            <a:r>
              <a:rPr lang="es-ES" sz="1100" i="1" spc="-50" dirty="0">
                <a:latin typeface="Times New Roman" panose="02020603050405020304" pitchFamily="18" charset="0"/>
                <a:ea typeface="Times New Roman" panose="02020603050405020304" pitchFamily="18" charset="0"/>
                <a:cs typeface="Times New Roman" panose="02020603050405020304" pitchFamily="18" charset="0"/>
              </a:rPr>
              <a:t>x</a:t>
            </a:r>
            <a:r>
              <a:rPr lang="es-ES" sz="1100" spc="-25" dirty="0">
                <a:latin typeface="Times New Roman" panose="02020603050405020304" pitchFamily="18" charset="0"/>
                <a:ea typeface="Times New Roman" panose="02020603050405020304" pitchFamily="18" charset="0"/>
                <a:cs typeface="Times New Roman" panose="02020603050405020304" pitchFamily="18" charset="0"/>
              </a:rPr>
              <a:t>)</a:t>
            </a:r>
            <a:r>
              <a:rPr lang="es-ES" sz="1100" dirty="0">
                <a:latin typeface="Times New Roman" panose="02020603050405020304" pitchFamily="18" charset="0"/>
                <a:ea typeface="Times New Roman" panose="02020603050405020304" pitchFamily="18" charset="0"/>
                <a:cs typeface="Times New Roman" panose="02020603050405020304" pitchFamily="18" charset="0"/>
              </a:rPr>
              <a:t>]</a:t>
            </a:r>
            <a:endParaRPr lang="en-A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8" name="Rectangle 127">
            <a:extLst>
              <a:ext uri="{FF2B5EF4-FFF2-40B4-BE49-F238E27FC236}">
                <a16:creationId xmlns:a16="http://schemas.microsoft.com/office/drawing/2014/main" id="{3F01AACC-3B7B-4906-80E7-78C132F7C82A}"/>
              </a:ext>
            </a:extLst>
          </p:cNvPr>
          <p:cNvSpPr/>
          <p:nvPr/>
        </p:nvSpPr>
        <p:spPr>
          <a:xfrm>
            <a:off x="6217167" y="3353164"/>
            <a:ext cx="2165978" cy="369332"/>
          </a:xfrm>
          <a:prstGeom prst="rect">
            <a:avLst/>
          </a:prstGeom>
        </p:spPr>
        <p:txBody>
          <a:bodyPr wrap="none">
            <a:spAutoFit/>
          </a:bodyPr>
          <a:lstStyle/>
          <a:p>
            <a:r>
              <a:rPr lang="en-US" b="1" dirty="0" err="1">
                <a:solidFill>
                  <a:srgbClr val="808080"/>
                </a:solidFill>
                <a:latin typeface="Times New Roman" panose="02020603050405020304" pitchFamily="18" charset="0"/>
                <a:ea typeface="MS Mincho" panose="02020609040205080304" pitchFamily="49" charset="-128"/>
                <a:cs typeface="Times New Roman" panose="02020603050405020304" pitchFamily="18" charset="0"/>
              </a:rPr>
              <a:t>Normalised</a:t>
            </a:r>
            <a:r>
              <a:rPr lang="en-US" b="1" dirty="0">
                <a:solidFill>
                  <a:srgbClr val="808080"/>
                </a:solidFill>
                <a:latin typeface="Times New Roman" panose="02020603050405020304" pitchFamily="18" charset="0"/>
                <a:ea typeface="MS Mincho" panose="02020609040205080304" pitchFamily="49" charset="-128"/>
                <a:cs typeface="Times New Roman" panose="02020603050405020304" pitchFamily="18" charset="0"/>
              </a:rPr>
              <a:t> Domain</a:t>
            </a:r>
            <a:endParaRPr lang="en-AU" dirty="0">
              <a:latin typeface="Times New Roman" panose="02020603050405020304" pitchFamily="18" charset="0"/>
              <a:cs typeface="Times New Roman" panose="02020603050405020304" pitchFamily="18" charset="0"/>
            </a:endParaRPr>
          </a:p>
        </p:txBody>
      </p:sp>
      <p:cxnSp>
        <p:nvCxnSpPr>
          <p:cNvPr id="129" name="Straight Arrow Connector 128">
            <a:extLst>
              <a:ext uri="{FF2B5EF4-FFF2-40B4-BE49-F238E27FC236}">
                <a16:creationId xmlns:a16="http://schemas.microsoft.com/office/drawing/2014/main" id="{3D6B6476-79F6-4E92-8C80-0A79EF58FF67}"/>
              </a:ext>
            </a:extLst>
          </p:cNvPr>
          <p:cNvCxnSpPr>
            <a:cxnSpLocks/>
          </p:cNvCxnSpPr>
          <p:nvPr/>
        </p:nvCxnSpPr>
        <p:spPr>
          <a:xfrm flipV="1">
            <a:off x="853955" y="4438278"/>
            <a:ext cx="0" cy="488052"/>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FDBB66B3-8131-4B70-BA3D-96FA1BA9D773}"/>
              </a:ext>
            </a:extLst>
          </p:cNvPr>
          <p:cNvSpPr/>
          <p:nvPr/>
        </p:nvSpPr>
        <p:spPr>
          <a:xfrm>
            <a:off x="554855" y="4535339"/>
            <a:ext cx="302968" cy="276999"/>
          </a:xfrm>
          <a:prstGeom prst="rect">
            <a:avLst/>
          </a:prstGeom>
        </p:spPr>
        <p:txBody>
          <a:bodyPr wrap="none">
            <a:spAutoFit/>
          </a:bodyPr>
          <a:lstStyle/>
          <a:p>
            <a:r>
              <a:rPr lang="en-US" sz="1200" i="1" spc="1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5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AU" dirty="0"/>
          </a:p>
        </p:txBody>
      </p:sp>
      <p:cxnSp>
        <p:nvCxnSpPr>
          <p:cNvPr id="131" name="Straight Arrow Connector 130">
            <a:extLst>
              <a:ext uri="{FF2B5EF4-FFF2-40B4-BE49-F238E27FC236}">
                <a16:creationId xmlns:a16="http://schemas.microsoft.com/office/drawing/2014/main" id="{BD2F86EE-3BB9-4F16-A8BE-7DD8AA092F22}"/>
              </a:ext>
            </a:extLst>
          </p:cNvPr>
          <p:cNvCxnSpPr>
            <a:cxnSpLocks/>
          </p:cNvCxnSpPr>
          <p:nvPr/>
        </p:nvCxnSpPr>
        <p:spPr>
          <a:xfrm flipV="1">
            <a:off x="6052224" y="4440658"/>
            <a:ext cx="0" cy="446539"/>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C50D5B1D-DF0F-4A1E-A7F3-2EFA3BD37663}"/>
              </a:ext>
            </a:extLst>
          </p:cNvPr>
          <p:cNvSpPr/>
          <p:nvPr/>
        </p:nvSpPr>
        <p:spPr>
          <a:xfrm>
            <a:off x="5834086" y="4492477"/>
            <a:ext cx="277320" cy="276999"/>
          </a:xfrm>
          <a:prstGeom prst="rect">
            <a:avLst/>
          </a:prstGeom>
        </p:spPr>
        <p:txBody>
          <a:bodyPr wrap="none">
            <a:spAutoFit/>
          </a:bodyPr>
          <a:lstStyle/>
          <a:p>
            <a:r>
              <a:rPr lang="en-US" sz="1200" i="1" spc="1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5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AU" dirty="0"/>
          </a:p>
        </p:txBody>
      </p:sp>
      <p:sp>
        <p:nvSpPr>
          <p:cNvPr id="45" name="TextBox 44">
            <a:extLst>
              <a:ext uri="{FF2B5EF4-FFF2-40B4-BE49-F238E27FC236}">
                <a16:creationId xmlns:a16="http://schemas.microsoft.com/office/drawing/2014/main" id="{14D92EDB-B309-48AD-98C5-C3494AF449C0}"/>
              </a:ext>
            </a:extLst>
          </p:cNvPr>
          <p:cNvSpPr txBox="1"/>
          <p:nvPr/>
        </p:nvSpPr>
        <p:spPr>
          <a:xfrm>
            <a:off x="5391586" y="6012527"/>
            <a:ext cx="4226424" cy="738664"/>
          </a:xfrm>
          <a:prstGeom prst="rect">
            <a:avLst/>
          </a:prstGeom>
          <a:noFill/>
        </p:spPr>
        <p:txBody>
          <a:bodyPr wrap="square" rtlCol="0">
            <a:spAutoFit/>
          </a:bodyPr>
          <a:lstStyle/>
          <a:p>
            <a:r>
              <a:rPr lang="en-US" b="1" dirty="0">
                <a:solidFill>
                  <a:srgbClr val="808080"/>
                </a:solidFill>
                <a:latin typeface="Times New Roman" panose="02020603050405020304" pitchFamily="18" charset="0"/>
                <a:ea typeface="MS Mincho" panose="02020609040205080304" pitchFamily="49" charset="-128"/>
              </a:rPr>
              <a:t>Assumptions</a:t>
            </a:r>
          </a:p>
          <a:p>
            <a:endParaRPr lang="en-US" sz="1200" b="1" dirty="0">
              <a:solidFill>
                <a:srgbClr val="808080"/>
              </a:solidFill>
              <a:latin typeface="Times New Roman" panose="02020603050405020304" pitchFamily="18" charset="0"/>
              <a:ea typeface="MS Mincho" panose="02020609040205080304" pitchFamily="49" charset="-128"/>
            </a:endParaRPr>
          </a:p>
          <a:p>
            <a:pPr marL="171450" indent="-171450">
              <a:buFont typeface="Arial" panose="020B0604020202020204" pitchFamily="34" charset="0"/>
              <a:buChar char="•"/>
            </a:pPr>
            <a:r>
              <a:rPr lang="en-US" sz="1200" dirty="0">
                <a:latin typeface="Times New Roman" panose="02020603050405020304" pitchFamily="18" charset="0"/>
                <a:ea typeface="MS Mincho" panose="02020609040205080304" pitchFamily="49" charset="-128"/>
              </a:rPr>
              <a:t>Particles are dimensionless, frictionless.</a:t>
            </a:r>
            <a:endParaRPr lang="en-AU" sz="1200" dirty="0">
              <a:latin typeface="Times New Roman" panose="02020603050405020304" pitchFamily="18" charset="0"/>
              <a:ea typeface="MS Mincho" panose="02020609040205080304" pitchFamily="49" charset="-128"/>
            </a:endParaRPr>
          </a:p>
        </p:txBody>
      </p:sp>
      <p:sp>
        <p:nvSpPr>
          <p:cNvPr id="46" name="Rectangle 45">
            <a:extLst>
              <a:ext uri="{FF2B5EF4-FFF2-40B4-BE49-F238E27FC236}">
                <a16:creationId xmlns:a16="http://schemas.microsoft.com/office/drawing/2014/main" id="{04BD7789-0054-4B5C-B3FE-564F96FCCE7A}"/>
              </a:ext>
            </a:extLst>
          </p:cNvPr>
          <p:cNvSpPr/>
          <p:nvPr/>
        </p:nvSpPr>
        <p:spPr>
          <a:xfrm>
            <a:off x="3161394" y="3216736"/>
            <a:ext cx="632930"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Trough</a:t>
            </a:r>
            <a:endParaRPr lang="en-AU" sz="1200" dirty="0">
              <a:latin typeface="Times New Roman" panose="02020603050405020304" pitchFamily="18" charset="0"/>
              <a:cs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id="{6239050A-F038-4566-9631-EDBEA86CAA3B}"/>
              </a:ext>
            </a:extLst>
          </p:cNvPr>
          <p:cNvCxnSpPr>
            <a:cxnSpLocks/>
          </p:cNvCxnSpPr>
          <p:nvPr/>
        </p:nvCxnSpPr>
        <p:spPr>
          <a:xfrm flipH="1">
            <a:off x="2724912" y="3429000"/>
            <a:ext cx="543322" cy="366339"/>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7E57A85-E8F3-455C-B6E5-C66B4B1EA589}"/>
              </a:ext>
            </a:extLst>
          </p:cNvPr>
          <p:cNvCxnSpPr>
            <a:cxnSpLocks/>
          </p:cNvCxnSpPr>
          <p:nvPr/>
        </p:nvCxnSpPr>
        <p:spPr>
          <a:xfrm flipV="1">
            <a:off x="778054" y="4908356"/>
            <a:ext cx="2490180" cy="29182"/>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F77515B-9703-40D0-A1F4-E4A6046115D0}"/>
              </a:ext>
            </a:extLst>
          </p:cNvPr>
          <p:cNvSpPr/>
          <p:nvPr/>
        </p:nvSpPr>
        <p:spPr>
          <a:xfrm>
            <a:off x="3214814" y="3448585"/>
            <a:ext cx="561372"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Bump</a:t>
            </a:r>
            <a:endParaRPr lang="en-AU" sz="1200" dirty="0">
              <a:latin typeface="Times New Roman" panose="02020603050405020304" pitchFamily="18" charset="0"/>
              <a:cs typeface="Times New Roman" panose="02020603050405020304" pitchFamily="18" charset="0"/>
            </a:endParaRPr>
          </a:p>
        </p:txBody>
      </p:sp>
      <p:cxnSp>
        <p:nvCxnSpPr>
          <p:cNvPr id="57" name="Straight Arrow Connector 56">
            <a:extLst>
              <a:ext uri="{FF2B5EF4-FFF2-40B4-BE49-F238E27FC236}">
                <a16:creationId xmlns:a16="http://schemas.microsoft.com/office/drawing/2014/main" id="{AA63AED8-BDF3-48C5-843E-B94CA9B8CE3E}"/>
              </a:ext>
            </a:extLst>
          </p:cNvPr>
          <p:cNvCxnSpPr>
            <a:cxnSpLocks/>
          </p:cNvCxnSpPr>
          <p:nvPr/>
        </p:nvCxnSpPr>
        <p:spPr>
          <a:xfrm flipH="1">
            <a:off x="3117964" y="3684912"/>
            <a:ext cx="203690" cy="368269"/>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66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9F3D0-AA74-41B7-9524-5F6F279512AD}"/>
              </a:ext>
            </a:extLst>
          </p:cNvPr>
          <p:cNvSpPr/>
          <p:nvPr/>
        </p:nvSpPr>
        <p:spPr>
          <a:xfrm>
            <a:off x="712354" y="362635"/>
            <a:ext cx="9117446" cy="369332"/>
          </a:xfrm>
          <a:prstGeom prst="rect">
            <a:avLst/>
          </a:prstGeom>
        </p:spPr>
        <p:txBody>
          <a:bodyPr wrap="square">
            <a:spAutoFit/>
          </a:bodyPr>
          <a:lstStyle/>
          <a:p>
            <a:r>
              <a:rPr lang="en-US" b="1" dirty="0">
                <a:solidFill>
                  <a:srgbClr val="808080"/>
                </a:solidFill>
                <a:latin typeface="Times New Roman" panose="02020603050405020304" pitchFamily="18" charset="0"/>
                <a:ea typeface="MS Mincho" panose="02020609040205080304" pitchFamily="49" charset="-128"/>
              </a:rPr>
              <a:t>Initial Conditions for Calculating the Trajectory of a Particle: Simulation Domain</a:t>
            </a:r>
            <a:endParaRPr lang="en-AU" b="1" dirty="0"/>
          </a:p>
        </p:txBody>
      </p:sp>
      <p:sp>
        <p:nvSpPr>
          <p:cNvPr id="19" name="Rectangle 18">
            <a:extLst>
              <a:ext uri="{FF2B5EF4-FFF2-40B4-BE49-F238E27FC236}">
                <a16:creationId xmlns:a16="http://schemas.microsoft.com/office/drawing/2014/main" id="{C7DEC392-4C81-491D-8A8C-134F3B619255}"/>
              </a:ext>
            </a:extLst>
          </p:cNvPr>
          <p:cNvSpPr/>
          <p:nvPr/>
        </p:nvSpPr>
        <p:spPr>
          <a:xfrm>
            <a:off x="1557554" y="1875251"/>
            <a:ext cx="2101857" cy="369332"/>
          </a:xfrm>
          <a:prstGeom prst="rect">
            <a:avLst/>
          </a:prstGeom>
        </p:spPr>
        <p:txBody>
          <a:bodyPr wrap="none">
            <a:spAutoFit/>
          </a:bodyPr>
          <a:lstStyle/>
          <a:p>
            <a:r>
              <a:rPr lang="en-US" b="1" dirty="0">
                <a:solidFill>
                  <a:srgbClr val="808080"/>
                </a:solidFill>
                <a:latin typeface="Times New Roman" panose="02020603050405020304" pitchFamily="18" charset="0"/>
                <a:ea typeface="MS Mincho" panose="02020609040205080304" pitchFamily="49" charset="-128"/>
                <a:cs typeface="Times New Roman" panose="02020603050405020304" pitchFamily="18" charset="0"/>
              </a:rPr>
              <a:t>Simulation Domain</a:t>
            </a:r>
            <a:endParaRPr lang="en-AU"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0D4B8F4F-80B2-4E88-AC64-585565B4714C}"/>
              </a:ext>
            </a:extLst>
          </p:cNvPr>
          <p:cNvSpPr/>
          <p:nvPr/>
        </p:nvSpPr>
        <p:spPr>
          <a:xfrm>
            <a:off x="5887983" y="1875251"/>
            <a:ext cx="3300904" cy="369332"/>
          </a:xfrm>
          <a:prstGeom prst="rect">
            <a:avLst/>
          </a:prstGeom>
        </p:spPr>
        <p:txBody>
          <a:bodyPr wrap="none">
            <a:spAutoFit/>
          </a:bodyPr>
          <a:lstStyle/>
          <a:p>
            <a:r>
              <a:rPr lang="en-US" b="1" dirty="0" err="1">
                <a:solidFill>
                  <a:srgbClr val="808080"/>
                </a:solidFill>
                <a:latin typeface="Times New Roman" panose="02020603050405020304" pitchFamily="18" charset="0"/>
                <a:ea typeface="MS Mincho" panose="02020609040205080304" pitchFamily="49" charset="-128"/>
                <a:cs typeface="Times New Roman" panose="02020603050405020304" pitchFamily="18" charset="0"/>
              </a:rPr>
              <a:t>Normalised</a:t>
            </a:r>
            <a:r>
              <a:rPr lang="en-US" b="1" dirty="0">
                <a:solidFill>
                  <a:srgbClr val="808080"/>
                </a:solidFill>
                <a:latin typeface="Times New Roman" panose="02020603050405020304" pitchFamily="18" charset="0"/>
                <a:ea typeface="MS Mincho" panose="02020609040205080304" pitchFamily="49" charset="-128"/>
                <a:cs typeface="Times New Roman" panose="02020603050405020304" pitchFamily="18" charset="0"/>
              </a:rPr>
              <a:t> Simulation Domain</a:t>
            </a:r>
            <a:endParaRPr lang="en-AU" dirty="0">
              <a:latin typeface="Times New Roman" panose="02020603050405020304" pitchFamily="18" charset="0"/>
              <a:cs typeface="Times New Roman" panose="02020603050405020304" pitchFamily="18" charset="0"/>
            </a:endParaRPr>
          </a:p>
        </p:txBody>
      </p:sp>
      <p:pic>
        <p:nvPicPr>
          <p:cNvPr id="76" name="Picture 75">
            <a:extLst>
              <a:ext uri="{FF2B5EF4-FFF2-40B4-BE49-F238E27FC236}">
                <a16:creationId xmlns:a16="http://schemas.microsoft.com/office/drawing/2014/main" id="{9CCB8485-D5C8-41E4-91A8-38C9BEBD2964}"/>
              </a:ext>
            </a:extLst>
          </p:cNvPr>
          <p:cNvPicPr>
            <a:picLocks noChangeAspect="1"/>
          </p:cNvPicPr>
          <p:nvPr/>
        </p:nvPicPr>
        <p:blipFill>
          <a:blip r:embed="rId3"/>
          <a:stretch>
            <a:fillRect/>
          </a:stretch>
        </p:blipFill>
        <p:spPr>
          <a:xfrm>
            <a:off x="1962855" y="2632767"/>
            <a:ext cx="1174669" cy="1104748"/>
          </a:xfrm>
          <a:prstGeom prst="rect">
            <a:avLst/>
          </a:prstGeom>
        </p:spPr>
      </p:pic>
      <p:cxnSp>
        <p:nvCxnSpPr>
          <p:cNvPr id="77" name="Straight Connector 76">
            <a:extLst>
              <a:ext uri="{FF2B5EF4-FFF2-40B4-BE49-F238E27FC236}">
                <a16:creationId xmlns:a16="http://schemas.microsoft.com/office/drawing/2014/main" id="{E3F85448-E905-43D7-BBCC-A6A0D8F86811}"/>
              </a:ext>
            </a:extLst>
          </p:cNvPr>
          <p:cNvCxnSpPr>
            <a:cxnSpLocks/>
          </p:cNvCxnSpPr>
          <p:nvPr/>
        </p:nvCxnSpPr>
        <p:spPr>
          <a:xfrm>
            <a:off x="1962855" y="3181001"/>
            <a:ext cx="1533775" cy="414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Arrow: Right 78">
            <a:extLst>
              <a:ext uri="{FF2B5EF4-FFF2-40B4-BE49-F238E27FC236}">
                <a16:creationId xmlns:a16="http://schemas.microsoft.com/office/drawing/2014/main" id="{E30191A2-1737-42E5-8FAA-F21348CE119C}"/>
              </a:ext>
            </a:extLst>
          </p:cNvPr>
          <p:cNvSpPr/>
          <p:nvPr/>
        </p:nvSpPr>
        <p:spPr>
          <a:xfrm>
            <a:off x="3767457" y="3041977"/>
            <a:ext cx="603504" cy="2863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flow</a:t>
            </a:r>
            <a:endParaRPr lang="en-AU" sz="1400" dirty="0">
              <a:solidFill>
                <a:schemeClr val="tx1"/>
              </a:solidFill>
              <a:latin typeface="Times New Roman" panose="02020603050405020304" pitchFamily="18" charset="0"/>
              <a:cs typeface="Times New Roman" panose="02020603050405020304" pitchFamily="18" charset="0"/>
            </a:endParaRPr>
          </a:p>
        </p:txBody>
      </p:sp>
      <p:grpSp>
        <p:nvGrpSpPr>
          <p:cNvPr id="82" name="Group 81">
            <a:extLst>
              <a:ext uri="{FF2B5EF4-FFF2-40B4-BE49-F238E27FC236}">
                <a16:creationId xmlns:a16="http://schemas.microsoft.com/office/drawing/2014/main" id="{7C80D130-2EA7-4A4A-AFCE-CC33DBE5168E}"/>
              </a:ext>
            </a:extLst>
          </p:cNvPr>
          <p:cNvGrpSpPr/>
          <p:nvPr/>
        </p:nvGrpSpPr>
        <p:grpSpPr>
          <a:xfrm>
            <a:off x="2374267" y="2287928"/>
            <a:ext cx="1304443" cy="1085642"/>
            <a:chOff x="4176923" y="4194592"/>
            <a:chExt cx="1304443" cy="1085642"/>
          </a:xfrm>
        </p:grpSpPr>
        <p:grpSp>
          <p:nvGrpSpPr>
            <p:cNvPr id="114" name="Group 113">
              <a:extLst>
                <a:ext uri="{FF2B5EF4-FFF2-40B4-BE49-F238E27FC236}">
                  <a16:creationId xmlns:a16="http://schemas.microsoft.com/office/drawing/2014/main" id="{D2F46210-0F27-45DC-9567-E03300A17B83}"/>
                </a:ext>
              </a:extLst>
            </p:cNvPr>
            <p:cNvGrpSpPr/>
            <p:nvPr/>
          </p:nvGrpSpPr>
          <p:grpSpPr>
            <a:xfrm rot="10800000">
              <a:off x="4341537" y="4386335"/>
              <a:ext cx="918778" cy="707540"/>
              <a:chOff x="4527210" y="2456867"/>
              <a:chExt cx="1760073" cy="1355413"/>
            </a:xfrm>
          </p:grpSpPr>
          <p:cxnSp>
            <p:nvCxnSpPr>
              <p:cNvPr id="117" name="Straight Arrow Connector 116">
                <a:extLst>
                  <a:ext uri="{FF2B5EF4-FFF2-40B4-BE49-F238E27FC236}">
                    <a16:creationId xmlns:a16="http://schemas.microsoft.com/office/drawing/2014/main" id="{49910576-F1B2-4A11-BDA8-669107516A2D}"/>
                  </a:ext>
                </a:extLst>
              </p:cNvPr>
              <p:cNvCxnSpPr>
                <a:cxnSpLocks/>
              </p:cNvCxnSpPr>
              <p:nvPr/>
            </p:nvCxnSpPr>
            <p:spPr>
              <a:xfrm rot="10800000" flipH="1" flipV="1">
                <a:off x="6280724" y="2456867"/>
                <a:ext cx="6559" cy="135541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18E20FA6-6CA0-4090-A0A3-C913F88E2E4F}"/>
                  </a:ext>
                </a:extLst>
              </p:cNvPr>
              <p:cNvCxnSpPr>
                <a:cxnSpLocks/>
              </p:cNvCxnSpPr>
              <p:nvPr/>
            </p:nvCxnSpPr>
            <p:spPr>
              <a:xfrm rot="10800000">
                <a:off x="4527210" y="2456873"/>
                <a:ext cx="1753516"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2E3F6F65-AC51-47CE-87D1-695D71133027}"/>
                </a:ext>
              </a:extLst>
            </p:cNvPr>
            <p:cNvSpPr txBox="1"/>
            <p:nvPr/>
          </p:nvSpPr>
          <p:spPr>
            <a:xfrm>
              <a:off x="5202122" y="5003235"/>
              <a:ext cx="279244"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X</a:t>
              </a:r>
              <a:endParaRPr lang="en-AU" sz="1200" i="1" dirty="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A0814E6F-F868-4C3D-9E5D-330C3160FC9E}"/>
                </a:ext>
              </a:extLst>
            </p:cNvPr>
            <p:cNvSpPr txBox="1"/>
            <p:nvPr/>
          </p:nvSpPr>
          <p:spPr>
            <a:xfrm>
              <a:off x="4176923" y="4194592"/>
              <a:ext cx="269626"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Z</a:t>
              </a:r>
              <a:endParaRPr lang="en-AU" sz="1200" i="1" dirty="0">
                <a:latin typeface="Times New Roman" panose="02020603050405020304" pitchFamily="18" charset="0"/>
                <a:cs typeface="Times New Roman" panose="02020603050405020304" pitchFamily="18" charset="0"/>
              </a:endParaRPr>
            </a:p>
          </p:txBody>
        </p:sp>
      </p:grpSp>
      <p:sp>
        <p:nvSpPr>
          <p:cNvPr id="90" name="Rectangle 89">
            <a:extLst>
              <a:ext uri="{FF2B5EF4-FFF2-40B4-BE49-F238E27FC236}">
                <a16:creationId xmlns:a16="http://schemas.microsoft.com/office/drawing/2014/main" id="{F84CA26A-C666-44DA-92C4-145E7583AD95}"/>
              </a:ext>
            </a:extLst>
          </p:cNvPr>
          <p:cNvSpPr/>
          <p:nvPr/>
        </p:nvSpPr>
        <p:spPr>
          <a:xfrm>
            <a:off x="2369549" y="3095479"/>
            <a:ext cx="314510" cy="307777"/>
          </a:xfrm>
          <a:prstGeom prst="rect">
            <a:avLst/>
          </a:prstGeom>
        </p:spPr>
        <p:txBody>
          <a:bodyPr wrap="none">
            <a:spAutoFit/>
          </a:bodyPr>
          <a:lstStyle/>
          <a:p>
            <a:r>
              <a:rPr lang="en-US" sz="1400" i="1" dirty="0">
                <a:latin typeface="Times New Roman" panose="02020603050405020304" pitchFamily="18" charset="0"/>
                <a:cs typeface="Times New Roman" panose="02020603050405020304" pitchFamily="18" charset="0"/>
              </a:rPr>
              <a:t>O</a:t>
            </a:r>
            <a:endParaRPr lang="en-AU" sz="1400" i="1" dirty="0"/>
          </a:p>
        </p:txBody>
      </p:sp>
      <p:sp>
        <p:nvSpPr>
          <p:cNvPr id="91" name="Rectangle 90">
            <a:extLst>
              <a:ext uri="{FF2B5EF4-FFF2-40B4-BE49-F238E27FC236}">
                <a16:creationId xmlns:a16="http://schemas.microsoft.com/office/drawing/2014/main" id="{16052ACB-2133-4650-96E7-C2FEFED24A42}"/>
              </a:ext>
            </a:extLst>
          </p:cNvPr>
          <p:cNvSpPr/>
          <p:nvPr/>
        </p:nvSpPr>
        <p:spPr>
          <a:xfrm>
            <a:off x="1904385" y="3369122"/>
            <a:ext cx="1427929" cy="38320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2" name="Straight Connector 91">
            <a:extLst>
              <a:ext uri="{FF2B5EF4-FFF2-40B4-BE49-F238E27FC236}">
                <a16:creationId xmlns:a16="http://schemas.microsoft.com/office/drawing/2014/main" id="{8CA0440E-9069-41BC-AE69-C3391CFEB49D}"/>
              </a:ext>
            </a:extLst>
          </p:cNvPr>
          <p:cNvCxnSpPr/>
          <p:nvPr/>
        </p:nvCxnSpPr>
        <p:spPr>
          <a:xfrm>
            <a:off x="3137524" y="3139770"/>
            <a:ext cx="0" cy="4572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FAE25505-C920-4D97-879A-7E10A64309B6}"/>
              </a:ext>
            </a:extLst>
          </p:cNvPr>
          <p:cNvSpPr/>
          <p:nvPr/>
        </p:nvSpPr>
        <p:spPr>
          <a:xfrm>
            <a:off x="2950544" y="3130566"/>
            <a:ext cx="381836"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S/2</a:t>
            </a:r>
            <a:endParaRPr lang="en-AU" sz="1200" i="1" dirty="0">
              <a:latin typeface="Times New Roman" panose="02020603050405020304" pitchFamily="18" charset="0"/>
              <a:cs typeface="Times New Roman" panose="02020603050405020304" pitchFamily="18" charset="0"/>
            </a:endParaRPr>
          </a:p>
        </p:txBody>
      </p:sp>
      <p:cxnSp>
        <p:nvCxnSpPr>
          <p:cNvPr id="94" name="Straight Connector 93">
            <a:extLst>
              <a:ext uri="{FF2B5EF4-FFF2-40B4-BE49-F238E27FC236}">
                <a16:creationId xmlns:a16="http://schemas.microsoft.com/office/drawing/2014/main" id="{CCF643A7-2FB8-4462-BB12-F74B0DFF2D2F}"/>
              </a:ext>
            </a:extLst>
          </p:cNvPr>
          <p:cNvCxnSpPr/>
          <p:nvPr/>
        </p:nvCxnSpPr>
        <p:spPr>
          <a:xfrm>
            <a:off x="2531911" y="2656376"/>
            <a:ext cx="457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FA8EEC3-6B5D-4118-AD74-E29BA626D920}"/>
              </a:ext>
            </a:extLst>
          </p:cNvPr>
          <p:cNvCxnSpPr>
            <a:cxnSpLocks/>
          </p:cNvCxnSpPr>
          <p:nvPr/>
        </p:nvCxnSpPr>
        <p:spPr>
          <a:xfrm flipH="1" flipV="1">
            <a:off x="1938807" y="2753964"/>
            <a:ext cx="2270" cy="431269"/>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8ABAAFE4-09DA-4E76-BF92-A6E7F0169C61}"/>
              </a:ext>
            </a:extLst>
          </p:cNvPr>
          <p:cNvSpPr/>
          <p:nvPr/>
        </p:nvSpPr>
        <p:spPr>
          <a:xfrm>
            <a:off x="1649787" y="2843852"/>
            <a:ext cx="308098" cy="369332"/>
          </a:xfrm>
          <a:prstGeom prst="rect">
            <a:avLst/>
          </a:prstGeom>
        </p:spPr>
        <p:txBody>
          <a:bodyPr wrap="none">
            <a:spAutoFit/>
          </a:bodyPr>
          <a:lstStyle/>
          <a:p>
            <a:r>
              <a:rPr lang="en-US" i="1" dirty="0"/>
              <a:t>z</a:t>
            </a:r>
            <a:r>
              <a:rPr lang="en-US" sz="5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AU" i="1" dirty="0"/>
          </a:p>
        </p:txBody>
      </p:sp>
      <p:cxnSp>
        <p:nvCxnSpPr>
          <p:cNvPr id="102" name="Straight Connector 101">
            <a:extLst>
              <a:ext uri="{FF2B5EF4-FFF2-40B4-BE49-F238E27FC236}">
                <a16:creationId xmlns:a16="http://schemas.microsoft.com/office/drawing/2014/main" id="{64E03AD7-FB6F-4920-B268-42C89C1752CB}"/>
              </a:ext>
            </a:extLst>
          </p:cNvPr>
          <p:cNvCxnSpPr>
            <a:cxnSpLocks/>
          </p:cNvCxnSpPr>
          <p:nvPr/>
        </p:nvCxnSpPr>
        <p:spPr>
          <a:xfrm>
            <a:off x="1962855" y="2880341"/>
            <a:ext cx="1174669" cy="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5D4BAA5-4A94-4683-A749-152D3D5CE6C0}"/>
              </a:ext>
            </a:extLst>
          </p:cNvPr>
          <p:cNvCxnSpPr>
            <a:cxnSpLocks/>
          </p:cNvCxnSpPr>
          <p:nvPr/>
        </p:nvCxnSpPr>
        <p:spPr>
          <a:xfrm flipV="1">
            <a:off x="1962855" y="2656376"/>
            <a:ext cx="1174669" cy="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110DA7FA-0F50-4CBB-8E0E-274FCC1B2CC2}"/>
              </a:ext>
            </a:extLst>
          </p:cNvPr>
          <p:cNvSpPr/>
          <p:nvPr/>
        </p:nvSpPr>
        <p:spPr>
          <a:xfrm>
            <a:off x="520330" y="2603342"/>
            <a:ext cx="1148071"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Boundary layer</a:t>
            </a:r>
            <a:endParaRPr lang="en-AU" sz="1200" i="1" dirty="0">
              <a:latin typeface="Times New Roman" panose="02020603050405020304" pitchFamily="18" charset="0"/>
              <a:cs typeface="Times New Roman" panose="02020603050405020304" pitchFamily="18" charset="0"/>
            </a:endParaRPr>
          </a:p>
        </p:txBody>
      </p:sp>
      <p:sp>
        <p:nvSpPr>
          <p:cNvPr id="108" name="Left Brace 107">
            <a:extLst>
              <a:ext uri="{FF2B5EF4-FFF2-40B4-BE49-F238E27FC236}">
                <a16:creationId xmlns:a16="http://schemas.microsoft.com/office/drawing/2014/main" id="{585C0D11-80F4-4E6C-A948-760BEA2865E7}"/>
              </a:ext>
            </a:extLst>
          </p:cNvPr>
          <p:cNvSpPr/>
          <p:nvPr/>
        </p:nvSpPr>
        <p:spPr>
          <a:xfrm>
            <a:off x="1647943" y="2652773"/>
            <a:ext cx="57721" cy="227568"/>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9" name="Rectangle 108">
            <a:extLst>
              <a:ext uri="{FF2B5EF4-FFF2-40B4-BE49-F238E27FC236}">
                <a16:creationId xmlns:a16="http://schemas.microsoft.com/office/drawing/2014/main" id="{6A3BA406-0BF9-40D1-BAC1-EB83FD2D93E9}"/>
              </a:ext>
            </a:extLst>
          </p:cNvPr>
          <p:cNvSpPr/>
          <p:nvPr/>
        </p:nvSpPr>
        <p:spPr>
          <a:xfrm>
            <a:off x="3079463" y="2494823"/>
            <a:ext cx="873957"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Outer edge</a:t>
            </a:r>
            <a:endParaRPr lang="en-AU" sz="1200" i="1" dirty="0">
              <a:latin typeface="Times New Roman" panose="02020603050405020304" pitchFamily="18" charset="0"/>
              <a:cs typeface="Times New Roman" panose="02020603050405020304" pitchFamily="18" charset="0"/>
            </a:endParaRPr>
          </a:p>
        </p:txBody>
      </p:sp>
      <p:sp>
        <p:nvSpPr>
          <p:cNvPr id="110" name="Rectangle 109">
            <a:extLst>
              <a:ext uri="{FF2B5EF4-FFF2-40B4-BE49-F238E27FC236}">
                <a16:creationId xmlns:a16="http://schemas.microsoft.com/office/drawing/2014/main" id="{98E8DD0A-AEA5-4216-9986-3389CA55982F}"/>
              </a:ext>
            </a:extLst>
          </p:cNvPr>
          <p:cNvSpPr/>
          <p:nvPr/>
        </p:nvSpPr>
        <p:spPr>
          <a:xfrm>
            <a:off x="3093292" y="2724106"/>
            <a:ext cx="848309"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Inner edge</a:t>
            </a:r>
            <a:endParaRPr lang="en-AU" sz="1200" i="1" dirty="0">
              <a:latin typeface="Times New Roman" panose="02020603050405020304" pitchFamily="18" charset="0"/>
              <a:cs typeface="Times New Roman" panose="02020603050405020304" pitchFamily="18" charset="0"/>
            </a:endParaRPr>
          </a:p>
        </p:txBody>
      </p:sp>
      <p:cxnSp>
        <p:nvCxnSpPr>
          <p:cNvPr id="111" name="Straight Arrow Connector 110">
            <a:extLst>
              <a:ext uri="{FF2B5EF4-FFF2-40B4-BE49-F238E27FC236}">
                <a16:creationId xmlns:a16="http://schemas.microsoft.com/office/drawing/2014/main" id="{88042751-343C-4DC6-98AD-08BB0CA03B62}"/>
              </a:ext>
            </a:extLst>
          </p:cNvPr>
          <p:cNvCxnSpPr>
            <a:cxnSpLocks/>
          </p:cNvCxnSpPr>
          <p:nvPr/>
        </p:nvCxnSpPr>
        <p:spPr>
          <a:xfrm flipV="1">
            <a:off x="1943569" y="2642045"/>
            <a:ext cx="2381" cy="116681"/>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01D59FF2-247A-4588-9ECF-5E16A657416D}"/>
              </a:ext>
            </a:extLst>
          </p:cNvPr>
          <p:cNvSpPr/>
          <p:nvPr/>
        </p:nvSpPr>
        <p:spPr>
          <a:xfrm>
            <a:off x="1669713" y="2532829"/>
            <a:ext cx="279244"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A</a:t>
            </a:r>
            <a:endParaRPr lang="en-AU" sz="1200" i="1" dirty="0"/>
          </a:p>
        </p:txBody>
      </p:sp>
      <p:sp>
        <p:nvSpPr>
          <p:cNvPr id="113" name="Freeform: Shape 112">
            <a:extLst>
              <a:ext uri="{FF2B5EF4-FFF2-40B4-BE49-F238E27FC236}">
                <a16:creationId xmlns:a16="http://schemas.microsoft.com/office/drawing/2014/main" id="{6CE529C0-1F4E-43E4-BC28-52033BAE2F3B}"/>
              </a:ext>
            </a:extLst>
          </p:cNvPr>
          <p:cNvSpPr/>
          <p:nvPr/>
        </p:nvSpPr>
        <p:spPr>
          <a:xfrm>
            <a:off x="1970715" y="2653951"/>
            <a:ext cx="1169194" cy="526256"/>
          </a:xfrm>
          <a:custGeom>
            <a:avLst/>
            <a:gdLst>
              <a:gd name="connsiteX0" fmla="*/ 2382 w 1169194"/>
              <a:gd name="connsiteY0" fmla="*/ 523875 h 526256"/>
              <a:gd name="connsiteX1" fmla="*/ 0 w 1169194"/>
              <a:gd name="connsiteY1" fmla="*/ 216694 h 526256"/>
              <a:gd name="connsiteX2" fmla="*/ 52388 w 1169194"/>
              <a:gd name="connsiteY2" fmla="*/ 211931 h 526256"/>
              <a:gd name="connsiteX3" fmla="*/ 135732 w 1169194"/>
              <a:gd name="connsiteY3" fmla="*/ 185738 h 526256"/>
              <a:gd name="connsiteX4" fmla="*/ 214313 w 1169194"/>
              <a:gd name="connsiteY4" fmla="*/ 147638 h 526256"/>
              <a:gd name="connsiteX5" fmla="*/ 307182 w 1169194"/>
              <a:gd name="connsiteY5" fmla="*/ 88106 h 526256"/>
              <a:gd name="connsiteX6" fmla="*/ 411957 w 1169194"/>
              <a:gd name="connsiteY6" fmla="*/ 42863 h 526256"/>
              <a:gd name="connsiteX7" fmla="*/ 490538 w 1169194"/>
              <a:gd name="connsiteY7" fmla="*/ 14288 h 526256"/>
              <a:gd name="connsiteX8" fmla="*/ 552450 w 1169194"/>
              <a:gd name="connsiteY8" fmla="*/ 0 h 526256"/>
              <a:gd name="connsiteX9" fmla="*/ 602457 w 1169194"/>
              <a:gd name="connsiteY9" fmla="*/ 2381 h 526256"/>
              <a:gd name="connsiteX10" fmla="*/ 683419 w 1169194"/>
              <a:gd name="connsiteY10" fmla="*/ 21431 h 526256"/>
              <a:gd name="connsiteX11" fmla="*/ 776288 w 1169194"/>
              <a:gd name="connsiteY11" fmla="*/ 71438 h 526256"/>
              <a:gd name="connsiteX12" fmla="*/ 859632 w 1169194"/>
              <a:gd name="connsiteY12" fmla="*/ 111919 h 526256"/>
              <a:gd name="connsiteX13" fmla="*/ 933450 w 1169194"/>
              <a:gd name="connsiteY13" fmla="*/ 152400 h 526256"/>
              <a:gd name="connsiteX14" fmla="*/ 1000125 w 1169194"/>
              <a:gd name="connsiteY14" fmla="*/ 180975 h 526256"/>
              <a:gd name="connsiteX15" fmla="*/ 1050132 w 1169194"/>
              <a:gd name="connsiteY15" fmla="*/ 202406 h 526256"/>
              <a:gd name="connsiteX16" fmla="*/ 1092994 w 1169194"/>
              <a:gd name="connsiteY16" fmla="*/ 211931 h 526256"/>
              <a:gd name="connsiteX17" fmla="*/ 1145382 w 1169194"/>
              <a:gd name="connsiteY17" fmla="*/ 214313 h 526256"/>
              <a:gd name="connsiteX18" fmla="*/ 1169194 w 1169194"/>
              <a:gd name="connsiteY18" fmla="*/ 214313 h 526256"/>
              <a:gd name="connsiteX19" fmla="*/ 1166813 w 1169194"/>
              <a:gd name="connsiteY19" fmla="*/ 526256 h 526256"/>
              <a:gd name="connsiteX20" fmla="*/ 2382 w 1169194"/>
              <a:gd name="connsiteY20" fmla="*/ 523875 h 52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69194" h="526256">
                <a:moveTo>
                  <a:pt x="2382" y="523875"/>
                </a:moveTo>
                <a:lnTo>
                  <a:pt x="0" y="216694"/>
                </a:lnTo>
                <a:lnTo>
                  <a:pt x="52388" y="211931"/>
                </a:lnTo>
                <a:lnTo>
                  <a:pt x="135732" y="185738"/>
                </a:lnTo>
                <a:lnTo>
                  <a:pt x="214313" y="147638"/>
                </a:lnTo>
                <a:lnTo>
                  <a:pt x="307182" y="88106"/>
                </a:lnTo>
                <a:lnTo>
                  <a:pt x="411957" y="42863"/>
                </a:lnTo>
                <a:lnTo>
                  <a:pt x="490538" y="14288"/>
                </a:lnTo>
                <a:lnTo>
                  <a:pt x="552450" y="0"/>
                </a:lnTo>
                <a:lnTo>
                  <a:pt x="602457" y="2381"/>
                </a:lnTo>
                <a:lnTo>
                  <a:pt x="683419" y="21431"/>
                </a:lnTo>
                <a:lnTo>
                  <a:pt x="776288" y="71438"/>
                </a:lnTo>
                <a:lnTo>
                  <a:pt x="859632" y="111919"/>
                </a:lnTo>
                <a:lnTo>
                  <a:pt x="933450" y="152400"/>
                </a:lnTo>
                <a:lnTo>
                  <a:pt x="1000125" y="180975"/>
                </a:lnTo>
                <a:lnTo>
                  <a:pt x="1050132" y="202406"/>
                </a:lnTo>
                <a:lnTo>
                  <a:pt x="1092994" y="211931"/>
                </a:lnTo>
                <a:lnTo>
                  <a:pt x="1145382" y="214313"/>
                </a:lnTo>
                <a:lnTo>
                  <a:pt x="1169194" y="214313"/>
                </a:lnTo>
                <a:cubicBezTo>
                  <a:pt x="1168400" y="318294"/>
                  <a:pt x="1167607" y="422275"/>
                  <a:pt x="1166813" y="526256"/>
                </a:cubicBezTo>
                <a:lnTo>
                  <a:pt x="2382" y="523875"/>
                </a:lnTo>
                <a:close/>
              </a:path>
            </a:pathLst>
          </a:custGeom>
          <a:solidFill>
            <a:schemeClr val="accent4">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Rectangle 118">
            <a:extLst>
              <a:ext uri="{FF2B5EF4-FFF2-40B4-BE49-F238E27FC236}">
                <a16:creationId xmlns:a16="http://schemas.microsoft.com/office/drawing/2014/main" id="{A880D56D-20D5-4B78-B570-C56BA0F2BA99}"/>
              </a:ext>
            </a:extLst>
          </p:cNvPr>
          <p:cNvSpPr/>
          <p:nvPr/>
        </p:nvSpPr>
        <p:spPr>
          <a:xfrm>
            <a:off x="515734" y="1140255"/>
            <a:ext cx="9240291" cy="276999"/>
          </a:xfrm>
          <a:prstGeom prst="rect">
            <a:avLst/>
          </a:prstGeom>
        </p:spPr>
        <p:txBody>
          <a:bodyPr wrap="square">
            <a:spAutoFit/>
          </a:bodyPr>
          <a:lstStyle/>
          <a:p>
            <a:r>
              <a:rPr lang="en-US" sz="1200" dirty="0"/>
              <a:t>Periodicity and symmetries in both dimensions of the problem under investigation </a:t>
            </a:r>
            <a:r>
              <a:rPr lang="en-US" sz="1200" i="1" u="sng" dirty="0"/>
              <a:t>may</a:t>
            </a:r>
            <a:r>
              <a:rPr lang="en-US" sz="1200" dirty="0"/>
              <a:t> allow for its reduction to a smaller domain:</a:t>
            </a:r>
            <a:endParaRPr lang="en-AU" sz="1200" dirty="0"/>
          </a:p>
        </p:txBody>
      </p:sp>
      <p:sp>
        <p:nvSpPr>
          <p:cNvPr id="121" name="Rectangle 120">
            <a:extLst>
              <a:ext uri="{FF2B5EF4-FFF2-40B4-BE49-F238E27FC236}">
                <a16:creationId xmlns:a16="http://schemas.microsoft.com/office/drawing/2014/main" id="{BF6099EF-39EC-4777-AF6A-49F325C745DB}"/>
              </a:ext>
            </a:extLst>
          </p:cNvPr>
          <p:cNvSpPr/>
          <p:nvPr/>
        </p:nvSpPr>
        <p:spPr>
          <a:xfrm>
            <a:off x="1748982" y="3134650"/>
            <a:ext cx="433132"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-S/2</a:t>
            </a:r>
            <a:endParaRPr lang="en-AU" sz="1200" i="1"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A9094C57-4801-4077-A285-4E3BCFF77B6C}"/>
              </a:ext>
            </a:extLst>
          </p:cNvPr>
          <p:cNvGrpSpPr/>
          <p:nvPr/>
        </p:nvGrpSpPr>
        <p:grpSpPr>
          <a:xfrm>
            <a:off x="5354210" y="2287928"/>
            <a:ext cx="3667751" cy="1464402"/>
            <a:chOff x="5354210" y="2287928"/>
            <a:chExt cx="3667751" cy="1464402"/>
          </a:xfrm>
        </p:grpSpPr>
        <p:pic>
          <p:nvPicPr>
            <p:cNvPr id="31" name="Picture 30">
              <a:extLst>
                <a:ext uri="{FF2B5EF4-FFF2-40B4-BE49-F238E27FC236}">
                  <a16:creationId xmlns:a16="http://schemas.microsoft.com/office/drawing/2014/main" id="{93BC7D1C-10F6-4BA5-8444-049E86D164E9}"/>
                </a:ext>
              </a:extLst>
            </p:cNvPr>
            <p:cNvPicPr>
              <a:picLocks noChangeAspect="1"/>
            </p:cNvPicPr>
            <p:nvPr/>
          </p:nvPicPr>
          <p:blipFill>
            <a:blip r:embed="rId3"/>
            <a:stretch>
              <a:fillRect/>
            </a:stretch>
          </p:blipFill>
          <p:spPr>
            <a:xfrm>
              <a:off x="6760159" y="2632767"/>
              <a:ext cx="1174669" cy="1104748"/>
            </a:xfrm>
            <a:prstGeom prst="rect">
              <a:avLst/>
            </a:prstGeom>
          </p:spPr>
        </p:pic>
        <p:cxnSp>
          <p:nvCxnSpPr>
            <p:cNvPr id="66" name="Straight Connector 65">
              <a:extLst>
                <a:ext uri="{FF2B5EF4-FFF2-40B4-BE49-F238E27FC236}">
                  <a16:creationId xmlns:a16="http://schemas.microsoft.com/office/drawing/2014/main" id="{288061C5-69F8-4BDB-A177-3C225AC0FA7B}"/>
                </a:ext>
              </a:extLst>
            </p:cNvPr>
            <p:cNvCxnSpPr>
              <a:cxnSpLocks/>
            </p:cNvCxnSpPr>
            <p:nvPr/>
          </p:nvCxnSpPr>
          <p:spPr>
            <a:xfrm>
              <a:off x="6760159" y="3181001"/>
              <a:ext cx="1533775" cy="414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Arrow: Right 67">
              <a:extLst>
                <a:ext uri="{FF2B5EF4-FFF2-40B4-BE49-F238E27FC236}">
                  <a16:creationId xmlns:a16="http://schemas.microsoft.com/office/drawing/2014/main" id="{CCB953DD-BC2E-403D-A631-12B78FB10418}"/>
                </a:ext>
              </a:extLst>
            </p:cNvPr>
            <p:cNvSpPr/>
            <p:nvPr/>
          </p:nvSpPr>
          <p:spPr>
            <a:xfrm>
              <a:off x="8418457" y="3041977"/>
              <a:ext cx="603504" cy="2863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flow</a:t>
              </a:r>
              <a:endParaRPr lang="en-AU" sz="1400" dirty="0">
                <a:solidFill>
                  <a:schemeClr val="tx1"/>
                </a:solidFill>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81974FD8-8B71-4947-84FF-208BE5B80E30}"/>
                </a:ext>
              </a:extLst>
            </p:cNvPr>
            <p:cNvCxnSpPr>
              <a:cxnSpLocks/>
            </p:cNvCxnSpPr>
            <p:nvPr/>
          </p:nvCxnSpPr>
          <p:spPr>
            <a:xfrm flipH="1" flipV="1">
              <a:off x="7336185" y="2479671"/>
              <a:ext cx="3424" cy="70754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3883087-8DC2-4979-8A2B-B80602C04131}"/>
                </a:ext>
              </a:extLst>
            </p:cNvPr>
            <p:cNvCxnSpPr>
              <a:cxnSpLocks/>
            </p:cNvCxnSpPr>
            <p:nvPr/>
          </p:nvCxnSpPr>
          <p:spPr>
            <a:xfrm>
              <a:off x="7339608" y="3187208"/>
              <a:ext cx="91535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003B66B-9F2F-48F0-9672-F9B47BCA8DB0}"/>
                </a:ext>
              </a:extLst>
            </p:cNvPr>
            <p:cNvSpPr txBox="1"/>
            <p:nvPr/>
          </p:nvSpPr>
          <p:spPr>
            <a:xfrm>
              <a:off x="8196770" y="3096571"/>
              <a:ext cx="261610"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x</a:t>
              </a:r>
              <a:endParaRPr lang="en-AU" sz="1200" i="1"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BEC4F805-3EAE-4620-A3B4-6E0CFE35CD8D}"/>
                </a:ext>
              </a:extLst>
            </p:cNvPr>
            <p:cNvSpPr txBox="1"/>
            <p:nvPr/>
          </p:nvSpPr>
          <p:spPr>
            <a:xfrm>
              <a:off x="7171571" y="2287928"/>
              <a:ext cx="253596"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z</a:t>
              </a:r>
              <a:endParaRPr lang="en-AU" sz="1200" i="1"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E04850B-4377-4F35-BB8B-5519419B60D8}"/>
                </a:ext>
              </a:extLst>
            </p:cNvPr>
            <p:cNvSpPr/>
            <p:nvPr/>
          </p:nvSpPr>
          <p:spPr>
            <a:xfrm>
              <a:off x="7175851" y="3095479"/>
              <a:ext cx="314510" cy="307777"/>
            </a:xfrm>
            <a:prstGeom prst="rect">
              <a:avLst/>
            </a:prstGeom>
          </p:spPr>
          <p:txBody>
            <a:bodyPr wrap="none">
              <a:spAutoFit/>
            </a:bodyPr>
            <a:lstStyle/>
            <a:p>
              <a:r>
                <a:rPr lang="en-US" sz="1400" i="1" dirty="0">
                  <a:latin typeface="Times New Roman" panose="02020603050405020304" pitchFamily="18" charset="0"/>
                  <a:cs typeface="Times New Roman" panose="02020603050405020304" pitchFamily="18" charset="0"/>
                </a:rPr>
                <a:t>O</a:t>
              </a:r>
              <a:endParaRPr lang="en-AU" sz="1400" i="1" dirty="0"/>
            </a:p>
          </p:txBody>
        </p:sp>
        <p:sp>
          <p:nvSpPr>
            <p:cNvPr id="78" name="Rectangle 77">
              <a:extLst>
                <a:ext uri="{FF2B5EF4-FFF2-40B4-BE49-F238E27FC236}">
                  <a16:creationId xmlns:a16="http://schemas.microsoft.com/office/drawing/2014/main" id="{96E6DF05-1F49-40D0-B155-9E1CC4BD4E50}"/>
                </a:ext>
              </a:extLst>
            </p:cNvPr>
            <p:cNvSpPr/>
            <p:nvPr/>
          </p:nvSpPr>
          <p:spPr>
            <a:xfrm>
              <a:off x="6701689" y="3369122"/>
              <a:ext cx="1427929" cy="38320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0" name="Straight Connector 79">
              <a:extLst>
                <a:ext uri="{FF2B5EF4-FFF2-40B4-BE49-F238E27FC236}">
                  <a16:creationId xmlns:a16="http://schemas.microsoft.com/office/drawing/2014/main" id="{673111BF-82AA-4734-A4AF-A3A149F169C0}"/>
                </a:ext>
              </a:extLst>
            </p:cNvPr>
            <p:cNvCxnSpPr/>
            <p:nvPr/>
          </p:nvCxnSpPr>
          <p:spPr>
            <a:xfrm>
              <a:off x="7934828" y="3139770"/>
              <a:ext cx="0" cy="4572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4AB545B3-4C7C-4847-96FE-A8F7EC2D4EC1}"/>
                </a:ext>
              </a:extLst>
            </p:cNvPr>
            <p:cNvSpPr/>
            <p:nvPr/>
          </p:nvSpPr>
          <p:spPr>
            <a:xfrm>
              <a:off x="7747848" y="3130566"/>
              <a:ext cx="377026"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0.5</a:t>
              </a:r>
              <a:endParaRPr lang="en-AU" sz="1200" i="1" dirty="0">
                <a:latin typeface="Times New Roman" panose="02020603050405020304" pitchFamily="18" charset="0"/>
                <a:cs typeface="Times New Roman" panose="02020603050405020304" pitchFamily="18" charset="0"/>
              </a:endParaRPr>
            </a:p>
          </p:txBody>
        </p:sp>
        <p:cxnSp>
          <p:nvCxnSpPr>
            <p:cNvPr id="83" name="Straight Connector 82">
              <a:extLst>
                <a:ext uri="{FF2B5EF4-FFF2-40B4-BE49-F238E27FC236}">
                  <a16:creationId xmlns:a16="http://schemas.microsoft.com/office/drawing/2014/main" id="{8CF5B336-75C6-404E-BF7E-8B8C635C18EE}"/>
                </a:ext>
              </a:extLst>
            </p:cNvPr>
            <p:cNvCxnSpPr/>
            <p:nvPr/>
          </p:nvCxnSpPr>
          <p:spPr>
            <a:xfrm>
              <a:off x="7329215" y="2656376"/>
              <a:ext cx="457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C7EA7BD-2EE8-4800-BF12-E00D5BB699C4}"/>
                </a:ext>
              </a:extLst>
            </p:cNvPr>
            <p:cNvCxnSpPr>
              <a:cxnSpLocks/>
            </p:cNvCxnSpPr>
            <p:nvPr/>
          </p:nvCxnSpPr>
          <p:spPr>
            <a:xfrm flipH="1" flipV="1">
              <a:off x="6736111" y="2753964"/>
              <a:ext cx="2270" cy="431269"/>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6E4E123-4F58-42E1-A62C-54901971CEF9}"/>
                </a:ext>
              </a:extLst>
            </p:cNvPr>
            <p:cNvSpPr/>
            <p:nvPr/>
          </p:nvSpPr>
          <p:spPr>
            <a:xfrm>
              <a:off x="6492811" y="2843852"/>
              <a:ext cx="277320" cy="276999"/>
            </a:xfrm>
            <a:prstGeom prst="rect">
              <a:avLst/>
            </a:prstGeom>
          </p:spPr>
          <p:txBody>
            <a:bodyPr wrap="none">
              <a:spAutoFit/>
            </a:bodyPr>
            <a:lstStyle/>
            <a:p>
              <a:r>
                <a:rPr lang="en-US" sz="1200" i="1" spc="1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5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AU" dirty="0"/>
            </a:p>
          </p:txBody>
        </p:sp>
        <p:cxnSp>
          <p:nvCxnSpPr>
            <p:cNvPr id="88" name="Straight Connector 87">
              <a:extLst>
                <a:ext uri="{FF2B5EF4-FFF2-40B4-BE49-F238E27FC236}">
                  <a16:creationId xmlns:a16="http://schemas.microsoft.com/office/drawing/2014/main" id="{AE89C6D6-8474-4BDA-A633-3A9FA502D4C3}"/>
                </a:ext>
              </a:extLst>
            </p:cNvPr>
            <p:cNvCxnSpPr>
              <a:cxnSpLocks/>
            </p:cNvCxnSpPr>
            <p:nvPr/>
          </p:nvCxnSpPr>
          <p:spPr>
            <a:xfrm>
              <a:off x="6760159" y="2880341"/>
              <a:ext cx="1174669" cy="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698EBE-AC22-4DE6-8AA6-ED637DE0A6E2}"/>
                </a:ext>
              </a:extLst>
            </p:cNvPr>
            <p:cNvCxnSpPr>
              <a:cxnSpLocks/>
            </p:cNvCxnSpPr>
            <p:nvPr/>
          </p:nvCxnSpPr>
          <p:spPr>
            <a:xfrm flipV="1">
              <a:off x="6760159" y="2656376"/>
              <a:ext cx="1174669" cy="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E84BFEC4-BDB3-4751-965C-F86483039946}"/>
                </a:ext>
              </a:extLst>
            </p:cNvPr>
            <p:cNvSpPr/>
            <p:nvPr/>
          </p:nvSpPr>
          <p:spPr>
            <a:xfrm>
              <a:off x="5354210" y="2603342"/>
              <a:ext cx="1148071"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Boundary layer</a:t>
              </a:r>
              <a:endParaRPr lang="en-AU" sz="1200" i="1" dirty="0">
                <a:latin typeface="Times New Roman" panose="02020603050405020304" pitchFamily="18" charset="0"/>
                <a:cs typeface="Times New Roman" panose="02020603050405020304" pitchFamily="18" charset="0"/>
              </a:endParaRPr>
            </a:p>
          </p:txBody>
        </p:sp>
        <p:sp>
          <p:nvSpPr>
            <p:cNvPr id="97" name="Left Brace 96">
              <a:extLst>
                <a:ext uri="{FF2B5EF4-FFF2-40B4-BE49-F238E27FC236}">
                  <a16:creationId xmlns:a16="http://schemas.microsoft.com/office/drawing/2014/main" id="{AC26FDFC-2B6A-45E6-8B5D-8BE4630CD192}"/>
                </a:ext>
              </a:extLst>
            </p:cNvPr>
            <p:cNvSpPr/>
            <p:nvPr/>
          </p:nvSpPr>
          <p:spPr>
            <a:xfrm>
              <a:off x="6454391" y="2652773"/>
              <a:ext cx="57721" cy="227568"/>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8" name="Rectangle 97">
              <a:extLst>
                <a:ext uri="{FF2B5EF4-FFF2-40B4-BE49-F238E27FC236}">
                  <a16:creationId xmlns:a16="http://schemas.microsoft.com/office/drawing/2014/main" id="{FE6ABC6C-D1D4-4C41-9932-558FF2734142}"/>
                </a:ext>
              </a:extLst>
            </p:cNvPr>
            <p:cNvSpPr/>
            <p:nvPr/>
          </p:nvSpPr>
          <p:spPr>
            <a:xfrm>
              <a:off x="7876767" y="2494823"/>
              <a:ext cx="873957"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Outer edge</a:t>
              </a:r>
              <a:endParaRPr lang="en-AU" sz="1200" i="1" dirty="0">
                <a:latin typeface="Times New Roman" panose="02020603050405020304" pitchFamily="18" charset="0"/>
                <a:cs typeface="Times New Roman" panose="02020603050405020304" pitchFamily="18" charset="0"/>
              </a:endParaRPr>
            </a:p>
          </p:txBody>
        </p:sp>
        <p:sp>
          <p:nvSpPr>
            <p:cNvPr id="99" name="Rectangle 98">
              <a:extLst>
                <a:ext uri="{FF2B5EF4-FFF2-40B4-BE49-F238E27FC236}">
                  <a16:creationId xmlns:a16="http://schemas.microsoft.com/office/drawing/2014/main" id="{9D841F75-C1C9-4265-9502-FC3E364353E6}"/>
                </a:ext>
              </a:extLst>
            </p:cNvPr>
            <p:cNvSpPr/>
            <p:nvPr/>
          </p:nvSpPr>
          <p:spPr>
            <a:xfrm>
              <a:off x="7890596" y="2724106"/>
              <a:ext cx="848309"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Inner edge</a:t>
              </a:r>
              <a:endParaRPr lang="en-AU" sz="1200" i="1" dirty="0">
                <a:latin typeface="Times New Roman" panose="02020603050405020304" pitchFamily="18" charset="0"/>
                <a:cs typeface="Times New Roman" panose="02020603050405020304" pitchFamily="18" charset="0"/>
              </a:endParaRPr>
            </a:p>
          </p:txBody>
        </p:sp>
        <p:cxnSp>
          <p:nvCxnSpPr>
            <p:cNvPr id="100" name="Straight Arrow Connector 99">
              <a:extLst>
                <a:ext uri="{FF2B5EF4-FFF2-40B4-BE49-F238E27FC236}">
                  <a16:creationId xmlns:a16="http://schemas.microsoft.com/office/drawing/2014/main" id="{B3B5883F-7AA0-4146-AAF5-D9AE300D3AB1}"/>
                </a:ext>
              </a:extLst>
            </p:cNvPr>
            <p:cNvCxnSpPr>
              <a:cxnSpLocks/>
            </p:cNvCxnSpPr>
            <p:nvPr/>
          </p:nvCxnSpPr>
          <p:spPr>
            <a:xfrm flipV="1">
              <a:off x="6740873" y="2642045"/>
              <a:ext cx="2381" cy="116681"/>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A7ED4822-89A3-4D3D-B8E1-B2B85BD39CDB}"/>
                </a:ext>
              </a:extLst>
            </p:cNvPr>
            <p:cNvSpPr/>
            <p:nvPr/>
          </p:nvSpPr>
          <p:spPr>
            <a:xfrm>
              <a:off x="6467017" y="2532829"/>
              <a:ext cx="261610"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a</a:t>
              </a:r>
              <a:endParaRPr lang="en-AU" sz="1200" i="1" dirty="0"/>
            </a:p>
          </p:txBody>
        </p:sp>
        <p:sp>
          <p:nvSpPr>
            <p:cNvPr id="106" name="Freeform: Shape 105">
              <a:extLst>
                <a:ext uri="{FF2B5EF4-FFF2-40B4-BE49-F238E27FC236}">
                  <a16:creationId xmlns:a16="http://schemas.microsoft.com/office/drawing/2014/main" id="{6F0EB290-F673-4BC7-AACE-B23D23D76B4F}"/>
                </a:ext>
              </a:extLst>
            </p:cNvPr>
            <p:cNvSpPr/>
            <p:nvPr/>
          </p:nvSpPr>
          <p:spPr>
            <a:xfrm>
              <a:off x="6768019" y="2653951"/>
              <a:ext cx="1169194" cy="526256"/>
            </a:xfrm>
            <a:custGeom>
              <a:avLst/>
              <a:gdLst>
                <a:gd name="connsiteX0" fmla="*/ 2382 w 1169194"/>
                <a:gd name="connsiteY0" fmla="*/ 523875 h 526256"/>
                <a:gd name="connsiteX1" fmla="*/ 0 w 1169194"/>
                <a:gd name="connsiteY1" fmla="*/ 216694 h 526256"/>
                <a:gd name="connsiteX2" fmla="*/ 52388 w 1169194"/>
                <a:gd name="connsiteY2" fmla="*/ 211931 h 526256"/>
                <a:gd name="connsiteX3" fmla="*/ 135732 w 1169194"/>
                <a:gd name="connsiteY3" fmla="*/ 185738 h 526256"/>
                <a:gd name="connsiteX4" fmla="*/ 214313 w 1169194"/>
                <a:gd name="connsiteY4" fmla="*/ 147638 h 526256"/>
                <a:gd name="connsiteX5" fmla="*/ 307182 w 1169194"/>
                <a:gd name="connsiteY5" fmla="*/ 88106 h 526256"/>
                <a:gd name="connsiteX6" fmla="*/ 411957 w 1169194"/>
                <a:gd name="connsiteY6" fmla="*/ 42863 h 526256"/>
                <a:gd name="connsiteX7" fmla="*/ 490538 w 1169194"/>
                <a:gd name="connsiteY7" fmla="*/ 14288 h 526256"/>
                <a:gd name="connsiteX8" fmla="*/ 552450 w 1169194"/>
                <a:gd name="connsiteY8" fmla="*/ 0 h 526256"/>
                <a:gd name="connsiteX9" fmla="*/ 602457 w 1169194"/>
                <a:gd name="connsiteY9" fmla="*/ 2381 h 526256"/>
                <a:gd name="connsiteX10" fmla="*/ 683419 w 1169194"/>
                <a:gd name="connsiteY10" fmla="*/ 21431 h 526256"/>
                <a:gd name="connsiteX11" fmla="*/ 776288 w 1169194"/>
                <a:gd name="connsiteY11" fmla="*/ 71438 h 526256"/>
                <a:gd name="connsiteX12" fmla="*/ 859632 w 1169194"/>
                <a:gd name="connsiteY12" fmla="*/ 111919 h 526256"/>
                <a:gd name="connsiteX13" fmla="*/ 933450 w 1169194"/>
                <a:gd name="connsiteY13" fmla="*/ 152400 h 526256"/>
                <a:gd name="connsiteX14" fmla="*/ 1000125 w 1169194"/>
                <a:gd name="connsiteY14" fmla="*/ 180975 h 526256"/>
                <a:gd name="connsiteX15" fmla="*/ 1050132 w 1169194"/>
                <a:gd name="connsiteY15" fmla="*/ 202406 h 526256"/>
                <a:gd name="connsiteX16" fmla="*/ 1092994 w 1169194"/>
                <a:gd name="connsiteY16" fmla="*/ 211931 h 526256"/>
                <a:gd name="connsiteX17" fmla="*/ 1145382 w 1169194"/>
                <a:gd name="connsiteY17" fmla="*/ 214313 h 526256"/>
                <a:gd name="connsiteX18" fmla="*/ 1169194 w 1169194"/>
                <a:gd name="connsiteY18" fmla="*/ 214313 h 526256"/>
                <a:gd name="connsiteX19" fmla="*/ 1166813 w 1169194"/>
                <a:gd name="connsiteY19" fmla="*/ 526256 h 526256"/>
                <a:gd name="connsiteX20" fmla="*/ 2382 w 1169194"/>
                <a:gd name="connsiteY20" fmla="*/ 523875 h 52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69194" h="526256">
                  <a:moveTo>
                    <a:pt x="2382" y="523875"/>
                  </a:moveTo>
                  <a:lnTo>
                    <a:pt x="0" y="216694"/>
                  </a:lnTo>
                  <a:lnTo>
                    <a:pt x="52388" y="211931"/>
                  </a:lnTo>
                  <a:lnTo>
                    <a:pt x="135732" y="185738"/>
                  </a:lnTo>
                  <a:lnTo>
                    <a:pt x="214313" y="147638"/>
                  </a:lnTo>
                  <a:lnTo>
                    <a:pt x="307182" y="88106"/>
                  </a:lnTo>
                  <a:lnTo>
                    <a:pt x="411957" y="42863"/>
                  </a:lnTo>
                  <a:lnTo>
                    <a:pt x="490538" y="14288"/>
                  </a:lnTo>
                  <a:lnTo>
                    <a:pt x="552450" y="0"/>
                  </a:lnTo>
                  <a:lnTo>
                    <a:pt x="602457" y="2381"/>
                  </a:lnTo>
                  <a:lnTo>
                    <a:pt x="683419" y="21431"/>
                  </a:lnTo>
                  <a:lnTo>
                    <a:pt x="776288" y="71438"/>
                  </a:lnTo>
                  <a:lnTo>
                    <a:pt x="859632" y="111919"/>
                  </a:lnTo>
                  <a:lnTo>
                    <a:pt x="933450" y="152400"/>
                  </a:lnTo>
                  <a:lnTo>
                    <a:pt x="1000125" y="180975"/>
                  </a:lnTo>
                  <a:lnTo>
                    <a:pt x="1050132" y="202406"/>
                  </a:lnTo>
                  <a:lnTo>
                    <a:pt x="1092994" y="211931"/>
                  </a:lnTo>
                  <a:lnTo>
                    <a:pt x="1145382" y="214313"/>
                  </a:lnTo>
                  <a:lnTo>
                    <a:pt x="1169194" y="214313"/>
                  </a:lnTo>
                  <a:cubicBezTo>
                    <a:pt x="1168400" y="318294"/>
                    <a:pt x="1167607" y="422275"/>
                    <a:pt x="1166813" y="526256"/>
                  </a:cubicBezTo>
                  <a:lnTo>
                    <a:pt x="2382" y="523875"/>
                  </a:lnTo>
                  <a:close/>
                </a:path>
              </a:pathLst>
            </a:custGeom>
            <a:solidFill>
              <a:schemeClr val="accent4">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Rectangle 121">
              <a:extLst>
                <a:ext uri="{FF2B5EF4-FFF2-40B4-BE49-F238E27FC236}">
                  <a16:creationId xmlns:a16="http://schemas.microsoft.com/office/drawing/2014/main" id="{55E07980-67EC-4B27-ACED-6BD922C72C22}"/>
                </a:ext>
              </a:extLst>
            </p:cNvPr>
            <p:cNvSpPr/>
            <p:nvPr/>
          </p:nvSpPr>
          <p:spPr>
            <a:xfrm>
              <a:off x="6501223" y="3117146"/>
              <a:ext cx="428322"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-0.5</a:t>
              </a:r>
              <a:endParaRPr lang="en-AU" sz="1200"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0695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9F3D0-AA74-41B7-9524-5F6F279512AD}"/>
              </a:ext>
            </a:extLst>
          </p:cNvPr>
          <p:cNvSpPr/>
          <p:nvPr/>
        </p:nvSpPr>
        <p:spPr>
          <a:xfrm>
            <a:off x="712354" y="362635"/>
            <a:ext cx="9117446" cy="369332"/>
          </a:xfrm>
          <a:prstGeom prst="rect">
            <a:avLst/>
          </a:prstGeom>
        </p:spPr>
        <p:txBody>
          <a:bodyPr wrap="square">
            <a:spAutoFit/>
          </a:bodyPr>
          <a:lstStyle/>
          <a:p>
            <a:r>
              <a:rPr lang="en-US" b="1" dirty="0">
                <a:solidFill>
                  <a:srgbClr val="808080"/>
                </a:solidFill>
                <a:latin typeface="Times New Roman" panose="02020603050405020304" pitchFamily="18" charset="0"/>
                <a:ea typeface="MS Mincho" panose="02020609040205080304" pitchFamily="49" charset="-128"/>
              </a:rPr>
              <a:t>Initial Conditions for Calculating the Trajectory of a Particle: Position</a:t>
            </a:r>
            <a:endParaRPr lang="en-AU" b="1" dirty="0"/>
          </a:p>
        </p:txBody>
      </p:sp>
      <p:sp>
        <p:nvSpPr>
          <p:cNvPr id="63" name="Rectangle 62">
            <a:extLst>
              <a:ext uri="{FF2B5EF4-FFF2-40B4-BE49-F238E27FC236}">
                <a16:creationId xmlns:a16="http://schemas.microsoft.com/office/drawing/2014/main" id="{0D4B8F4F-80B2-4E88-AC64-585565B4714C}"/>
              </a:ext>
            </a:extLst>
          </p:cNvPr>
          <p:cNvSpPr/>
          <p:nvPr/>
        </p:nvSpPr>
        <p:spPr>
          <a:xfrm>
            <a:off x="699100" y="887699"/>
            <a:ext cx="3300904" cy="369332"/>
          </a:xfrm>
          <a:prstGeom prst="rect">
            <a:avLst/>
          </a:prstGeom>
        </p:spPr>
        <p:txBody>
          <a:bodyPr wrap="none">
            <a:spAutoFit/>
          </a:bodyPr>
          <a:lstStyle/>
          <a:p>
            <a:r>
              <a:rPr lang="en-US" b="1" dirty="0" err="1">
                <a:solidFill>
                  <a:srgbClr val="808080"/>
                </a:solidFill>
                <a:latin typeface="Times New Roman" panose="02020603050405020304" pitchFamily="18" charset="0"/>
                <a:ea typeface="MS Mincho" panose="02020609040205080304" pitchFamily="49" charset="-128"/>
                <a:cs typeface="Times New Roman" panose="02020603050405020304" pitchFamily="18" charset="0"/>
              </a:rPr>
              <a:t>Normalised</a:t>
            </a:r>
            <a:r>
              <a:rPr lang="en-US" b="1" dirty="0">
                <a:solidFill>
                  <a:srgbClr val="808080"/>
                </a:solidFill>
                <a:latin typeface="Times New Roman" panose="02020603050405020304" pitchFamily="18" charset="0"/>
                <a:ea typeface="MS Mincho" panose="02020609040205080304" pitchFamily="49" charset="-128"/>
                <a:cs typeface="Times New Roman" panose="02020603050405020304" pitchFamily="18" charset="0"/>
              </a:rPr>
              <a:t> Simulation Domain</a:t>
            </a:r>
            <a:endParaRPr lang="en-AU"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567E1BD-473A-4CB7-81E2-C8524D91BD68}"/>
              </a:ext>
            </a:extLst>
          </p:cNvPr>
          <p:cNvSpPr/>
          <p:nvPr/>
        </p:nvSpPr>
        <p:spPr>
          <a:xfrm>
            <a:off x="4180367" y="1212790"/>
            <a:ext cx="1976628" cy="1200329"/>
          </a:xfrm>
          <a:prstGeom prst="rect">
            <a:avLst/>
          </a:prstGeom>
        </p:spPr>
        <p:txBody>
          <a:bodyPr wrap="square">
            <a:spAutoFit/>
          </a:bodyPr>
          <a:lstStyle/>
          <a:p>
            <a:r>
              <a:rPr lang="en-AU" sz="1400" i="1" dirty="0">
                <a:latin typeface="Times New Roman" panose="02020603050405020304" pitchFamily="18" charset="0"/>
                <a:ea typeface="MS Mincho" panose="02020609040205080304" pitchFamily="49" charset="-128"/>
              </a:rPr>
              <a:t>Normalisation:</a:t>
            </a:r>
          </a:p>
          <a:p>
            <a:r>
              <a:rPr lang="en-AU" sz="1400" i="1" dirty="0">
                <a:latin typeface="Times New Roman" panose="02020603050405020304" pitchFamily="18" charset="0"/>
                <a:ea typeface="MS Mincho" panose="02020609040205080304" pitchFamily="49" charset="-128"/>
              </a:rPr>
              <a:t>x</a:t>
            </a:r>
            <a:r>
              <a:rPr lang="en-AU" sz="1400" dirty="0">
                <a:latin typeface="Times New Roman" panose="02020603050405020304" pitchFamily="18" charset="0"/>
                <a:ea typeface="MS Mincho" panose="02020609040205080304" pitchFamily="49" charset="-128"/>
              </a:rPr>
              <a:t> = </a:t>
            </a:r>
            <a:r>
              <a:rPr lang="en-AU" sz="1400" i="1" dirty="0">
                <a:latin typeface="Times New Roman" panose="02020603050405020304" pitchFamily="18" charset="0"/>
                <a:ea typeface="MS Mincho" panose="02020609040205080304" pitchFamily="49" charset="-128"/>
              </a:rPr>
              <a:t>X / S           </a:t>
            </a:r>
          </a:p>
          <a:p>
            <a:r>
              <a:rPr lang="es-ES" sz="1400" i="1" spc="15"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s-ES" sz="600"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w</a:t>
            </a:r>
            <a:r>
              <a:rPr lang="es-ES" sz="6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400" i="1" dirty="0">
                <a:latin typeface="Times New Roman" panose="02020603050405020304" pitchFamily="18" charset="0"/>
                <a:ea typeface="MS Mincho" panose="02020609040205080304" pitchFamily="49" charset="-128"/>
              </a:rPr>
              <a:t>= </a:t>
            </a:r>
            <a:r>
              <a:rPr lang="en-US" sz="1400" i="1" spc="5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600"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w</a:t>
            </a:r>
            <a:r>
              <a:rPr lang="en-US" sz="6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400" i="1" dirty="0">
                <a:latin typeface="Times New Roman" panose="02020603050405020304" pitchFamily="18" charset="0"/>
                <a:ea typeface="MS Mincho" panose="02020609040205080304" pitchFamily="49" charset="-128"/>
              </a:rPr>
              <a:t>/ S          </a:t>
            </a:r>
          </a:p>
          <a:p>
            <a:r>
              <a:rPr lang="en-AU" sz="1400" i="1" dirty="0">
                <a:latin typeface="Times New Roman" panose="02020603050405020304" pitchFamily="18" charset="0"/>
                <a:ea typeface="MS Mincho" panose="02020609040205080304" pitchFamily="49" charset="-128"/>
              </a:rPr>
              <a:t>a = A / S        </a:t>
            </a:r>
          </a:p>
          <a:p>
            <a:r>
              <a:rPr lang="es-ES" sz="1400" i="1" spc="15"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s-ES" sz="600" i="1" spc="15"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r>
              <a:rPr lang="es-ES" sz="6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400" i="1" dirty="0">
                <a:latin typeface="Times New Roman" panose="02020603050405020304" pitchFamily="18" charset="0"/>
                <a:ea typeface="MS Mincho" panose="02020609040205080304" pitchFamily="49" charset="-128"/>
              </a:rPr>
              <a:t>= </a:t>
            </a:r>
            <a:r>
              <a:rPr lang="en-US" sz="1400" i="1" spc="5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600" i="1" spc="5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r>
              <a:rPr lang="en-US" sz="6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400" i="1" dirty="0">
                <a:latin typeface="Times New Roman" panose="02020603050405020304" pitchFamily="18" charset="0"/>
                <a:ea typeface="MS Mincho" panose="02020609040205080304" pitchFamily="49" charset="-128"/>
              </a:rPr>
              <a:t>/ S </a:t>
            </a:r>
            <a:endParaRPr lang="en-US" sz="1400" i="1" dirty="0">
              <a:latin typeface="Times New Roman" panose="02020603050405020304" pitchFamily="18" charset="0"/>
              <a:ea typeface="MS Mincho" panose="02020609040205080304" pitchFamily="49" charset="-128"/>
            </a:endParaRPr>
          </a:p>
        </p:txBody>
      </p:sp>
      <p:grpSp>
        <p:nvGrpSpPr>
          <p:cNvPr id="60" name="Group 59">
            <a:extLst>
              <a:ext uri="{FF2B5EF4-FFF2-40B4-BE49-F238E27FC236}">
                <a16:creationId xmlns:a16="http://schemas.microsoft.com/office/drawing/2014/main" id="{E33A1DDE-EA73-407C-B97C-5DD10B58C5DC}"/>
              </a:ext>
            </a:extLst>
          </p:cNvPr>
          <p:cNvGrpSpPr/>
          <p:nvPr/>
        </p:nvGrpSpPr>
        <p:grpSpPr>
          <a:xfrm>
            <a:off x="332253" y="1257031"/>
            <a:ext cx="3667751" cy="1464402"/>
            <a:chOff x="5354210" y="2287928"/>
            <a:chExt cx="3667751" cy="1464402"/>
          </a:xfrm>
        </p:grpSpPr>
        <p:pic>
          <p:nvPicPr>
            <p:cNvPr id="61" name="Picture 60">
              <a:extLst>
                <a:ext uri="{FF2B5EF4-FFF2-40B4-BE49-F238E27FC236}">
                  <a16:creationId xmlns:a16="http://schemas.microsoft.com/office/drawing/2014/main" id="{E2D94D8E-6D38-40FC-8ADB-588235881CA7}"/>
                </a:ext>
              </a:extLst>
            </p:cNvPr>
            <p:cNvPicPr>
              <a:picLocks noChangeAspect="1"/>
            </p:cNvPicPr>
            <p:nvPr/>
          </p:nvPicPr>
          <p:blipFill>
            <a:blip r:embed="rId3"/>
            <a:stretch>
              <a:fillRect/>
            </a:stretch>
          </p:blipFill>
          <p:spPr>
            <a:xfrm>
              <a:off x="6760159" y="2632767"/>
              <a:ext cx="1174669" cy="1104748"/>
            </a:xfrm>
            <a:prstGeom prst="rect">
              <a:avLst/>
            </a:prstGeom>
          </p:spPr>
        </p:pic>
        <p:cxnSp>
          <p:nvCxnSpPr>
            <p:cNvPr id="62" name="Straight Connector 61">
              <a:extLst>
                <a:ext uri="{FF2B5EF4-FFF2-40B4-BE49-F238E27FC236}">
                  <a16:creationId xmlns:a16="http://schemas.microsoft.com/office/drawing/2014/main" id="{D396E86D-132C-4CAC-B66F-2C9BA2CED7D3}"/>
                </a:ext>
              </a:extLst>
            </p:cNvPr>
            <p:cNvCxnSpPr>
              <a:cxnSpLocks/>
            </p:cNvCxnSpPr>
            <p:nvPr/>
          </p:nvCxnSpPr>
          <p:spPr>
            <a:xfrm>
              <a:off x="6760159" y="3181001"/>
              <a:ext cx="1533775" cy="414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Arrow: Right 63">
              <a:extLst>
                <a:ext uri="{FF2B5EF4-FFF2-40B4-BE49-F238E27FC236}">
                  <a16:creationId xmlns:a16="http://schemas.microsoft.com/office/drawing/2014/main" id="{1EF87420-6FF3-4DAA-9178-E7F80DFA23E9}"/>
                </a:ext>
              </a:extLst>
            </p:cNvPr>
            <p:cNvSpPr/>
            <p:nvPr/>
          </p:nvSpPr>
          <p:spPr>
            <a:xfrm>
              <a:off x="8418457" y="3041977"/>
              <a:ext cx="603504" cy="2863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flow</a:t>
              </a:r>
              <a:endParaRPr lang="en-AU" sz="1400" dirty="0">
                <a:solidFill>
                  <a:schemeClr val="tx1"/>
                </a:solidFill>
                <a:latin typeface="Times New Roman" panose="02020603050405020304" pitchFamily="18"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E52D9D08-B48C-4123-B6EE-94420F8A9A68}"/>
                </a:ext>
              </a:extLst>
            </p:cNvPr>
            <p:cNvCxnSpPr>
              <a:cxnSpLocks/>
            </p:cNvCxnSpPr>
            <p:nvPr/>
          </p:nvCxnSpPr>
          <p:spPr>
            <a:xfrm flipH="1" flipV="1">
              <a:off x="7336185" y="2479671"/>
              <a:ext cx="3424" cy="70754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8DF5F4E-52D1-4831-89FF-138C32346A3A}"/>
                </a:ext>
              </a:extLst>
            </p:cNvPr>
            <p:cNvCxnSpPr>
              <a:cxnSpLocks/>
            </p:cNvCxnSpPr>
            <p:nvPr/>
          </p:nvCxnSpPr>
          <p:spPr>
            <a:xfrm>
              <a:off x="7339608" y="3187208"/>
              <a:ext cx="91535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D03D1E4A-B198-4AAA-8938-901A5899C0C4}"/>
                </a:ext>
              </a:extLst>
            </p:cNvPr>
            <p:cNvSpPr txBox="1"/>
            <p:nvPr/>
          </p:nvSpPr>
          <p:spPr>
            <a:xfrm>
              <a:off x="8196770" y="3096571"/>
              <a:ext cx="261610"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x</a:t>
              </a:r>
              <a:endParaRPr lang="en-AU" sz="1200" i="1" dirty="0">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19F5633F-908B-4ABF-8EBB-68B95D95A38C}"/>
                </a:ext>
              </a:extLst>
            </p:cNvPr>
            <p:cNvSpPr txBox="1"/>
            <p:nvPr/>
          </p:nvSpPr>
          <p:spPr>
            <a:xfrm>
              <a:off x="7171571" y="2287928"/>
              <a:ext cx="253596"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z</a:t>
              </a:r>
              <a:endParaRPr lang="en-AU" sz="1200" i="1" dirty="0">
                <a:latin typeface="Times New Roman" panose="02020603050405020304" pitchFamily="18" charset="0"/>
                <a:cs typeface="Times New Roman" panose="02020603050405020304" pitchFamily="18" charset="0"/>
              </a:endParaRPr>
            </a:p>
          </p:txBody>
        </p:sp>
        <p:sp>
          <p:nvSpPr>
            <p:cNvPr id="120" name="Rectangle 119">
              <a:extLst>
                <a:ext uri="{FF2B5EF4-FFF2-40B4-BE49-F238E27FC236}">
                  <a16:creationId xmlns:a16="http://schemas.microsoft.com/office/drawing/2014/main" id="{7415FF0F-4E2F-42C3-89F2-9E39DF0FCAC9}"/>
                </a:ext>
              </a:extLst>
            </p:cNvPr>
            <p:cNvSpPr/>
            <p:nvPr/>
          </p:nvSpPr>
          <p:spPr>
            <a:xfrm>
              <a:off x="7175851" y="3095479"/>
              <a:ext cx="314510" cy="307777"/>
            </a:xfrm>
            <a:prstGeom prst="rect">
              <a:avLst/>
            </a:prstGeom>
          </p:spPr>
          <p:txBody>
            <a:bodyPr wrap="none">
              <a:spAutoFit/>
            </a:bodyPr>
            <a:lstStyle/>
            <a:p>
              <a:r>
                <a:rPr lang="en-US" sz="1400" i="1" dirty="0">
                  <a:latin typeface="Times New Roman" panose="02020603050405020304" pitchFamily="18" charset="0"/>
                  <a:cs typeface="Times New Roman" panose="02020603050405020304" pitchFamily="18" charset="0"/>
                </a:rPr>
                <a:t>O</a:t>
              </a:r>
              <a:endParaRPr lang="en-AU" sz="1400" i="1" dirty="0"/>
            </a:p>
          </p:txBody>
        </p:sp>
        <p:sp>
          <p:nvSpPr>
            <p:cNvPr id="121" name="Rectangle 120">
              <a:extLst>
                <a:ext uri="{FF2B5EF4-FFF2-40B4-BE49-F238E27FC236}">
                  <a16:creationId xmlns:a16="http://schemas.microsoft.com/office/drawing/2014/main" id="{95F957AE-97E7-4B91-A6E4-3842F3779AA5}"/>
                </a:ext>
              </a:extLst>
            </p:cNvPr>
            <p:cNvSpPr/>
            <p:nvPr/>
          </p:nvSpPr>
          <p:spPr>
            <a:xfrm>
              <a:off x="6701689" y="3369122"/>
              <a:ext cx="1427929" cy="38320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2" name="Straight Connector 121">
              <a:extLst>
                <a:ext uri="{FF2B5EF4-FFF2-40B4-BE49-F238E27FC236}">
                  <a16:creationId xmlns:a16="http://schemas.microsoft.com/office/drawing/2014/main" id="{0767C3AA-735D-410C-B156-F4DA715FAC21}"/>
                </a:ext>
              </a:extLst>
            </p:cNvPr>
            <p:cNvCxnSpPr/>
            <p:nvPr/>
          </p:nvCxnSpPr>
          <p:spPr>
            <a:xfrm>
              <a:off x="7934828" y="3139770"/>
              <a:ext cx="0" cy="4572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0F2FCA15-643E-43E2-BF86-573236983DAB}"/>
                </a:ext>
              </a:extLst>
            </p:cNvPr>
            <p:cNvSpPr/>
            <p:nvPr/>
          </p:nvSpPr>
          <p:spPr>
            <a:xfrm>
              <a:off x="7747848" y="3130566"/>
              <a:ext cx="377026"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0.5</a:t>
              </a:r>
              <a:endParaRPr lang="en-AU" sz="1200" i="1" dirty="0">
                <a:latin typeface="Times New Roman" panose="02020603050405020304" pitchFamily="18" charset="0"/>
                <a:cs typeface="Times New Roman" panose="02020603050405020304" pitchFamily="18" charset="0"/>
              </a:endParaRPr>
            </a:p>
          </p:txBody>
        </p:sp>
        <p:cxnSp>
          <p:nvCxnSpPr>
            <p:cNvPr id="124" name="Straight Connector 123">
              <a:extLst>
                <a:ext uri="{FF2B5EF4-FFF2-40B4-BE49-F238E27FC236}">
                  <a16:creationId xmlns:a16="http://schemas.microsoft.com/office/drawing/2014/main" id="{4673C8FD-5656-4A2E-AEC6-F1E5C6CCD53C}"/>
                </a:ext>
              </a:extLst>
            </p:cNvPr>
            <p:cNvCxnSpPr/>
            <p:nvPr/>
          </p:nvCxnSpPr>
          <p:spPr>
            <a:xfrm>
              <a:off x="7329215" y="2656376"/>
              <a:ext cx="457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7411AEE-F32B-4707-93ED-E9379C416DF2}"/>
                </a:ext>
              </a:extLst>
            </p:cNvPr>
            <p:cNvCxnSpPr>
              <a:cxnSpLocks/>
            </p:cNvCxnSpPr>
            <p:nvPr/>
          </p:nvCxnSpPr>
          <p:spPr>
            <a:xfrm flipH="1" flipV="1">
              <a:off x="6736111" y="2753964"/>
              <a:ext cx="2270" cy="431269"/>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BD9C8986-1A27-46FE-904E-88238BD1A2A2}"/>
                </a:ext>
              </a:extLst>
            </p:cNvPr>
            <p:cNvSpPr/>
            <p:nvPr/>
          </p:nvSpPr>
          <p:spPr>
            <a:xfrm>
              <a:off x="6492811" y="2843852"/>
              <a:ext cx="277320" cy="276999"/>
            </a:xfrm>
            <a:prstGeom prst="rect">
              <a:avLst/>
            </a:prstGeom>
          </p:spPr>
          <p:txBody>
            <a:bodyPr wrap="none">
              <a:spAutoFit/>
            </a:bodyPr>
            <a:lstStyle/>
            <a:p>
              <a:r>
                <a:rPr lang="en-US" sz="1200" i="1" spc="1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5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AU" dirty="0"/>
            </a:p>
          </p:txBody>
        </p:sp>
        <p:cxnSp>
          <p:nvCxnSpPr>
            <p:cNvPr id="127" name="Straight Connector 126">
              <a:extLst>
                <a:ext uri="{FF2B5EF4-FFF2-40B4-BE49-F238E27FC236}">
                  <a16:creationId xmlns:a16="http://schemas.microsoft.com/office/drawing/2014/main" id="{DC941F35-0C27-40E8-A50E-70786FA2C6D1}"/>
                </a:ext>
              </a:extLst>
            </p:cNvPr>
            <p:cNvCxnSpPr>
              <a:cxnSpLocks/>
            </p:cNvCxnSpPr>
            <p:nvPr/>
          </p:nvCxnSpPr>
          <p:spPr>
            <a:xfrm>
              <a:off x="6760159" y="2880341"/>
              <a:ext cx="1174669" cy="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2AC76A6-DCE1-4660-A2AD-984482D72E14}"/>
                </a:ext>
              </a:extLst>
            </p:cNvPr>
            <p:cNvCxnSpPr>
              <a:cxnSpLocks/>
            </p:cNvCxnSpPr>
            <p:nvPr/>
          </p:nvCxnSpPr>
          <p:spPr>
            <a:xfrm flipV="1">
              <a:off x="6760159" y="2656376"/>
              <a:ext cx="1174669" cy="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F44F8715-03AB-4C1B-94B8-9D099FE5BE43}"/>
                </a:ext>
              </a:extLst>
            </p:cNvPr>
            <p:cNvSpPr/>
            <p:nvPr/>
          </p:nvSpPr>
          <p:spPr>
            <a:xfrm>
              <a:off x="5354210" y="2603342"/>
              <a:ext cx="1148071"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Boundary layer</a:t>
              </a:r>
              <a:endParaRPr lang="en-AU" sz="1200" i="1" dirty="0">
                <a:latin typeface="Times New Roman" panose="02020603050405020304" pitchFamily="18" charset="0"/>
                <a:cs typeface="Times New Roman" panose="02020603050405020304" pitchFamily="18" charset="0"/>
              </a:endParaRPr>
            </a:p>
          </p:txBody>
        </p:sp>
        <p:sp>
          <p:nvSpPr>
            <p:cNvPr id="130" name="Left Brace 129">
              <a:extLst>
                <a:ext uri="{FF2B5EF4-FFF2-40B4-BE49-F238E27FC236}">
                  <a16:creationId xmlns:a16="http://schemas.microsoft.com/office/drawing/2014/main" id="{63DB1663-C8B2-4376-873B-C8DD0A3B6D54}"/>
                </a:ext>
              </a:extLst>
            </p:cNvPr>
            <p:cNvSpPr/>
            <p:nvPr/>
          </p:nvSpPr>
          <p:spPr>
            <a:xfrm>
              <a:off x="6454391" y="2652773"/>
              <a:ext cx="57721" cy="227568"/>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1" name="Rectangle 130">
              <a:extLst>
                <a:ext uri="{FF2B5EF4-FFF2-40B4-BE49-F238E27FC236}">
                  <a16:creationId xmlns:a16="http://schemas.microsoft.com/office/drawing/2014/main" id="{3915AA19-8C9F-4156-B6AC-56E8631A8CDA}"/>
                </a:ext>
              </a:extLst>
            </p:cNvPr>
            <p:cNvSpPr/>
            <p:nvPr/>
          </p:nvSpPr>
          <p:spPr>
            <a:xfrm>
              <a:off x="7876767" y="2494823"/>
              <a:ext cx="873957"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Outer edge</a:t>
              </a:r>
              <a:endParaRPr lang="en-AU" sz="1200" i="1" dirty="0">
                <a:latin typeface="Times New Roman" panose="02020603050405020304" pitchFamily="18" charset="0"/>
                <a:cs typeface="Times New Roman" panose="02020603050405020304" pitchFamily="18" charset="0"/>
              </a:endParaRPr>
            </a:p>
          </p:txBody>
        </p:sp>
        <p:sp>
          <p:nvSpPr>
            <p:cNvPr id="132" name="Rectangle 131">
              <a:extLst>
                <a:ext uri="{FF2B5EF4-FFF2-40B4-BE49-F238E27FC236}">
                  <a16:creationId xmlns:a16="http://schemas.microsoft.com/office/drawing/2014/main" id="{F855508D-28A1-40CE-BB9C-222D6985DEBB}"/>
                </a:ext>
              </a:extLst>
            </p:cNvPr>
            <p:cNvSpPr/>
            <p:nvPr/>
          </p:nvSpPr>
          <p:spPr>
            <a:xfrm>
              <a:off x="7890596" y="2724106"/>
              <a:ext cx="848309"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Inner edge</a:t>
              </a:r>
              <a:endParaRPr lang="en-AU" sz="1200" i="1" dirty="0">
                <a:latin typeface="Times New Roman" panose="02020603050405020304" pitchFamily="18" charset="0"/>
                <a:cs typeface="Times New Roman" panose="02020603050405020304" pitchFamily="18" charset="0"/>
              </a:endParaRPr>
            </a:p>
          </p:txBody>
        </p:sp>
        <p:cxnSp>
          <p:nvCxnSpPr>
            <p:cNvPr id="133" name="Straight Arrow Connector 132">
              <a:extLst>
                <a:ext uri="{FF2B5EF4-FFF2-40B4-BE49-F238E27FC236}">
                  <a16:creationId xmlns:a16="http://schemas.microsoft.com/office/drawing/2014/main" id="{975B8782-7CE5-44C8-97B0-FE06F9723CF1}"/>
                </a:ext>
              </a:extLst>
            </p:cNvPr>
            <p:cNvCxnSpPr>
              <a:cxnSpLocks/>
            </p:cNvCxnSpPr>
            <p:nvPr/>
          </p:nvCxnSpPr>
          <p:spPr>
            <a:xfrm flipV="1">
              <a:off x="6740873" y="2642045"/>
              <a:ext cx="2381" cy="116681"/>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116326B3-494E-4145-8E87-0FFB2F12D21D}"/>
                </a:ext>
              </a:extLst>
            </p:cNvPr>
            <p:cNvSpPr/>
            <p:nvPr/>
          </p:nvSpPr>
          <p:spPr>
            <a:xfrm>
              <a:off x="6467017" y="2532829"/>
              <a:ext cx="261610"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a</a:t>
              </a:r>
              <a:endParaRPr lang="en-AU" sz="1200" i="1" dirty="0"/>
            </a:p>
          </p:txBody>
        </p:sp>
        <p:sp>
          <p:nvSpPr>
            <p:cNvPr id="135" name="Freeform: Shape 134">
              <a:extLst>
                <a:ext uri="{FF2B5EF4-FFF2-40B4-BE49-F238E27FC236}">
                  <a16:creationId xmlns:a16="http://schemas.microsoft.com/office/drawing/2014/main" id="{1802B121-02A7-41D7-AE4B-D41BF1EC655B}"/>
                </a:ext>
              </a:extLst>
            </p:cNvPr>
            <p:cNvSpPr/>
            <p:nvPr/>
          </p:nvSpPr>
          <p:spPr>
            <a:xfrm>
              <a:off x="6768019" y="2653951"/>
              <a:ext cx="1169194" cy="526256"/>
            </a:xfrm>
            <a:custGeom>
              <a:avLst/>
              <a:gdLst>
                <a:gd name="connsiteX0" fmla="*/ 2382 w 1169194"/>
                <a:gd name="connsiteY0" fmla="*/ 523875 h 526256"/>
                <a:gd name="connsiteX1" fmla="*/ 0 w 1169194"/>
                <a:gd name="connsiteY1" fmla="*/ 216694 h 526256"/>
                <a:gd name="connsiteX2" fmla="*/ 52388 w 1169194"/>
                <a:gd name="connsiteY2" fmla="*/ 211931 h 526256"/>
                <a:gd name="connsiteX3" fmla="*/ 135732 w 1169194"/>
                <a:gd name="connsiteY3" fmla="*/ 185738 h 526256"/>
                <a:gd name="connsiteX4" fmla="*/ 214313 w 1169194"/>
                <a:gd name="connsiteY4" fmla="*/ 147638 h 526256"/>
                <a:gd name="connsiteX5" fmla="*/ 307182 w 1169194"/>
                <a:gd name="connsiteY5" fmla="*/ 88106 h 526256"/>
                <a:gd name="connsiteX6" fmla="*/ 411957 w 1169194"/>
                <a:gd name="connsiteY6" fmla="*/ 42863 h 526256"/>
                <a:gd name="connsiteX7" fmla="*/ 490538 w 1169194"/>
                <a:gd name="connsiteY7" fmla="*/ 14288 h 526256"/>
                <a:gd name="connsiteX8" fmla="*/ 552450 w 1169194"/>
                <a:gd name="connsiteY8" fmla="*/ 0 h 526256"/>
                <a:gd name="connsiteX9" fmla="*/ 602457 w 1169194"/>
                <a:gd name="connsiteY9" fmla="*/ 2381 h 526256"/>
                <a:gd name="connsiteX10" fmla="*/ 683419 w 1169194"/>
                <a:gd name="connsiteY10" fmla="*/ 21431 h 526256"/>
                <a:gd name="connsiteX11" fmla="*/ 776288 w 1169194"/>
                <a:gd name="connsiteY11" fmla="*/ 71438 h 526256"/>
                <a:gd name="connsiteX12" fmla="*/ 859632 w 1169194"/>
                <a:gd name="connsiteY12" fmla="*/ 111919 h 526256"/>
                <a:gd name="connsiteX13" fmla="*/ 933450 w 1169194"/>
                <a:gd name="connsiteY13" fmla="*/ 152400 h 526256"/>
                <a:gd name="connsiteX14" fmla="*/ 1000125 w 1169194"/>
                <a:gd name="connsiteY14" fmla="*/ 180975 h 526256"/>
                <a:gd name="connsiteX15" fmla="*/ 1050132 w 1169194"/>
                <a:gd name="connsiteY15" fmla="*/ 202406 h 526256"/>
                <a:gd name="connsiteX16" fmla="*/ 1092994 w 1169194"/>
                <a:gd name="connsiteY16" fmla="*/ 211931 h 526256"/>
                <a:gd name="connsiteX17" fmla="*/ 1145382 w 1169194"/>
                <a:gd name="connsiteY17" fmla="*/ 214313 h 526256"/>
                <a:gd name="connsiteX18" fmla="*/ 1169194 w 1169194"/>
                <a:gd name="connsiteY18" fmla="*/ 214313 h 526256"/>
                <a:gd name="connsiteX19" fmla="*/ 1166813 w 1169194"/>
                <a:gd name="connsiteY19" fmla="*/ 526256 h 526256"/>
                <a:gd name="connsiteX20" fmla="*/ 2382 w 1169194"/>
                <a:gd name="connsiteY20" fmla="*/ 523875 h 52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69194" h="526256">
                  <a:moveTo>
                    <a:pt x="2382" y="523875"/>
                  </a:moveTo>
                  <a:lnTo>
                    <a:pt x="0" y="216694"/>
                  </a:lnTo>
                  <a:lnTo>
                    <a:pt x="52388" y="211931"/>
                  </a:lnTo>
                  <a:lnTo>
                    <a:pt x="135732" y="185738"/>
                  </a:lnTo>
                  <a:lnTo>
                    <a:pt x="214313" y="147638"/>
                  </a:lnTo>
                  <a:lnTo>
                    <a:pt x="307182" y="88106"/>
                  </a:lnTo>
                  <a:lnTo>
                    <a:pt x="411957" y="42863"/>
                  </a:lnTo>
                  <a:lnTo>
                    <a:pt x="490538" y="14288"/>
                  </a:lnTo>
                  <a:lnTo>
                    <a:pt x="552450" y="0"/>
                  </a:lnTo>
                  <a:lnTo>
                    <a:pt x="602457" y="2381"/>
                  </a:lnTo>
                  <a:lnTo>
                    <a:pt x="683419" y="21431"/>
                  </a:lnTo>
                  <a:lnTo>
                    <a:pt x="776288" y="71438"/>
                  </a:lnTo>
                  <a:lnTo>
                    <a:pt x="859632" y="111919"/>
                  </a:lnTo>
                  <a:lnTo>
                    <a:pt x="933450" y="152400"/>
                  </a:lnTo>
                  <a:lnTo>
                    <a:pt x="1000125" y="180975"/>
                  </a:lnTo>
                  <a:lnTo>
                    <a:pt x="1050132" y="202406"/>
                  </a:lnTo>
                  <a:lnTo>
                    <a:pt x="1092994" y="211931"/>
                  </a:lnTo>
                  <a:lnTo>
                    <a:pt x="1145382" y="214313"/>
                  </a:lnTo>
                  <a:lnTo>
                    <a:pt x="1169194" y="214313"/>
                  </a:lnTo>
                  <a:cubicBezTo>
                    <a:pt x="1168400" y="318294"/>
                    <a:pt x="1167607" y="422275"/>
                    <a:pt x="1166813" y="526256"/>
                  </a:cubicBezTo>
                  <a:lnTo>
                    <a:pt x="2382" y="523875"/>
                  </a:lnTo>
                  <a:close/>
                </a:path>
              </a:pathLst>
            </a:custGeom>
            <a:solidFill>
              <a:schemeClr val="accent4">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6" name="Rectangle 135">
              <a:extLst>
                <a:ext uri="{FF2B5EF4-FFF2-40B4-BE49-F238E27FC236}">
                  <a16:creationId xmlns:a16="http://schemas.microsoft.com/office/drawing/2014/main" id="{5A60A9C2-6621-4E8A-A8F7-36DCF8B47CA3}"/>
                </a:ext>
              </a:extLst>
            </p:cNvPr>
            <p:cNvSpPr/>
            <p:nvPr/>
          </p:nvSpPr>
          <p:spPr>
            <a:xfrm>
              <a:off x="6501223" y="3117146"/>
              <a:ext cx="428322"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-0.5</a:t>
              </a:r>
              <a:endParaRPr lang="en-AU" sz="1200" i="1" dirty="0">
                <a:latin typeface="Times New Roman" panose="02020603050405020304" pitchFamily="18" charset="0"/>
                <a:cs typeface="Times New Roman" panose="02020603050405020304" pitchFamily="18" charset="0"/>
              </a:endParaRPr>
            </a:p>
          </p:txBody>
        </p:sp>
      </p:grpSp>
      <p:sp>
        <p:nvSpPr>
          <p:cNvPr id="119" name="Rectangle 118">
            <a:extLst>
              <a:ext uri="{FF2B5EF4-FFF2-40B4-BE49-F238E27FC236}">
                <a16:creationId xmlns:a16="http://schemas.microsoft.com/office/drawing/2014/main" id="{A880D56D-20D5-4B78-B570-C56BA0F2BA99}"/>
              </a:ext>
            </a:extLst>
          </p:cNvPr>
          <p:cNvSpPr/>
          <p:nvPr/>
        </p:nvSpPr>
        <p:spPr>
          <a:xfrm>
            <a:off x="332253" y="3044105"/>
            <a:ext cx="8588019" cy="1277273"/>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Every point (</a:t>
            </a:r>
            <a:r>
              <a:rPr lang="en-US" sz="1200" i="1" dirty="0" err="1">
                <a:latin typeface="Times New Roman" panose="02020603050405020304" pitchFamily="18" charset="0"/>
                <a:cs typeface="Times New Roman" panose="02020603050405020304" pitchFamily="18" charset="0"/>
              </a:rPr>
              <a:t>x,z</a:t>
            </a:r>
            <a:r>
              <a:rPr lang="en-US" sz="1200" dirty="0">
                <a:latin typeface="Times New Roman" panose="02020603050405020304" pitchFamily="18" charset="0"/>
                <a:cs typeface="Times New Roman" panose="02020603050405020304" pitchFamily="18" charset="0"/>
              </a:rPr>
              <a:t>) of the normalized simulation domain – shaded in yellow here – is an equiprobable point to initiate the trajectory of a particle.  </a:t>
            </a:r>
          </a:p>
          <a:p>
            <a:endParaRPr lang="en-US" sz="1200" dirty="0">
              <a:latin typeface="Times New Roman" panose="02020603050405020304" pitchFamily="18" charset="0"/>
              <a:cs typeface="Times New Roman" panose="02020603050405020304" pitchFamily="18" charset="0"/>
            </a:endParaRPr>
          </a:p>
          <a:p>
            <a:r>
              <a:rPr lang="en-US" sz="1200" i="1" dirty="0">
                <a:latin typeface="Times New Roman" panose="02020603050405020304" pitchFamily="18" charset="0"/>
                <a:cs typeface="Times New Roman" panose="02020603050405020304" pitchFamily="18" charset="0"/>
              </a:rPr>
              <a:t>p</a:t>
            </a:r>
            <a:r>
              <a:rPr lang="en-US" sz="1200" dirty="0">
                <a:latin typeface="Times New Roman" panose="02020603050405020304" pitchFamily="18" charset="0"/>
                <a:cs typeface="Times New Roman" panose="02020603050405020304" pitchFamily="18" charset="0"/>
              </a:rPr>
              <a:t>(</a:t>
            </a:r>
            <a:r>
              <a:rPr lang="en-US" sz="1200" i="1" dirty="0" err="1">
                <a:latin typeface="Times New Roman" panose="02020603050405020304" pitchFamily="18" charset="0"/>
                <a:cs typeface="Times New Roman" panose="02020603050405020304" pitchFamily="18" charset="0"/>
              </a:rPr>
              <a:t>x,z</a:t>
            </a:r>
            <a:r>
              <a:rPr lang="en-US" sz="1200" dirty="0">
                <a:latin typeface="Times New Roman" panose="02020603050405020304" pitchFamily="18" charset="0"/>
                <a:cs typeface="Times New Roman" panose="02020603050405020304" pitchFamily="18" charset="0"/>
              </a:rPr>
              <a:t>) = 1 / </a:t>
            </a:r>
            <a:r>
              <a:rPr lang="en-US" sz="1200" i="1" spc="1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5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p>
          <a:p>
            <a:endParaRPr lang="en-US" sz="500" dirty="0">
              <a:solidFill>
                <a:prstClr val="black"/>
              </a:solidFill>
              <a:latin typeface="Times New Roman" panose="02020603050405020304" pitchFamily="18" charset="0"/>
              <a:cs typeface="Times New Roman" panose="02020603050405020304" pitchFamily="18" charset="0"/>
            </a:endParaRPr>
          </a:p>
          <a:p>
            <a:endParaRPr lang="en-US" sz="1200" dirty="0"/>
          </a:p>
          <a:p>
            <a:endParaRPr lang="en-AU"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12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9F3D0-AA74-41B7-9524-5F6F279512AD}"/>
              </a:ext>
            </a:extLst>
          </p:cNvPr>
          <p:cNvSpPr/>
          <p:nvPr/>
        </p:nvSpPr>
        <p:spPr>
          <a:xfrm>
            <a:off x="712354" y="362635"/>
            <a:ext cx="9117446" cy="369332"/>
          </a:xfrm>
          <a:prstGeom prst="rect">
            <a:avLst/>
          </a:prstGeom>
        </p:spPr>
        <p:txBody>
          <a:bodyPr wrap="square">
            <a:spAutoFit/>
          </a:bodyPr>
          <a:lstStyle/>
          <a:p>
            <a:r>
              <a:rPr lang="en-US" b="1" dirty="0">
                <a:solidFill>
                  <a:srgbClr val="808080"/>
                </a:solidFill>
                <a:latin typeface="Times New Roman" panose="02020603050405020304" pitchFamily="18" charset="0"/>
                <a:ea typeface="MS Mincho" panose="02020609040205080304" pitchFamily="49" charset="-128"/>
              </a:rPr>
              <a:t>Initial Conditions for Calculating the Trajectory of a Particle: Velocity</a:t>
            </a:r>
            <a:endParaRPr lang="en-AU" b="1" dirty="0"/>
          </a:p>
        </p:txBody>
      </p:sp>
      <p:sp>
        <p:nvSpPr>
          <p:cNvPr id="63" name="Rectangle 62">
            <a:extLst>
              <a:ext uri="{FF2B5EF4-FFF2-40B4-BE49-F238E27FC236}">
                <a16:creationId xmlns:a16="http://schemas.microsoft.com/office/drawing/2014/main" id="{0D4B8F4F-80B2-4E88-AC64-585565B4714C}"/>
              </a:ext>
            </a:extLst>
          </p:cNvPr>
          <p:cNvSpPr/>
          <p:nvPr/>
        </p:nvSpPr>
        <p:spPr>
          <a:xfrm>
            <a:off x="1652096" y="983751"/>
            <a:ext cx="3300904" cy="369332"/>
          </a:xfrm>
          <a:prstGeom prst="rect">
            <a:avLst/>
          </a:prstGeom>
        </p:spPr>
        <p:txBody>
          <a:bodyPr wrap="none">
            <a:spAutoFit/>
          </a:bodyPr>
          <a:lstStyle/>
          <a:p>
            <a:r>
              <a:rPr lang="en-US" b="1" dirty="0" err="1">
                <a:solidFill>
                  <a:srgbClr val="808080"/>
                </a:solidFill>
                <a:latin typeface="Times New Roman" panose="02020603050405020304" pitchFamily="18" charset="0"/>
                <a:ea typeface="MS Mincho" panose="02020609040205080304" pitchFamily="49" charset="-128"/>
                <a:cs typeface="Times New Roman" panose="02020603050405020304" pitchFamily="18" charset="0"/>
              </a:rPr>
              <a:t>Normalised</a:t>
            </a:r>
            <a:r>
              <a:rPr lang="en-US" b="1" dirty="0">
                <a:solidFill>
                  <a:srgbClr val="808080"/>
                </a:solidFill>
                <a:latin typeface="Times New Roman" panose="02020603050405020304" pitchFamily="18" charset="0"/>
                <a:ea typeface="MS Mincho" panose="02020609040205080304" pitchFamily="49" charset="-128"/>
                <a:cs typeface="Times New Roman" panose="02020603050405020304" pitchFamily="18" charset="0"/>
              </a:rPr>
              <a:t> Simulation Domain</a:t>
            </a:r>
            <a:endParaRPr lang="en-AU" dirty="0">
              <a:latin typeface="Times New Roman" panose="02020603050405020304" pitchFamily="18" charset="0"/>
              <a:cs typeface="Times New Roman" panose="02020603050405020304" pitchFamily="18" charset="0"/>
            </a:endParaRPr>
          </a:p>
        </p:txBody>
      </p:sp>
      <p:sp>
        <p:nvSpPr>
          <p:cNvPr id="119" name="Rectangle 118">
            <a:extLst>
              <a:ext uri="{FF2B5EF4-FFF2-40B4-BE49-F238E27FC236}">
                <a16:creationId xmlns:a16="http://schemas.microsoft.com/office/drawing/2014/main" id="{A880D56D-20D5-4B78-B570-C56BA0F2BA99}"/>
              </a:ext>
            </a:extLst>
          </p:cNvPr>
          <p:cNvSpPr/>
          <p:nvPr/>
        </p:nvSpPr>
        <p:spPr>
          <a:xfrm>
            <a:off x="712354" y="4350755"/>
            <a:ext cx="8834907" cy="2677656"/>
          </a:xfrm>
          <a:prstGeom prst="rect">
            <a:avLst/>
          </a:prstGeom>
        </p:spPr>
        <p:txBody>
          <a:bodyPr wrap="square">
            <a:spAutoFit/>
          </a:bodyPr>
          <a:lstStyle/>
          <a:p>
            <a:r>
              <a:rPr lang="en-US" sz="1200" dirty="0"/>
              <a:t>We now have a particle with an initial position of (</a:t>
            </a:r>
            <a:r>
              <a:rPr lang="en-US" sz="1200" i="1" dirty="0" err="1"/>
              <a:t>x,z,h</a:t>
            </a:r>
            <a:r>
              <a:rPr lang="en-US" sz="1200" dirty="0"/>
              <a:t>), where h is the hemispheric position (true for top </a:t>
            </a:r>
            <a:r>
              <a:rPr lang="en-US" sz="1200" i="1" dirty="0"/>
              <a:t>z</a:t>
            </a:r>
            <a:r>
              <a:rPr lang="en-US" sz="1200" dirty="0"/>
              <a:t> &gt;= 0, false for bottom).</a:t>
            </a:r>
          </a:p>
          <a:p>
            <a:r>
              <a:rPr lang="en-US" sz="1200" i="1" dirty="0"/>
              <a:t>Or (</a:t>
            </a:r>
            <a:r>
              <a:rPr lang="en-US" sz="1200" i="1" dirty="0" err="1"/>
              <a:t>x,z</a:t>
            </a:r>
            <a:r>
              <a:rPr lang="en-US" sz="1200" i="1" dirty="0"/>
              <a:t>) with x in [-0.5,0.5] and z in [-(z</a:t>
            </a:r>
            <a:r>
              <a:rPr lang="en-US" sz="1200" b="1" i="1" baseline="-25000" dirty="0"/>
              <a:t>0</a:t>
            </a:r>
            <a:r>
              <a:rPr lang="en-US" sz="1200" i="1" dirty="0"/>
              <a:t>+a),+(z</a:t>
            </a:r>
            <a:r>
              <a:rPr lang="en-US" sz="1200" b="1" i="1" baseline="-25000" dirty="0"/>
              <a:t>0</a:t>
            </a:r>
            <a:r>
              <a:rPr lang="en-US" sz="1200" i="1" dirty="0"/>
              <a:t>+a)], in normalized coordinates and velocity </a:t>
            </a:r>
            <a:r>
              <a:rPr lang="en-US" sz="1200" b="1" i="1" dirty="0"/>
              <a:t>v </a:t>
            </a:r>
            <a:r>
              <a:rPr lang="en-US" sz="1200" i="1" dirty="0"/>
              <a:t>(</a:t>
            </a:r>
            <a:r>
              <a:rPr lang="en-US" sz="1200" i="1" dirty="0" err="1"/>
              <a:t>v</a:t>
            </a:r>
            <a:r>
              <a:rPr lang="en-US" sz="1200" i="1" baseline="-25000" dirty="0" err="1"/>
              <a:t>x</a:t>
            </a:r>
            <a:r>
              <a:rPr lang="en-US" sz="1200" i="1" dirty="0" err="1"/>
              <a:t>,v</a:t>
            </a:r>
            <a:r>
              <a:rPr lang="en-US" sz="1200" i="1" baseline="-25000" dirty="0" err="1"/>
              <a:t>z</a:t>
            </a:r>
            <a:r>
              <a:rPr lang="en-US" sz="1200" i="1" dirty="0"/>
              <a:t>) with modulus v = </a:t>
            </a:r>
            <a:endParaRPr lang="en-AU" sz="1200" dirty="0"/>
          </a:p>
          <a:p>
            <a:endParaRPr lang="en-US" sz="1200" i="1" dirty="0"/>
          </a:p>
          <a:p>
            <a:endParaRPr lang="en-US" sz="1200" i="1" dirty="0"/>
          </a:p>
          <a:p>
            <a:r>
              <a:rPr lang="en-US" sz="1200" dirty="0"/>
              <a:t>Initial velocity: </a:t>
            </a:r>
            <a:r>
              <a:rPr lang="en-US" sz="1200" b="1" i="1" dirty="0"/>
              <a:t>V</a:t>
            </a:r>
            <a:r>
              <a:rPr lang="en-US" sz="1200" dirty="0"/>
              <a:t> = </a:t>
            </a:r>
            <a:r>
              <a:rPr lang="en-US" sz="1200" b="1" i="1" dirty="0" err="1"/>
              <a:t>V</a:t>
            </a:r>
            <a:r>
              <a:rPr lang="en-US" sz="1200" b="1" i="1" baseline="-25000" dirty="0" err="1"/>
              <a:t>f</a:t>
            </a:r>
            <a:r>
              <a:rPr lang="en-US" sz="1200" dirty="0"/>
              <a:t> + </a:t>
            </a:r>
            <a:r>
              <a:rPr lang="en-US" sz="1200" b="1" i="1" dirty="0"/>
              <a:t>U        </a:t>
            </a:r>
            <a:r>
              <a:rPr lang="en-US" sz="1200" i="1" dirty="0"/>
              <a:t>(</a:t>
            </a:r>
            <a:r>
              <a:rPr lang="en-US" sz="1200" dirty="0"/>
              <a:t>normalized with respect to </a:t>
            </a:r>
            <a:r>
              <a:rPr lang="en-US" sz="1200" i="1" dirty="0"/>
              <a:t>U</a:t>
            </a:r>
            <a:r>
              <a:rPr lang="en-US" sz="1200" i="1" baseline="-25000" dirty="0"/>
              <a:t>0</a:t>
            </a:r>
            <a:r>
              <a:rPr lang="en-US" sz="1200" b="1" i="1" dirty="0"/>
              <a:t>: v </a:t>
            </a:r>
            <a:r>
              <a:rPr lang="en-US" sz="1200" i="1" dirty="0"/>
              <a:t>=</a:t>
            </a:r>
            <a:r>
              <a:rPr lang="en-US" sz="1200" b="1" i="1" dirty="0"/>
              <a:t> </a:t>
            </a:r>
            <a:r>
              <a:rPr lang="en-US" sz="1200" b="1" i="1" dirty="0" err="1"/>
              <a:t>v</a:t>
            </a:r>
            <a:r>
              <a:rPr lang="en-US" sz="1200" b="1" i="1" baseline="-25000" dirty="0" err="1"/>
              <a:t>f</a:t>
            </a:r>
            <a:r>
              <a:rPr lang="en-US" sz="1200" b="1" i="1" dirty="0"/>
              <a:t> </a:t>
            </a:r>
            <a:r>
              <a:rPr lang="en-US" sz="1200" i="1" dirty="0"/>
              <a:t>+</a:t>
            </a:r>
            <a:r>
              <a:rPr lang="en-US" sz="1200" b="1" i="1" dirty="0"/>
              <a:t> u</a:t>
            </a:r>
            <a:r>
              <a:rPr lang="en-US" sz="1200" i="1" dirty="0"/>
              <a:t>)  Bold characters indicate vectors rather than scalars.</a:t>
            </a:r>
          </a:p>
          <a:p>
            <a:endParaRPr lang="en-US" sz="1200" b="1" i="1" dirty="0"/>
          </a:p>
          <a:p>
            <a:r>
              <a:rPr lang="en-US" sz="1200" b="1" i="1" dirty="0" err="1"/>
              <a:t>V</a:t>
            </a:r>
            <a:r>
              <a:rPr lang="en-US" sz="1200" b="1" i="1" baseline="-25000" dirty="0" err="1"/>
              <a:t>f</a:t>
            </a:r>
            <a:r>
              <a:rPr lang="en-US" sz="1200" dirty="0"/>
              <a:t> : flow velocity, constant for a given simulation, in the x axis direction. </a:t>
            </a:r>
            <a:r>
              <a:rPr lang="en-US" sz="1200" b="1" i="1" dirty="0" err="1"/>
              <a:t>V</a:t>
            </a:r>
            <a:r>
              <a:rPr lang="en-US" sz="1200" b="1" i="1" baseline="-25000" dirty="0" err="1"/>
              <a:t>f</a:t>
            </a:r>
            <a:r>
              <a:rPr lang="en-US" sz="1200" dirty="0"/>
              <a:t> (</a:t>
            </a:r>
            <a:r>
              <a:rPr lang="en-US" sz="1200" i="1" dirty="0"/>
              <a:t>V</a:t>
            </a:r>
            <a:r>
              <a:rPr lang="en-US" sz="1200" i="1" baseline="-25000" dirty="0"/>
              <a:t>f</a:t>
            </a:r>
            <a:r>
              <a:rPr lang="en-US" sz="1200" dirty="0"/>
              <a:t>,0)</a:t>
            </a:r>
          </a:p>
          <a:p>
            <a:r>
              <a:rPr lang="en-US" sz="1200" b="1" i="1" dirty="0"/>
              <a:t>U </a:t>
            </a:r>
            <a:r>
              <a:rPr lang="en-US" sz="1200" i="1" dirty="0"/>
              <a:t>: </a:t>
            </a:r>
            <a:r>
              <a:rPr lang="en-US" sz="1200" dirty="0"/>
              <a:t>thermal velocity, varies from one particle to the next. </a:t>
            </a:r>
            <a:r>
              <a:rPr lang="en-US" sz="1200" b="1" i="1" dirty="0"/>
              <a:t>U </a:t>
            </a:r>
            <a:r>
              <a:rPr lang="en-US" sz="1200" i="1" dirty="0"/>
              <a:t>(</a:t>
            </a:r>
            <a:r>
              <a:rPr lang="en-US" sz="1200" i="1" dirty="0" err="1"/>
              <a:t>U</a:t>
            </a:r>
            <a:r>
              <a:rPr lang="en-US" sz="1200" i="1" baseline="-25000" dirty="0" err="1"/>
              <a:t>x</a:t>
            </a:r>
            <a:r>
              <a:rPr lang="en-US" sz="1200" i="1" dirty="0" err="1"/>
              <a:t>,U</a:t>
            </a:r>
            <a:r>
              <a:rPr lang="en-US" sz="1200" i="1" baseline="-25000" dirty="0" err="1"/>
              <a:t>z</a:t>
            </a:r>
            <a:r>
              <a:rPr lang="en-US" sz="1200" i="1" dirty="0"/>
              <a:t>) where both </a:t>
            </a:r>
            <a:r>
              <a:rPr lang="en-US" sz="1200" i="1" dirty="0" err="1"/>
              <a:t>U</a:t>
            </a:r>
            <a:r>
              <a:rPr lang="en-US" sz="1200" i="1" baseline="-25000" dirty="0" err="1"/>
              <a:t>x</a:t>
            </a:r>
            <a:r>
              <a:rPr lang="en-US" sz="1200" i="1" dirty="0"/>
              <a:t>, </a:t>
            </a:r>
            <a:r>
              <a:rPr lang="en-US" sz="1200" i="1" dirty="0" err="1"/>
              <a:t>U</a:t>
            </a:r>
            <a:r>
              <a:rPr lang="en-US" sz="1200" i="1" baseline="-25000" dirty="0" err="1"/>
              <a:t>z</a:t>
            </a:r>
            <a:r>
              <a:rPr lang="en-US" sz="1200" i="1" dirty="0"/>
              <a:t> are gaussian random variables both with </a:t>
            </a:r>
            <a:r>
              <a:rPr lang="en-US" sz="1200" i="1" dirty="0" err="1"/>
              <a:t>s.d.</a:t>
            </a:r>
            <a:r>
              <a:rPr lang="en-US" sz="1200" i="1" dirty="0"/>
              <a:t> U</a:t>
            </a:r>
            <a:r>
              <a:rPr lang="en-US" sz="1200" i="1" baseline="-25000" dirty="0"/>
              <a:t>0</a:t>
            </a:r>
            <a:endParaRPr lang="en-US" sz="1200" baseline="-25000" dirty="0"/>
          </a:p>
          <a:p>
            <a:endParaRPr lang="en-US" sz="1200" dirty="0"/>
          </a:p>
          <a:p>
            <a:endParaRPr lang="en-US" sz="1200" dirty="0"/>
          </a:p>
          <a:p>
            <a:endParaRPr lang="en-AU" sz="1200" dirty="0"/>
          </a:p>
          <a:p>
            <a:endParaRPr lang="en-AU" sz="1200" dirty="0"/>
          </a:p>
          <a:p>
            <a:endParaRPr lang="en-US" sz="1200" dirty="0">
              <a:latin typeface="Times New Roman" panose="02020603050405020304" pitchFamily="18" charset="0"/>
              <a:cs typeface="Times New Roman" panose="02020603050405020304" pitchFamily="18" charset="0"/>
            </a:endParaRPr>
          </a:p>
          <a:p>
            <a:endParaRPr lang="en-AU" sz="12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567E1BD-473A-4CB7-81E2-C8524D91BD68}"/>
              </a:ext>
            </a:extLst>
          </p:cNvPr>
          <p:cNvSpPr/>
          <p:nvPr/>
        </p:nvSpPr>
        <p:spPr>
          <a:xfrm>
            <a:off x="7459582" y="1415219"/>
            <a:ext cx="1976628" cy="3108543"/>
          </a:xfrm>
          <a:prstGeom prst="rect">
            <a:avLst/>
          </a:prstGeom>
        </p:spPr>
        <p:txBody>
          <a:bodyPr wrap="square">
            <a:spAutoFit/>
          </a:bodyPr>
          <a:lstStyle/>
          <a:p>
            <a:r>
              <a:rPr lang="en-AU" sz="1400" i="1" dirty="0">
                <a:latin typeface="Times New Roman" panose="02020603050405020304" pitchFamily="18" charset="0"/>
                <a:ea typeface="MS Mincho" panose="02020609040205080304" pitchFamily="49" charset="-128"/>
              </a:rPr>
              <a:t>Normalisation:</a:t>
            </a:r>
          </a:p>
          <a:p>
            <a:r>
              <a:rPr lang="en-AU" sz="1400" i="1" dirty="0">
                <a:latin typeface="Times New Roman" panose="02020603050405020304" pitchFamily="18" charset="0"/>
                <a:ea typeface="MS Mincho" panose="02020609040205080304" pitchFamily="49" charset="-128"/>
              </a:rPr>
              <a:t>x</a:t>
            </a:r>
            <a:r>
              <a:rPr lang="en-AU" sz="1400" dirty="0">
                <a:latin typeface="Times New Roman" panose="02020603050405020304" pitchFamily="18" charset="0"/>
                <a:ea typeface="MS Mincho" panose="02020609040205080304" pitchFamily="49" charset="-128"/>
              </a:rPr>
              <a:t> = </a:t>
            </a:r>
            <a:r>
              <a:rPr lang="en-AU" sz="1400" i="1" dirty="0">
                <a:latin typeface="Times New Roman" panose="02020603050405020304" pitchFamily="18" charset="0"/>
                <a:ea typeface="MS Mincho" panose="02020609040205080304" pitchFamily="49" charset="-128"/>
              </a:rPr>
              <a:t>X / S           </a:t>
            </a:r>
          </a:p>
          <a:p>
            <a:r>
              <a:rPr lang="es-ES" sz="1400" i="1" spc="15"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s-ES" sz="600"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w</a:t>
            </a:r>
            <a:r>
              <a:rPr lang="es-ES" sz="6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400" i="1" dirty="0">
                <a:latin typeface="Times New Roman" panose="02020603050405020304" pitchFamily="18" charset="0"/>
                <a:ea typeface="MS Mincho" panose="02020609040205080304" pitchFamily="49" charset="-128"/>
              </a:rPr>
              <a:t>= </a:t>
            </a:r>
            <a:r>
              <a:rPr lang="en-US" sz="1400" i="1" spc="5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600"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w</a:t>
            </a:r>
            <a:r>
              <a:rPr lang="en-US" sz="6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400" i="1" dirty="0">
                <a:latin typeface="Times New Roman" panose="02020603050405020304" pitchFamily="18" charset="0"/>
                <a:ea typeface="MS Mincho" panose="02020609040205080304" pitchFamily="49" charset="-128"/>
              </a:rPr>
              <a:t>/ S          </a:t>
            </a:r>
          </a:p>
          <a:p>
            <a:r>
              <a:rPr lang="en-AU" sz="1400" i="1" dirty="0">
                <a:latin typeface="Times New Roman" panose="02020603050405020304" pitchFamily="18" charset="0"/>
                <a:ea typeface="MS Mincho" panose="02020609040205080304" pitchFamily="49" charset="-128"/>
              </a:rPr>
              <a:t>a = A / S        </a:t>
            </a:r>
          </a:p>
          <a:p>
            <a:r>
              <a:rPr lang="es-ES" sz="1400" i="1" spc="15"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s-ES" sz="600" i="1" spc="15"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r>
              <a:rPr lang="es-ES" sz="6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400" i="1" dirty="0">
                <a:latin typeface="Times New Roman" panose="02020603050405020304" pitchFamily="18" charset="0"/>
                <a:ea typeface="MS Mincho" panose="02020609040205080304" pitchFamily="49" charset="-128"/>
              </a:rPr>
              <a:t>= </a:t>
            </a:r>
            <a:r>
              <a:rPr lang="en-US" sz="1400" i="1" spc="5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600" i="1" spc="5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r>
              <a:rPr lang="en-US" sz="600" i="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sz="1400" i="1" dirty="0">
                <a:latin typeface="Times New Roman" panose="02020603050405020304" pitchFamily="18" charset="0"/>
                <a:ea typeface="MS Mincho" panose="02020609040205080304" pitchFamily="49" charset="-128"/>
              </a:rPr>
              <a:t>/ S </a:t>
            </a:r>
          </a:p>
          <a:p>
            <a:endParaRPr lang="en-US" sz="1400" i="1" dirty="0">
              <a:latin typeface="Times New Roman" panose="02020603050405020304" pitchFamily="18" charset="0"/>
              <a:ea typeface="MS Mincho" panose="02020609040205080304" pitchFamily="49" charset="-128"/>
            </a:endParaRPr>
          </a:p>
          <a:p>
            <a:r>
              <a:rPr lang="en-US" sz="1400" i="1" dirty="0" err="1">
                <a:latin typeface="Times New Roman" panose="02020603050405020304" pitchFamily="18" charset="0"/>
                <a:ea typeface="MS Mincho" panose="02020609040205080304" pitchFamily="49" charset="-128"/>
              </a:rPr>
              <a:t>u</a:t>
            </a:r>
            <a:r>
              <a:rPr lang="en-US" sz="1400" i="1" baseline="-25000" dirty="0" err="1">
                <a:latin typeface="Times New Roman" panose="02020603050405020304" pitchFamily="18" charset="0"/>
                <a:ea typeface="MS Mincho" panose="02020609040205080304" pitchFamily="49" charset="-128"/>
              </a:rPr>
              <a:t>x</a:t>
            </a:r>
            <a:r>
              <a:rPr lang="en-AU" sz="1400" i="1" dirty="0">
                <a:latin typeface="Times New Roman" panose="02020603050405020304" pitchFamily="18" charset="0"/>
                <a:ea typeface="MS Mincho" panose="02020609040205080304" pitchFamily="49" charset="-128"/>
              </a:rPr>
              <a:t> = </a:t>
            </a:r>
            <a:r>
              <a:rPr lang="en-AU" sz="1400" i="1" dirty="0" err="1">
                <a:latin typeface="Times New Roman" panose="02020603050405020304" pitchFamily="18" charset="0"/>
                <a:ea typeface="MS Mincho" panose="02020609040205080304" pitchFamily="49" charset="-128"/>
              </a:rPr>
              <a:t>U</a:t>
            </a:r>
            <a:r>
              <a:rPr lang="en-AU" sz="1400" i="1" baseline="-25000" dirty="0" err="1">
                <a:latin typeface="Times New Roman" panose="02020603050405020304" pitchFamily="18" charset="0"/>
                <a:ea typeface="MS Mincho" panose="02020609040205080304" pitchFamily="49" charset="-128"/>
              </a:rPr>
              <a:t>x</a:t>
            </a:r>
            <a:r>
              <a:rPr lang="en-AU" sz="1400" i="1" dirty="0">
                <a:latin typeface="Times New Roman" panose="02020603050405020304" pitchFamily="18" charset="0"/>
                <a:ea typeface="MS Mincho" panose="02020609040205080304" pitchFamily="49" charset="-128"/>
              </a:rPr>
              <a:t> / </a:t>
            </a:r>
            <a:r>
              <a:rPr lang="en-AU" sz="1400" i="1" dirty="0" err="1">
                <a:latin typeface="Times New Roman" panose="02020603050405020304" pitchFamily="18" charset="0"/>
                <a:ea typeface="MS Mincho" panose="02020609040205080304" pitchFamily="49" charset="-128"/>
              </a:rPr>
              <a:t>U</a:t>
            </a:r>
            <a:r>
              <a:rPr lang="en-AU" sz="1400" i="1" baseline="-25000" dirty="0" err="1">
                <a:latin typeface="Times New Roman" panose="02020603050405020304" pitchFamily="18" charset="0"/>
                <a:ea typeface="MS Mincho" panose="02020609040205080304" pitchFamily="49" charset="-128"/>
              </a:rPr>
              <a:t>o</a:t>
            </a:r>
            <a:endParaRPr lang="en-AU" sz="1400" i="1" baseline="-25000" dirty="0">
              <a:latin typeface="Times New Roman" panose="02020603050405020304" pitchFamily="18" charset="0"/>
              <a:ea typeface="MS Mincho" panose="02020609040205080304" pitchFamily="49" charset="-128"/>
            </a:endParaRPr>
          </a:p>
          <a:p>
            <a:r>
              <a:rPr lang="en-US" sz="1400" i="1" dirty="0" err="1">
                <a:latin typeface="Times New Roman" panose="02020603050405020304" pitchFamily="18" charset="0"/>
                <a:ea typeface="MS Mincho" panose="02020609040205080304" pitchFamily="49" charset="-128"/>
              </a:rPr>
              <a:t>u</a:t>
            </a:r>
            <a:r>
              <a:rPr lang="en-US" sz="1400" i="1" baseline="-25000" dirty="0" err="1">
                <a:latin typeface="Times New Roman" panose="02020603050405020304" pitchFamily="18" charset="0"/>
                <a:ea typeface="MS Mincho" panose="02020609040205080304" pitchFamily="49" charset="-128"/>
              </a:rPr>
              <a:t>y</a:t>
            </a:r>
            <a:r>
              <a:rPr lang="en-US" sz="1400" i="1" dirty="0">
                <a:latin typeface="Times New Roman" panose="02020603050405020304" pitchFamily="18" charset="0"/>
                <a:ea typeface="MS Mincho" panose="02020609040205080304" pitchFamily="49" charset="-128"/>
              </a:rPr>
              <a:t> = </a:t>
            </a:r>
            <a:r>
              <a:rPr lang="en-US" sz="1400" i="1" dirty="0" err="1">
                <a:latin typeface="Times New Roman" panose="02020603050405020304" pitchFamily="18" charset="0"/>
                <a:ea typeface="MS Mincho" panose="02020609040205080304" pitchFamily="49" charset="-128"/>
              </a:rPr>
              <a:t>U</a:t>
            </a:r>
            <a:r>
              <a:rPr lang="en-US" sz="1400" i="1" baseline="-25000" dirty="0" err="1">
                <a:latin typeface="Times New Roman" panose="02020603050405020304" pitchFamily="18" charset="0"/>
                <a:ea typeface="MS Mincho" panose="02020609040205080304" pitchFamily="49" charset="-128"/>
              </a:rPr>
              <a:t>y</a:t>
            </a:r>
            <a:r>
              <a:rPr lang="en-US" sz="1400" i="1" dirty="0">
                <a:latin typeface="Times New Roman" panose="02020603050405020304" pitchFamily="18" charset="0"/>
                <a:ea typeface="MS Mincho" panose="02020609040205080304" pitchFamily="49" charset="-128"/>
              </a:rPr>
              <a:t> / U</a:t>
            </a:r>
            <a:r>
              <a:rPr lang="en-US" sz="1400" i="1" baseline="-25000" dirty="0">
                <a:latin typeface="Times New Roman" panose="02020603050405020304" pitchFamily="18" charset="0"/>
                <a:ea typeface="MS Mincho" panose="02020609040205080304" pitchFamily="49" charset="-128"/>
              </a:rPr>
              <a:t>0</a:t>
            </a:r>
          </a:p>
          <a:p>
            <a:r>
              <a:rPr lang="en-US" sz="1400" i="1" dirty="0" err="1">
                <a:latin typeface="Times New Roman" panose="02020603050405020304" pitchFamily="18" charset="0"/>
                <a:ea typeface="MS Mincho" panose="02020609040205080304" pitchFamily="49" charset="-128"/>
              </a:rPr>
              <a:t>v</a:t>
            </a:r>
            <a:r>
              <a:rPr lang="en-US" sz="1400" i="1" baseline="-25000" dirty="0" err="1">
                <a:latin typeface="Times New Roman" panose="02020603050405020304" pitchFamily="18" charset="0"/>
                <a:ea typeface="MS Mincho" panose="02020609040205080304" pitchFamily="49" charset="-128"/>
              </a:rPr>
              <a:t>f</a:t>
            </a:r>
            <a:r>
              <a:rPr lang="en-US" sz="1400" i="1" baseline="-25000" dirty="0">
                <a:latin typeface="Times New Roman" panose="02020603050405020304" pitchFamily="18" charset="0"/>
                <a:ea typeface="MS Mincho" panose="02020609040205080304" pitchFamily="49" charset="-128"/>
              </a:rPr>
              <a:t> </a:t>
            </a:r>
            <a:r>
              <a:rPr lang="en-US" sz="1400" i="1" dirty="0">
                <a:latin typeface="Times New Roman" panose="02020603050405020304" pitchFamily="18" charset="0"/>
                <a:ea typeface="MS Mincho" panose="02020609040205080304" pitchFamily="49" charset="-128"/>
              </a:rPr>
              <a:t>= </a:t>
            </a:r>
            <a:r>
              <a:rPr lang="en-US" sz="1400" i="1" dirty="0" err="1">
                <a:latin typeface="Times New Roman" panose="02020603050405020304" pitchFamily="18" charset="0"/>
                <a:ea typeface="MS Mincho" panose="02020609040205080304" pitchFamily="49" charset="-128"/>
              </a:rPr>
              <a:t>V</a:t>
            </a:r>
            <a:r>
              <a:rPr lang="en-US" sz="1400" i="1" baseline="-25000" dirty="0" err="1">
                <a:latin typeface="Times New Roman" panose="02020603050405020304" pitchFamily="18" charset="0"/>
                <a:ea typeface="MS Mincho" panose="02020609040205080304" pitchFamily="49" charset="-128"/>
              </a:rPr>
              <a:t>f</a:t>
            </a:r>
            <a:r>
              <a:rPr lang="en-US" sz="1400" i="1" dirty="0">
                <a:latin typeface="Times New Roman" panose="02020603050405020304" pitchFamily="18" charset="0"/>
                <a:ea typeface="MS Mincho" panose="02020609040205080304" pitchFamily="49" charset="-128"/>
              </a:rPr>
              <a:t> / U</a:t>
            </a:r>
            <a:r>
              <a:rPr lang="en-US" sz="1400" i="1" baseline="-25000" dirty="0">
                <a:latin typeface="Times New Roman" panose="02020603050405020304" pitchFamily="18" charset="0"/>
                <a:ea typeface="MS Mincho" panose="02020609040205080304" pitchFamily="49" charset="-128"/>
              </a:rPr>
              <a:t>0</a:t>
            </a:r>
          </a:p>
          <a:p>
            <a:r>
              <a:rPr lang="en-US" sz="1400" i="1" dirty="0">
                <a:latin typeface="Times New Roman" panose="02020603050405020304" pitchFamily="18" charset="0"/>
                <a:ea typeface="MS Mincho" panose="02020609040205080304" pitchFamily="49" charset="-128"/>
              </a:rPr>
              <a:t>u</a:t>
            </a:r>
            <a:r>
              <a:rPr lang="en-AU" sz="1400" i="1" baseline="-25000" dirty="0">
                <a:latin typeface="Times New Roman" panose="02020603050405020304" pitchFamily="18" charset="0"/>
                <a:ea typeface="MS Mincho" panose="02020609040205080304" pitchFamily="49" charset="-128"/>
              </a:rPr>
              <a:t>o</a:t>
            </a:r>
            <a:r>
              <a:rPr lang="en-AU" sz="1400" i="1" dirty="0">
                <a:latin typeface="Times New Roman" panose="02020603050405020304" pitchFamily="18" charset="0"/>
                <a:ea typeface="MS Mincho" panose="02020609040205080304" pitchFamily="49" charset="-128"/>
              </a:rPr>
              <a:t> = </a:t>
            </a:r>
            <a:r>
              <a:rPr lang="en-AU" sz="1400" i="1" dirty="0" err="1">
                <a:latin typeface="Times New Roman" panose="02020603050405020304" pitchFamily="18" charset="0"/>
                <a:ea typeface="MS Mincho" panose="02020609040205080304" pitchFamily="49" charset="-128"/>
              </a:rPr>
              <a:t>U</a:t>
            </a:r>
            <a:r>
              <a:rPr lang="en-AU" sz="1400" i="1" baseline="-25000" dirty="0" err="1">
                <a:latin typeface="Times New Roman" panose="02020603050405020304" pitchFamily="18" charset="0"/>
                <a:ea typeface="MS Mincho" panose="02020609040205080304" pitchFamily="49" charset="-128"/>
              </a:rPr>
              <a:t>o</a:t>
            </a:r>
            <a:r>
              <a:rPr lang="en-AU" sz="1400" i="1" dirty="0">
                <a:latin typeface="Times New Roman" panose="02020603050405020304" pitchFamily="18" charset="0"/>
                <a:ea typeface="MS Mincho" panose="02020609040205080304" pitchFamily="49" charset="-128"/>
              </a:rPr>
              <a:t> / S  ???</a:t>
            </a:r>
          </a:p>
          <a:p>
            <a:endParaRPr lang="en-US" sz="1400" i="1" dirty="0">
              <a:latin typeface="Times New Roman" panose="02020603050405020304" pitchFamily="18" charset="0"/>
              <a:ea typeface="MS Mincho" panose="02020609040205080304" pitchFamily="49" charset="-128"/>
            </a:endParaRPr>
          </a:p>
          <a:p>
            <a:r>
              <a:rPr lang="en-US" sz="1400" i="1" dirty="0">
                <a:latin typeface="Times New Roman" panose="02020603050405020304" pitchFamily="18" charset="0"/>
                <a:ea typeface="MS Mincho" panose="02020609040205080304" pitchFamily="49" charset="-128"/>
              </a:rPr>
              <a:t>C</a:t>
            </a:r>
            <a:r>
              <a:rPr lang="en-AU" sz="1400" i="1" dirty="0" err="1">
                <a:latin typeface="Times New Roman" panose="02020603050405020304" pitchFamily="18" charset="0"/>
                <a:ea typeface="MS Mincho" panose="02020609040205080304" pitchFamily="49" charset="-128"/>
              </a:rPr>
              <a:t>onstants</a:t>
            </a:r>
            <a:r>
              <a:rPr lang="en-AU" sz="1400" i="1" dirty="0">
                <a:latin typeface="Times New Roman" panose="02020603050405020304" pitchFamily="18" charset="0"/>
                <a:ea typeface="MS Mincho" panose="02020609040205080304" pitchFamily="49" charset="-128"/>
              </a:rPr>
              <a:t>: A, S, V</a:t>
            </a:r>
            <a:r>
              <a:rPr lang="en-US" sz="1400" i="1" baseline="-25000" dirty="0">
                <a:latin typeface="Times New Roman" panose="02020603050405020304" pitchFamily="18" charset="0"/>
                <a:ea typeface="MS Mincho" panose="02020609040205080304" pitchFamily="49" charset="-128"/>
              </a:rPr>
              <a:t>f</a:t>
            </a:r>
            <a:r>
              <a:rPr lang="en-US" sz="1400" i="1" dirty="0">
                <a:latin typeface="Times New Roman" panose="02020603050405020304" pitchFamily="18" charset="0"/>
                <a:ea typeface="MS Mincho" panose="02020609040205080304" pitchFamily="49" charset="-128"/>
              </a:rPr>
              <a:t> </a:t>
            </a:r>
            <a:r>
              <a:rPr lang="en-AU" sz="1400" i="1" dirty="0">
                <a:latin typeface="Times New Roman" panose="02020603050405020304" pitchFamily="18" charset="0"/>
                <a:ea typeface="MS Mincho" panose="02020609040205080304" pitchFamily="49" charset="-128"/>
              </a:rPr>
              <a:t>, </a:t>
            </a:r>
            <a:r>
              <a:rPr lang="en-US" sz="1400" i="1" dirty="0">
                <a:latin typeface="Times New Roman" panose="02020603050405020304" pitchFamily="18" charset="0"/>
                <a:ea typeface="MS Mincho" panose="02020609040205080304" pitchFamily="49" charset="-128"/>
              </a:rPr>
              <a:t>U</a:t>
            </a:r>
            <a:r>
              <a:rPr lang="en-US" sz="1400" i="1" baseline="-25000" dirty="0">
                <a:latin typeface="Times New Roman" panose="02020603050405020304" pitchFamily="18" charset="0"/>
                <a:ea typeface="MS Mincho" panose="02020609040205080304" pitchFamily="49" charset="-128"/>
              </a:rPr>
              <a:t>0</a:t>
            </a:r>
            <a:r>
              <a:rPr lang="en-AU" sz="1400" i="1" dirty="0">
                <a:latin typeface="Times New Roman" panose="02020603050405020304" pitchFamily="18" charset="0"/>
                <a:ea typeface="MS Mincho" panose="02020609040205080304" pitchFamily="49" charset="-128"/>
              </a:rPr>
              <a:t> </a:t>
            </a:r>
          </a:p>
          <a:p>
            <a:endParaRPr lang="en-US" sz="1400" i="1" dirty="0">
              <a:latin typeface="Times New Roman" panose="02020603050405020304" pitchFamily="18" charset="0"/>
              <a:ea typeface="MS Mincho" panose="02020609040205080304" pitchFamily="49" charset="-128"/>
            </a:endParaRPr>
          </a:p>
          <a:p>
            <a:endParaRPr lang="en-US" sz="1400" i="1" dirty="0">
              <a:latin typeface="Times New Roman" panose="02020603050405020304" pitchFamily="18" charset="0"/>
              <a:ea typeface="MS Mincho" panose="02020609040205080304" pitchFamily="49" charset="-128"/>
            </a:endParaRPr>
          </a:p>
        </p:txBody>
      </p:sp>
      <p:sp>
        <p:nvSpPr>
          <p:cNvPr id="36" name="Arrow: Right 35">
            <a:extLst>
              <a:ext uri="{FF2B5EF4-FFF2-40B4-BE49-F238E27FC236}">
                <a16:creationId xmlns:a16="http://schemas.microsoft.com/office/drawing/2014/main" id="{A0CA5132-B6DD-4D01-B87C-9DFA724ABF42}"/>
              </a:ext>
            </a:extLst>
          </p:cNvPr>
          <p:cNvSpPr/>
          <p:nvPr/>
        </p:nvSpPr>
        <p:spPr>
          <a:xfrm>
            <a:off x="6036989" y="3468122"/>
            <a:ext cx="1190757" cy="56494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flow</a:t>
            </a:r>
            <a:endParaRPr lang="en-AU" sz="1400" dirty="0">
              <a:solidFill>
                <a:schemeClr val="tx1"/>
              </a:solidFill>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42C3D379-6DCB-45BD-A29E-53096159DC1C}"/>
              </a:ext>
            </a:extLst>
          </p:cNvPr>
          <p:cNvSpPr/>
          <p:nvPr/>
        </p:nvSpPr>
        <p:spPr>
          <a:xfrm>
            <a:off x="5518535" y="3792292"/>
            <a:ext cx="743899" cy="54653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0.5</a:t>
            </a:r>
            <a:endParaRPr lang="en-AU" sz="1200" i="1"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545FDC90-9FFE-4B86-BFC6-D605132E6BB4}"/>
              </a:ext>
            </a:extLst>
          </p:cNvPr>
          <p:cNvSpPr/>
          <p:nvPr/>
        </p:nvSpPr>
        <p:spPr>
          <a:xfrm>
            <a:off x="616400" y="2112276"/>
            <a:ext cx="830677" cy="461665"/>
          </a:xfrm>
          <a:prstGeom prst="rect">
            <a:avLst/>
          </a:prstGeom>
        </p:spPr>
        <p:txBody>
          <a:bodyPr wrap="none">
            <a:spAutoFit/>
          </a:bodyPr>
          <a:lstStyle/>
          <a:p>
            <a:pPr algn="ctr"/>
            <a:r>
              <a:rPr lang="en-US" sz="1200" i="1" dirty="0">
                <a:latin typeface="Times New Roman" panose="02020603050405020304" pitchFamily="18" charset="0"/>
                <a:cs typeface="Times New Roman" panose="02020603050405020304" pitchFamily="18" charset="0"/>
              </a:rPr>
              <a:t>Boundary </a:t>
            </a:r>
            <a:br>
              <a:rPr lang="en-US" sz="1200"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layer</a:t>
            </a:r>
            <a:endParaRPr lang="en-AU" sz="1200" i="1"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3B7B9407-06E1-429C-ACE4-4CF63A3BEF68}"/>
              </a:ext>
            </a:extLst>
          </p:cNvPr>
          <p:cNvSpPr/>
          <p:nvPr/>
        </p:nvSpPr>
        <p:spPr>
          <a:xfrm>
            <a:off x="5754434" y="1875602"/>
            <a:ext cx="1047833" cy="276999"/>
          </a:xfrm>
          <a:prstGeom prst="rect">
            <a:avLst/>
          </a:prstGeom>
        </p:spPr>
        <p:txBody>
          <a:bodyPr wrap="square">
            <a:spAutoFit/>
          </a:bodyPr>
          <a:lstStyle/>
          <a:p>
            <a:r>
              <a:rPr lang="en-US" sz="1200" i="1" dirty="0">
                <a:latin typeface="Times New Roman" panose="02020603050405020304" pitchFamily="18" charset="0"/>
                <a:cs typeface="Times New Roman" panose="02020603050405020304" pitchFamily="18" charset="0"/>
              </a:rPr>
              <a:t>Outer edge</a:t>
            </a:r>
            <a:endParaRPr lang="en-AU" sz="1200" i="1"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D4B003B7-8121-4695-9C77-13D901DB4DD3}"/>
              </a:ext>
            </a:extLst>
          </p:cNvPr>
          <p:cNvSpPr/>
          <p:nvPr/>
        </p:nvSpPr>
        <p:spPr>
          <a:xfrm>
            <a:off x="5743620" y="2556593"/>
            <a:ext cx="958368" cy="276999"/>
          </a:xfrm>
          <a:prstGeom prst="rect">
            <a:avLst/>
          </a:prstGeom>
        </p:spPr>
        <p:txBody>
          <a:bodyPr wrap="square">
            <a:spAutoFit/>
          </a:bodyPr>
          <a:lstStyle/>
          <a:p>
            <a:r>
              <a:rPr lang="en-US" sz="1200" i="1" dirty="0">
                <a:latin typeface="Times New Roman" panose="02020603050405020304" pitchFamily="18" charset="0"/>
                <a:cs typeface="Times New Roman" panose="02020603050405020304" pitchFamily="18" charset="0"/>
              </a:rPr>
              <a:t>Inner edge</a:t>
            </a:r>
            <a:endParaRPr lang="en-AU" sz="120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4C698F-2A6F-454C-B94C-48786EC346ED}"/>
              </a:ext>
            </a:extLst>
          </p:cNvPr>
          <p:cNvPicPr>
            <a:picLocks noChangeAspect="1"/>
          </p:cNvPicPr>
          <p:nvPr/>
        </p:nvPicPr>
        <p:blipFill>
          <a:blip r:embed="rId3"/>
          <a:stretch>
            <a:fillRect/>
          </a:stretch>
        </p:blipFill>
        <p:spPr>
          <a:xfrm>
            <a:off x="1933556" y="1934004"/>
            <a:ext cx="3832929" cy="1775086"/>
          </a:xfrm>
          <a:prstGeom prst="rect">
            <a:avLst/>
          </a:prstGeom>
        </p:spPr>
      </p:pic>
      <p:cxnSp>
        <p:nvCxnSpPr>
          <p:cNvPr id="37" name="Straight Arrow Connector 36">
            <a:extLst>
              <a:ext uri="{FF2B5EF4-FFF2-40B4-BE49-F238E27FC236}">
                <a16:creationId xmlns:a16="http://schemas.microsoft.com/office/drawing/2014/main" id="{16ABAEA4-757F-44D2-8E36-D365992E213C}"/>
              </a:ext>
            </a:extLst>
          </p:cNvPr>
          <p:cNvCxnSpPr>
            <a:cxnSpLocks/>
          </p:cNvCxnSpPr>
          <p:nvPr/>
        </p:nvCxnSpPr>
        <p:spPr>
          <a:xfrm flipH="1" flipV="1">
            <a:off x="3807949" y="1435829"/>
            <a:ext cx="11142" cy="230234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DD15CB1-84D3-4D96-9FB7-4EC637BD9BB8}"/>
              </a:ext>
            </a:extLst>
          </p:cNvPr>
          <p:cNvSpPr txBox="1"/>
          <p:nvPr/>
        </p:nvSpPr>
        <p:spPr>
          <a:xfrm>
            <a:off x="5766485" y="3602993"/>
            <a:ext cx="851281" cy="901358"/>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x</a:t>
            </a:r>
            <a:endParaRPr lang="en-AU" sz="1200" i="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5D844B2B-E5F9-4826-ABD5-A5707BD3BEB3}"/>
              </a:ext>
            </a:extLst>
          </p:cNvPr>
          <p:cNvSpPr txBox="1"/>
          <p:nvPr/>
        </p:nvSpPr>
        <p:spPr>
          <a:xfrm>
            <a:off x="3490381" y="1357015"/>
            <a:ext cx="283747" cy="277000"/>
          </a:xfrm>
          <a:prstGeom prst="rect">
            <a:avLst/>
          </a:prstGeom>
          <a:noFill/>
        </p:spPr>
        <p:txBody>
          <a:bodyPr wrap="square" rtlCol="0">
            <a:spAutoFit/>
          </a:bodyPr>
          <a:lstStyle/>
          <a:p>
            <a:r>
              <a:rPr lang="en-US" sz="1200" i="1" dirty="0">
                <a:latin typeface="Times New Roman" panose="02020603050405020304" pitchFamily="18" charset="0"/>
                <a:cs typeface="Times New Roman" panose="02020603050405020304" pitchFamily="18" charset="0"/>
              </a:rPr>
              <a:t>z</a:t>
            </a:r>
            <a:endParaRPr lang="en-AU" sz="1200" i="1"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A6BC6555-AF1F-4411-B65F-FBA6E0CAD618}"/>
              </a:ext>
            </a:extLst>
          </p:cNvPr>
          <p:cNvSpPr/>
          <p:nvPr/>
        </p:nvSpPr>
        <p:spPr>
          <a:xfrm>
            <a:off x="3662605" y="3720221"/>
            <a:ext cx="1023419" cy="1001509"/>
          </a:xfrm>
          <a:prstGeom prst="rect">
            <a:avLst/>
          </a:prstGeom>
        </p:spPr>
        <p:txBody>
          <a:bodyPr wrap="none">
            <a:spAutoFit/>
          </a:bodyPr>
          <a:lstStyle/>
          <a:p>
            <a:r>
              <a:rPr lang="en-US" sz="1400" i="1" dirty="0">
                <a:latin typeface="Times New Roman" panose="02020603050405020304" pitchFamily="18" charset="0"/>
                <a:cs typeface="Times New Roman" panose="02020603050405020304" pitchFamily="18" charset="0"/>
              </a:rPr>
              <a:t>O</a:t>
            </a:r>
            <a:endParaRPr lang="en-AU" sz="1400" i="1" dirty="0"/>
          </a:p>
        </p:txBody>
      </p:sp>
      <p:cxnSp>
        <p:nvCxnSpPr>
          <p:cNvPr id="43" name="Straight Connector 42">
            <a:extLst>
              <a:ext uri="{FF2B5EF4-FFF2-40B4-BE49-F238E27FC236}">
                <a16:creationId xmlns:a16="http://schemas.microsoft.com/office/drawing/2014/main" id="{FB75E848-1603-4DA6-B917-634CB0108CA7}"/>
              </a:ext>
            </a:extLst>
          </p:cNvPr>
          <p:cNvCxnSpPr/>
          <p:nvPr/>
        </p:nvCxnSpPr>
        <p:spPr>
          <a:xfrm>
            <a:off x="5755940" y="3583797"/>
            <a:ext cx="0" cy="1487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B341820-4FA8-4F19-A767-BC86898E869E}"/>
              </a:ext>
            </a:extLst>
          </p:cNvPr>
          <p:cNvCxnSpPr/>
          <p:nvPr/>
        </p:nvCxnSpPr>
        <p:spPr>
          <a:xfrm>
            <a:off x="3785269" y="2010828"/>
            <a:ext cx="14877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E03245A-F64A-4BD1-80FC-9949B9FF2E95}"/>
              </a:ext>
            </a:extLst>
          </p:cNvPr>
          <p:cNvCxnSpPr>
            <a:cxnSpLocks/>
          </p:cNvCxnSpPr>
          <p:nvPr/>
        </p:nvCxnSpPr>
        <p:spPr>
          <a:xfrm flipH="1" flipV="1">
            <a:off x="1855303" y="2328380"/>
            <a:ext cx="7387" cy="1403354"/>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5ABAB26-A36B-473C-BAE8-A733DC3D22E9}"/>
              </a:ext>
            </a:extLst>
          </p:cNvPr>
          <p:cNvSpPr/>
          <p:nvPr/>
        </p:nvSpPr>
        <p:spPr>
          <a:xfrm>
            <a:off x="1584502" y="2964225"/>
            <a:ext cx="902402" cy="901358"/>
          </a:xfrm>
          <a:prstGeom prst="rect">
            <a:avLst/>
          </a:prstGeom>
        </p:spPr>
        <p:txBody>
          <a:bodyPr wrap="none">
            <a:spAutoFit/>
          </a:bodyPr>
          <a:lstStyle/>
          <a:p>
            <a:r>
              <a:rPr lang="en-US" sz="1200" i="1" spc="1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5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AU" dirty="0"/>
          </a:p>
        </p:txBody>
      </p:sp>
      <p:cxnSp>
        <p:nvCxnSpPr>
          <p:cNvPr id="48" name="Straight Connector 47">
            <a:extLst>
              <a:ext uri="{FF2B5EF4-FFF2-40B4-BE49-F238E27FC236}">
                <a16:creationId xmlns:a16="http://schemas.microsoft.com/office/drawing/2014/main" id="{1F38BCBF-9C86-4312-938C-CECA5BDC5D69}"/>
              </a:ext>
            </a:extLst>
          </p:cNvPr>
          <p:cNvCxnSpPr>
            <a:cxnSpLocks/>
          </p:cNvCxnSpPr>
          <p:nvPr/>
        </p:nvCxnSpPr>
        <p:spPr>
          <a:xfrm>
            <a:off x="1933556" y="2739612"/>
            <a:ext cx="3822384" cy="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4727A54-6010-452C-81D4-3D19E0E44C1E}"/>
              </a:ext>
            </a:extLst>
          </p:cNvPr>
          <p:cNvCxnSpPr>
            <a:cxnSpLocks/>
          </p:cNvCxnSpPr>
          <p:nvPr/>
        </p:nvCxnSpPr>
        <p:spPr>
          <a:xfrm flipV="1">
            <a:off x="1933556" y="2010828"/>
            <a:ext cx="3822384" cy="0"/>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Left Brace 50">
            <a:extLst>
              <a:ext uri="{FF2B5EF4-FFF2-40B4-BE49-F238E27FC236}">
                <a16:creationId xmlns:a16="http://schemas.microsoft.com/office/drawing/2014/main" id="{85C99B0E-43B5-4176-8716-5C87FF7D6F9C}"/>
              </a:ext>
            </a:extLst>
          </p:cNvPr>
          <p:cNvSpPr/>
          <p:nvPr/>
        </p:nvSpPr>
        <p:spPr>
          <a:xfrm>
            <a:off x="1391346" y="1999104"/>
            <a:ext cx="187825" cy="740509"/>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54" name="Straight Arrow Connector 53">
            <a:extLst>
              <a:ext uri="{FF2B5EF4-FFF2-40B4-BE49-F238E27FC236}">
                <a16:creationId xmlns:a16="http://schemas.microsoft.com/office/drawing/2014/main" id="{505D5C59-C4F2-4786-B8D5-60595D17D1A1}"/>
              </a:ext>
            </a:extLst>
          </p:cNvPr>
          <p:cNvCxnSpPr>
            <a:cxnSpLocks/>
          </p:cNvCxnSpPr>
          <p:nvPr/>
        </p:nvCxnSpPr>
        <p:spPr>
          <a:xfrm flipV="1">
            <a:off x="1870799" y="1964195"/>
            <a:ext cx="7748" cy="379681"/>
          </a:xfrm>
          <a:prstGeom prst="straightConnector1">
            <a:avLst/>
          </a:prstGeom>
          <a:ln>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237644F2-66DE-40CE-A30D-00D9A61B5D71}"/>
              </a:ext>
            </a:extLst>
          </p:cNvPr>
          <p:cNvSpPr/>
          <p:nvPr/>
        </p:nvSpPr>
        <p:spPr>
          <a:xfrm>
            <a:off x="1777504" y="3712201"/>
            <a:ext cx="474817" cy="277000"/>
          </a:xfrm>
          <a:prstGeom prst="rect">
            <a:avLst/>
          </a:prstGeom>
        </p:spPr>
        <p:txBody>
          <a:bodyPr wrap="square">
            <a:spAutoFit/>
          </a:bodyPr>
          <a:lstStyle/>
          <a:p>
            <a:r>
              <a:rPr lang="en-US" sz="1200" i="1" dirty="0">
                <a:latin typeface="Times New Roman" panose="02020603050405020304" pitchFamily="18" charset="0"/>
                <a:cs typeface="Times New Roman" panose="02020603050405020304" pitchFamily="18" charset="0"/>
              </a:rPr>
              <a:t>-0.5</a:t>
            </a:r>
            <a:endParaRPr lang="en-AU" sz="1200" i="1" dirty="0">
              <a:latin typeface="Times New Roman" panose="02020603050405020304" pitchFamily="18"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7A417531-5454-4A49-A869-AF29F84CBE81}"/>
              </a:ext>
            </a:extLst>
          </p:cNvPr>
          <p:cNvCxnSpPr>
            <a:cxnSpLocks/>
          </p:cNvCxnSpPr>
          <p:nvPr/>
        </p:nvCxnSpPr>
        <p:spPr>
          <a:xfrm>
            <a:off x="3817064" y="3716540"/>
            <a:ext cx="1934819" cy="2217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D9280B8-737C-4FE5-ADD6-5A6D57B1DC8F}"/>
              </a:ext>
            </a:extLst>
          </p:cNvPr>
          <p:cNvSpPr/>
          <p:nvPr/>
        </p:nvSpPr>
        <p:spPr>
          <a:xfrm>
            <a:off x="1644527" y="2021017"/>
            <a:ext cx="261610" cy="276999"/>
          </a:xfrm>
          <a:prstGeom prst="rect">
            <a:avLst/>
          </a:prstGeom>
        </p:spPr>
        <p:txBody>
          <a:bodyPr wrap="none">
            <a:spAutoFit/>
          </a:bodyPr>
          <a:lstStyle/>
          <a:p>
            <a:r>
              <a:rPr lang="en-US" sz="1200" i="1" dirty="0">
                <a:latin typeface="Times New Roman" panose="02020603050405020304" pitchFamily="18" charset="0"/>
                <a:cs typeface="Times New Roman" panose="02020603050405020304" pitchFamily="18" charset="0"/>
              </a:rPr>
              <a:t>a</a:t>
            </a:r>
            <a:endParaRPr lang="en-AU" sz="1200" i="1" dirty="0"/>
          </a:p>
        </p:txBody>
      </p:sp>
      <p:sp>
        <p:nvSpPr>
          <p:cNvPr id="67" name="Freeform: Shape 66">
            <a:extLst>
              <a:ext uri="{FF2B5EF4-FFF2-40B4-BE49-F238E27FC236}">
                <a16:creationId xmlns:a16="http://schemas.microsoft.com/office/drawing/2014/main" id="{9A18DB4C-67BA-47A4-9B6D-EB0B250058CD}"/>
              </a:ext>
            </a:extLst>
          </p:cNvPr>
          <p:cNvSpPr/>
          <p:nvPr/>
        </p:nvSpPr>
        <p:spPr>
          <a:xfrm>
            <a:off x="1959132" y="2002938"/>
            <a:ext cx="3804568" cy="1712442"/>
          </a:xfrm>
          <a:custGeom>
            <a:avLst/>
            <a:gdLst>
              <a:gd name="connsiteX0" fmla="*/ 2382 w 1169194"/>
              <a:gd name="connsiteY0" fmla="*/ 523875 h 526256"/>
              <a:gd name="connsiteX1" fmla="*/ 0 w 1169194"/>
              <a:gd name="connsiteY1" fmla="*/ 216694 h 526256"/>
              <a:gd name="connsiteX2" fmla="*/ 52388 w 1169194"/>
              <a:gd name="connsiteY2" fmla="*/ 211931 h 526256"/>
              <a:gd name="connsiteX3" fmla="*/ 135732 w 1169194"/>
              <a:gd name="connsiteY3" fmla="*/ 185738 h 526256"/>
              <a:gd name="connsiteX4" fmla="*/ 214313 w 1169194"/>
              <a:gd name="connsiteY4" fmla="*/ 147638 h 526256"/>
              <a:gd name="connsiteX5" fmla="*/ 307182 w 1169194"/>
              <a:gd name="connsiteY5" fmla="*/ 88106 h 526256"/>
              <a:gd name="connsiteX6" fmla="*/ 411957 w 1169194"/>
              <a:gd name="connsiteY6" fmla="*/ 42863 h 526256"/>
              <a:gd name="connsiteX7" fmla="*/ 490538 w 1169194"/>
              <a:gd name="connsiteY7" fmla="*/ 14288 h 526256"/>
              <a:gd name="connsiteX8" fmla="*/ 552450 w 1169194"/>
              <a:gd name="connsiteY8" fmla="*/ 0 h 526256"/>
              <a:gd name="connsiteX9" fmla="*/ 602457 w 1169194"/>
              <a:gd name="connsiteY9" fmla="*/ 2381 h 526256"/>
              <a:gd name="connsiteX10" fmla="*/ 683419 w 1169194"/>
              <a:gd name="connsiteY10" fmla="*/ 21431 h 526256"/>
              <a:gd name="connsiteX11" fmla="*/ 776288 w 1169194"/>
              <a:gd name="connsiteY11" fmla="*/ 71438 h 526256"/>
              <a:gd name="connsiteX12" fmla="*/ 859632 w 1169194"/>
              <a:gd name="connsiteY12" fmla="*/ 111919 h 526256"/>
              <a:gd name="connsiteX13" fmla="*/ 933450 w 1169194"/>
              <a:gd name="connsiteY13" fmla="*/ 152400 h 526256"/>
              <a:gd name="connsiteX14" fmla="*/ 1000125 w 1169194"/>
              <a:gd name="connsiteY14" fmla="*/ 180975 h 526256"/>
              <a:gd name="connsiteX15" fmla="*/ 1050132 w 1169194"/>
              <a:gd name="connsiteY15" fmla="*/ 202406 h 526256"/>
              <a:gd name="connsiteX16" fmla="*/ 1092994 w 1169194"/>
              <a:gd name="connsiteY16" fmla="*/ 211931 h 526256"/>
              <a:gd name="connsiteX17" fmla="*/ 1145382 w 1169194"/>
              <a:gd name="connsiteY17" fmla="*/ 214313 h 526256"/>
              <a:gd name="connsiteX18" fmla="*/ 1169194 w 1169194"/>
              <a:gd name="connsiteY18" fmla="*/ 214313 h 526256"/>
              <a:gd name="connsiteX19" fmla="*/ 1166813 w 1169194"/>
              <a:gd name="connsiteY19" fmla="*/ 526256 h 526256"/>
              <a:gd name="connsiteX20" fmla="*/ 2382 w 1169194"/>
              <a:gd name="connsiteY20" fmla="*/ 523875 h 52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69194" h="526256">
                <a:moveTo>
                  <a:pt x="2382" y="523875"/>
                </a:moveTo>
                <a:lnTo>
                  <a:pt x="0" y="216694"/>
                </a:lnTo>
                <a:lnTo>
                  <a:pt x="52388" y="211931"/>
                </a:lnTo>
                <a:lnTo>
                  <a:pt x="135732" y="185738"/>
                </a:lnTo>
                <a:lnTo>
                  <a:pt x="214313" y="147638"/>
                </a:lnTo>
                <a:lnTo>
                  <a:pt x="307182" y="88106"/>
                </a:lnTo>
                <a:lnTo>
                  <a:pt x="411957" y="42863"/>
                </a:lnTo>
                <a:lnTo>
                  <a:pt x="490538" y="14288"/>
                </a:lnTo>
                <a:lnTo>
                  <a:pt x="552450" y="0"/>
                </a:lnTo>
                <a:lnTo>
                  <a:pt x="602457" y="2381"/>
                </a:lnTo>
                <a:lnTo>
                  <a:pt x="683419" y="21431"/>
                </a:lnTo>
                <a:lnTo>
                  <a:pt x="776288" y="71438"/>
                </a:lnTo>
                <a:lnTo>
                  <a:pt x="859632" y="111919"/>
                </a:lnTo>
                <a:lnTo>
                  <a:pt x="933450" y="152400"/>
                </a:lnTo>
                <a:lnTo>
                  <a:pt x="1000125" y="180975"/>
                </a:lnTo>
                <a:lnTo>
                  <a:pt x="1050132" y="202406"/>
                </a:lnTo>
                <a:lnTo>
                  <a:pt x="1092994" y="211931"/>
                </a:lnTo>
                <a:lnTo>
                  <a:pt x="1145382" y="214313"/>
                </a:lnTo>
                <a:lnTo>
                  <a:pt x="1169194" y="214313"/>
                </a:lnTo>
                <a:cubicBezTo>
                  <a:pt x="1168400" y="318294"/>
                  <a:pt x="1167607" y="422275"/>
                  <a:pt x="1166813" y="526256"/>
                </a:cubicBezTo>
                <a:lnTo>
                  <a:pt x="2382" y="523875"/>
                </a:lnTo>
                <a:close/>
              </a:path>
            </a:pathLst>
          </a:custGeom>
          <a:solidFill>
            <a:schemeClr val="accent4">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75" name="Straight Arrow Connector 74">
            <a:extLst>
              <a:ext uri="{FF2B5EF4-FFF2-40B4-BE49-F238E27FC236}">
                <a16:creationId xmlns:a16="http://schemas.microsoft.com/office/drawing/2014/main" id="{8E180C9B-8176-4547-85E1-776672B96159}"/>
              </a:ext>
            </a:extLst>
          </p:cNvPr>
          <p:cNvCxnSpPr>
            <a:cxnSpLocks/>
          </p:cNvCxnSpPr>
          <p:nvPr/>
        </p:nvCxnSpPr>
        <p:spPr>
          <a:xfrm flipV="1">
            <a:off x="2768939" y="3047382"/>
            <a:ext cx="555706" cy="291880"/>
          </a:xfrm>
          <a:prstGeom prst="straightConnector1">
            <a:avLst/>
          </a:prstGeom>
          <a:ln w="22225">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0EFF463D-E650-4146-92A8-1364E3FADAD5}"/>
              </a:ext>
            </a:extLst>
          </p:cNvPr>
          <p:cNvCxnSpPr>
            <a:cxnSpLocks/>
          </p:cNvCxnSpPr>
          <p:nvPr/>
        </p:nvCxnSpPr>
        <p:spPr>
          <a:xfrm>
            <a:off x="2768600" y="3340101"/>
            <a:ext cx="98107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2E8C2B2-1EFB-4516-8CEC-A523134B1EB2}"/>
              </a:ext>
            </a:extLst>
          </p:cNvPr>
          <p:cNvCxnSpPr>
            <a:cxnSpLocks/>
          </p:cNvCxnSpPr>
          <p:nvPr/>
        </p:nvCxnSpPr>
        <p:spPr>
          <a:xfrm flipH="1" flipV="1">
            <a:off x="3321050" y="3051175"/>
            <a:ext cx="415087" cy="28976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50CF968-4DAB-44C2-A30D-82B6D2AB12D4}"/>
              </a:ext>
            </a:extLst>
          </p:cNvPr>
          <p:cNvSpPr/>
          <p:nvPr/>
        </p:nvSpPr>
        <p:spPr>
          <a:xfrm>
            <a:off x="3463279" y="2984597"/>
            <a:ext cx="710451" cy="276999"/>
          </a:xfrm>
          <a:prstGeom prst="rect">
            <a:avLst/>
          </a:prstGeom>
        </p:spPr>
        <p:txBody>
          <a:bodyPr wrap="none">
            <a:spAutoFit/>
          </a:bodyPr>
          <a:lstStyle/>
          <a:p>
            <a:r>
              <a:rPr lang="en-US" sz="1200" b="1" i="1" dirty="0"/>
              <a:t>u </a:t>
            </a:r>
            <a:r>
              <a:rPr lang="en-US" sz="1200" i="1" dirty="0"/>
              <a:t>(</a:t>
            </a:r>
            <a:r>
              <a:rPr lang="en-US" sz="1200" i="1" dirty="0" err="1"/>
              <a:t>u</a:t>
            </a:r>
            <a:r>
              <a:rPr lang="en-US" sz="1200" i="1" baseline="-25000" dirty="0" err="1"/>
              <a:t>x</a:t>
            </a:r>
            <a:r>
              <a:rPr lang="en-US" sz="1200" i="1" dirty="0" err="1"/>
              <a:t>,u</a:t>
            </a:r>
            <a:r>
              <a:rPr lang="en-US" sz="1200" i="1" baseline="-25000" dirty="0" err="1"/>
              <a:t>z</a:t>
            </a:r>
            <a:r>
              <a:rPr lang="en-US" sz="1200" i="1" dirty="0"/>
              <a:t>) </a:t>
            </a:r>
            <a:endParaRPr lang="en-AU" sz="1200" dirty="0"/>
          </a:p>
        </p:txBody>
      </p:sp>
      <p:sp>
        <p:nvSpPr>
          <p:cNvPr id="21" name="Rectangle 20">
            <a:extLst>
              <a:ext uri="{FF2B5EF4-FFF2-40B4-BE49-F238E27FC236}">
                <a16:creationId xmlns:a16="http://schemas.microsoft.com/office/drawing/2014/main" id="{4145DBE1-2153-41B1-B771-FDE9150AAA27}"/>
              </a:ext>
            </a:extLst>
          </p:cNvPr>
          <p:cNvSpPr/>
          <p:nvPr/>
        </p:nvSpPr>
        <p:spPr>
          <a:xfrm>
            <a:off x="2948322" y="3290054"/>
            <a:ext cx="637162" cy="276999"/>
          </a:xfrm>
          <a:prstGeom prst="rect">
            <a:avLst/>
          </a:prstGeom>
        </p:spPr>
        <p:txBody>
          <a:bodyPr wrap="none">
            <a:spAutoFit/>
          </a:bodyPr>
          <a:lstStyle/>
          <a:p>
            <a:r>
              <a:rPr lang="en-US" sz="1200" b="1" i="1" dirty="0" err="1"/>
              <a:t>v</a:t>
            </a:r>
            <a:r>
              <a:rPr lang="en-US" sz="1200" b="1" i="1" baseline="-25000" dirty="0" err="1"/>
              <a:t>f</a:t>
            </a:r>
            <a:r>
              <a:rPr lang="en-US" sz="1200" dirty="0"/>
              <a:t> (</a:t>
            </a:r>
            <a:r>
              <a:rPr lang="en-US" sz="1200" i="1" dirty="0"/>
              <a:t>v</a:t>
            </a:r>
            <a:r>
              <a:rPr lang="en-US" sz="1200" i="1" baseline="-25000" dirty="0"/>
              <a:t>f</a:t>
            </a:r>
            <a:r>
              <a:rPr lang="en-US" sz="1200" dirty="0"/>
              <a:t>,0)</a:t>
            </a:r>
          </a:p>
        </p:txBody>
      </p:sp>
      <p:sp>
        <p:nvSpPr>
          <p:cNvPr id="22" name="Rectangle 21">
            <a:extLst>
              <a:ext uri="{FF2B5EF4-FFF2-40B4-BE49-F238E27FC236}">
                <a16:creationId xmlns:a16="http://schemas.microsoft.com/office/drawing/2014/main" id="{3C42D541-DDFF-4544-8CD3-A0F2496483E3}"/>
              </a:ext>
            </a:extLst>
          </p:cNvPr>
          <p:cNvSpPr/>
          <p:nvPr/>
        </p:nvSpPr>
        <p:spPr>
          <a:xfrm>
            <a:off x="2475267" y="2892777"/>
            <a:ext cx="646908" cy="276999"/>
          </a:xfrm>
          <a:prstGeom prst="rect">
            <a:avLst/>
          </a:prstGeom>
        </p:spPr>
        <p:txBody>
          <a:bodyPr wrap="none">
            <a:spAutoFit/>
          </a:bodyPr>
          <a:lstStyle/>
          <a:p>
            <a:r>
              <a:rPr lang="en-US" sz="1200" b="1" i="1" dirty="0"/>
              <a:t>v </a:t>
            </a:r>
            <a:r>
              <a:rPr lang="en-US" sz="1200" i="1" dirty="0"/>
              <a:t>(</a:t>
            </a:r>
            <a:r>
              <a:rPr lang="en-US" sz="1200" i="1" dirty="0" err="1"/>
              <a:t>v</a:t>
            </a:r>
            <a:r>
              <a:rPr lang="en-US" sz="1200" i="1" baseline="-25000" dirty="0" err="1"/>
              <a:t>x</a:t>
            </a:r>
            <a:r>
              <a:rPr lang="en-US" sz="1200" i="1" dirty="0" err="1"/>
              <a:t>,v</a:t>
            </a:r>
            <a:r>
              <a:rPr lang="en-US" sz="1200" i="1" baseline="-25000" dirty="0" err="1"/>
              <a:t>z</a:t>
            </a:r>
            <a:r>
              <a:rPr lang="en-US" sz="1200" i="1" dirty="0"/>
              <a:t>)</a:t>
            </a:r>
            <a:endParaRPr lang="en-AU" sz="1200" dirty="0"/>
          </a:p>
        </p:txBody>
      </p:sp>
      <p:sp>
        <p:nvSpPr>
          <p:cNvPr id="23" name="Rectangle 22">
            <a:extLst>
              <a:ext uri="{FF2B5EF4-FFF2-40B4-BE49-F238E27FC236}">
                <a16:creationId xmlns:a16="http://schemas.microsoft.com/office/drawing/2014/main" id="{7880BE8B-2F87-4A08-AB6A-D074927F9FFF}"/>
              </a:ext>
            </a:extLst>
          </p:cNvPr>
          <p:cNvSpPr/>
          <p:nvPr/>
        </p:nvSpPr>
        <p:spPr>
          <a:xfrm>
            <a:off x="2201860" y="3193547"/>
            <a:ext cx="720069" cy="276999"/>
          </a:xfrm>
          <a:prstGeom prst="rect">
            <a:avLst/>
          </a:prstGeom>
        </p:spPr>
        <p:txBody>
          <a:bodyPr wrap="none">
            <a:spAutoFit/>
          </a:bodyPr>
          <a:lstStyle/>
          <a:p>
            <a:r>
              <a:rPr lang="en-US" sz="1200" i="1" dirty="0"/>
              <a:t>P</a:t>
            </a:r>
            <a:r>
              <a:rPr lang="en-US" sz="1200" dirty="0"/>
              <a:t>(</a:t>
            </a:r>
            <a:r>
              <a:rPr lang="en-US" sz="1200" i="1" dirty="0" err="1"/>
              <a:t>x,z,h</a:t>
            </a:r>
            <a:r>
              <a:rPr lang="en-US" sz="1200" dirty="0"/>
              <a:t>)</a:t>
            </a:r>
            <a:r>
              <a:rPr lang="en-US" sz="1200" dirty="0">
                <a:sym typeface="Symbol" panose="05050102010706020507" pitchFamily="18" charset="2"/>
              </a:rPr>
              <a:t></a:t>
            </a:r>
            <a:endParaRPr lang="en-AU" sz="1200" dirty="0"/>
          </a:p>
        </p:txBody>
      </p:sp>
    </p:spTree>
    <p:extLst>
      <p:ext uri="{BB962C8B-B14F-4D97-AF65-F5344CB8AC3E}">
        <p14:creationId xmlns:p14="http://schemas.microsoft.com/office/powerpoint/2010/main" val="15127722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6529</TotalTime>
  <Words>1926</Words>
  <Application>Microsoft Office PowerPoint</Application>
  <PresentationFormat>A4 Paper (210x297 mm)</PresentationFormat>
  <Paragraphs>188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S1 specifications - PSR Project</dc:title>
  <dc:creator>Martin Storey</dc:creator>
  <cp:keywords>PSR S1 draft specifications</cp:keywords>
  <cp:lastModifiedBy>Martin Storey</cp:lastModifiedBy>
  <cp:revision>138</cp:revision>
  <cp:lastPrinted>2019-11-14T01:33:52Z</cp:lastPrinted>
  <dcterms:created xsi:type="dcterms:W3CDTF">2018-03-30T10:21:47Z</dcterms:created>
  <dcterms:modified xsi:type="dcterms:W3CDTF">2020-07-05T17:17:27Z</dcterms:modified>
  <cp:category>Draft for Jessica Eskew</cp:category>
</cp:coreProperties>
</file>