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9144000" cy="5143500" type="screen16x9"/>
  <p:notesSz cx="6858000" cy="9144000"/>
  <p:embeddedFontLst>
    <p:embeddedFont>
      <p:font typeface="Lato" panose="020B0604020202020204" pitchFamily="34" charset="0"/>
      <p:regular r:id="rId14"/>
      <p:bold r:id="rId15"/>
      <p:italic r:id="rId16"/>
      <p:boldItalic r:id="rId17"/>
    </p:embeddedFont>
    <p:embeddedFont>
      <p:font typeface="Playfair Display" panose="000005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93fefea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93fefea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https://www.google.com/url?sa=i&amp;url=http%3A%2F%2Fclipart-library.com%2Fruby-cliparts.html&amp;psig=AOvVaw1PfwYEo5_ix7puY2v_8Eie&amp;ust=1616432093965000&amp;source=images&amp;cd=vfe&amp;ved=0CAIQjRxqFwoTCOCHsPjswe8CFQAAAAAdAAAAABAD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79e1c052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79e1c052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79e1c0527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79e1c0527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a13e04b2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a13e04b2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79e1c05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79e1c05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a39ec07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a39ec07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93fefeac2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93fefeac2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Because he focused on readability, he didn't focus the language running quickly on the computer.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93fefeac2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93fefeac2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93fefeac2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93fefeac2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93fefeac2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93fefeac2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93fefeac2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93fefeac2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tepoint.com/history-ruby/" TargetMode="External"/><Relationship Id="rId7" Type="http://schemas.openxmlformats.org/officeDocument/2006/relationships/hyperlink" Target="https://www.google.com/url?sa=i&amp;url=https%3A%2F%2Fwww.entrepreneur.com%2Farticle%2F235709&amp;psig=AOvVaw2lTi117MCjFJ41fQrzQ7ln&amp;ust=1616595779947000&amp;source=images&amp;cd=vfe&amp;ved=0CAIQjRxqFwoTCLiOm97Oxu8CFQAAAAAdAAAAABAO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Ruby_(programming_language)#Early_concept" TargetMode="External"/><Relationship Id="rId5" Type="http://schemas.openxmlformats.org/officeDocument/2006/relationships/hyperlink" Target="https://www.ruby-lang.org/en/about/" TargetMode="External"/><Relationship Id="rId4" Type="http://schemas.openxmlformats.org/officeDocument/2006/relationships/hyperlink" Target="https://rubygarage.org/blog/history-of-ruby-on-rails-vs-symfony-2#:~:text=Appearing%20in%201995%2C%20Ruby%20was,human%20needs%20above%20computer%20need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096300" y="115565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RUBY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Jess Wyman</a:t>
            </a:r>
            <a:endParaRPr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7083" y="2287775"/>
            <a:ext cx="1229832" cy="70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Classes and Objects Example</a:t>
            </a:r>
            <a:endParaRPr sz="3000"/>
          </a:p>
        </p:txBody>
      </p:sp>
      <p:sp>
        <p:nvSpPr>
          <p:cNvPr id="144" name="Google Shape;14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10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Example Code</a:t>
            </a:r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2"/>
          </p:nvPr>
        </p:nvSpPr>
        <p:spPr>
          <a:xfrm>
            <a:off x="5469450" y="1152475"/>
            <a:ext cx="3362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Output</a:t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68176"/>
            <a:ext cx="5100649" cy="282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9450" y="1587305"/>
            <a:ext cx="3644450" cy="279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Works Cited</a:t>
            </a:r>
            <a:endParaRPr sz="3000"/>
          </a:p>
        </p:txBody>
      </p:sp>
      <p:sp>
        <p:nvSpPr>
          <p:cNvPr id="161" name="Google Shape;161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 u="sng" dirty="0">
                <a:solidFill>
                  <a:schemeClr val="hlink"/>
                </a:solidFill>
                <a:hlinkClick r:id="rId3"/>
              </a:rPr>
              <a:t>https://www.sitepoint.com/history-ruby/</a:t>
            </a:r>
            <a:endParaRPr sz="900" u="sng" dirty="0">
              <a:solidFill>
                <a:schemeClr val="hlink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 u="sng" dirty="0">
                <a:solidFill>
                  <a:schemeClr val="hlink"/>
                </a:solidFill>
                <a:hlinkClick r:id="rId4"/>
              </a:rPr>
              <a:t>https://rubygarage.org/blog/history-of-ruby-on-rails-vs-symfony-2#:~:text=Appearing%20in%201995%2C%20Ruby%20was,human%20needs%20above%20computer%20needs.</a:t>
            </a:r>
            <a:endParaRPr sz="900" u="sng" dirty="0">
              <a:solidFill>
                <a:schemeClr val="hlink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 u="sng" dirty="0">
                <a:solidFill>
                  <a:schemeClr val="hlink"/>
                </a:solidFill>
                <a:hlinkClick r:id="rId5"/>
              </a:rPr>
              <a:t>https://www.ruby-lang.org/en/about/</a:t>
            </a:r>
            <a:endParaRPr sz="900" u="sng" dirty="0">
              <a:solidFill>
                <a:schemeClr val="hlink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 u="sng" dirty="0">
                <a:solidFill>
                  <a:schemeClr val="hlink"/>
                </a:solidFill>
                <a:hlinkClick r:id="rId6"/>
              </a:rPr>
              <a:t>https://en.wikipedia.org/wiki/Ruby_(programming_language)#Early_concept</a:t>
            </a:r>
            <a:endParaRPr sz="900" u="sng" dirty="0">
              <a:solidFill>
                <a:schemeClr val="hlink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 u="sng" dirty="0">
                <a:solidFill>
                  <a:schemeClr val="hlink"/>
                </a:solidFill>
                <a:hlinkClick r:id="rId6"/>
              </a:rPr>
              <a:t>https://www.studytonight.com/ruby/introduction-to-rub</a:t>
            </a:r>
            <a:r>
              <a:rPr lang="en" sz="900" u="sng" dirty="0">
                <a:solidFill>
                  <a:schemeClr val="hlink"/>
                </a:solidFill>
                <a:hlinkClick r:id="rId6"/>
              </a:rPr>
              <a:t>y</a:t>
            </a:r>
            <a:endParaRPr sz="900" u="sng" dirty="0">
              <a:solidFill>
                <a:schemeClr val="hlink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 u="sng" dirty="0">
                <a:solidFill>
                  <a:schemeClr val="hlink"/>
                </a:solidFill>
                <a:hlinkClick r:id="rId7"/>
              </a:rPr>
              <a:t>https://www.google.com/url?sa=i&amp;url=https%3A%2F%2Fwww.entrepreneur.com%2Farticle%2F235709&amp;psig=AOvVaw2lTi117MCjFJ41fQrzQ7ln&amp;ust=1616595779947000&amp;source=images&amp;cd=vfe&amp;ved=0CAIQjRxqFwoTCLiOm97Oxu8CFQAAAAAdAAAAABAO</a:t>
            </a:r>
            <a:endParaRPr sz="900" u="sng" dirty="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258025"/>
            <a:ext cx="43296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Language Development</a:t>
            </a:r>
            <a:endParaRPr sz="3000"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700" y="1180150"/>
            <a:ext cx="43296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Developed by Yukihiro Matsumoto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Wanted an easy-to-use object oriented scripting language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“Natural, not simple”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Used other languages as a guide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Balancing functional programming with imperative programming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Multi-paradigm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Principle of least astonishment</a:t>
            </a:r>
            <a:endParaRPr sz="1700"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9925" y="1013713"/>
            <a:ext cx="3116075" cy="311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History</a:t>
            </a:r>
            <a:endParaRPr sz="3000"/>
          </a:p>
        </p:txBody>
      </p:sp>
      <p:sp>
        <p:nvSpPr>
          <p:cNvPr id="74" name="Google Shape;74;p15"/>
          <p:cNvSpPr/>
          <p:nvPr/>
        </p:nvSpPr>
        <p:spPr>
          <a:xfrm>
            <a:off x="630075" y="1462063"/>
            <a:ext cx="1931400" cy="626100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chemeClr val="accent1"/>
            </a:solidFill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1993: Ruby was born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3606300" y="1462063"/>
            <a:ext cx="1931400" cy="626100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chemeClr val="accent1"/>
            </a:solidFill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1995: First public version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6582525" y="1462063"/>
            <a:ext cx="1931400" cy="626100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chemeClr val="accent1"/>
            </a:solidFill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1998: First homepage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630000" y="2898450"/>
            <a:ext cx="1931400" cy="626100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chemeClr val="accent1"/>
            </a:solidFill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1999: First book on the language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3606300" y="2898438"/>
            <a:ext cx="1931400" cy="626100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chemeClr val="accent1"/>
            </a:solidFill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2005: Ruby on Rails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6582600" y="2898750"/>
            <a:ext cx="1931400" cy="626100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chemeClr val="accent1"/>
            </a:solidFill>
            <a:prstDash val="lg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2008: Ruby reached its peak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0" name="Google Shape;80;p15"/>
          <p:cNvCxnSpPr>
            <a:stCxn id="74" idx="3"/>
            <a:endCxn id="75" idx="1"/>
          </p:cNvCxnSpPr>
          <p:nvPr/>
        </p:nvCxnSpPr>
        <p:spPr>
          <a:xfrm>
            <a:off x="2561475" y="1775113"/>
            <a:ext cx="1044900" cy="600"/>
          </a:xfrm>
          <a:prstGeom prst="curvedConnector3">
            <a:avLst>
              <a:gd name="adj1" fmla="val 49996"/>
            </a:avLst>
          </a:prstGeom>
          <a:noFill/>
          <a:ln w="28575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1" name="Google Shape;81;p15"/>
          <p:cNvCxnSpPr>
            <a:stCxn id="75" idx="3"/>
            <a:endCxn id="76" idx="1"/>
          </p:cNvCxnSpPr>
          <p:nvPr/>
        </p:nvCxnSpPr>
        <p:spPr>
          <a:xfrm>
            <a:off x="5537700" y="1775113"/>
            <a:ext cx="1044900" cy="600"/>
          </a:xfrm>
          <a:prstGeom prst="curvedConnector3">
            <a:avLst>
              <a:gd name="adj1" fmla="val 49996"/>
            </a:avLst>
          </a:prstGeom>
          <a:noFill/>
          <a:ln w="28575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2" name="Google Shape;82;p15"/>
          <p:cNvCxnSpPr>
            <a:stCxn id="76" idx="2"/>
            <a:endCxn id="77" idx="0"/>
          </p:cNvCxnSpPr>
          <p:nvPr/>
        </p:nvCxnSpPr>
        <p:spPr>
          <a:xfrm rot="5400000">
            <a:off x="4166775" y="-482987"/>
            <a:ext cx="810300" cy="5952600"/>
          </a:xfrm>
          <a:prstGeom prst="curvedConnector3">
            <a:avLst>
              <a:gd name="adj1" fmla="val 49999"/>
            </a:avLst>
          </a:prstGeom>
          <a:noFill/>
          <a:ln w="28575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>
            <a:stCxn id="77" idx="3"/>
            <a:endCxn id="78" idx="1"/>
          </p:cNvCxnSpPr>
          <p:nvPr/>
        </p:nvCxnSpPr>
        <p:spPr>
          <a:xfrm>
            <a:off x="2561400" y="3211500"/>
            <a:ext cx="1044900" cy="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4" name="Google Shape;84;p15"/>
          <p:cNvCxnSpPr>
            <a:stCxn id="78" idx="3"/>
            <a:endCxn id="79" idx="1"/>
          </p:cNvCxnSpPr>
          <p:nvPr/>
        </p:nvCxnSpPr>
        <p:spPr>
          <a:xfrm>
            <a:off x="5537700" y="3211488"/>
            <a:ext cx="1044900" cy="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1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77825" y="391350"/>
            <a:ext cx="90663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Companies and Websites Using Ruby / Ruby on Rails</a:t>
            </a:r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Github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Air BnB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Soundcloud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Groupon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Kickstarter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Shopify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Urban Dictionary</a:t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5300" y="1152475"/>
            <a:ext cx="2386999" cy="107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4849" y="1017438"/>
            <a:ext cx="2109044" cy="116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78702" y="2468725"/>
            <a:ext cx="2520200" cy="1680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45988" y="2104313"/>
            <a:ext cx="2479275" cy="141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45400" y="3518000"/>
            <a:ext cx="1526600" cy="152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07800" y="4391800"/>
            <a:ext cx="4024501" cy="53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903522" y="1017460"/>
            <a:ext cx="1413675" cy="141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Language Design</a:t>
            </a:r>
            <a:endParaRPr sz="3000"/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10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The creator wanted an object oriented programming language that was easy and natural to use</a:t>
            </a:r>
            <a:endParaRPr sz="1700"/>
          </a:p>
          <a:p>
            <a:pPr marL="457200" lvl="0" indent="-3365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He accomplished this by emphasize human needs and readability</a:t>
            </a:r>
            <a:endParaRPr sz="170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-3365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Multi-paradigm programming language</a:t>
            </a:r>
            <a:endParaRPr sz="1700"/>
          </a:p>
          <a:p>
            <a:pPr marL="914400" lvl="1" indent="-3365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Can supports procedural, functional, and object oriented programming. </a:t>
            </a:r>
            <a:endParaRPr sz="1700"/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4700" y="661125"/>
            <a:ext cx="2784611" cy="382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Basic Syntax</a:t>
            </a:r>
            <a:endParaRPr sz="3000"/>
          </a:p>
        </p:txBody>
      </p:sp>
      <p:sp>
        <p:nvSpPr>
          <p:cNvPr id="110" name="Google Shape;11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867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Similar to Python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Line breaks and semicolons can be used to represent the end of a statement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Indentation is not meaningful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Instance variables are completely private in the class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Everything is an object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Use puts to print on a new line</a:t>
            </a:r>
            <a:endParaRPr sz="1700"/>
          </a:p>
        </p:txBody>
      </p:sp>
      <p:pic>
        <p:nvPicPr>
          <p:cNvPr id="111" name="Google Shape;111;p18"/>
          <p:cNvPicPr preferRelativeResize="0"/>
          <p:nvPr/>
        </p:nvPicPr>
        <p:blipFill rotWithShape="1">
          <a:blip r:embed="rId3">
            <a:alphaModFix/>
          </a:blip>
          <a:srcRect l="9146" t="35936" r="45232" b="28896"/>
          <a:stretch/>
        </p:blipFill>
        <p:spPr>
          <a:xfrm>
            <a:off x="5553850" y="1913797"/>
            <a:ext cx="3034724" cy="1315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Array Example</a:t>
            </a:r>
            <a:endParaRPr sz="3000"/>
          </a:p>
        </p:txBody>
      </p:sp>
      <p:sp>
        <p:nvSpPr>
          <p:cNvPr id="117" name="Google Shape;11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Example Code </a:t>
            </a:r>
            <a:endParaRPr sz="1800"/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rPr lang="en" sz="1800"/>
              <a:t>     Output</a:t>
            </a:r>
            <a:endParaRPr sz="1800"/>
          </a:p>
        </p:txBody>
      </p:sp>
      <p:pic>
        <p:nvPicPr>
          <p:cNvPr id="119" name="Google Shape;119;p19"/>
          <p:cNvPicPr preferRelativeResize="0"/>
          <p:nvPr/>
        </p:nvPicPr>
        <p:blipFill rotWithShape="1">
          <a:blip r:embed="rId3">
            <a:alphaModFix/>
          </a:blip>
          <a:srcRect t="1980" r="53735"/>
          <a:stretch/>
        </p:blipFill>
        <p:spPr>
          <a:xfrm>
            <a:off x="5604925" y="1772700"/>
            <a:ext cx="3119951" cy="27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50" y="1716538"/>
            <a:ext cx="5124450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311700" y="2374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Loops Example</a:t>
            </a:r>
            <a:endParaRPr sz="3000"/>
          </a:p>
        </p:txBody>
      </p:sp>
      <p:sp>
        <p:nvSpPr>
          <p:cNvPr id="126" name="Google Shape;126;p20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Example Code </a:t>
            </a:r>
            <a:endParaRPr sz="1800"/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2"/>
          </p:nvPr>
        </p:nvSpPr>
        <p:spPr>
          <a:xfrm>
            <a:off x="4832400" y="863550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rPr lang="en" sz="1800"/>
              <a:t>Output</a:t>
            </a:r>
            <a:endParaRPr sz="1800"/>
          </a:p>
        </p:txBody>
      </p:sp>
      <p:pic>
        <p:nvPicPr>
          <p:cNvPr id="128" name="Google Shape;128;p20"/>
          <p:cNvPicPr preferRelativeResize="0"/>
          <p:nvPr/>
        </p:nvPicPr>
        <p:blipFill rotWithShape="1">
          <a:blip r:embed="rId3">
            <a:alphaModFix/>
          </a:blip>
          <a:srcRect b="49346"/>
          <a:stretch/>
        </p:blipFill>
        <p:spPr>
          <a:xfrm>
            <a:off x="311700" y="1426350"/>
            <a:ext cx="4482475" cy="350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0275" y="1609100"/>
            <a:ext cx="272695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Case Statements Example</a:t>
            </a:r>
            <a:endParaRPr sz="3000"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Example Code </a:t>
            </a:r>
            <a:endParaRPr sz="1800"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rPr lang="en" sz="1800"/>
              <a:t>Output</a:t>
            </a:r>
            <a:endParaRPr sz="1800"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6580" y="1775630"/>
            <a:ext cx="3785721" cy="238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875" y="1560575"/>
            <a:ext cx="3638550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404</Words>
  <Application>Microsoft Office PowerPoint</Application>
  <PresentationFormat>On-screen Show (16:9)</PresentationFormat>
  <Paragraphs>59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Playfair Display</vt:lpstr>
      <vt:lpstr>Lato</vt:lpstr>
      <vt:lpstr>Arial</vt:lpstr>
      <vt:lpstr>Coral</vt:lpstr>
      <vt:lpstr>RUBY</vt:lpstr>
      <vt:lpstr>Language Development</vt:lpstr>
      <vt:lpstr>History</vt:lpstr>
      <vt:lpstr>Companies and Websites Using Ruby / Ruby on Rails</vt:lpstr>
      <vt:lpstr>Language Design</vt:lpstr>
      <vt:lpstr>Basic Syntax</vt:lpstr>
      <vt:lpstr>Array Example</vt:lpstr>
      <vt:lpstr>Loops Example</vt:lpstr>
      <vt:lpstr>Case Statements Example</vt:lpstr>
      <vt:lpstr>Classes and Objects Example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</dc:title>
  <cp:lastModifiedBy>Jess Wyman</cp:lastModifiedBy>
  <cp:revision>1</cp:revision>
  <dcterms:modified xsi:type="dcterms:W3CDTF">2022-04-22T06:00:51Z</dcterms:modified>
</cp:coreProperties>
</file>