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17" r:id="rId2"/>
    <p:sldId id="404" r:id="rId3"/>
    <p:sldId id="406" r:id="rId4"/>
    <p:sldId id="407" r:id="rId5"/>
    <p:sldId id="405" r:id="rId6"/>
    <p:sldId id="408" r:id="rId7"/>
  </p:sldIdLst>
  <p:sldSz cx="12195175" cy="6859588"/>
  <p:notesSz cx="7099300" cy="10234613"/>
  <p:custDataLst>
    <p:tags r:id="rId10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8332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8053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7775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02A"/>
    <a:srgbClr val="FFFFFF"/>
    <a:srgbClr val="EAEAEA"/>
    <a:srgbClr val="DDDDDD"/>
    <a:srgbClr val="B2B2B2"/>
    <a:srgbClr val="808080"/>
    <a:srgbClr val="5F5F5F"/>
    <a:srgbClr val="333333"/>
    <a:srgbClr val="1C1C1C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9767" autoAdjust="0"/>
  </p:normalViewPr>
  <p:slideViewPr>
    <p:cSldViewPr>
      <p:cViewPr varScale="1">
        <p:scale>
          <a:sx n="85" d="100"/>
          <a:sy n="85" d="100"/>
        </p:scale>
        <p:origin x="1476" y="84"/>
      </p:cViewPr>
      <p:guideLst>
        <p:guide orient="horz" pos="4248"/>
        <p:guide pos="29"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958" y="-108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notes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1950" y="892175"/>
            <a:ext cx="637857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dirty="0"/>
              <a:t>&lt;</a:t>
            </a:r>
            <a:r>
              <a:rPr lang="en-US" sz="1600" b="0" dirty="0"/>
              <a:t> Exercise type&gt; : 1. </a:t>
            </a:r>
            <a:r>
              <a:rPr lang="de-AT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Research Paper Implementation</a:t>
            </a:r>
            <a:r>
              <a:rPr lang="de-A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en-US" sz="1600" b="0" dirty="0"/>
              <a:t>, 2. Technique Extension/Adaptation, 3. Dataset Visualization</a:t>
            </a:r>
          </a:p>
          <a:p>
            <a:r>
              <a:rPr lang="en-US" sz="1600" b="0" dirty="0"/>
              <a:t>In this template: 1. </a:t>
            </a:r>
            <a:r>
              <a:rPr lang="de-AT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Research Paper Implementation</a:t>
            </a:r>
            <a:r>
              <a:rPr lang="de-A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2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Summarize the algorithms</a:t>
            </a:r>
            <a:r>
              <a:rPr lang="en-US" baseline="0" dirty="0"/>
              <a:t> and concepts described in </a:t>
            </a:r>
            <a:r>
              <a:rPr lang="en-US" baseline="0"/>
              <a:t>the paper.</a:t>
            </a:r>
            <a:endParaRPr lang="en-US" baseline="0" dirty="0"/>
          </a:p>
          <a:p>
            <a:r>
              <a:rPr lang="en-US" baseline="0" dirty="0"/>
              <a:t>If space is available, put some representative image here</a:t>
            </a:r>
          </a:p>
          <a:p>
            <a:endParaRPr lang="en-US" baseline="0" dirty="0"/>
          </a:p>
          <a:p>
            <a:r>
              <a:rPr lang="en-US" baseline="0" dirty="0"/>
              <a:t>~ 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6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what you plan to implement </a:t>
            </a:r>
            <a:r>
              <a:rPr lang="en-AT" baseline="0" dirty="0"/>
              <a:t>–</a:t>
            </a:r>
            <a:r>
              <a:rPr lang="en-US" baseline="0" dirty="0"/>
              <a:t> you do not need to and often should not stick 100% to the algorithm described in the paper. </a:t>
            </a:r>
          </a:p>
          <a:p>
            <a:r>
              <a:rPr lang="en-US" baseline="0" dirty="0"/>
              <a:t>If you do not stick closely to the paper, describe what you omit and / or what you will implement additionally. </a:t>
            </a:r>
          </a:p>
          <a:p>
            <a:r>
              <a:rPr lang="en-US" baseline="0" dirty="0"/>
              <a:t>The design and implementation effort should be proportional to the lab ECTS! Take existing libraries and online examples into account when estimating your effort!</a:t>
            </a:r>
          </a:p>
          <a:p>
            <a:endParaRPr lang="en-US" baseline="0" dirty="0"/>
          </a:p>
          <a:p>
            <a:r>
              <a:rPr lang="en-US" baseline="0" dirty="0"/>
              <a:t>If you have any open questions, put them here! 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Do you have some data already? Describe the relevant aspects of the data (source, size, structure etc.)!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r>
              <a:rPr lang="en-US" baseline="0" dirty="0"/>
              <a:t>If you do not  have data yet, this is a good time to get feedback!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215818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last</a:t>
            </a:r>
            <a:r>
              <a:rPr lang="en-US" baseline="0" dirty="0"/>
              <a:t> slide that remains visible until the next group comes up. </a:t>
            </a:r>
          </a:p>
          <a:p>
            <a:r>
              <a:rPr lang="en-US" baseline="0" dirty="0"/>
              <a:t>A picture would be helpful to support the discussion </a:t>
            </a:r>
            <a:r>
              <a:rPr lang="en-AT" baseline="0" dirty="0">
                <a:sym typeface="Wingdings" panose="05000000000000000000" pitchFamily="2" charset="2"/>
              </a:rPr>
              <a:t></a:t>
            </a:r>
            <a:r>
              <a:rPr lang="en-US" baseline="0">
                <a:sym typeface="Wingdings" panose="05000000000000000000" pitchFamily="2" charset="2"/>
              </a:rPr>
              <a:t> </a:t>
            </a:r>
            <a:endParaRPr lang="en-US" baseline="0" dirty="0"/>
          </a:p>
          <a:p>
            <a:r>
              <a:rPr lang="en-US" baseline="0" dirty="0"/>
              <a:t>Nothing to say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65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89F2C-9202-73EB-AECF-D787EAC70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B1E97C-4C86-8760-9E87-5240C8401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E2AD36-AF39-5D71-3AE7-549B3A400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4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665361" y="610763"/>
            <a:ext cx="319841" cy="5627344"/>
            <a:chOff x="5475" y="54"/>
            <a:chExt cx="216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0" name="Rectangle 191"/>
            <p:cNvSpPr>
              <a:spLocks noChangeArrowheads="1"/>
            </p:cNvSpPr>
            <p:nvPr userDrawn="1"/>
          </p:nvSpPr>
          <p:spPr bwMode="auto">
            <a:xfrm>
              <a:off x="5585" y="16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1" name="Rectangle 193"/>
            <p:cNvSpPr>
              <a:spLocks noChangeArrowheads="1"/>
            </p:cNvSpPr>
            <p:nvPr userDrawn="1"/>
          </p:nvSpPr>
          <p:spPr bwMode="auto">
            <a:xfrm>
              <a:off x="5585" y="10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2" name="Rectangle 194"/>
            <p:cNvSpPr>
              <a:spLocks noChangeArrowheads="1"/>
            </p:cNvSpPr>
            <p:nvPr userDrawn="1"/>
          </p:nvSpPr>
          <p:spPr bwMode="auto">
            <a:xfrm>
              <a:off x="5637" y="10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3" name="Rectangle 195"/>
            <p:cNvSpPr>
              <a:spLocks noChangeArrowheads="1"/>
            </p:cNvSpPr>
            <p:nvPr userDrawn="1"/>
          </p:nvSpPr>
          <p:spPr bwMode="auto">
            <a:xfrm>
              <a:off x="5531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4" name="Rectangle 196"/>
            <p:cNvSpPr>
              <a:spLocks noChangeArrowheads="1"/>
            </p:cNvSpPr>
            <p:nvPr userDrawn="1"/>
          </p:nvSpPr>
          <p:spPr bwMode="auto">
            <a:xfrm>
              <a:off x="5585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5" name="Rectangle 197"/>
            <p:cNvSpPr>
              <a:spLocks noChangeArrowheads="1"/>
            </p:cNvSpPr>
            <p:nvPr userDrawn="1"/>
          </p:nvSpPr>
          <p:spPr bwMode="auto">
            <a:xfrm>
              <a:off x="5637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6" name="Rectangle 198"/>
            <p:cNvSpPr>
              <a:spLocks noChangeArrowheads="1"/>
            </p:cNvSpPr>
            <p:nvPr userDrawn="1"/>
          </p:nvSpPr>
          <p:spPr bwMode="auto">
            <a:xfrm>
              <a:off x="5479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239248" y="76226"/>
            <a:ext cx="11258940" cy="2555839"/>
          </a:xfrm>
        </p:spPr>
        <p:txBody>
          <a:bodyPr anchor="b" anchorCtr="1"/>
          <a:lstStyle>
            <a:lvl1pPr algn="ctr">
              <a:defRPr sz="4000" b="1">
                <a:solidFill>
                  <a:srgbClr val="006599"/>
                </a:solidFill>
              </a:defRPr>
            </a:lvl1pPr>
          </a:lstStyle>
          <a:p>
            <a:r>
              <a:rPr lang="de-AT" dirty="0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239248" y="3074354"/>
            <a:ext cx="11258940" cy="1440196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200"/>
            </a:lvl1pPr>
          </a:lstStyle>
          <a:p>
            <a:r>
              <a:rPr lang="de-AT" dirty="0"/>
              <a:t>Click to edit Master subtitle style</a:t>
            </a:r>
          </a:p>
        </p:txBody>
      </p:sp>
      <p:grpSp>
        <p:nvGrpSpPr>
          <p:cNvPr id="201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2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3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4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5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6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7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8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9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9245" y="4775200"/>
            <a:ext cx="11258942" cy="1423988"/>
          </a:xfrm>
        </p:spPr>
        <p:txBody>
          <a:bodyPr/>
          <a:lstStyle>
            <a:lvl1pPr marL="0" indent="0" algn="ctr">
              <a:buNone/>
              <a:tabLst>
                <a:tab pos="457162" algn="l"/>
              </a:tabLst>
              <a:defRPr sz="2400" b="0">
                <a:solidFill>
                  <a:srgbClr val="5F5F5F"/>
                </a:solidFill>
              </a:defRPr>
            </a:lvl1pPr>
          </a:lstStyle>
          <a:p>
            <a:r>
              <a:rPr lang="de-AT" kern="0" dirty="0">
                <a:solidFill>
                  <a:srgbClr val="5F5F5F"/>
                </a:solidFill>
              </a:rPr>
              <a:t>Click to edit Master affiliation</a:t>
            </a:r>
            <a:r>
              <a:rPr lang="de-AT" kern="0" baseline="0" dirty="0">
                <a:solidFill>
                  <a:srgbClr val="5F5F5F"/>
                </a:solidFill>
              </a:rPr>
              <a:t> </a:t>
            </a:r>
            <a:r>
              <a:rPr lang="de-AT" kern="0" dirty="0">
                <a:solidFill>
                  <a:srgbClr val="5F5F5F"/>
                </a:solidFill>
              </a:rPr>
              <a:t>style</a:t>
            </a:r>
          </a:p>
        </p:txBody>
      </p:sp>
      <p:pic>
        <p:nvPicPr>
          <p:cNvPr id="217" name="Picture 2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189" y="182438"/>
            <a:ext cx="372088" cy="373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b="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Hint:       Do NOT use bullet lists wherever possible!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799496"/>
            <a:ext cx="12195175" cy="6060092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6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1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4463"/>
            <a:ext cx="10513168" cy="7574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562" y="908261"/>
            <a:ext cx="5803294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599" y="908261"/>
            <a:ext cx="5805411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4560" y="6513443"/>
            <a:ext cx="4943439" cy="30169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5175" cy="799496"/>
          </a:xfrm>
          <a:prstGeom prst="rect">
            <a:avLst/>
          </a:prstGeom>
          <a:solidFill>
            <a:srgbClr val="0065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841004" y="42082"/>
            <a:ext cx="10513168" cy="75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563" y="914886"/>
            <a:ext cx="11849688" cy="547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Text</a:t>
            </a:r>
          </a:p>
          <a:p>
            <a:pPr lvl="1"/>
            <a:r>
              <a:rPr lang="de-AT" dirty="0"/>
              <a:t>Text</a:t>
            </a:r>
          </a:p>
          <a:p>
            <a:pPr lvl="2"/>
            <a:r>
              <a:rPr lang="de-AT" dirty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560" y="6513443"/>
            <a:ext cx="4943439" cy="30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77736" y="6508672"/>
            <a:ext cx="1439708" cy="30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19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1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 bwMode="auto">
          <a:xfrm>
            <a:off x="10621399" y="1112938"/>
            <a:ext cx="985020" cy="981522"/>
          </a:xfrm>
          <a:prstGeom prst="rect">
            <a:avLst/>
          </a:prstGeom>
          <a:solidFill>
            <a:srgbClr val="FFFFFF">
              <a:alpha val="30196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://www.tuwien.ac.at/fileadmin/t/tuwien/downloads/cd/CD_NEU_2009/TU_Logos_2009/TU_Signet_white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193" y="91283"/>
            <a:ext cx="617839" cy="6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7" r:id="rId3"/>
    <p:sldLayoutId id="2147483867" r:id="rId4"/>
    <p:sldLayoutId id="2147483864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5pPr>
      <a:lvl6pPr marL="60967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6pPr>
      <a:lvl7pPr marL="121934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7pPr>
      <a:lvl8pPr marL="1829014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8pPr>
      <a:lvl9pPr marL="243868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9pPr>
    </p:titleStyle>
    <p:bodyStyle>
      <a:lvl1pPr marL="357158" indent="-35715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Tx/>
        <a:buBlip>
          <a:blip r:embed="rId8"/>
        </a:buBlip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89845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5000"/>
        <a:buFontTx/>
        <a:buBlip>
          <a:blip r:embed="rId8"/>
        </a:buBlip>
        <a:defRPr sz="3000">
          <a:solidFill>
            <a:schemeClr val="tx1"/>
          </a:solidFill>
          <a:latin typeface="Calibri" pitchFamily="34" charset="0"/>
        </a:defRPr>
      </a:lvl2pPr>
      <a:lvl3pPr marL="143498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0000"/>
        <a:buFontTx/>
        <a:buBlip>
          <a:blip r:embed="rId8"/>
        </a:buBlip>
        <a:defRPr sz="2800">
          <a:solidFill>
            <a:schemeClr val="tx1"/>
          </a:solidFill>
          <a:latin typeface="Calibri" pitchFamily="34" charset="0"/>
        </a:defRPr>
      </a:lvl3pPr>
      <a:lvl4pPr marL="1438155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500">
          <a:solidFill>
            <a:schemeClr val="tx1"/>
          </a:solidFill>
          <a:latin typeface="Calibri" pitchFamily="34" charset="0"/>
        </a:defRPr>
      </a:lvl4pPr>
      <a:lvl5pPr marL="1793726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200">
          <a:solidFill>
            <a:schemeClr val="tx1"/>
          </a:solidFill>
          <a:latin typeface="Calibri" pitchFamily="34" charset="0"/>
        </a:defRPr>
      </a:lvl5pPr>
      <a:lvl6pPr marL="3596637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6pPr>
      <a:lvl7pPr marL="420630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7pPr>
      <a:lvl8pPr marL="481597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8pPr>
      <a:lvl9pPr marL="5425650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4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14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685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56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2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69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368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perience.arcgis.com/experience/5cb119c71c6c4f8a89b837bf5cf353b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36227" y="3285778"/>
            <a:ext cx="11258940" cy="2088231"/>
          </a:xfrm>
        </p:spPr>
        <p:txBody>
          <a:bodyPr/>
          <a:lstStyle/>
          <a:p>
            <a:r>
              <a:rPr lang="en-US" sz="4400" b="0" dirty="0"/>
              <a:t>VU </a:t>
            </a:r>
            <a:r>
              <a:rPr lang="en-US" sz="4400" b="0" dirty="0" err="1"/>
              <a:t>Visualisierung</a:t>
            </a:r>
            <a:r>
              <a:rPr lang="en-US" sz="4400" b="0" dirty="0"/>
              <a:t> 2 (186.833)</a:t>
            </a:r>
            <a:br>
              <a:rPr lang="en-US" sz="4400" dirty="0"/>
            </a:br>
            <a:r>
              <a:rPr lang="en-GB" sz="4400" dirty="0"/>
              <a:t>Implementation of </a:t>
            </a:r>
            <a:r>
              <a:rPr lang="en-GB" sz="4400" dirty="0" err="1"/>
              <a:t>Mulitlevel</a:t>
            </a:r>
            <a:r>
              <a:rPr lang="en-GB" sz="4400" dirty="0"/>
              <a:t> Visualization of Aggregated Geo-Networks</a:t>
            </a:r>
            <a:br>
              <a:rPr lang="en-GB" sz="4400" dirty="0"/>
            </a:br>
            <a:r>
              <a:rPr lang="de-DE" sz="2800" b="0" dirty="0"/>
              <a:t>Topic </a:t>
            </a:r>
            <a:r>
              <a:rPr lang="de-DE" sz="2800" b="0" dirty="0" err="1"/>
              <a:t>presentation</a:t>
            </a:r>
            <a:endParaRPr lang="de-AT" b="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36227" y="5135239"/>
            <a:ext cx="11258940" cy="1080121"/>
          </a:xfrm>
        </p:spPr>
        <p:txBody>
          <a:bodyPr/>
          <a:lstStyle/>
          <a:p>
            <a:pPr eaLnBrk="1" hangingPunct="1"/>
            <a:r>
              <a:rPr lang="en-US" i="1" dirty="0" err="1"/>
              <a:t>Xxx</a:t>
            </a:r>
            <a:r>
              <a:rPr lang="en-US" i="1" dirty="0"/>
              <a:t> / xxx, Jessica Hieb / 12421440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9245" y="6215360"/>
            <a:ext cx="11258942" cy="958850"/>
          </a:xfrm>
        </p:spPr>
        <p:txBody>
          <a:bodyPr/>
          <a:lstStyle/>
          <a:p>
            <a:r>
              <a:rPr lang="de-AT" dirty="0"/>
              <a:t>Institute of Visual Computing &amp; Human-Centered Technology, TU Wien, Austria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CEEB1-9728-B2A2-5779-F60270029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208" y="189434"/>
            <a:ext cx="4388977" cy="2448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A81B49-919E-E1AA-299B-8545792DB225}"/>
              </a:ext>
            </a:extLst>
          </p:cNvPr>
          <p:cNvSpPr txBox="1"/>
          <p:nvPr/>
        </p:nvSpPr>
        <p:spPr>
          <a:xfrm>
            <a:off x="4569668" y="2588103"/>
            <a:ext cx="2592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Calibri" panose="020F0502020204030204" pitchFamily="34" charset="0"/>
              </a:rPr>
              <a:t>Case </a:t>
            </a:r>
            <a:r>
              <a:rPr lang="de-DE" sz="1200" dirty="0" err="1">
                <a:latin typeface="Calibri" panose="020F0502020204030204" pitchFamily="34" charset="0"/>
              </a:rPr>
              <a:t>study</a:t>
            </a:r>
            <a:r>
              <a:rPr lang="de-DE" sz="1200" dirty="0">
                <a:latin typeface="Calibri" panose="020F0502020204030204" pitchFamily="34" charset="0"/>
              </a:rPr>
              <a:t> on </a:t>
            </a:r>
            <a:r>
              <a:rPr lang="de-DE" sz="1200" dirty="0" err="1">
                <a:latin typeface="Calibri" panose="020F0502020204030204" pitchFamily="34" charset="0"/>
              </a:rPr>
              <a:t>JamCas</a:t>
            </a:r>
            <a:r>
              <a:rPr lang="de-DE" sz="1200" dirty="0">
                <a:latin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</a:rPr>
              <a:t>dataset</a:t>
            </a:r>
            <a:r>
              <a:rPr lang="de-DE" sz="1200" dirty="0">
                <a:latin typeface="Calibri" panose="020F0502020204030204" pitchFamily="34" charset="0"/>
              </a:rPr>
              <a:t> </a:t>
            </a:r>
            <a:r>
              <a:rPr lang="de-DE" sz="1200" dirty="0" err="1">
                <a:latin typeface="Calibri" panose="020F0502020204030204" pitchFamily="34" charset="0"/>
              </a:rPr>
              <a:t>from</a:t>
            </a:r>
            <a:r>
              <a:rPr lang="de-DE" sz="1200" dirty="0">
                <a:latin typeface="Calibri" panose="020F0502020204030204" pitchFamily="34" charset="0"/>
              </a:rPr>
              <a:t> [1]</a:t>
            </a:r>
            <a:endParaRPr lang="en-GB" sz="1200" dirty="0" err="1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7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Article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Enter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 </a:t>
            </a:r>
            <a:r>
              <a:rPr lang="de-AT" dirty="0" err="1"/>
              <a:t>here</a:t>
            </a:r>
            <a:endParaRPr lang="de-AT" dirty="0"/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2883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419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WebGPU</a:t>
            </a:r>
            <a:r>
              <a:rPr lang="en-US" dirty="0"/>
              <a:t> / D3</a:t>
            </a:r>
          </a:p>
          <a:p>
            <a:r>
              <a:rPr lang="en-US" dirty="0"/>
              <a:t>Focus on Europe and data from 2024</a:t>
            </a:r>
          </a:p>
          <a:p>
            <a:r>
              <a:rPr lang="en-US" dirty="0"/>
              <a:t>Data sources: World Meteorological </a:t>
            </a:r>
            <a:r>
              <a:rPr lang="en-US" dirty="0" err="1"/>
              <a:t>Organisation</a:t>
            </a:r>
            <a:r>
              <a:rPr lang="en-US" dirty="0"/>
              <a:t>, </a:t>
            </a:r>
            <a:r>
              <a:rPr lang="en-GB" dirty="0"/>
              <a:t>Extreme Events in 2024: </a:t>
            </a:r>
            <a:r>
              <a:rPr lang="en-GB" dirty="0">
                <a:hlinkClick r:id="rId3"/>
              </a:rPr>
              <a:t>2024 Extreme Events Dashboard</a:t>
            </a:r>
            <a:r>
              <a:rPr lang="en-GB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113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Zikun</a:t>
            </a:r>
            <a:r>
              <a:rPr lang="en-GB" dirty="0"/>
              <a:t> Deng , Shifu Chen, Xiao Xie , </a:t>
            </a:r>
            <a:r>
              <a:rPr lang="en-GB" dirty="0" err="1"/>
              <a:t>Guodao</a:t>
            </a:r>
            <a:r>
              <a:rPr lang="en-GB" dirty="0"/>
              <a:t> Sun , </a:t>
            </a:r>
            <a:r>
              <a:rPr lang="en-GB" dirty="0" err="1"/>
              <a:t>Mingliang</a:t>
            </a:r>
            <a:r>
              <a:rPr lang="en-GB" dirty="0"/>
              <a:t> Xu , Di Weng , and </a:t>
            </a:r>
            <a:r>
              <a:rPr lang="en-GB" dirty="0" err="1"/>
              <a:t>Yingcai</a:t>
            </a:r>
            <a:r>
              <a:rPr lang="en-GB" dirty="0"/>
              <a:t> Wu</a:t>
            </a:r>
            <a:endParaRPr lang="en-US" dirty="0"/>
          </a:p>
          <a:p>
            <a:pPr marL="0" indent="0">
              <a:buNone/>
            </a:pPr>
            <a:r>
              <a:rPr lang="en-GB" sz="3600" b="1" dirty="0"/>
              <a:t>Multilevel Visual Analysis of Aggregate Geo-Networks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Journal / Proceedings (+ Issue / Volume) </a:t>
            </a:r>
          </a:p>
          <a:p>
            <a:pPr marL="0" indent="0">
              <a:buNone/>
            </a:pPr>
            <a:r>
              <a:rPr lang="en-US" dirty="0"/>
              <a:t>2024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438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0AF67-9648-A761-6A3D-6391EF24E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0287-97E8-CF8A-3070-A4F5B18D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CCAFA-5C01-BAD4-413F-E8355F806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GB" dirty="0"/>
              <a:t>Z. Deng </a:t>
            </a:r>
            <a:r>
              <a:rPr lang="en-GB" i="1" dirty="0"/>
              <a:t>et al</a:t>
            </a:r>
            <a:r>
              <a:rPr lang="en-GB" dirty="0"/>
              <a:t>., "Multilevel Visual Analysis of Aggregate Geo-Networks," in </a:t>
            </a:r>
            <a:r>
              <a:rPr lang="en-GB" i="1" dirty="0"/>
              <a:t>IEEE Transactions on Visualization and Computer Graphics</a:t>
            </a:r>
            <a:r>
              <a:rPr lang="en-GB" dirty="0"/>
              <a:t>, vol. 30, no. 7, pp. 3135-3150, July 2024.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B53E9-C954-C5B0-9C35-9541E6C63B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24F39-CEB2-72BD-D700-2A8920BFF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30031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ICG-Standard">
      <a:dk1>
        <a:srgbClr val="000000"/>
      </a:dk1>
      <a:lt1>
        <a:srgbClr val="FFFFFF"/>
      </a:lt1>
      <a:dk2>
        <a:srgbClr val="FFFFFF"/>
      </a:dk2>
      <a:lt2>
        <a:srgbClr val="006599"/>
      </a:lt2>
      <a:accent1>
        <a:srgbClr val="006599"/>
      </a:accent1>
      <a:accent2>
        <a:srgbClr val="C32D9B"/>
      </a:accent2>
      <a:accent3>
        <a:srgbClr val="FFFFFF"/>
      </a:accent3>
      <a:accent4>
        <a:srgbClr val="000000"/>
      </a:accent4>
      <a:accent5>
        <a:srgbClr val="00B050"/>
      </a:accent5>
      <a:accent6>
        <a:srgbClr val="FF0000"/>
      </a:accent6>
      <a:hlink>
        <a:srgbClr val="3333CC"/>
      </a:hlink>
      <a:folHlink>
        <a:srgbClr val="8484E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28575" cap="flat" cmpd="sng" algn="ctr">
          <a:solidFill>
            <a:schemeClr val="accent5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800" dirty="0" err="1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438</Words>
  <Application>Microsoft Office PowerPoint</Application>
  <PresentationFormat>Custom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Wingdings</vt:lpstr>
      <vt:lpstr>Arial</vt:lpstr>
      <vt:lpstr>Times New Roman</vt:lpstr>
      <vt:lpstr>Calibri</vt:lpstr>
      <vt:lpstr>Blends</vt:lpstr>
      <vt:lpstr>VU Visualisierung 2 (186.833) Implementation of Mulitlevel Visualization of Aggregated Geo-Networks Topic presentation</vt:lpstr>
      <vt:lpstr>Short Article Summary</vt:lpstr>
      <vt:lpstr>Concept</vt:lpstr>
      <vt:lpstr>Implementation &amp; Data</vt:lpstr>
      <vt:lpstr>Group Name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2025-10-25T13:19:20Z</dcterms:modified>
</cp:coreProperties>
</file>