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2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vais-jessy" userId="0d4c5245-59ae-4904-b41e-fc9667bedbf0" providerId="ADAL" clId="{5F660429-5512-476D-B0FA-BF4E1E0ACF41}"/>
    <pc:docChg chg="modSld">
      <pc:chgData name="Gervais-jessy" userId="0d4c5245-59ae-4904-b41e-fc9667bedbf0" providerId="ADAL" clId="{5F660429-5512-476D-B0FA-BF4E1E0ACF41}" dt="2023-03-05T13:45:02.659" v="84" actId="1076"/>
      <pc:docMkLst>
        <pc:docMk/>
      </pc:docMkLst>
      <pc:sldChg chg="addSp modSp mod">
        <pc:chgData name="Gervais-jessy" userId="0d4c5245-59ae-4904-b41e-fc9667bedbf0" providerId="ADAL" clId="{5F660429-5512-476D-B0FA-BF4E1E0ACF41}" dt="2023-03-05T13:41:06.483" v="48" actId="1076"/>
        <pc:sldMkLst>
          <pc:docMk/>
          <pc:sldMk cId="2331570966" sldId="256"/>
        </pc:sldMkLst>
        <pc:spChg chg="mod">
          <ac:chgData name="Gervais-jessy" userId="0d4c5245-59ae-4904-b41e-fc9667bedbf0" providerId="ADAL" clId="{5F660429-5512-476D-B0FA-BF4E1E0ACF41}" dt="2023-03-05T13:40:58.251" v="47" actId="1076"/>
          <ac:spMkLst>
            <pc:docMk/>
            <pc:sldMk cId="2331570966" sldId="256"/>
            <ac:spMk id="2" creationId="{04478D17-EF9B-4297-BCEE-5398EDA9B1C9}"/>
          </ac:spMkLst>
        </pc:spChg>
        <pc:spChg chg="mod">
          <ac:chgData name="Gervais-jessy" userId="0d4c5245-59ae-4904-b41e-fc9667bedbf0" providerId="ADAL" clId="{5F660429-5512-476D-B0FA-BF4E1E0ACF41}" dt="2023-03-05T13:41:06.483" v="48" actId="1076"/>
          <ac:spMkLst>
            <pc:docMk/>
            <pc:sldMk cId="2331570966" sldId="256"/>
            <ac:spMk id="3" creationId="{37268340-17E3-4838-B1B0-8B2E7D5FC7BE}"/>
          </ac:spMkLst>
        </pc:spChg>
        <pc:spChg chg="add mod">
          <ac:chgData name="Gervais-jessy" userId="0d4c5245-59ae-4904-b41e-fc9667bedbf0" providerId="ADAL" clId="{5F660429-5512-476D-B0FA-BF4E1E0ACF41}" dt="2023-03-05T13:40:20.021" v="44" actId="1076"/>
          <ac:spMkLst>
            <pc:docMk/>
            <pc:sldMk cId="2331570966" sldId="256"/>
            <ac:spMk id="5" creationId="{ABCCF67E-3A12-4D68-80C7-8BA2D2C3E9ED}"/>
          </ac:spMkLst>
        </pc:spChg>
      </pc:sldChg>
      <pc:sldChg chg="modSp mod">
        <pc:chgData name="Gervais-jessy" userId="0d4c5245-59ae-4904-b41e-fc9667bedbf0" providerId="ADAL" clId="{5F660429-5512-476D-B0FA-BF4E1E0ACF41}" dt="2023-03-05T13:45:02.659" v="84" actId="1076"/>
        <pc:sldMkLst>
          <pc:docMk/>
          <pc:sldMk cId="4058902017" sldId="257"/>
        </pc:sldMkLst>
        <pc:spChg chg="mod">
          <ac:chgData name="Gervais-jessy" userId="0d4c5245-59ae-4904-b41e-fc9667bedbf0" providerId="ADAL" clId="{5F660429-5512-476D-B0FA-BF4E1E0ACF41}" dt="2023-03-05T13:45:02.659" v="84" actId="1076"/>
          <ac:spMkLst>
            <pc:docMk/>
            <pc:sldMk cId="4058902017" sldId="257"/>
            <ac:spMk id="2" creationId="{336186AA-B232-4CFB-A6FA-57719873B5CF}"/>
          </ac:spMkLst>
        </pc:spChg>
        <pc:spChg chg="mod">
          <ac:chgData name="Gervais-jessy" userId="0d4c5245-59ae-4904-b41e-fc9667bedbf0" providerId="ADAL" clId="{5F660429-5512-476D-B0FA-BF4E1E0ACF41}" dt="2023-03-05T13:44:58.883" v="83" actId="1076"/>
          <ac:spMkLst>
            <pc:docMk/>
            <pc:sldMk cId="4058902017" sldId="257"/>
            <ac:spMk id="4" creationId="{04210772-7EB0-4167-A37B-98F49C90530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ournaldunet.fr/business/dictionnaire-du-marketing/1504785-marque-definition-synonymes-exempl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78D17-EF9B-4297-BCEE-5398EDA9B1C9}"/>
              </a:ext>
            </a:extLst>
          </p:cNvPr>
          <p:cNvSpPr>
            <a:spLocks noGrp="1"/>
          </p:cNvSpPr>
          <p:nvPr>
            <p:ph type="ctrTitle"/>
          </p:nvPr>
        </p:nvSpPr>
        <p:spPr>
          <a:xfrm>
            <a:off x="1304706" y="1580389"/>
            <a:ext cx="9582587" cy="2677648"/>
          </a:xfrm>
        </p:spPr>
        <p:txBody>
          <a:bodyPr/>
          <a:lstStyle/>
          <a:p>
            <a:r>
              <a:rPr lang="fr-FR" dirty="0"/>
              <a:t>LES STRATEGIES MARKETING</a:t>
            </a:r>
          </a:p>
        </p:txBody>
      </p:sp>
      <p:sp>
        <p:nvSpPr>
          <p:cNvPr id="3" name="Sous-titre 2">
            <a:extLst>
              <a:ext uri="{FF2B5EF4-FFF2-40B4-BE49-F238E27FC236}">
                <a16:creationId xmlns:a16="http://schemas.microsoft.com/office/drawing/2014/main" id="{37268340-17E3-4838-B1B0-8B2E7D5FC7BE}"/>
              </a:ext>
            </a:extLst>
          </p:cNvPr>
          <p:cNvSpPr>
            <a:spLocks noGrp="1"/>
          </p:cNvSpPr>
          <p:nvPr>
            <p:ph type="subTitle" idx="1"/>
          </p:nvPr>
        </p:nvSpPr>
        <p:spPr>
          <a:xfrm>
            <a:off x="1341385" y="2167345"/>
            <a:ext cx="8825658" cy="861420"/>
          </a:xfrm>
        </p:spPr>
        <p:txBody>
          <a:bodyPr/>
          <a:lstStyle/>
          <a:p>
            <a:r>
              <a:rPr lang="fr-FR" dirty="0"/>
              <a:t>Présentation sur :</a:t>
            </a:r>
          </a:p>
        </p:txBody>
      </p:sp>
      <p:sp>
        <p:nvSpPr>
          <p:cNvPr id="5" name="ZoneTexte 4">
            <a:extLst>
              <a:ext uri="{FF2B5EF4-FFF2-40B4-BE49-F238E27FC236}">
                <a16:creationId xmlns:a16="http://schemas.microsoft.com/office/drawing/2014/main" id="{ABCCF67E-3A12-4D68-80C7-8BA2D2C3E9ED}"/>
              </a:ext>
            </a:extLst>
          </p:cNvPr>
          <p:cNvSpPr txBox="1"/>
          <p:nvPr/>
        </p:nvSpPr>
        <p:spPr>
          <a:xfrm>
            <a:off x="7757974" y="5524135"/>
            <a:ext cx="3565494" cy="369332"/>
          </a:xfrm>
          <a:prstGeom prst="rect">
            <a:avLst/>
          </a:prstGeom>
          <a:noFill/>
        </p:spPr>
        <p:txBody>
          <a:bodyPr wrap="square">
            <a:spAutoFit/>
          </a:bodyPr>
          <a:lstStyle/>
          <a:p>
            <a:r>
              <a:rPr lang="fr-FR" dirty="0">
                <a:solidFill>
                  <a:schemeClr val="bg1"/>
                </a:solidFill>
              </a:rPr>
              <a:t>Présenté par Epiphane DJAKO</a:t>
            </a:r>
          </a:p>
        </p:txBody>
      </p:sp>
    </p:spTree>
    <p:extLst>
      <p:ext uri="{BB962C8B-B14F-4D97-AF65-F5344CB8AC3E}">
        <p14:creationId xmlns:p14="http://schemas.microsoft.com/office/powerpoint/2010/main" val="233157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49BDC-D502-4E2E-8C0F-9DBCD0564841}"/>
              </a:ext>
            </a:extLst>
          </p:cNvPr>
          <p:cNvSpPr>
            <a:spLocks noGrp="1"/>
          </p:cNvSpPr>
          <p:nvPr>
            <p:ph type="title"/>
          </p:nvPr>
        </p:nvSpPr>
        <p:spPr/>
        <p:txBody>
          <a:bodyPr/>
          <a:lstStyle/>
          <a:p>
            <a:r>
              <a:rPr lang="fr-FR" dirty="0"/>
              <a:t>Le marketing direct</a:t>
            </a:r>
          </a:p>
        </p:txBody>
      </p:sp>
      <p:sp>
        <p:nvSpPr>
          <p:cNvPr id="3" name="Espace réservé du contenu 2">
            <a:extLst>
              <a:ext uri="{FF2B5EF4-FFF2-40B4-BE49-F238E27FC236}">
                <a16:creationId xmlns:a16="http://schemas.microsoft.com/office/drawing/2014/main" id="{6E31B70D-224C-4266-9A49-DF0E39E521A3}"/>
              </a:ext>
            </a:extLst>
          </p:cNvPr>
          <p:cNvSpPr>
            <a:spLocks noGrp="1"/>
          </p:cNvSpPr>
          <p:nvPr>
            <p:ph idx="1"/>
          </p:nvPr>
        </p:nvSpPr>
        <p:spPr>
          <a:xfrm>
            <a:off x="1154954" y="2914219"/>
            <a:ext cx="8825659" cy="3416300"/>
          </a:xfrm>
        </p:spPr>
        <p:txBody>
          <a:bodyPr>
            <a:normAutofit fontScale="92500" lnSpcReduction="10000"/>
          </a:bodyPr>
          <a:lstStyle/>
          <a:p>
            <a:pPr marL="0" indent="0" algn="just">
              <a:buNone/>
            </a:pPr>
            <a:r>
              <a:rPr lang="fr-FR" sz="2000" dirty="0"/>
              <a:t>Le marketing direct est une activité de marketing où une entreprise communique directement avec un client potentiel par courrier, courriels, dépliants, appels téléphoniques, messages texte ou autres outils. C’est une stratégie qui permet d'adresser un message personnalisé à des clients ou à des prospects suscitant une réaction immédiate et mesurable</a:t>
            </a:r>
          </a:p>
          <a:p>
            <a:pPr marL="0" indent="0" algn="just">
              <a:buNone/>
            </a:pPr>
            <a:r>
              <a:rPr lang="fr-FR" sz="2000" dirty="0"/>
              <a:t>Les outils sont :</a:t>
            </a:r>
          </a:p>
          <a:p>
            <a:pPr marL="0" indent="0" algn="just">
              <a:buNone/>
            </a:pPr>
            <a:r>
              <a:rPr lang="fr-FR" sz="2000" dirty="0"/>
              <a:t>L'email marketing : simple et moins onéreux ;</a:t>
            </a:r>
          </a:p>
          <a:p>
            <a:pPr marL="0" indent="0" algn="just">
              <a:buNone/>
            </a:pPr>
            <a:r>
              <a:rPr lang="fr-FR" sz="2000" dirty="0"/>
              <a:t>Le mailing postal: pratique pour le publipostage et l'envoi multiple ;</a:t>
            </a:r>
          </a:p>
          <a:p>
            <a:pPr marL="0" indent="0" algn="just">
              <a:buNone/>
            </a:pPr>
            <a:r>
              <a:rPr lang="fr-FR" sz="2000" dirty="0"/>
              <a:t>Le phoning: efficace pour prendre un rendez-vous ;</a:t>
            </a:r>
          </a:p>
          <a:p>
            <a:pPr marL="0" indent="0" algn="just">
              <a:buNone/>
            </a:pPr>
            <a:r>
              <a:rPr lang="fr-FR" sz="2000" dirty="0"/>
              <a:t>Le marketing mobile.</a:t>
            </a:r>
          </a:p>
        </p:txBody>
      </p:sp>
    </p:spTree>
    <p:extLst>
      <p:ext uri="{BB962C8B-B14F-4D97-AF65-F5344CB8AC3E}">
        <p14:creationId xmlns:p14="http://schemas.microsoft.com/office/powerpoint/2010/main" val="42607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6A91D-B063-488D-B429-9350EDB3BA91}"/>
              </a:ext>
            </a:extLst>
          </p:cNvPr>
          <p:cNvSpPr>
            <a:spLocks noGrp="1"/>
          </p:cNvSpPr>
          <p:nvPr>
            <p:ph type="title"/>
          </p:nvPr>
        </p:nvSpPr>
        <p:spPr/>
        <p:txBody>
          <a:bodyPr/>
          <a:lstStyle/>
          <a:p>
            <a:r>
              <a:rPr lang="fr-FR" sz="3600" dirty="0"/>
              <a:t>Le marketing d’influence </a:t>
            </a:r>
            <a:br>
              <a:rPr lang="fr-FR" sz="3600" dirty="0"/>
            </a:br>
            <a:endParaRPr lang="fr-FR" dirty="0"/>
          </a:p>
        </p:txBody>
      </p:sp>
      <p:sp>
        <p:nvSpPr>
          <p:cNvPr id="3" name="Espace réservé du contenu 2">
            <a:extLst>
              <a:ext uri="{FF2B5EF4-FFF2-40B4-BE49-F238E27FC236}">
                <a16:creationId xmlns:a16="http://schemas.microsoft.com/office/drawing/2014/main" id="{8E0AAE05-9737-4E20-B703-B7DBE5A65247}"/>
              </a:ext>
            </a:extLst>
          </p:cNvPr>
          <p:cNvSpPr>
            <a:spLocks noGrp="1"/>
          </p:cNvSpPr>
          <p:nvPr>
            <p:ph idx="1"/>
          </p:nvPr>
        </p:nvSpPr>
        <p:spPr/>
        <p:txBody>
          <a:bodyPr>
            <a:normAutofit fontScale="62500" lnSpcReduction="20000"/>
          </a:bodyPr>
          <a:lstStyle/>
          <a:p>
            <a:pPr marL="0" indent="0">
              <a:buNone/>
            </a:pPr>
            <a:r>
              <a:rPr lang="fr-FR" sz="2300" b="0" i="0" dirty="0">
                <a:solidFill>
                  <a:srgbClr val="2E475D"/>
                </a:solidFill>
                <a:effectLst/>
              </a:rPr>
              <a:t>Le marketing d'influence est une stratégie marketing permettant à une entreprise de faire la promotion de son produit ou service en s'appuyant sur la notoriété d'experts et de personnalités reconnues dans leur domaine, des influenceurs ou leaders d'opinion, afin qu'ils diffusent le contenu de la marque à leur communauté.</a:t>
            </a:r>
            <a:endParaRPr lang="fr-FR" sz="2300" dirty="0">
              <a:solidFill>
                <a:srgbClr val="2E475D"/>
              </a:solidFill>
            </a:endParaRPr>
          </a:p>
          <a:p>
            <a:pPr marL="0" indent="0">
              <a:buNone/>
            </a:pPr>
            <a:r>
              <a:rPr lang="fr-FR" sz="2300" dirty="0"/>
              <a:t>une stratégie qui consiste à s'allier avec un ou plusieurs influenceurs pour promouvoir sa marque et ses produits à travers des publications sur les réseaux sociaux.</a:t>
            </a:r>
          </a:p>
          <a:p>
            <a:pPr marL="0" indent="0">
              <a:buNone/>
            </a:pPr>
            <a:endParaRPr lang="fr-FR" sz="2300" dirty="0"/>
          </a:p>
          <a:p>
            <a:pPr algn="l" fontAlgn="base">
              <a:buFont typeface="Arial" panose="020B0604020202020204" pitchFamily="34" charset="0"/>
              <a:buChar char="•"/>
            </a:pPr>
            <a:r>
              <a:rPr lang="fr-FR" sz="2300" b="0" i="0" dirty="0">
                <a:solidFill>
                  <a:srgbClr val="2E475D"/>
                </a:solidFill>
                <a:effectLst/>
              </a:rPr>
              <a:t>Définir les objectifs</a:t>
            </a:r>
          </a:p>
          <a:p>
            <a:pPr algn="l" fontAlgn="base">
              <a:buFont typeface="Arial" panose="020B0604020202020204" pitchFamily="34" charset="0"/>
              <a:buChar char="•"/>
            </a:pPr>
            <a:r>
              <a:rPr lang="fr-FR" sz="2300" b="0" i="0" dirty="0">
                <a:solidFill>
                  <a:srgbClr val="2E475D"/>
                </a:solidFill>
                <a:effectLst/>
              </a:rPr>
              <a:t>Définir le budget </a:t>
            </a:r>
          </a:p>
          <a:p>
            <a:pPr algn="l" fontAlgn="base">
              <a:buFont typeface="Arial" panose="020B0604020202020204" pitchFamily="34" charset="0"/>
              <a:buChar char="•"/>
            </a:pPr>
            <a:r>
              <a:rPr lang="fr-FR" sz="2300" b="0" i="0" dirty="0">
                <a:solidFill>
                  <a:srgbClr val="2E475D"/>
                </a:solidFill>
                <a:effectLst/>
              </a:rPr>
              <a:t>Vérifier la cohérence entre la cible et l'influenceur</a:t>
            </a:r>
          </a:p>
          <a:p>
            <a:pPr algn="l" fontAlgn="base">
              <a:buFont typeface="Arial" panose="020B0604020202020204" pitchFamily="34" charset="0"/>
              <a:buChar char="•"/>
            </a:pPr>
            <a:r>
              <a:rPr lang="fr-FR" sz="2300" b="0" i="0" dirty="0">
                <a:solidFill>
                  <a:srgbClr val="2E475D"/>
                </a:solidFill>
                <a:effectLst/>
              </a:rPr>
              <a:t>Trouver un accord avec l'influenceur</a:t>
            </a:r>
          </a:p>
          <a:p>
            <a:pPr algn="l" fontAlgn="base">
              <a:buFont typeface="Arial" panose="020B0604020202020204" pitchFamily="34" charset="0"/>
              <a:buChar char="•"/>
            </a:pPr>
            <a:r>
              <a:rPr lang="fr-FR" sz="2300" b="0" i="0" dirty="0">
                <a:solidFill>
                  <a:srgbClr val="2E475D"/>
                </a:solidFill>
                <a:effectLst/>
              </a:rPr>
              <a:t>Récompenser l'influenceur</a:t>
            </a:r>
          </a:p>
          <a:p>
            <a:pPr algn="l" fontAlgn="base">
              <a:buFont typeface="Arial" panose="020B0604020202020204" pitchFamily="34" charset="0"/>
              <a:buChar char="•"/>
            </a:pPr>
            <a:r>
              <a:rPr lang="fr-FR" sz="2300" b="0" i="0" dirty="0">
                <a:solidFill>
                  <a:srgbClr val="2E475D"/>
                </a:solidFill>
                <a:effectLst/>
              </a:rPr>
              <a:t>Suivre et analyser les résultats </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16583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07BD3-387E-4EE4-81B2-4CF35708908F}"/>
              </a:ext>
            </a:extLst>
          </p:cNvPr>
          <p:cNvSpPr>
            <a:spLocks noGrp="1"/>
          </p:cNvSpPr>
          <p:nvPr>
            <p:ph type="title"/>
          </p:nvPr>
        </p:nvSpPr>
        <p:spPr/>
        <p:txBody>
          <a:bodyPr/>
          <a:lstStyle/>
          <a:p>
            <a:r>
              <a:rPr lang="fr-FR" dirty="0"/>
              <a:t>Le marketing opérationnel </a:t>
            </a:r>
          </a:p>
        </p:txBody>
      </p:sp>
      <p:sp>
        <p:nvSpPr>
          <p:cNvPr id="3" name="Espace réservé du contenu 2">
            <a:extLst>
              <a:ext uri="{FF2B5EF4-FFF2-40B4-BE49-F238E27FC236}">
                <a16:creationId xmlns:a16="http://schemas.microsoft.com/office/drawing/2014/main" id="{3BFA8531-5525-4CA1-B6A7-3B5533FA0FD3}"/>
              </a:ext>
            </a:extLst>
          </p:cNvPr>
          <p:cNvSpPr>
            <a:spLocks noGrp="1"/>
          </p:cNvSpPr>
          <p:nvPr>
            <p:ph idx="1"/>
          </p:nvPr>
        </p:nvSpPr>
        <p:spPr/>
        <p:txBody>
          <a:bodyPr>
            <a:normAutofit fontScale="85000" lnSpcReduction="10000"/>
          </a:bodyPr>
          <a:lstStyle/>
          <a:p>
            <a:pPr marL="0" indent="0">
              <a:buNone/>
            </a:pPr>
            <a:r>
              <a:rPr lang="fr-FR" b="0" i="0" dirty="0">
                <a:solidFill>
                  <a:srgbClr val="303030"/>
                </a:solidFill>
                <a:effectLst/>
              </a:rPr>
              <a:t>Le marketing stratégique, basé sur des études de ma</a:t>
            </a:r>
            <a:r>
              <a:rPr lang="fr-FR" i="0" dirty="0">
                <a:solidFill>
                  <a:srgbClr val="303030"/>
                </a:solidFill>
                <a:effectLst/>
              </a:rPr>
              <a:t>r</a:t>
            </a:r>
            <a:r>
              <a:rPr lang="fr-FR" b="0" i="0" dirty="0">
                <a:solidFill>
                  <a:srgbClr val="303030"/>
                </a:solidFill>
                <a:effectLst/>
              </a:rPr>
              <a:t>ché, fixe d'abord une orientation globale et des objectifs à atteindre pour une entreprise, une </a:t>
            </a:r>
            <a:r>
              <a:rPr lang="fr-FR" b="0" i="0" u="sng" dirty="0">
                <a:solidFill>
                  <a:srgbClr val="303030"/>
                </a:solidFill>
                <a:effectLst/>
                <a:hlinkClick r:id="rId2" tooltip="Marque"/>
              </a:rPr>
              <a:t>marque</a:t>
            </a:r>
            <a:r>
              <a:rPr lang="fr-FR" b="0" i="0" dirty="0">
                <a:solidFill>
                  <a:srgbClr val="303030"/>
                </a:solidFill>
                <a:effectLst/>
              </a:rPr>
              <a:t> ou une gamme de produits. Ensuite, le </a:t>
            </a:r>
            <a:r>
              <a:rPr lang="fr-FR" i="0" dirty="0">
                <a:solidFill>
                  <a:srgbClr val="303030"/>
                </a:solidFill>
                <a:effectLst/>
              </a:rPr>
              <a:t>marketing opérationnel </a:t>
            </a:r>
            <a:r>
              <a:rPr lang="fr-FR" b="0" i="0" dirty="0">
                <a:solidFill>
                  <a:srgbClr val="303030"/>
                </a:solidFill>
                <a:effectLst/>
              </a:rPr>
              <a:t>met en </a:t>
            </a:r>
            <a:r>
              <a:rPr lang="fr-FR" b="0" i="0" dirty="0" err="1">
                <a:solidFill>
                  <a:srgbClr val="303030"/>
                </a:solidFill>
                <a:effectLst/>
              </a:rPr>
              <a:t>oeuvre</a:t>
            </a:r>
            <a:r>
              <a:rPr lang="fr-FR" b="0" i="0" dirty="0">
                <a:solidFill>
                  <a:srgbClr val="303030"/>
                </a:solidFill>
                <a:effectLst/>
              </a:rPr>
              <a:t> différentes techniques concrètes destinées à remplir ces objectifs.</a:t>
            </a:r>
            <a:br>
              <a:rPr lang="fr-FR" dirty="0"/>
            </a:br>
            <a:br>
              <a:rPr lang="fr-FR" dirty="0"/>
            </a:br>
            <a:r>
              <a:rPr lang="fr-FR" b="0" i="0" dirty="0">
                <a:solidFill>
                  <a:srgbClr val="303030"/>
                </a:solidFill>
                <a:effectLst/>
              </a:rPr>
              <a:t>Le </a:t>
            </a:r>
            <a:r>
              <a:rPr lang="fr-FR" i="0" dirty="0">
                <a:solidFill>
                  <a:srgbClr val="303030"/>
                </a:solidFill>
                <a:effectLst/>
              </a:rPr>
              <a:t>marketing opérationnel </a:t>
            </a:r>
            <a:r>
              <a:rPr lang="fr-FR" b="0" i="0" dirty="0">
                <a:solidFill>
                  <a:srgbClr val="303030"/>
                </a:solidFill>
                <a:effectLst/>
              </a:rPr>
              <a:t>se sert des remontées terrain issues de la force de vente pour s'adapter au marché et à la clientèle. Il se décline donc à court et à moyen terme.</a:t>
            </a:r>
          </a:p>
          <a:p>
            <a:pPr marL="0" indent="0">
              <a:buNone/>
            </a:pPr>
            <a:endParaRPr lang="fr-FR" dirty="0">
              <a:solidFill>
                <a:srgbClr val="303030"/>
              </a:solidFill>
            </a:endParaRPr>
          </a:p>
          <a:p>
            <a:pPr marL="0" indent="0">
              <a:buNone/>
            </a:pPr>
            <a:r>
              <a:rPr lang="fr-FR" b="0" i="0" dirty="0">
                <a:solidFill>
                  <a:srgbClr val="303030"/>
                </a:solidFill>
                <a:effectLst/>
              </a:rPr>
              <a:t>On retrouve quatre leviers principaux dans le </a:t>
            </a:r>
            <a:r>
              <a:rPr lang="fr-FR" i="0" dirty="0">
                <a:solidFill>
                  <a:srgbClr val="303030"/>
                </a:solidFill>
                <a:effectLst/>
              </a:rPr>
              <a:t>marketing opérationnel </a:t>
            </a:r>
            <a:r>
              <a:rPr lang="fr-FR" b="0" i="0" dirty="0">
                <a:solidFill>
                  <a:srgbClr val="303030"/>
                </a:solidFill>
                <a:effectLst/>
              </a:rPr>
              <a:t>: les 4 P :</a:t>
            </a:r>
          </a:p>
          <a:p>
            <a:pPr marL="0" indent="0">
              <a:buNone/>
            </a:pPr>
            <a:r>
              <a:rPr lang="fr-FR" b="0" i="0" dirty="0">
                <a:solidFill>
                  <a:srgbClr val="303030"/>
                </a:solidFill>
                <a:effectLst/>
              </a:rPr>
              <a:t> (produit), (prix), (distribution) et promotion (communication). C'est ce que l’on</a:t>
            </a:r>
          </a:p>
          <a:p>
            <a:pPr marL="0" indent="0">
              <a:buNone/>
            </a:pPr>
            <a:r>
              <a:rPr lang="fr-FR" b="0" i="0" dirty="0">
                <a:solidFill>
                  <a:srgbClr val="303030"/>
                </a:solidFill>
                <a:effectLst/>
              </a:rPr>
              <a:t> appelle le mix marketing.</a:t>
            </a:r>
            <a:br>
              <a:rPr lang="fr-FR" dirty="0"/>
            </a:br>
            <a:br>
              <a:rPr lang="fr-FR" dirty="0"/>
            </a:br>
            <a:endParaRPr lang="fr-FR" dirty="0"/>
          </a:p>
        </p:txBody>
      </p:sp>
    </p:spTree>
    <p:extLst>
      <p:ext uri="{BB962C8B-B14F-4D97-AF65-F5344CB8AC3E}">
        <p14:creationId xmlns:p14="http://schemas.microsoft.com/office/powerpoint/2010/main" val="361851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DC5DDC-B42B-4374-A04B-F66A4D0CB4DB}"/>
              </a:ext>
            </a:extLst>
          </p:cNvPr>
          <p:cNvSpPr>
            <a:spLocks noGrp="1"/>
          </p:cNvSpPr>
          <p:nvPr>
            <p:ph type="title"/>
          </p:nvPr>
        </p:nvSpPr>
        <p:spPr/>
        <p:txBody>
          <a:bodyPr/>
          <a:lstStyle/>
          <a:p>
            <a:r>
              <a:rPr lang="fr-FR" sz="3600" dirty="0"/>
              <a:t>Le storytelling</a:t>
            </a:r>
            <a:br>
              <a:rPr lang="fr-FR" sz="3600" dirty="0"/>
            </a:br>
            <a:endParaRPr lang="fr-FR" dirty="0"/>
          </a:p>
        </p:txBody>
      </p:sp>
      <p:sp>
        <p:nvSpPr>
          <p:cNvPr id="3" name="Espace réservé du contenu 2">
            <a:extLst>
              <a:ext uri="{FF2B5EF4-FFF2-40B4-BE49-F238E27FC236}">
                <a16:creationId xmlns:a16="http://schemas.microsoft.com/office/drawing/2014/main" id="{7439A44A-8243-4FF8-A614-C89E13A90CCB}"/>
              </a:ext>
            </a:extLst>
          </p:cNvPr>
          <p:cNvSpPr>
            <a:spLocks noGrp="1"/>
          </p:cNvSpPr>
          <p:nvPr>
            <p:ph idx="1"/>
          </p:nvPr>
        </p:nvSpPr>
        <p:spPr/>
        <p:txBody>
          <a:bodyPr>
            <a:normAutofit fontScale="92500" lnSpcReduction="20000"/>
          </a:bodyPr>
          <a:lstStyle/>
          <a:p>
            <a:pPr marL="0" indent="0">
              <a:buNone/>
            </a:pPr>
            <a:r>
              <a:rPr lang="fr-FR" b="1" i="0" dirty="0">
                <a:solidFill>
                  <a:srgbClr val="222222"/>
                </a:solidFill>
                <a:effectLst/>
              </a:rPr>
              <a:t>Le storytelling </a:t>
            </a:r>
            <a:r>
              <a:rPr lang="fr-FR" b="0" i="0" dirty="0">
                <a:solidFill>
                  <a:srgbClr val="222222"/>
                </a:solidFill>
                <a:effectLst/>
              </a:rPr>
              <a:t>est un moyen de communication basée sur l'accroche narrative. Cet outil de marketing permet de capter l'attention des cibles.</a:t>
            </a:r>
          </a:p>
          <a:p>
            <a:pPr marL="0" indent="0">
              <a:buNone/>
            </a:pPr>
            <a:r>
              <a:rPr lang="fr-FR" b="0" i="0" dirty="0">
                <a:solidFill>
                  <a:srgbClr val="222222"/>
                </a:solidFill>
                <a:effectLst/>
              </a:rPr>
              <a:t>l consiste à raconter des histoires, tirées d'une légende ou de la vie réelle, afin de promouvoir la vente d'un produit ou d'améliorer l'image de marque. Il fait référence à une </a:t>
            </a:r>
            <a:r>
              <a:rPr lang="fr-FR" i="0" dirty="0">
                <a:solidFill>
                  <a:srgbClr val="222222"/>
                </a:solidFill>
                <a:effectLst/>
              </a:rPr>
              <a:t>structure narrative </a:t>
            </a:r>
            <a:r>
              <a:rPr lang="fr-FR" b="0" i="0" dirty="0">
                <a:solidFill>
                  <a:srgbClr val="222222"/>
                </a:solidFill>
                <a:effectLst/>
              </a:rPr>
              <a:t>bien définie permettant de capter plus facilement l'attention des cibles. Avec les histoires en effet, </a:t>
            </a:r>
            <a:r>
              <a:rPr lang="fr-FR" i="0" dirty="0">
                <a:solidFill>
                  <a:srgbClr val="222222"/>
                </a:solidFill>
                <a:effectLst/>
              </a:rPr>
              <a:t>faire passer un message </a:t>
            </a:r>
            <a:r>
              <a:rPr lang="fr-FR" b="0" i="0" dirty="0">
                <a:solidFill>
                  <a:srgbClr val="222222"/>
                </a:solidFill>
                <a:effectLst/>
              </a:rPr>
              <a:t>devient plus simple, car cela suscite des émotions. Elles rendent d'ailleurs la </a:t>
            </a:r>
            <a:r>
              <a:rPr lang="fr-FR" i="0" dirty="0">
                <a:solidFill>
                  <a:srgbClr val="222222"/>
                </a:solidFill>
                <a:effectLst/>
              </a:rPr>
              <a:t>communication </a:t>
            </a:r>
            <a:r>
              <a:rPr lang="fr-FR" b="0" i="0" dirty="0">
                <a:solidFill>
                  <a:srgbClr val="222222"/>
                </a:solidFill>
                <a:effectLst/>
              </a:rPr>
              <a:t>mémorable, efficace et divertissante.</a:t>
            </a:r>
          </a:p>
          <a:p>
            <a:pPr marL="0" indent="0">
              <a:buNone/>
            </a:pPr>
            <a:endParaRPr lang="fr-FR" dirty="0">
              <a:solidFill>
                <a:srgbClr val="222222"/>
              </a:solidFill>
            </a:endParaRPr>
          </a:p>
          <a:p>
            <a:pPr marL="0" indent="0">
              <a:buNone/>
            </a:pPr>
            <a:r>
              <a:rPr lang="fr-FR" b="0" i="0" dirty="0">
                <a:solidFill>
                  <a:srgbClr val="222222"/>
                </a:solidFill>
                <a:effectLst/>
              </a:rPr>
              <a:t>Le </a:t>
            </a:r>
            <a:r>
              <a:rPr lang="fr-FR" b="1" i="0" dirty="0">
                <a:solidFill>
                  <a:srgbClr val="222222"/>
                </a:solidFill>
                <a:effectLst/>
              </a:rPr>
              <a:t>storytelling</a:t>
            </a:r>
            <a:r>
              <a:rPr lang="fr-FR" b="0" i="0" dirty="0">
                <a:solidFill>
                  <a:srgbClr val="222222"/>
                </a:solidFill>
                <a:effectLst/>
              </a:rPr>
              <a:t> est aussi  une technique de </a:t>
            </a:r>
            <a:r>
              <a:rPr lang="fr-FR" i="0" dirty="0">
                <a:solidFill>
                  <a:srgbClr val="222222"/>
                </a:solidFill>
                <a:effectLst/>
              </a:rPr>
              <a:t>marketing émotionnel</a:t>
            </a:r>
            <a:r>
              <a:rPr lang="fr-FR" b="0" i="0" dirty="0">
                <a:solidFill>
                  <a:srgbClr val="222222"/>
                </a:solidFill>
                <a:effectLst/>
              </a:rPr>
              <a:t>. Il rend le produit ou la marque plus proche de ses clients et constitue un plus pour sa valeur ajoutée et sa notoriété. Il exploite l'interaction humaine qui reste d'ailleurs incontournable dans le monde du marketing. Cependant, afin de ne pas perdre la confiance des clients, les récits mensongers sont à éviter.</a:t>
            </a:r>
            <a:endParaRPr lang="fr-FR" dirty="0"/>
          </a:p>
        </p:txBody>
      </p:sp>
    </p:spTree>
    <p:extLst>
      <p:ext uri="{BB962C8B-B14F-4D97-AF65-F5344CB8AC3E}">
        <p14:creationId xmlns:p14="http://schemas.microsoft.com/office/powerpoint/2010/main" val="121085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A28DD6-2E59-4A16-9C86-F2D348F56C38}"/>
              </a:ext>
            </a:extLst>
          </p:cNvPr>
          <p:cNvSpPr>
            <a:spLocks noGrp="1"/>
          </p:cNvSpPr>
          <p:nvPr>
            <p:ph type="title"/>
          </p:nvPr>
        </p:nvSpPr>
        <p:spPr/>
        <p:txBody>
          <a:bodyPr/>
          <a:lstStyle/>
          <a:p>
            <a:r>
              <a:rPr lang="fr-FR" b="0" i="0" dirty="0">
                <a:solidFill>
                  <a:schemeClr val="bg1">
                    <a:lumMod val="95000"/>
                  </a:schemeClr>
                </a:solidFill>
                <a:effectLst/>
              </a:rPr>
              <a:t>Le marketing émotionnel</a:t>
            </a:r>
            <a:endParaRPr lang="fr-FR" dirty="0">
              <a:solidFill>
                <a:schemeClr val="bg1">
                  <a:lumMod val="95000"/>
                </a:schemeClr>
              </a:solidFill>
            </a:endParaRPr>
          </a:p>
        </p:txBody>
      </p:sp>
      <p:sp>
        <p:nvSpPr>
          <p:cNvPr id="3" name="Espace réservé du contenu 2">
            <a:extLst>
              <a:ext uri="{FF2B5EF4-FFF2-40B4-BE49-F238E27FC236}">
                <a16:creationId xmlns:a16="http://schemas.microsoft.com/office/drawing/2014/main" id="{7EA15227-9E1B-4937-B904-94A7C38CF868}"/>
              </a:ext>
            </a:extLst>
          </p:cNvPr>
          <p:cNvSpPr>
            <a:spLocks noGrp="1"/>
          </p:cNvSpPr>
          <p:nvPr>
            <p:ph idx="1"/>
          </p:nvPr>
        </p:nvSpPr>
        <p:spPr/>
        <p:txBody>
          <a:bodyPr/>
          <a:lstStyle/>
          <a:p>
            <a:pPr marL="0" indent="0">
              <a:buNone/>
            </a:pPr>
            <a:r>
              <a:rPr lang="fr-FR" b="0" i="0" dirty="0">
                <a:solidFill>
                  <a:srgbClr val="2E475D"/>
                </a:solidFill>
                <a:effectLst/>
              </a:rPr>
              <a:t>Le marketing émotionnel désigne l'ensemble des usages marketing misant sur les émotions d'un prospect ou d'un client, pour l'inviter à tisser un lien émotionnel avec une marque ou une entreprise. Ces actions marketing comprennent l'analyse, la provocation ainsi que l'utilisation de ces émotions.</a:t>
            </a:r>
            <a:endParaRPr lang="fr-FR" dirty="0"/>
          </a:p>
        </p:txBody>
      </p:sp>
    </p:spTree>
    <p:extLst>
      <p:ext uri="{BB962C8B-B14F-4D97-AF65-F5344CB8AC3E}">
        <p14:creationId xmlns:p14="http://schemas.microsoft.com/office/powerpoint/2010/main" val="307899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6B905D-4AA9-43AB-ADAA-2B9ECB19BE57}"/>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68F2D061-F085-4905-BA1F-5E32112CE81C}"/>
              </a:ext>
            </a:extLst>
          </p:cNvPr>
          <p:cNvSpPr>
            <a:spLocks noGrp="1"/>
          </p:cNvSpPr>
          <p:nvPr>
            <p:ph idx="1"/>
          </p:nvPr>
        </p:nvSpPr>
        <p:spPr/>
        <p:txBody>
          <a:bodyPr/>
          <a:lstStyle/>
          <a:p>
            <a:pPr marL="0" indent="0">
              <a:buNone/>
            </a:pPr>
            <a:r>
              <a:rPr lang="fr-FR" dirty="0"/>
              <a:t>Une stratégie marketing va définir un ensemble de méthodes et d'actions à mettre en œuvre pour permettre à une entreprise d'atteindre ses objectifs de vente à l'échelle d'un marché donné, en cherchant notamment la meilleure adéquation entre l'offre et la demande de la clientèle ciblée.</a:t>
            </a:r>
          </a:p>
        </p:txBody>
      </p:sp>
    </p:spTree>
    <p:extLst>
      <p:ext uri="{BB962C8B-B14F-4D97-AF65-F5344CB8AC3E}">
        <p14:creationId xmlns:p14="http://schemas.microsoft.com/office/powerpoint/2010/main" val="130653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36186AA-B232-4CFB-A6FA-57719873B5CF}"/>
              </a:ext>
            </a:extLst>
          </p:cNvPr>
          <p:cNvSpPr txBox="1"/>
          <p:nvPr/>
        </p:nvSpPr>
        <p:spPr>
          <a:xfrm>
            <a:off x="5289558" y="300341"/>
            <a:ext cx="1447888" cy="523220"/>
          </a:xfrm>
          <a:prstGeom prst="rect">
            <a:avLst/>
          </a:prstGeom>
          <a:noFill/>
        </p:spPr>
        <p:txBody>
          <a:bodyPr wrap="square" rtlCol="0">
            <a:spAutoFit/>
          </a:bodyPr>
          <a:lstStyle/>
          <a:p>
            <a:r>
              <a:rPr lang="fr-FR" sz="2800" b="1" dirty="0"/>
              <a:t>PLAN </a:t>
            </a:r>
          </a:p>
        </p:txBody>
      </p:sp>
      <p:sp>
        <p:nvSpPr>
          <p:cNvPr id="4" name="ZoneTexte 3">
            <a:extLst>
              <a:ext uri="{FF2B5EF4-FFF2-40B4-BE49-F238E27FC236}">
                <a16:creationId xmlns:a16="http://schemas.microsoft.com/office/drawing/2014/main" id="{04210772-7EB0-4167-A37B-98F49C905305}"/>
              </a:ext>
            </a:extLst>
          </p:cNvPr>
          <p:cNvSpPr txBox="1"/>
          <p:nvPr/>
        </p:nvSpPr>
        <p:spPr>
          <a:xfrm>
            <a:off x="691113" y="1383118"/>
            <a:ext cx="17401947" cy="5324535"/>
          </a:xfrm>
          <a:prstGeom prst="rect">
            <a:avLst/>
          </a:prstGeom>
          <a:noFill/>
        </p:spPr>
        <p:txBody>
          <a:bodyPr wrap="square">
            <a:spAutoFit/>
          </a:bodyPr>
          <a:lstStyle/>
          <a:p>
            <a:r>
              <a:rPr lang="fr-FR" sz="2000" dirty="0"/>
              <a:t>Introduction </a:t>
            </a:r>
          </a:p>
          <a:p>
            <a:endParaRPr lang="fr-FR" sz="2000" dirty="0"/>
          </a:p>
          <a:p>
            <a:r>
              <a:rPr lang="fr-FR" sz="2000" dirty="0"/>
              <a:t>I- Qu’est ce que le marketing ?</a:t>
            </a:r>
          </a:p>
          <a:p>
            <a:endParaRPr lang="fr-FR" sz="2000" dirty="0"/>
          </a:p>
          <a:p>
            <a:r>
              <a:rPr lang="fr-FR" sz="2000" dirty="0"/>
              <a:t>II- Qu'est-ce qu'une stratégie marketing ?</a:t>
            </a:r>
          </a:p>
          <a:p>
            <a:endParaRPr lang="fr-FR" sz="2000" dirty="0"/>
          </a:p>
          <a:p>
            <a:r>
              <a:rPr lang="fr-FR" sz="2000" dirty="0"/>
              <a:t>III- Quelles sont les différentes stratégies marketing ?</a:t>
            </a:r>
          </a:p>
          <a:p>
            <a:endParaRPr lang="fr-FR" sz="2000" dirty="0"/>
          </a:p>
          <a:p>
            <a:r>
              <a:rPr lang="fr-FR" sz="2000" dirty="0"/>
              <a:t>IV- Comment présenter une stratégie marketing ? </a:t>
            </a:r>
          </a:p>
          <a:p>
            <a:endParaRPr lang="fr-FR" sz="2000" dirty="0"/>
          </a:p>
          <a:p>
            <a:r>
              <a:rPr lang="fr-FR" sz="2000" dirty="0"/>
              <a:t>V- Les différentes stratégies marketing </a:t>
            </a:r>
          </a:p>
          <a:p>
            <a:endParaRPr lang="fr-FR" sz="2000" dirty="0"/>
          </a:p>
          <a:p>
            <a:r>
              <a:rPr lang="fr-FR" sz="2000" dirty="0"/>
              <a:t>VI- Les différentes étapes d’une stratégie marketing </a:t>
            </a:r>
          </a:p>
          <a:p>
            <a:endParaRPr lang="fr-FR" sz="2000" dirty="0"/>
          </a:p>
          <a:p>
            <a:endParaRPr lang="fr-FR" sz="2000" dirty="0"/>
          </a:p>
          <a:p>
            <a:r>
              <a:rPr lang="fr-FR" sz="2000" dirty="0"/>
              <a:t>Conclusion </a:t>
            </a:r>
          </a:p>
          <a:p>
            <a:endParaRPr lang="fr-FR" sz="2000" dirty="0"/>
          </a:p>
        </p:txBody>
      </p:sp>
    </p:spTree>
    <p:extLst>
      <p:ext uri="{BB962C8B-B14F-4D97-AF65-F5344CB8AC3E}">
        <p14:creationId xmlns:p14="http://schemas.microsoft.com/office/powerpoint/2010/main" val="405890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FE64E-8D24-42D0-A1E6-BA4D929C329C}"/>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50D082AB-D53B-4BB2-91B7-90F01FE6B128}"/>
              </a:ext>
            </a:extLst>
          </p:cNvPr>
          <p:cNvSpPr>
            <a:spLocks noGrp="1"/>
          </p:cNvSpPr>
          <p:nvPr>
            <p:ph idx="1"/>
          </p:nvPr>
        </p:nvSpPr>
        <p:spPr>
          <a:xfrm>
            <a:off x="1154954" y="2603500"/>
            <a:ext cx="9720192" cy="3416300"/>
          </a:xfrm>
        </p:spPr>
        <p:txBody>
          <a:bodyPr/>
          <a:lstStyle/>
          <a:p>
            <a:pPr marL="0" indent="0">
              <a:buNone/>
            </a:pPr>
            <a:r>
              <a:rPr lang="fr-FR" dirty="0"/>
              <a:t>La fonction marketing a beaucoup évolué depuis les premiers jours de la révolution</a:t>
            </a:r>
          </a:p>
          <a:p>
            <a:pPr marL="0" indent="0">
              <a:buNone/>
            </a:pPr>
            <a:r>
              <a:rPr lang="fr-FR" dirty="0"/>
              <a:t> industrielle. À l'origine, le mot marketing n'existait même pas ; on parlait alors de</a:t>
            </a:r>
          </a:p>
          <a:p>
            <a:pPr marL="0" indent="0">
              <a:buNone/>
            </a:pPr>
            <a:r>
              <a:rPr lang="fr-FR" dirty="0"/>
              <a:t> ventes. Aujourd'hui la vente n'est plus qu'une partie de la fonction marketing. Cette</a:t>
            </a:r>
          </a:p>
          <a:p>
            <a:pPr marL="0" indent="0">
              <a:buNone/>
            </a:pPr>
            <a:r>
              <a:rPr lang="fr-FR" dirty="0"/>
              <a:t> fonction de l'entreprise a elle-même progressé au point de donner naissance à une</a:t>
            </a:r>
          </a:p>
          <a:p>
            <a:pPr marL="0" indent="0">
              <a:buNone/>
            </a:pPr>
            <a:r>
              <a:rPr lang="fr-FR" dirty="0"/>
              <a:t> nouvelle perception de l'entreprise exprimée par le concept de marketing, concept</a:t>
            </a:r>
          </a:p>
          <a:p>
            <a:pPr marL="0" indent="0">
              <a:buNone/>
            </a:pPr>
            <a:r>
              <a:rPr lang="fr-FR" dirty="0"/>
              <a:t> qui repose sur le principe de base suivant : la satisfaction des besoins du</a:t>
            </a:r>
          </a:p>
          <a:p>
            <a:pPr marL="0" indent="0">
              <a:buNone/>
            </a:pPr>
            <a:r>
              <a:rPr lang="fr-FR" dirty="0"/>
              <a:t> consommateur en. vue de maximiser les profits à long terme de l'entreprise. </a:t>
            </a:r>
          </a:p>
        </p:txBody>
      </p:sp>
    </p:spTree>
    <p:extLst>
      <p:ext uri="{BB962C8B-B14F-4D97-AF65-F5344CB8AC3E}">
        <p14:creationId xmlns:p14="http://schemas.microsoft.com/office/powerpoint/2010/main" val="425154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2E41C5-E3A9-4DEC-85EF-016275C7DD7F}"/>
              </a:ext>
            </a:extLst>
          </p:cNvPr>
          <p:cNvSpPr>
            <a:spLocks noGrp="1"/>
          </p:cNvSpPr>
          <p:nvPr>
            <p:ph type="title"/>
          </p:nvPr>
        </p:nvSpPr>
        <p:spPr>
          <a:xfrm>
            <a:off x="1187076" y="1182294"/>
            <a:ext cx="8761413" cy="706964"/>
          </a:xfrm>
        </p:spPr>
        <p:txBody>
          <a:bodyPr/>
          <a:lstStyle/>
          <a:p>
            <a:r>
              <a:rPr lang="fr-FR" dirty="0"/>
              <a:t>Qu’est ce que le marketing ?</a:t>
            </a:r>
            <a:br>
              <a:rPr lang="fr-FR" dirty="0"/>
            </a:br>
            <a:endParaRPr lang="fr-FR" dirty="0"/>
          </a:p>
        </p:txBody>
      </p:sp>
      <p:sp>
        <p:nvSpPr>
          <p:cNvPr id="3" name="Espace réservé du contenu 2">
            <a:extLst>
              <a:ext uri="{FF2B5EF4-FFF2-40B4-BE49-F238E27FC236}">
                <a16:creationId xmlns:a16="http://schemas.microsoft.com/office/drawing/2014/main" id="{4ADD28FF-127D-45EF-9235-938ACDFCE2A2}"/>
              </a:ext>
            </a:extLst>
          </p:cNvPr>
          <p:cNvSpPr>
            <a:spLocks noGrp="1"/>
          </p:cNvSpPr>
          <p:nvPr>
            <p:ph idx="1"/>
          </p:nvPr>
        </p:nvSpPr>
        <p:spPr/>
        <p:txBody>
          <a:bodyPr/>
          <a:lstStyle/>
          <a:p>
            <a:pPr marL="0" indent="0">
              <a:buNone/>
            </a:pPr>
            <a:r>
              <a:rPr lang="fr-FR" dirty="0"/>
              <a:t>Le marketing, ensemble d’études et d’actions qui concourent à créer des produits satisfaisant les besoins et les désirs du consommateur dans le but  assurer leur commercialisation</a:t>
            </a:r>
          </a:p>
          <a:p>
            <a:pPr marL="0" indent="0">
              <a:buNone/>
            </a:pPr>
            <a:endParaRPr lang="fr-FR" dirty="0"/>
          </a:p>
          <a:p>
            <a:pPr marL="0" indent="0">
              <a:buNone/>
            </a:pPr>
            <a:r>
              <a:rPr lang="fr-FR" dirty="0"/>
              <a:t>dans les meilleures conditions de profit. Les différentes stratégies en marketing </a:t>
            </a:r>
          </a:p>
          <a:p>
            <a:pPr marL="0" indent="0">
              <a:buNone/>
            </a:pPr>
            <a:endParaRPr lang="fr-FR" dirty="0"/>
          </a:p>
          <a:p>
            <a:pPr marL="0" indent="0">
              <a:buNone/>
            </a:pPr>
            <a:r>
              <a:rPr lang="fr-FR" dirty="0"/>
              <a:t>Une stratégie marketing va définir un ensemble de méthodes et d'actions à mettre en œuvre pour permettre à une entreprise d'atteindre ses objectifs de vente à l'échelle d'un marché </a:t>
            </a:r>
          </a:p>
          <a:p>
            <a:pPr marL="0" indent="0">
              <a:buNone/>
            </a:pPr>
            <a:endParaRPr lang="fr-FR" dirty="0"/>
          </a:p>
        </p:txBody>
      </p:sp>
    </p:spTree>
    <p:extLst>
      <p:ext uri="{BB962C8B-B14F-4D97-AF65-F5344CB8AC3E}">
        <p14:creationId xmlns:p14="http://schemas.microsoft.com/office/powerpoint/2010/main" val="419411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4D14C-1680-429C-B393-9C6445632157}"/>
              </a:ext>
            </a:extLst>
          </p:cNvPr>
          <p:cNvSpPr>
            <a:spLocks noGrp="1"/>
          </p:cNvSpPr>
          <p:nvPr>
            <p:ph type="title"/>
          </p:nvPr>
        </p:nvSpPr>
        <p:spPr>
          <a:xfrm>
            <a:off x="1154954" y="973668"/>
            <a:ext cx="9271869" cy="706964"/>
          </a:xfrm>
        </p:spPr>
        <p:txBody>
          <a:bodyPr/>
          <a:lstStyle/>
          <a:p>
            <a:r>
              <a:rPr lang="fr-FR" dirty="0"/>
              <a:t>Qu'est-ce qu'une stratégie marketing ?</a:t>
            </a:r>
            <a:br>
              <a:rPr lang="fr-FR" dirty="0"/>
            </a:br>
            <a:endParaRPr lang="fr-FR" dirty="0"/>
          </a:p>
        </p:txBody>
      </p:sp>
      <p:sp>
        <p:nvSpPr>
          <p:cNvPr id="3" name="Espace réservé du contenu 2">
            <a:extLst>
              <a:ext uri="{FF2B5EF4-FFF2-40B4-BE49-F238E27FC236}">
                <a16:creationId xmlns:a16="http://schemas.microsoft.com/office/drawing/2014/main" id="{9857542D-994C-472D-95E2-5BD93EF2BB5E}"/>
              </a:ext>
            </a:extLst>
          </p:cNvPr>
          <p:cNvSpPr>
            <a:spLocks noGrp="1"/>
          </p:cNvSpPr>
          <p:nvPr>
            <p:ph idx="1"/>
          </p:nvPr>
        </p:nvSpPr>
        <p:spPr/>
        <p:txBody>
          <a:bodyPr/>
          <a:lstStyle/>
          <a:p>
            <a:pPr marL="0" indent="0">
              <a:buNone/>
            </a:pPr>
            <a:endParaRPr lang="fr-FR" dirty="0"/>
          </a:p>
          <a:p>
            <a:pPr marL="0" indent="0">
              <a:buNone/>
            </a:pPr>
            <a:r>
              <a:rPr lang="fr-FR" dirty="0"/>
              <a:t>La stratégie marketing est composée d'un ensemble d'orientations pour atteindre les objectifs marketing alignés à ceux définis par la stratégie d'entreprise. Elle comprend des choix </a:t>
            </a:r>
          </a:p>
          <a:p>
            <a:pPr marL="0" indent="0">
              <a:buNone/>
            </a:pPr>
            <a:r>
              <a:rPr lang="fr-FR" dirty="0"/>
              <a:t>portant sur des marchés (dont la concurrence) et d'offre de produits / services. Elle formule des stratégies à adopter pour exploiter les segments cibles de clients.</a:t>
            </a:r>
          </a:p>
          <a:p>
            <a:pPr marL="0" indent="0">
              <a:buNone/>
            </a:pPr>
            <a:endParaRPr lang="fr-FR" dirty="0"/>
          </a:p>
        </p:txBody>
      </p:sp>
    </p:spTree>
    <p:extLst>
      <p:ext uri="{BB962C8B-B14F-4D97-AF65-F5344CB8AC3E}">
        <p14:creationId xmlns:p14="http://schemas.microsoft.com/office/powerpoint/2010/main" val="305359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019AC-99D6-4D70-A997-04B8E15B00EC}"/>
              </a:ext>
            </a:extLst>
          </p:cNvPr>
          <p:cNvSpPr>
            <a:spLocks noGrp="1"/>
          </p:cNvSpPr>
          <p:nvPr>
            <p:ph type="title"/>
          </p:nvPr>
        </p:nvSpPr>
        <p:spPr>
          <a:xfrm>
            <a:off x="1035105" y="1808169"/>
            <a:ext cx="10989698" cy="706964"/>
          </a:xfrm>
        </p:spPr>
        <p:txBody>
          <a:bodyPr/>
          <a:lstStyle/>
          <a:p>
            <a:r>
              <a:rPr lang="fr-FR" dirty="0"/>
              <a:t>Les différentes stratégies marketing ?</a:t>
            </a:r>
            <a:br>
              <a:rPr lang="fr-FR" dirty="0"/>
            </a:br>
            <a:br>
              <a:rPr lang="fr-FR" dirty="0"/>
            </a:br>
            <a:endParaRPr lang="fr-FR" dirty="0"/>
          </a:p>
        </p:txBody>
      </p:sp>
      <p:sp>
        <p:nvSpPr>
          <p:cNvPr id="3" name="Espace réservé du contenu 2">
            <a:extLst>
              <a:ext uri="{FF2B5EF4-FFF2-40B4-BE49-F238E27FC236}">
                <a16:creationId xmlns:a16="http://schemas.microsoft.com/office/drawing/2014/main" id="{1C0473B0-8F65-4761-A030-F90C9C9E4CB0}"/>
              </a:ext>
            </a:extLst>
          </p:cNvPr>
          <p:cNvSpPr>
            <a:spLocks noGrp="1"/>
          </p:cNvSpPr>
          <p:nvPr>
            <p:ph idx="1"/>
          </p:nvPr>
        </p:nvSpPr>
        <p:spPr/>
        <p:txBody>
          <a:bodyPr>
            <a:normAutofit fontScale="62500" lnSpcReduction="20000"/>
          </a:bodyPr>
          <a:lstStyle/>
          <a:p>
            <a:pPr marL="0" indent="0">
              <a:buNone/>
            </a:pPr>
            <a:r>
              <a:rPr lang="fr-FR" sz="2400" dirty="0"/>
              <a:t>Les différentes stratégies Sont : </a:t>
            </a:r>
          </a:p>
          <a:p>
            <a:pPr marL="0" indent="0">
              <a:buNone/>
            </a:pPr>
            <a:endParaRPr lang="fr-FR" sz="2400" dirty="0"/>
          </a:p>
          <a:p>
            <a:pPr marL="0" indent="0">
              <a:buNone/>
            </a:pPr>
            <a:r>
              <a:rPr lang="fr-FR" sz="2400" dirty="0"/>
              <a:t>  La pénétration de marché : étendre sa clientèle et intensifier ses ventes auprès de ses clients courants.</a:t>
            </a:r>
          </a:p>
          <a:p>
            <a:pPr marL="0" indent="0">
              <a:buNone/>
            </a:pPr>
            <a:endParaRPr lang="fr-FR" sz="2400" dirty="0"/>
          </a:p>
          <a:p>
            <a:pPr marL="0" indent="0">
              <a:buNone/>
            </a:pPr>
            <a:r>
              <a:rPr lang="fr-FR" sz="2400" dirty="0"/>
              <a:t>  Le développement de marchés : vendre son offre produits et services existante sur de nouveaux marchés.</a:t>
            </a:r>
          </a:p>
          <a:p>
            <a:pPr marL="0" indent="0">
              <a:buNone/>
            </a:pPr>
            <a:endParaRPr lang="fr-FR" sz="2400" dirty="0"/>
          </a:p>
          <a:p>
            <a:pPr marL="0" indent="0">
              <a:buNone/>
            </a:pPr>
            <a:r>
              <a:rPr lang="fr-FR" sz="2400" dirty="0"/>
              <a:t>  Le développement de produits : créer et commercialiser de nouveaux produits sur des marchés existants.</a:t>
            </a:r>
          </a:p>
          <a:p>
            <a:pPr marL="0" indent="0">
              <a:buNone/>
            </a:pPr>
            <a:endParaRPr lang="fr-FR" sz="2400" dirty="0"/>
          </a:p>
          <a:p>
            <a:pPr marL="0" indent="0">
              <a:buNone/>
            </a:pPr>
            <a:r>
              <a:rPr lang="fr-FR" sz="2400" dirty="0"/>
              <a:t>  La diversification : introduire de nouveaux produits sur de nouveaux marchés.</a:t>
            </a:r>
          </a:p>
          <a:p>
            <a:pPr marL="0" indent="0">
              <a:buNone/>
            </a:pPr>
            <a:endParaRPr lang="fr-FR" dirty="0"/>
          </a:p>
        </p:txBody>
      </p:sp>
    </p:spTree>
    <p:extLst>
      <p:ext uri="{BB962C8B-B14F-4D97-AF65-F5344CB8AC3E}">
        <p14:creationId xmlns:p14="http://schemas.microsoft.com/office/powerpoint/2010/main" val="247071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34744B-EDAD-41C1-9521-9441D48EFF38}"/>
              </a:ext>
            </a:extLst>
          </p:cNvPr>
          <p:cNvSpPr>
            <a:spLocks noGrp="1"/>
          </p:cNvSpPr>
          <p:nvPr>
            <p:ph type="title"/>
          </p:nvPr>
        </p:nvSpPr>
        <p:spPr>
          <a:xfrm>
            <a:off x="1154954" y="1182293"/>
            <a:ext cx="8761413" cy="706964"/>
          </a:xfrm>
        </p:spPr>
        <p:txBody>
          <a:bodyPr/>
          <a:lstStyle/>
          <a:p>
            <a:r>
              <a:rPr lang="fr-FR" dirty="0"/>
              <a:t>Comment présenter une stratégie marketing ?</a:t>
            </a:r>
            <a:br>
              <a:rPr lang="fr-FR" dirty="0"/>
            </a:br>
            <a:endParaRPr lang="fr-FR" dirty="0"/>
          </a:p>
        </p:txBody>
      </p:sp>
      <p:sp>
        <p:nvSpPr>
          <p:cNvPr id="3" name="Espace réservé du contenu 2">
            <a:extLst>
              <a:ext uri="{FF2B5EF4-FFF2-40B4-BE49-F238E27FC236}">
                <a16:creationId xmlns:a16="http://schemas.microsoft.com/office/drawing/2014/main" id="{BBB787D4-F7DF-4612-9422-8B47BE74609C}"/>
              </a:ext>
            </a:extLst>
          </p:cNvPr>
          <p:cNvSpPr>
            <a:spLocks noGrp="1"/>
          </p:cNvSpPr>
          <p:nvPr>
            <p:ph idx="1"/>
          </p:nvPr>
        </p:nvSpPr>
        <p:spPr/>
        <p:txBody>
          <a:bodyPr/>
          <a:lstStyle/>
          <a:p>
            <a:pPr marL="0" indent="0">
              <a:buNone/>
            </a:pPr>
            <a:r>
              <a:rPr lang="fr-FR" dirty="0"/>
              <a:t>Pour initier sa stratégie marketing il faut dans un premier temps :</a:t>
            </a:r>
          </a:p>
          <a:p>
            <a:pPr marL="0" indent="0">
              <a:buNone/>
            </a:pPr>
            <a:r>
              <a:rPr lang="fr-FR" dirty="0"/>
              <a:t>Analysez les opportunités du marché et vos capacités de production ;</a:t>
            </a:r>
          </a:p>
          <a:p>
            <a:pPr marL="0" indent="0">
              <a:buNone/>
            </a:pPr>
            <a:r>
              <a:rPr lang="fr-FR" dirty="0"/>
              <a:t>Dressez le persona ;</a:t>
            </a:r>
          </a:p>
          <a:p>
            <a:pPr marL="0" indent="0">
              <a:buNone/>
            </a:pPr>
            <a:r>
              <a:rPr lang="fr-FR" dirty="0"/>
              <a:t>Positionnez le domaine de votre offre ;</a:t>
            </a:r>
          </a:p>
          <a:p>
            <a:pPr marL="0" indent="0">
              <a:buNone/>
            </a:pPr>
            <a:r>
              <a:rPr lang="fr-FR" dirty="0"/>
              <a:t>Montez vos plans d'action ;</a:t>
            </a:r>
          </a:p>
          <a:p>
            <a:pPr marL="0" indent="0">
              <a:buNone/>
            </a:pPr>
            <a:r>
              <a:rPr lang="fr-FR" dirty="0"/>
              <a:t>Réalisez un suivi régulier pour apporter les améliorations nécessaires</a:t>
            </a:r>
          </a:p>
        </p:txBody>
      </p:sp>
    </p:spTree>
    <p:extLst>
      <p:ext uri="{BB962C8B-B14F-4D97-AF65-F5344CB8AC3E}">
        <p14:creationId xmlns:p14="http://schemas.microsoft.com/office/powerpoint/2010/main" val="351157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20F44E-91A0-42FA-ADDA-66DBD14F888F}"/>
              </a:ext>
            </a:extLst>
          </p:cNvPr>
          <p:cNvSpPr>
            <a:spLocks noGrp="1"/>
          </p:cNvSpPr>
          <p:nvPr>
            <p:ph type="title"/>
          </p:nvPr>
        </p:nvSpPr>
        <p:spPr/>
        <p:txBody>
          <a:bodyPr/>
          <a:lstStyle/>
          <a:p>
            <a:r>
              <a:rPr lang="fr-FR" dirty="0"/>
              <a:t>Les différentes stratégies marketing </a:t>
            </a:r>
            <a:br>
              <a:rPr lang="fr-FR" dirty="0"/>
            </a:br>
            <a:endParaRPr lang="fr-FR" dirty="0"/>
          </a:p>
        </p:txBody>
      </p:sp>
      <p:sp>
        <p:nvSpPr>
          <p:cNvPr id="3" name="Espace réservé du contenu 2">
            <a:extLst>
              <a:ext uri="{FF2B5EF4-FFF2-40B4-BE49-F238E27FC236}">
                <a16:creationId xmlns:a16="http://schemas.microsoft.com/office/drawing/2014/main" id="{1DE6225A-379A-4C0D-AE0C-BA2D0F631AD2}"/>
              </a:ext>
            </a:extLst>
          </p:cNvPr>
          <p:cNvSpPr>
            <a:spLocks noGrp="1"/>
          </p:cNvSpPr>
          <p:nvPr>
            <p:ph idx="1"/>
          </p:nvPr>
        </p:nvSpPr>
        <p:spPr>
          <a:xfrm>
            <a:off x="1154954" y="2603500"/>
            <a:ext cx="8825659" cy="3615308"/>
          </a:xfrm>
        </p:spPr>
        <p:txBody>
          <a:bodyPr>
            <a:noAutofit/>
          </a:bodyPr>
          <a:lstStyle/>
          <a:p>
            <a:pPr marL="0" indent="0">
              <a:buNone/>
            </a:pPr>
            <a:r>
              <a:rPr lang="fr-FR" sz="2000" dirty="0"/>
              <a:t>Une stratégie marketing a pour objectif de définir un ensemble de méthodes et d'actions à mettre en œuvre pour permettre à une entreprise d'atteindre ses objectifs de vente à l'échelle d'un marché donné, les stratégies les plus efficaces en 2023 sont :</a:t>
            </a:r>
          </a:p>
          <a:p>
            <a:pPr marL="0" indent="0">
              <a:buNone/>
            </a:pPr>
            <a:r>
              <a:rPr lang="fr-FR" sz="2000" dirty="0"/>
              <a:t>Le marketing direct </a:t>
            </a:r>
          </a:p>
          <a:p>
            <a:pPr marL="0" indent="0">
              <a:buNone/>
            </a:pPr>
            <a:r>
              <a:rPr lang="fr-FR" sz="2000" dirty="0"/>
              <a:t>Le marketing d’influence </a:t>
            </a:r>
          </a:p>
          <a:p>
            <a:pPr marL="0" indent="0">
              <a:buNone/>
            </a:pPr>
            <a:r>
              <a:rPr lang="fr-FR" sz="2000" dirty="0"/>
              <a:t>Le marketing opérationnel </a:t>
            </a:r>
          </a:p>
          <a:p>
            <a:pPr marL="0" indent="0">
              <a:buNone/>
            </a:pPr>
            <a:r>
              <a:rPr lang="fr-FR" sz="2000" dirty="0"/>
              <a:t>Le marketing relationnel </a:t>
            </a:r>
          </a:p>
          <a:p>
            <a:pPr marL="0" indent="0">
              <a:buNone/>
            </a:pPr>
            <a:r>
              <a:rPr lang="fr-FR" sz="2000" dirty="0"/>
              <a:t>Le storytelling</a:t>
            </a:r>
          </a:p>
          <a:p>
            <a:pPr marL="0" indent="0">
              <a:buNone/>
            </a:pPr>
            <a:r>
              <a:rPr lang="fr-FR" sz="2000" dirty="0"/>
              <a:t>Le marketing émotionnel</a:t>
            </a:r>
          </a:p>
        </p:txBody>
      </p:sp>
    </p:spTree>
    <p:extLst>
      <p:ext uri="{BB962C8B-B14F-4D97-AF65-F5344CB8AC3E}">
        <p14:creationId xmlns:p14="http://schemas.microsoft.com/office/powerpoint/2010/main" val="127452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4CF67-2F6D-4F1E-837E-219A7BC82352}"/>
              </a:ext>
            </a:extLst>
          </p:cNvPr>
          <p:cNvSpPr>
            <a:spLocks noGrp="1"/>
          </p:cNvSpPr>
          <p:nvPr>
            <p:ph type="title"/>
          </p:nvPr>
        </p:nvSpPr>
        <p:spPr/>
        <p:txBody>
          <a:bodyPr/>
          <a:lstStyle/>
          <a:p>
            <a:r>
              <a:rPr lang="fr-FR" dirty="0"/>
              <a:t>Le marketing relationnel </a:t>
            </a:r>
          </a:p>
        </p:txBody>
      </p:sp>
      <p:sp>
        <p:nvSpPr>
          <p:cNvPr id="3" name="Espace réservé du contenu 2">
            <a:extLst>
              <a:ext uri="{FF2B5EF4-FFF2-40B4-BE49-F238E27FC236}">
                <a16:creationId xmlns:a16="http://schemas.microsoft.com/office/drawing/2014/main" id="{04CFF4D6-80D6-474F-844F-E2124CAFA519}"/>
              </a:ext>
            </a:extLst>
          </p:cNvPr>
          <p:cNvSpPr>
            <a:spLocks noGrp="1"/>
          </p:cNvSpPr>
          <p:nvPr>
            <p:ph idx="1"/>
          </p:nvPr>
        </p:nvSpPr>
        <p:spPr/>
        <p:txBody>
          <a:bodyPr>
            <a:normAutofit/>
          </a:bodyPr>
          <a:lstStyle/>
          <a:p>
            <a:pPr marL="0" indent="0">
              <a:buNone/>
            </a:pPr>
            <a:r>
              <a:rPr lang="fr-FR" sz="2000" dirty="0"/>
              <a:t>Le marketing relationnel ou la mercatique relationnelle est l’ensemble des actions marketing qui visent à établir une relation individuelle, nominative, continue et personnalisée avec chacun des clients d'une marque afin de le fidéliser à long terme et, si possible, à vie</a:t>
            </a:r>
          </a:p>
          <a:p>
            <a:pPr marL="0" indent="0">
              <a:buNone/>
            </a:pPr>
            <a:endParaRPr lang="fr-FR" sz="2000" dirty="0"/>
          </a:p>
          <a:p>
            <a:pPr marL="0" indent="0">
              <a:buNone/>
            </a:pPr>
            <a:r>
              <a:rPr lang="fr-FR" sz="2000" dirty="0">
                <a:solidFill>
                  <a:srgbClr val="3A3A3A"/>
                </a:solidFill>
              </a:rPr>
              <a:t>Il </a:t>
            </a:r>
            <a:r>
              <a:rPr lang="fr-FR" sz="2000" dirty="0">
                <a:solidFill>
                  <a:srgbClr val="3A3A3A"/>
                </a:solidFill>
                <a:effectLst/>
              </a:rPr>
              <a:t>désigne les actions marketing qui visent à entretenir une relation personnalisée et continue avec chaque client afin de l’accompagner dans le parcours d’achat et le fidéliser. Centré sur le client, il s’oppose au marketing transactionnel centré uniquement sur le produit et l’acte d’achat.</a:t>
            </a:r>
            <a:endParaRPr lang="fr-FR" sz="2000" dirty="0"/>
          </a:p>
        </p:txBody>
      </p:sp>
    </p:spTree>
    <p:extLst>
      <p:ext uri="{BB962C8B-B14F-4D97-AF65-F5344CB8AC3E}">
        <p14:creationId xmlns:p14="http://schemas.microsoft.com/office/powerpoint/2010/main" val="2968098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{B30174A9-D1A6-4D2E-8052-B8F37F551CFF}tf02900722</Template>
  <TotalTime>85</TotalTime>
  <Words>1191</Words>
  <Application>Microsoft Office PowerPoint</Application>
  <PresentationFormat>Grand écran</PresentationFormat>
  <Paragraphs>100</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Century Gothic</vt:lpstr>
      <vt:lpstr>Wingdings 3</vt:lpstr>
      <vt:lpstr>Salle d’ions</vt:lpstr>
      <vt:lpstr>LES STRATEGIES MARKETING</vt:lpstr>
      <vt:lpstr>Présentation PowerPoint</vt:lpstr>
      <vt:lpstr>Introduction </vt:lpstr>
      <vt:lpstr>Qu’est ce que le marketing ? </vt:lpstr>
      <vt:lpstr>Qu'est-ce qu'une stratégie marketing ? </vt:lpstr>
      <vt:lpstr>Les différentes stratégies marketing ?  </vt:lpstr>
      <vt:lpstr>Comment présenter une stratégie marketing ? </vt:lpstr>
      <vt:lpstr>Les différentes stratégies marketing  </vt:lpstr>
      <vt:lpstr>Le marketing relationnel </vt:lpstr>
      <vt:lpstr>Le marketing direct</vt:lpstr>
      <vt:lpstr>Le marketing d’influence  </vt:lpstr>
      <vt:lpstr>Le marketing opérationnel </vt:lpstr>
      <vt:lpstr>Le storytelling </vt:lpstr>
      <vt:lpstr>Le marketing émotionnel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STRATEGIES MARKETING</dc:title>
  <dc:creator>jessy Mihindou</dc:creator>
  <cp:lastModifiedBy>MIHINDOUMAMBOUNDOU Gervais-jessy</cp:lastModifiedBy>
  <cp:revision>9</cp:revision>
  <dcterms:created xsi:type="dcterms:W3CDTF">2023-03-05T12:19:50Z</dcterms:created>
  <dcterms:modified xsi:type="dcterms:W3CDTF">2023-03-05T13:45:10Z</dcterms:modified>
</cp:coreProperties>
</file>