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d51383d33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d51383d33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d51383d33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d51383d33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d51383d33_0_1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d51383d33_0_1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here?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dea04059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dea04059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8ee78cec6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ee78cec6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8dea04059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dea04059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could put Jess’ Map here?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8dea04059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dea04059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 Map Here?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8d160445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d160445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 Map Here?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dea04059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dea04059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 here?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8dea04059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dea04059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d51383d33_0_1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d51383d33_0_1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ee78cec6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ee78cec6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dea04059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dea04059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8dea04059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dea04059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ee78cec6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ee78cec6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d51383d33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d51383d33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d51383d33_0_1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d51383d33_0_1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d51383d33_0_1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d51383d33_0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d51383d33_0_1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d51383d33_0_1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d51383d33_0_1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d51383d33_0_1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dea04059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dea04059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hyperlink" Target="https://www.nytimes.com/2020/05/04/science/eta-aquarids-meteor-shower.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hyperlink" Target="https://www.nytimes.com/2020/05/04/science/eta-aquarids-meteor-shower.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hyperlink" Target="https://www.nytimes.com/2020/03/14/arts/meteorites-collectors-auction-christie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https://www.britannica.com/story/whats-the-difference-between-a-meteoroid-a-meteor-and-a-meteorite" TargetMode="External"/><Relationship Id="rId4" Type="http://schemas.openxmlformats.org/officeDocument/2006/relationships/hyperlink" Target="https://www.britannica.com/story/whats-the-difference-between-a-meteoroid-a-meteor-and-a-meteorite" TargetMode="External"/><Relationship Id="rId5" Type="http://schemas.openxmlformats.org/officeDocument/2006/relationships/hyperlink" Target="https://www.britannica.com/story/whats-the-difference-between-a-meteoroid-a-meteor-and-a-meteori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400"/>
              <a:t>How Much Do We Know About </a:t>
            </a:r>
            <a:endParaRPr b="1" sz="3400"/>
          </a:p>
          <a:p>
            <a:pPr indent="0" lvl="0" marL="0" rtl="0" algn="l">
              <a:spcBef>
                <a:spcPts val="0"/>
              </a:spcBef>
              <a:spcAft>
                <a:spcPts val="0"/>
              </a:spcAft>
              <a:buNone/>
            </a:pPr>
            <a:r>
              <a:rPr b="1" lang="en" sz="3400">
                <a:solidFill>
                  <a:srgbClr val="444444"/>
                </a:solidFill>
              </a:rPr>
              <a:t>Meteorite Landings on Earth? </a:t>
            </a:r>
            <a:endParaRPr b="1" sz="3400">
              <a:solidFill>
                <a:srgbClr val="444444"/>
              </a:solidFill>
            </a:endParaRPr>
          </a:p>
          <a:p>
            <a:pPr indent="0" lvl="0" marL="0" rtl="0" algn="l">
              <a:spcBef>
                <a:spcPts val="0"/>
              </a:spcBef>
              <a:spcAft>
                <a:spcPts val="0"/>
              </a:spcAft>
              <a:buNone/>
            </a:pPr>
            <a:r>
              <a:t/>
            </a:r>
            <a:endParaRPr b="1" sz="3400">
              <a:solidFill>
                <a:srgbClr val="444444"/>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500">
                <a:solidFill>
                  <a:srgbClr val="444444"/>
                </a:solidFill>
              </a:rPr>
              <a:t>Yukie Kajita &amp; Jess Yoder</a:t>
            </a:r>
            <a:endParaRPr b="1" sz="2500">
              <a:solidFill>
                <a:srgbClr val="44444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p:nvPr/>
        </p:nvSpPr>
        <p:spPr>
          <a:xfrm>
            <a:off x="379250" y="913000"/>
            <a:ext cx="2567100" cy="2710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txBox="1"/>
          <p:nvPr>
            <p:ph type="title"/>
          </p:nvPr>
        </p:nvSpPr>
        <p:spPr>
          <a:xfrm>
            <a:off x="345600" y="179625"/>
            <a:ext cx="8798400" cy="18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2 - </a:t>
            </a:r>
            <a:r>
              <a:rPr lang="en" sz="2000">
                <a:latin typeface="Arial"/>
                <a:ea typeface="Arial"/>
                <a:cs typeface="Arial"/>
                <a:sym typeface="Arial"/>
              </a:rPr>
              <a:t>Which Meteorites Were Found in the Earliest Year</a:t>
            </a:r>
            <a:r>
              <a:rPr lang="en" sz="2000"/>
              <a:t>?</a:t>
            </a:r>
            <a:endParaRPr sz="2000"/>
          </a:p>
          <a:p>
            <a:pPr indent="0" lvl="0" marL="0" rtl="0" algn="l">
              <a:spcBef>
                <a:spcPts val="0"/>
              </a:spcBef>
              <a:spcAft>
                <a:spcPts val="0"/>
              </a:spcAft>
              <a:buNone/>
            </a:pPr>
            <a:r>
              <a:rPr lang="en" sz="2000"/>
              <a:t>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340" name="Google Shape;340;p22"/>
          <p:cNvPicPr preferRelativeResize="0"/>
          <p:nvPr/>
        </p:nvPicPr>
        <p:blipFill>
          <a:blip r:embed="rId3">
            <a:alphaModFix/>
          </a:blip>
          <a:stretch>
            <a:fillRect/>
          </a:stretch>
        </p:blipFill>
        <p:spPr>
          <a:xfrm>
            <a:off x="749838" y="1243825"/>
            <a:ext cx="1854575" cy="2253650"/>
          </a:xfrm>
          <a:prstGeom prst="rect">
            <a:avLst/>
          </a:prstGeom>
          <a:noFill/>
          <a:ln>
            <a:noFill/>
          </a:ln>
        </p:spPr>
      </p:pic>
      <p:pic>
        <p:nvPicPr>
          <p:cNvPr id="341" name="Google Shape;341;p22"/>
          <p:cNvPicPr preferRelativeResize="0"/>
          <p:nvPr/>
        </p:nvPicPr>
        <p:blipFill>
          <a:blip r:embed="rId4">
            <a:alphaModFix/>
          </a:blip>
          <a:stretch>
            <a:fillRect/>
          </a:stretch>
        </p:blipFill>
        <p:spPr>
          <a:xfrm>
            <a:off x="3009675" y="896604"/>
            <a:ext cx="5854976" cy="3628350"/>
          </a:xfrm>
          <a:prstGeom prst="rect">
            <a:avLst/>
          </a:prstGeom>
          <a:noFill/>
          <a:ln>
            <a:noFill/>
          </a:ln>
        </p:spPr>
      </p:pic>
      <p:pic>
        <p:nvPicPr>
          <p:cNvPr id="342" name="Google Shape;342;p22"/>
          <p:cNvPicPr preferRelativeResize="0"/>
          <p:nvPr/>
        </p:nvPicPr>
        <p:blipFill>
          <a:blip r:embed="rId5">
            <a:alphaModFix/>
          </a:blip>
          <a:stretch>
            <a:fillRect/>
          </a:stretch>
        </p:blipFill>
        <p:spPr>
          <a:xfrm>
            <a:off x="379250" y="905825"/>
            <a:ext cx="2567099" cy="3281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p:nvPr/>
        </p:nvSpPr>
        <p:spPr>
          <a:xfrm>
            <a:off x="1086500" y="605750"/>
            <a:ext cx="6394200" cy="151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txBox="1"/>
          <p:nvPr>
            <p:ph type="title"/>
          </p:nvPr>
        </p:nvSpPr>
        <p:spPr>
          <a:xfrm>
            <a:off x="345600" y="179625"/>
            <a:ext cx="87984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3 - </a:t>
            </a:r>
            <a:r>
              <a:rPr lang="en" sz="2000"/>
              <a:t>What Sizes of Meteorites Were Found?</a:t>
            </a:r>
            <a:endParaRPr sz="2000"/>
          </a:p>
          <a:p>
            <a:pPr indent="0" lvl="0" marL="0" rtl="0" algn="l">
              <a:spcBef>
                <a:spcPts val="0"/>
              </a:spcBef>
              <a:spcAft>
                <a:spcPts val="0"/>
              </a:spcAft>
              <a:buNone/>
            </a:pPr>
            <a:r>
              <a:rPr lang="en" sz="2000"/>
              <a:t>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grpSp>
        <p:nvGrpSpPr>
          <p:cNvPr id="349" name="Google Shape;349;p23"/>
          <p:cNvGrpSpPr/>
          <p:nvPr/>
        </p:nvGrpSpPr>
        <p:grpSpPr>
          <a:xfrm>
            <a:off x="1086500" y="2115950"/>
            <a:ext cx="6394200" cy="2846700"/>
            <a:chOff x="1086500" y="2115950"/>
            <a:chExt cx="6394200" cy="2846700"/>
          </a:xfrm>
        </p:grpSpPr>
        <p:sp>
          <p:nvSpPr>
            <p:cNvPr id="350" name="Google Shape;350;p23"/>
            <p:cNvSpPr/>
            <p:nvPr/>
          </p:nvSpPr>
          <p:spPr>
            <a:xfrm>
              <a:off x="1086500" y="2115950"/>
              <a:ext cx="6394200" cy="284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23"/>
            <p:cNvPicPr preferRelativeResize="0"/>
            <p:nvPr/>
          </p:nvPicPr>
          <p:blipFill rotWithShape="1">
            <a:blip r:embed="rId3">
              <a:alphaModFix/>
            </a:blip>
            <a:srcRect b="0" l="0" r="8138" t="0"/>
            <a:stretch/>
          </p:blipFill>
          <p:spPr>
            <a:xfrm>
              <a:off x="1655511" y="2116000"/>
              <a:ext cx="5229850" cy="2846625"/>
            </a:xfrm>
            <a:prstGeom prst="rect">
              <a:avLst/>
            </a:prstGeom>
            <a:noFill/>
            <a:ln>
              <a:noFill/>
            </a:ln>
          </p:spPr>
        </p:pic>
      </p:grpSp>
      <p:grpSp>
        <p:nvGrpSpPr>
          <p:cNvPr id="352" name="Google Shape;352;p23"/>
          <p:cNvGrpSpPr/>
          <p:nvPr/>
        </p:nvGrpSpPr>
        <p:grpSpPr>
          <a:xfrm>
            <a:off x="1138475" y="628248"/>
            <a:ext cx="6263925" cy="1487752"/>
            <a:chOff x="345600" y="670123"/>
            <a:chExt cx="6263925" cy="1487752"/>
          </a:xfrm>
        </p:grpSpPr>
        <p:sp>
          <p:nvSpPr>
            <p:cNvPr id="353" name="Google Shape;353;p23"/>
            <p:cNvSpPr/>
            <p:nvPr/>
          </p:nvSpPr>
          <p:spPr>
            <a:xfrm>
              <a:off x="351825" y="670175"/>
              <a:ext cx="6257700" cy="1487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4" name="Google Shape;354;p23"/>
            <p:cNvPicPr preferRelativeResize="0"/>
            <p:nvPr/>
          </p:nvPicPr>
          <p:blipFill rotWithShape="1">
            <a:blip r:embed="rId4">
              <a:alphaModFix/>
            </a:blip>
            <a:srcRect b="54155" l="0" r="0" t="0"/>
            <a:stretch/>
          </p:blipFill>
          <p:spPr>
            <a:xfrm>
              <a:off x="345600" y="670123"/>
              <a:ext cx="6222251" cy="1122550"/>
            </a:xfrm>
            <a:prstGeom prst="rect">
              <a:avLst/>
            </a:prstGeom>
            <a:noFill/>
            <a:ln>
              <a:noFill/>
            </a:ln>
          </p:spPr>
        </p:pic>
        <p:pic>
          <p:nvPicPr>
            <p:cNvPr id="355" name="Google Shape;355;p23"/>
            <p:cNvPicPr preferRelativeResize="0"/>
            <p:nvPr/>
          </p:nvPicPr>
          <p:blipFill rotWithShape="1">
            <a:blip r:embed="rId4">
              <a:alphaModFix/>
            </a:blip>
            <a:srcRect b="0" l="0" r="0" t="88202"/>
            <a:stretch/>
          </p:blipFill>
          <p:spPr>
            <a:xfrm>
              <a:off x="345600" y="1868872"/>
              <a:ext cx="6222251" cy="2888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grpSp>
        <p:nvGrpSpPr>
          <p:cNvPr id="360" name="Google Shape;360;p24"/>
          <p:cNvGrpSpPr/>
          <p:nvPr/>
        </p:nvGrpSpPr>
        <p:grpSpPr>
          <a:xfrm>
            <a:off x="89908" y="1183498"/>
            <a:ext cx="2875993" cy="3138564"/>
            <a:chOff x="401189" y="394500"/>
            <a:chExt cx="3270403" cy="3429000"/>
          </a:xfrm>
        </p:grpSpPr>
        <p:pic>
          <p:nvPicPr>
            <p:cNvPr id="361" name="Google Shape;361;p24"/>
            <p:cNvPicPr preferRelativeResize="0"/>
            <p:nvPr/>
          </p:nvPicPr>
          <p:blipFill rotWithShape="1">
            <a:blip r:embed="rId3">
              <a:alphaModFix/>
            </a:blip>
            <a:srcRect b="0" l="0" r="87826" t="0"/>
            <a:stretch/>
          </p:blipFill>
          <p:spPr>
            <a:xfrm>
              <a:off x="401189" y="394500"/>
              <a:ext cx="754825" cy="3429000"/>
            </a:xfrm>
            <a:prstGeom prst="rect">
              <a:avLst/>
            </a:prstGeom>
            <a:noFill/>
            <a:ln>
              <a:noFill/>
            </a:ln>
          </p:spPr>
        </p:pic>
        <p:pic>
          <p:nvPicPr>
            <p:cNvPr id="362" name="Google Shape;362;p24"/>
            <p:cNvPicPr preferRelativeResize="0"/>
            <p:nvPr/>
          </p:nvPicPr>
          <p:blipFill rotWithShape="1">
            <a:blip r:embed="rId3">
              <a:alphaModFix/>
            </a:blip>
            <a:srcRect b="0" l="59432" r="0" t="0"/>
            <a:stretch/>
          </p:blipFill>
          <p:spPr>
            <a:xfrm>
              <a:off x="1156018" y="394500"/>
              <a:ext cx="2515575" cy="3429000"/>
            </a:xfrm>
            <a:prstGeom prst="rect">
              <a:avLst/>
            </a:prstGeom>
            <a:noFill/>
            <a:ln>
              <a:noFill/>
            </a:ln>
          </p:spPr>
        </p:pic>
      </p:grpSp>
      <p:sp>
        <p:nvSpPr>
          <p:cNvPr id="363" name="Google Shape;363;p24"/>
          <p:cNvSpPr txBox="1"/>
          <p:nvPr>
            <p:ph type="title"/>
          </p:nvPr>
        </p:nvSpPr>
        <p:spPr>
          <a:xfrm>
            <a:off x="345600" y="179625"/>
            <a:ext cx="87984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4 - </a:t>
            </a:r>
            <a:r>
              <a:rPr lang="en" sz="2000">
                <a:latin typeface="Arial"/>
                <a:ea typeface="Arial"/>
                <a:cs typeface="Arial"/>
                <a:sym typeface="Arial"/>
              </a:rPr>
              <a:t>Where Were the </a:t>
            </a:r>
            <a:r>
              <a:rPr lang="en" sz="2000"/>
              <a:t>Largest Meteorites’ Landing Spots?</a:t>
            </a:r>
            <a:endParaRPr sz="2000"/>
          </a:p>
          <a:p>
            <a:pPr indent="0" lvl="0" marL="0" rtl="0" algn="l">
              <a:spcBef>
                <a:spcPts val="0"/>
              </a:spcBef>
              <a:spcAft>
                <a:spcPts val="0"/>
              </a:spcAft>
              <a:buNone/>
            </a:pPr>
            <a:r>
              <a:rPr lang="en" sz="2000"/>
              <a:t>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364" name="Google Shape;364;p24"/>
          <p:cNvPicPr preferRelativeResize="0"/>
          <p:nvPr/>
        </p:nvPicPr>
        <p:blipFill>
          <a:blip r:embed="rId4">
            <a:alphaModFix/>
          </a:blip>
          <a:stretch>
            <a:fillRect/>
          </a:stretch>
        </p:blipFill>
        <p:spPr>
          <a:xfrm>
            <a:off x="3344326" y="954900"/>
            <a:ext cx="5565576" cy="3784600"/>
          </a:xfrm>
          <a:prstGeom prst="rect">
            <a:avLst/>
          </a:prstGeom>
          <a:noFill/>
          <a:ln>
            <a:noFill/>
          </a:ln>
        </p:spPr>
      </p:pic>
      <p:pic>
        <p:nvPicPr>
          <p:cNvPr id="365" name="Google Shape;365;p24"/>
          <p:cNvPicPr preferRelativeResize="0"/>
          <p:nvPr/>
        </p:nvPicPr>
        <p:blipFill>
          <a:blip r:embed="rId5">
            <a:alphaModFix/>
          </a:blip>
          <a:stretch>
            <a:fillRect/>
          </a:stretch>
        </p:blipFill>
        <p:spPr>
          <a:xfrm>
            <a:off x="89900" y="950618"/>
            <a:ext cx="2876000" cy="3268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5"/>
          <p:cNvSpPr txBox="1"/>
          <p:nvPr>
            <p:ph type="title"/>
          </p:nvPr>
        </p:nvSpPr>
        <p:spPr>
          <a:xfrm>
            <a:off x="345600" y="179625"/>
            <a:ext cx="87984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5 - </a:t>
            </a:r>
            <a:r>
              <a:rPr lang="en" sz="2000"/>
              <a:t>What Types of Meteorites Do We Have</a:t>
            </a:r>
            <a:r>
              <a:rPr lang="en" sz="2000"/>
              <a:t>? </a:t>
            </a:r>
            <a:endParaRPr sz="2000"/>
          </a:p>
          <a:p>
            <a:pPr indent="0" lvl="0" marL="0" rtl="0" algn="l">
              <a:spcBef>
                <a:spcPts val="0"/>
              </a:spcBef>
              <a:spcAft>
                <a:spcPts val="0"/>
              </a:spcAft>
              <a:buNone/>
            </a:pPr>
            <a:r>
              <a:rPr lang="en" sz="2000"/>
              <a:t>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371" name="Google Shape;371;p25"/>
          <p:cNvPicPr preferRelativeResize="0"/>
          <p:nvPr/>
        </p:nvPicPr>
        <p:blipFill>
          <a:blip r:embed="rId3">
            <a:alphaModFix/>
          </a:blip>
          <a:stretch>
            <a:fillRect/>
          </a:stretch>
        </p:blipFill>
        <p:spPr>
          <a:xfrm>
            <a:off x="345588" y="1031450"/>
            <a:ext cx="1640275" cy="557375"/>
          </a:xfrm>
          <a:prstGeom prst="rect">
            <a:avLst/>
          </a:prstGeom>
          <a:noFill/>
          <a:ln>
            <a:noFill/>
          </a:ln>
        </p:spPr>
      </p:pic>
      <p:sp>
        <p:nvSpPr>
          <p:cNvPr id="372" name="Google Shape;372;p25"/>
          <p:cNvSpPr txBox="1"/>
          <p:nvPr>
            <p:ph idx="1" type="body"/>
          </p:nvPr>
        </p:nvSpPr>
        <p:spPr>
          <a:xfrm>
            <a:off x="256400" y="745550"/>
            <a:ext cx="2259600" cy="3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Total Meteorite Types:</a:t>
            </a:r>
            <a:endParaRPr/>
          </a:p>
        </p:txBody>
      </p:sp>
      <p:grpSp>
        <p:nvGrpSpPr>
          <p:cNvPr id="373" name="Google Shape;373;p25"/>
          <p:cNvGrpSpPr/>
          <p:nvPr/>
        </p:nvGrpSpPr>
        <p:grpSpPr>
          <a:xfrm>
            <a:off x="345600" y="1732896"/>
            <a:ext cx="8798425" cy="3410579"/>
            <a:chOff x="345600" y="1732896"/>
            <a:chExt cx="8798425" cy="3410579"/>
          </a:xfrm>
        </p:grpSpPr>
        <p:pic>
          <p:nvPicPr>
            <p:cNvPr id="374" name="Google Shape;374;p25"/>
            <p:cNvPicPr preferRelativeResize="0"/>
            <p:nvPr/>
          </p:nvPicPr>
          <p:blipFill>
            <a:blip r:embed="rId4">
              <a:alphaModFix/>
            </a:blip>
            <a:stretch>
              <a:fillRect/>
            </a:stretch>
          </p:blipFill>
          <p:spPr>
            <a:xfrm>
              <a:off x="345600" y="1732896"/>
              <a:ext cx="3817075" cy="2415875"/>
            </a:xfrm>
            <a:prstGeom prst="rect">
              <a:avLst/>
            </a:prstGeom>
            <a:noFill/>
            <a:ln>
              <a:noFill/>
            </a:ln>
          </p:spPr>
        </p:pic>
        <p:sp>
          <p:nvSpPr>
            <p:cNvPr id="375" name="Google Shape;375;p25"/>
            <p:cNvSpPr txBox="1"/>
            <p:nvPr/>
          </p:nvSpPr>
          <p:spPr>
            <a:xfrm>
              <a:off x="4263925" y="1732900"/>
              <a:ext cx="4880100" cy="18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Chondrites:  Pre-planetary rocks</a:t>
              </a:r>
              <a:endParaRPr sz="1200">
                <a:solidFill>
                  <a:srgbClr val="FFFFFF"/>
                </a:solidFill>
              </a:endParaRPr>
            </a:p>
            <a:p>
              <a:pPr indent="0" lvl="0" marL="457200" rtl="0" algn="l">
                <a:spcBef>
                  <a:spcPts val="0"/>
                </a:spcBef>
                <a:spcAft>
                  <a:spcPts val="0"/>
                </a:spcAft>
                <a:buNone/>
              </a:pPr>
              <a:r>
                <a:rPr lang="en" sz="1200">
                  <a:solidFill>
                    <a:srgbClr val="FFFFFF"/>
                  </a:solidFill>
                </a:rPr>
                <a:t>          Rocks that formed about 4.5 billion years ago in the </a:t>
              </a:r>
              <a:endParaRPr sz="1200">
                <a:solidFill>
                  <a:srgbClr val="FFFFFF"/>
                </a:solidFill>
              </a:endParaRPr>
            </a:p>
            <a:p>
              <a:pPr indent="0" lvl="0" marL="457200" rtl="0" algn="l">
                <a:spcBef>
                  <a:spcPts val="0"/>
                </a:spcBef>
                <a:spcAft>
                  <a:spcPts val="0"/>
                </a:spcAft>
                <a:buNone/>
              </a:pPr>
              <a:r>
                <a:rPr lang="en" sz="1200">
                  <a:solidFill>
                    <a:srgbClr val="FFFFFF"/>
                  </a:solidFill>
                </a:rPr>
                <a:t>          solar system</a:t>
              </a:r>
              <a:endParaRPr sz="1200">
                <a:solidFill>
                  <a:srgbClr val="FFFFFF"/>
                </a:solidFill>
              </a:endParaRPr>
            </a:p>
            <a:p>
              <a:pPr indent="0" lvl="0" marL="457200" rtl="0" algn="l">
                <a:spcBef>
                  <a:spcPts val="0"/>
                </a:spcBef>
                <a:spcAft>
                  <a:spcPts val="0"/>
                </a:spcAft>
                <a:buNone/>
              </a:pPr>
              <a:r>
                <a:rPr lang="en" sz="1200">
                  <a:solidFill>
                    <a:srgbClr val="FFFFFF"/>
                  </a:solidFill>
                </a:rPr>
                <a:t>          </a:t>
              </a:r>
              <a:endParaRPr sz="1200">
                <a:solidFill>
                  <a:srgbClr val="FFFFFF"/>
                </a:solidFill>
              </a:endParaRPr>
            </a:p>
            <a:p>
              <a:pPr indent="0" lvl="0" marL="0" rtl="0" algn="l">
                <a:spcBef>
                  <a:spcPts val="0"/>
                </a:spcBef>
                <a:spcAft>
                  <a:spcPts val="0"/>
                </a:spcAft>
                <a:buNone/>
              </a:pPr>
              <a:r>
                <a:rPr lang="en" sz="1200">
                  <a:solidFill>
                    <a:srgbClr val="FFFFFF"/>
                  </a:solidFill>
                </a:rPr>
                <a:t>Achondrites: Pieces of a differentiated planetary bodies, like the </a:t>
              </a:r>
              <a:endParaRPr sz="1200">
                <a:solidFill>
                  <a:srgbClr val="FFFFFF"/>
                </a:solidFill>
              </a:endParaRPr>
            </a:p>
            <a:p>
              <a:pPr indent="0" lvl="0" marL="0" rtl="0" algn="l">
                <a:spcBef>
                  <a:spcPts val="0"/>
                </a:spcBef>
                <a:spcAft>
                  <a:spcPts val="0"/>
                </a:spcAft>
                <a:buNone/>
              </a:pPr>
              <a:r>
                <a:rPr lang="en" sz="1200">
                  <a:solidFill>
                    <a:srgbClr val="FFFFFF"/>
                  </a:solidFill>
                </a:rPr>
                <a:t>                     Moon or Mars.</a:t>
              </a:r>
              <a:endParaRPr sz="1200">
                <a:solidFill>
                  <a:srgbClr val="FFFFFF"/>
                </a:solidFill>
              </a:endParaRPr>
            </a:p>
          </p:txBody>
        </p:sp>
        <p:sp>
          <p:nvSpPr>
            <p:cNvPr id="376" name="Google Shape;376;p25"/>
            <p:cNvSpPr txBox="1"/>
            <p:nvPr/>
          </p:nvSpPr>
          <p:spPr>
            <a:xfrm>
              <a:off x="6174625" y="4689875"/>
              <a:ext cx="29694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Image from Meteoriten.com</a:t>
              </a:r>
              <a:endParaRPr sz="1000"/>
            </a:p>
            <a:p>
              <a:pPr indent="0" lvl="0" marL="0" rtl="0" algn="l">
                <a:spcBef>
                  <a:spcPts val="0"/>
                </a:spcBef>
                <a:spcAft>
                  <a:spcPts val="0"/>
                </a:spcAft>
                <a:buNone/>
              </a:pPr>
              <a:r>
                <a:rPr lang="en" sz="1000"/>
                <a:t>Information source from Caslabs.case.edu</a:t>
              </a:r>
              <a:endParaRPr sz="10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6"/>
          <p:cNvSpPr txBox="1"/>
          <p:nvPr>
            <p:ph type="title"/>
          </p:nvPr>
        </p:nvSpPr>
        <p:spPr>
          <a:xfrm>
            <a:off x="345600" y="179625"/>
            <a:ext cx="87984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5 - Common Types of Meteorites </a:t>
            </a:r>
            <a:endParaRPr sz="2000"/>
          </a:p>
          <a:p>
            <a:pPr indent="0" lvl="0" marL="0" rtl="0" algn="l">
              <a:spcBef>
                <a:spcPts val="0"/>
              </a:spcBef>
              <a:spcAft>
                <a:spcPts val="0"/>
              </a:spcAft>
              <a:buNone/>
            </a:pPr>
            <a:r>
              <a:rPr lang="en" sz="2000"/>
              <a:t>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grpSp>
        <p:nvGrpSpPr>
          <p:cNvPr id="382" name="Google Shape;382;p26"/>
          <p:cNvGrpSpPr/>
          <p:nvPr/>
        </p:nvGrpSpPr>
        <p:grpSpPr>
          <a:xfrm>
            <a:off x="3662875" y="745550"/>
            <a:ext cx="5143500" cy="835800"/>
            <a:chOff x="2748475" y="745550"/>
            <a:chExt cx="5143500" cy="835800"/>
          </a:xfrm>
        </p:grpSpPr>
        <p:sp>
          <p:nvSpPr>
            <p:cNvPr id="383" name="Google Shape;383;p26"/>
            <p:cNvSpPr/>
            <p:nvPr/>
          </p:nvSpPr>
          <p:spPr>
            <a:xfrm>
              <a:off x="2748475" y="745550"/>
              <a:ext cx="5143500" cy="83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4" name="Google Shape;384;p26"/>
            <p:cNvPicPr preferRelativeResize="0"/>
            <p:nvPr/>
          </p:nvPicPr>
          <p:blipFill rotWithShape="1">
            <a:blip r:embed="rId3">
              <a:alphaModFix/>
            </a:blip>
            <a:srcRect b="0" l="1623" r="0" t="0"/>
            <a:stretch/>
          </p:blipFill>
          <p:spPr>
            <a:xfrm>
              <a:off x="2764425" y="775850"/>
              <a:ext cx="3953975" cy="724225"/>
            </a:xfrm>
            <a:prstGeom prst="rect">
              <a:avLst/>
            </a:prstGeom>
            <a:noFill/>
            <a:ln>
              <a:noFill/>
            </a:ln>
          </p:spPr>
        </p:pic>
      </p:grpSp>
      <p:grpSp>
        <p:nvGrpSpPr>
          <p:cNvPr id="385" name="Google Shape;385;p26"/>
          <p:cNvGrpSpPr/>
          <p:nvPr/>
        </p:nvGrpSpPr>
        <p:grpSpPr>
          <a:xfrm>
            <a:off x="3662875" y="1581350"/>
            <a:ext cx="5143500" cy="3091200"/>
            <a:chOff x="2748475" y="1614300"/>
            <a:chExt cx="5143500" cy="3091200"/>
          </a:xfrm>
        </p:grpSpPr>
        <p:sp>
          <p:nvSpPr>
            <p:cNvPr id="386" name="Google Shape;386;p26"/>
            <p:cNvSpPr/>
            <p:nvPr/>
          </p:nvSpPr>
          <p:spPr>
            <a:xfrm>
              <a:off x="2748475" y="1614300"/>
              <a:ext cx="5143500" cy="309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7" name="Google Shape;387;p26"/>
            <p:cNvPicPr preferRelativeResize="0"/>
            <p:nvPr/>
          </p:nvPicPr>
          <p:blipFill rotWithShape="1">
            <a:blip r:embed="rId4">
              <a:alphaModFix/>
            </a:blip>
            <a:srcRect b="4745" l="3887" r="8554" t="7039"/>
            <a:stretch/>
          </p:blipFill>
          <p:spPr>
            <a:xfrm>
              <a:off x="2798500" y="1656775"/>
              <a:ext cx="5034676" cy="3040200"/>
            </a:xfrm>
            <a:prstGeom prst="rect">
              <a:avLst/>
            </a:prstGeom>
            <a:noFill/>
            <a:ln>
              <a:noFill/>
            </a:ln>
          </p:spPr>
        </p:pic>
      </p:grpSp>
      <p:sp>
        <p:nvSpPr>
          <p:cNvPr id="388" name="Google Shape;388;p26"/>
          <p:cNvSpPr txBox="1"/>
          <p:nvPr/>
        </p:nvSpPr>
        <p:spPr>
          <a:xfrm>
            <a:off x="139375" y="2899275"/>
            <a:ext cx="23193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 Image from Meteoriten.com</a:t>
            </a:r>
            <a:endParaRPr sz="1000">
              <a:solidFill>
                <a:srgbClr val="FFFFFF"/>
              </a:solidFill>
            </a:endParaRPr>
          </a:p>
        </p:txBody>
      </p:sp>
      <p:pic>
        <p:nvPicPr>
          <p:cNvPr id="389" name="Google Shape;389;p26"/>
          <p:cNvPicPr preferRelativeResize="0"/>
          <p:nvPr/>
        </p:nvPicPr>
        <p:blipFill>
          <a:blip r:embed="rId5">
            <a:alphaModFix/>
          </a:blip>
          <a:stretch>
            <a:fillRect/>
          </a:stretch>
        </p:blipFill>
        <p:spPr>
          <a:xfrm>
            <a:off x="139375" y="745550"/>
            <a:ext cx="3402900" cy="2153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7"/>
          <p:cNvSpPr txBox="1"/>
          <p:nvPr>
            <p:ph type="title"/>
          </p:nvPr>
        </p:nvSpPr>
        <p:spPr>
          <a:xfrm>
            <a:off x="345600" y="179625"/>
            <a:ext cx="87984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6 - Which Countries had More Meteorites’ Landings?</a:t>
            </a:r>
            <a:endParaRPr sz="2000"/>
          </a:p>
          <a:p>
            <a:pPr indent="0" lvl="0" marL="0" rtl="0" algn="l">
              <a:spcBef>
                <a:spcPts val="0"/>
              </a:spcBef>
              <a:spcAft>
                <a:spcPts val="0"/>
              </a:spcAft>
              <a:buNone/>
            </a:pPr>
            <a:r>
              <a:rPr lang="en" sz="2000"/>
              <a:t>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395" name="Google Shape;395;p27"/>
          <p:cNvPicPr preferRelativeResize="0"/>
          <p:nvPr/>
        </p:nvPicPr>
        <p:blipFill rotWithShape="1">
          <a:blip r:embed="rId3">
            <a:alphaModFix/>
          </a:blip>
          <a:srcRect b="0" l="7335" r="8062" t="0"/>
          <a:stretch/>
        </p:blipFill>
        <p:spPr>
          <a:xfrm>
            <a:off x="4171675" y="1222875"/>
            <a:ext cx="4434475" cy="2822400"/>
          </a:xfrm>
          <a:prstGeom prst="rect">
            <a:avLst/>
          </a:prstGeom>
          <a:noFill/>
          <a:ln>
            <a:noFill/>
          </a:ln>
        </p:spPr>
      </p:pic>
      <p:grpSp>
        <p:nvGrpSpPr>
          <p:cNvPr id="396" name="Google Shape;396;p27"/>
          <p:cNvGrpSpPr/>
          <p:nvPr/>
        </p:nvGrpSpPr>
        <p:grpSpPr>
          <a:xfrm>
            <a:off x="481450" y="1222868"/>
            <a:ext cx="3515074" cy="1792525"/>
            <a:chOff x="166450" y="1195993"/>
            <a:chExt cx="3515074" cy="1792525"/>
          </a:xfrm>
        </p:grpSpPr>
        <p:pic>
          <p:nvPicPr>
            <p:cNvPr id="397" name="Google Shape;397;p27"/>
            <p:cNvPicPr preferRelativeResize="0"/>
            <p:nvPr/>
          </p:nvPicPr>
          <p:blipFill rotWithShape="1">
            <a:blip r:embed="rId4">
              <a:alphaModFix/>
            </a:blip>
            <a:srcRect b="53744" l="0" r="0" t="0"/>
            <a:stretch/>
          </p:blipFill>
          <p:spPr>
            <a:xfrm>
              <a:off x="166450" y="1195993"/>
              <a:ext cx="3515074" cy="1219925"/>
            </a:xfrm>
            <a:prstGeom prst="rect">
              <a:avLst/>
            </a:prstGeom>
            <a:noFill/>
            <a:ln>
              <a:noFill/>
            </a:ln>
          </p:spPr>
        </p:pic>
        <p:pic>
          <p:nvPicPr>
            <p:cNvPr id="398" name="Google Shape;398;p27"/>
            <p:cNvPicPr preferRelativeResize="0"/>
            <p:nvPr/>
          </p:nvPicPr>
          <p:blipFill rotWithShape="1">
            <a:blip r:embed="rId4">
              <a:alphaModFix/>
            </a:blip>
            <a:srcRect b="0" l="0" r="0" t="78289"/>
            <a:stretch/>
          </p:blipFill>
          <p:spPr>
            <a:xfrm>
              <a:off x="166450" y="2415919"/>
              <a:ext cx="3515074" cy="5726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txBox="1"/>
          <p:nvPr>
            <p:ph type="title"/>
          </p:nvPr>
        </p:nvSpPr>
        <p:spPr>
          <a:xfrm>
            <a:off x="345600" y="179625"/>
            <a:ext cx="87984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7 - Northern vs Southern Hemisphere Comparison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404" name="Google Shape;404;p28"/>
          <p:cNvPicPr preferRelativeResize="0"/>
          <p:nvPr/>
        </p:nvPicPr>
        <p:blipFill>
          <a:blip r:embed="rId3">
            <a:alphaModFix/>
          </a:blip>
          <a:stretch>
            <a:fillRect/>
          </a:stretch>
        </p:blipFill>
        <p:spPr>
          <a:xfrm>
            <a:off x="2656725" y="2723000"/>
            <a:ext cx="3494049" cy="2268075"/>
          </a:xfrm>
          <a:prstGeom prst="rect">
            <a:avLst/>
          </a:prstGeom>
          <a:noFill/>
          <a:ln>
            <a:noFill/>
          </a:ln>
        </p:spPr>
      </p:pic>
      <p:pic>
        <p:nvPicPr>
          <p:cNvPr id="405" name="Google Shape;405;p28"/>
          <p:cNvPicPr preferRelativeResize="0"/>
          <p:nvPr/>
        </p:nvPicPr>
        <p:blipFill>
          <a:blip r:embed="rId4">
            <a:alphaModFix/>
          </a:blip>
          <a:stretch>
            <a:fillRect/>
          </a:stretch>
        </p:blipFill>
        <p:spPr>
          <a:xfrm>
            <a:off x="1921925" y="670125"/>
            <a:ext cx="4963649" cy="2000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345600" y="179625"/>
            <a:ext cx="87984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7 - Northern vs Southern Hemisphere Comparison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411" name="Google Shape;411;p29"/>
          <p:cNvPicPr preferRelativeResize="0"/>
          <p:nvPr/>
        </p:nvPicPr>
        <p:blipFill>
          <a:blip r:embed="rId3">
            <a:alphaModFix/>
          </a:blip>
          <a:stretch>
            <a:fillRect/>
          </a:stretch>
        </p:blipFill>
        <p:spPr>
          <a:xfrm>
            <a:off x="333375" y="681050"/>
            <a:ext cx="5187496" cy="2313975"/>
          </a:xfrm>
          <a:prstGeom prst="rect">
            <a:avLst/>
          </a:prstGeom>
          <a:noFill/>
          <a:ln>
            <a:noFill/>
          </a:ln>
        </p:spPr>
      </p:pic>
      <p:pic>
        <p:nvPicPr>
          <p:cNvPr id="412" name="Google Shape;412;p29"/>
          <p:cNvPicPr preferRelativeResize="0"/>
          <p:nvPr/>
        </p:nvPicPr>
        <p:blipFill>
          <a:blip r:embed="rId4">
            <a:alphaModFix/>
          </a:blip>
          <a:stretch>
            <a:fillRect/>
          </a:stretch>
        </p:blipFill>
        <p:spPr>
          <a:xfrm>
            <a:off x="4665675" y="2657475"/>
            <a:ext cx="3863173" cy="2313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idx="1" type="body"/>
          </p:nvPr>
        </p:nvSpPr>
        <p:spPr>
          <a:xfrm>
            <a:off x="428625" y="1435900"/>
            <a:ext cx="2164500" cy="326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Searched NYT API for New York Times articles using the keyword “meteorite.”</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
              <a:t>The NYT Article Search found 11 articles from 2003-2020</a:t>
            </a:r>
            <a:endParaRPr/>
          </a:p>
        </p:txBody>
      </p:sp>
      <p:sp>
        <p:nvSpPr>
          <p:cNvPr id="418" name="Google Shape;418;p30"/>
          <p:cNvSpPr txBox="1"/>
          <p:nvPr>
            <p:ph type="title"/>
          </p:nvPr>
        </p:nvSpPr>
        <p:spPr>
          <a:xfrm>
            <a:off x="345600" y="179625"/>
            <a:ext cx="87984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8 -  How Many Articles About Meteorites Published in NYT?</a:t>
            </a:r>
            <a:endParaRPr sz="2000"/>
          </a:p>
          <a:p>
            <a:pPr indent="0" lvl="0" marL="0" rtl="0" algn="l">
              <a:spcBef>
                <a:spcPts val="0"/>
              </a:spcBef>
              <a:spcAft>
                <a:spcPts val="0"/>
              </a:spcAft>
              <a:buNone/>
            </a:pPr>
            <a:r>
              <a:t/>
            </a:r>
            <a:endParaRPr sz="2000"/>
          </a:p>
        </p:txBody>
      </p:sp>
      <p:sp>
        <p:nvSpPr>
          <p:cNvPr id="419" name="Google Shape;419;p30"/>
          <p:cNvSpPr txBox="1"/>
          <p:nvPr>
            <p:ph type="title"/>
          </p:nvPr>
        </p:nvSpPr>
        <p:spPr>
          <a:xfrm>
            <a:off x="345600" y="586050"/>
            <a:ext cx="71601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Exploration &amp; Clean Up Process - 2. NYT Part</a:t>
            </a:r>
            <a:endParaRPr sz="2000"/>
          </a:p>
        </p:txBody>
      </p:sp>
      <p:pic>
        <p:nvPicPr>
          <p:cNvPr id="420" name="Google Shape;420;p30"/>
          <p:cNvPicPr preferRelativeResize="0"/>
          <p:nvPr/>
        </p:nvPicPr>
        <p:blipFill>
          <a:blip r:embed="rId3">
            <a:alphaModFix/>
          </a:blip>
          <a:stretch>
            <a:fillRect/>
          </a:stretch>
        </p:blipFill>
        <p:spPr>
          <a:xfrm>
            <a:off x="2774375" y="1435903"/>
            <a:ext cx="6037450" cy="335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1"/>
          <p:cNvSpPr txBox="1"/>
          <p:nvPr>
            <p:ph idx="1" type="body"/>
          </p:nvPr>
        </p:nvSpPr>
        <p:spPr>
          <a:xfrm>
            <a:off x="1152875" y="879925"/>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a For Loop enabled us to pull out useful information from each article.</a:t>
            </a:r>
            <a:endParaRPr/>
          </a:p>
          <a:p>
            <a:pPr indent="0" lvl="0" marL="0" rtl="0" algn="ctr">
              <a:spcBef>
                <a:spcPts val="1600"/>
              </a:spcBef>
              <a:spcAft>
                <a:spcPts val="1600"/>
              </a:spcAft>
              <a:buNone/>
            </a:pPr>
            <a:r>
              <a:rPr lang="en"/>
              <a:t>We then used that information to form a dataframe to display information and research the full article at a later time.</a:t>
            </a:r>
            <a:endParaRPr/>
          </a:p>
        </p:txBody>
      </p:sp>
      <p:sp>
        <p:nvSpPr>
          <p:cNvPr id="426" name="Google Shape;426;p31"/>
          <p:cNvSpPr txBox="1"/>
          <p:nvPr>
            <p:ph type="title"/>
          </p:nvPr>
        </p:nvSpPr>
        <p:spPr>
          <a:xfrm>
            <a:off x="345600" y="179625"/>
            <a:ext cx="8798400" cy="7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9 -  How Many Articles About Meteorites Published in NYT?</a:t>
            </a:r>
            <a:endParaRPr sz="2000"/>
          </a:p>
        </p:txBody>
      </p:sp>
      <p:pic>
        <p:nvPicPr>
          <p:cNvPr id="427" name="Google Shape;427;p31"/>
          <p:cNvPicPr preferRelativeResize="0"/>
          <p:nvPr/>
        </p:nvPicPr>
        <p:blipFill>
          <a:blip r:embed="rId3">
            <a:alphaModFix/>
          </a:blip>
          <a:stretch>
            <a:fillRect/>
          </a:stretch>
        </p:blipFill>
        <p:spPr>
          <a:xfrm>
            <a:off x="85725" y="1880100"/>
            <a:ext cx="4061225" cy="1923401"/>
          </a:xfrm>
          <a:prstGeom prst="rect">
            <a:avLst/>
          </a:prstGeom>
          <a:noFill/>
          <a:ln>
            <a:noFill/>
          </a:ln>
        </p:spPr>
      </p:pic>
      <p:pic>
        <p:nvPicPr>
          <p:cNvPr id="428" name="Google Shape;428;p31"/>
          <p:cNvPicPr preferRelativeResize="0"/>
          <p:nvPr/>
        </p:nvPicPr>
        <p:blipFill>
          <a:blip r:embed="rId4">
            <a:alphaModFix/>
          </a:blip>
          <a:stretch>
            <a:fillRect/>
          </a:stretch>
        </p:blipFill>
        <p:spPr>
          <a:xfrm>
            <a:off x="2262350" y="2304225"/>
            <a:ext cx="6795899" cy="28392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88625" y="365550"/>
            <a:ext cx="6366900" cy="133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How Much Do We Know About Meteorites?</a:t>
            </a:r>
            <a:endParaRPr sz="3400"/>
          </a:p>
        </p:txBody>
      </p:sp>
      <p:sp>
        <p:nvSpPr>
          <p:cNvPr id="284" name="Google Shape;284;p14"/>
          <p:cNvSpPr txBox="1"/>
          <p:nvPr>
            <p:ph idx="1" type="body"/>
          </p:nvPr>
        </p:nvSpPr>
        <p:spPr>
          <a:xfrm>
            <a:off x="1388625" y="1839725"/>
            <a:ext cx="6366900" cy="298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“If you spot a meteor shower, what you’re actually seeing is an icy comet’s leftovers that crash into Earth’s atmosphere… When Earth passes through these cascades of comet waste, the bits of debris - which can be as small as grains of sand - pierce the sky at such speed that they burst, creating a celestial fireworks display.”</a:t>
            </a:r>
            <a:endParaRPr sz="1500"/>
          </a:p>
          <a:p>
            <a:pPr indent="0" lvl="0" marL="0" rtl="0" algn="l">
              <a:spcBef>
                <a:spcPts val="1600"/>
              </a:spcBef>
              <a:spcAft>
                <a:spcPts val="0"/>
              </a:spcAft>
              <a:buNone/>
            </a:pPr>
            <a:r>
              <a:t/>
            </a:r>
            <a:endParaRPr/>
          </a:p>
          <a:p>
            <a:pPr indent="0" lvl="0" marL="0" rtl="0" algn="ctr">
              <a:spcBef>
                <a:spcPts val="1600"/>
              </a:spcBef>
              <a:spcAft>
                <a:spcPts val="1600"/>
              </a:spcAft>
              <a:buNone/>
            </a:pPr>
            <a:r>
              <a:rPr lang="en" sz="1000"/>
              <a:t>St. Fleur, Nicholas (2020, May 4) </a:t>
            </a:r>
            <a:r>
              <a:rPr i="1" lang="en" sz="1000"/>
              <a:t>Eta Aquarids: Watch Halley’s Comet’s Meteor Shower Peak in Night Skies</a:t>
            </a:r>
            <a:r>
              <a:rPr lang="en" sz="1000"/>
              <a:t>. NY Times. </a:t>
            </a:r>
            <a:r>
              <a:rPr lang="en" sz="1000" u="sng">
                <a:solidFill>
                  <a:schemeClr val="hlink"/>
                </a:solidFill>
                <a:latin typeface="Arial"/>
                <a:ea typeface="Arial"/>
                <a:cs typeface="Arial"/>
                <a:sym typeface="Arial"/>
                <a:hlinkClick r:id="rId3"/>
              </a:rPr>
              <a:t>https://www.nytimes.com/2020/05/04/science/eta-aquarids-meteor-shower.html</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type="title"/>
          </p:nvPr>
        </p:nvSpPr>
        <p:spPr>
          <a:xfrm>
            <a:off x="345600" y="179625"/>
            <a:ext cx="8798400" cy="7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9 - Article Contents</a:t>
            </a:r>
            <a:endParaRPr sz="2000"/>
          </a:p>
          <a:p>
            <a:pPr indent="0" lvl="0" marL="0" rtl="0" algn="l">
              <a:spcBef>
                <a:spcPts val="0"/>
              </a:spcBef>
              <a:spcAft>
                <a:spcPts val="0"/>
              </a:spcAft>
              <a:buNone/>
            </a:pPr>
            <a:r>
              <a:t/>
            </a:r>
            <a:endParaRPr sz="2000"/>
          </a:p>
        </p:txBody>
      </p:sp>
      <p:sp>
        <p:nvSpPr>
          <p:cNvPr id="434" name="Google Shape;434;p32"/>
          <p:cNvSpPr txBox="1"/>
          <p:nvPr/>
        </p:nvSpPr>
        <p:spPr>
          <a:xfrm>
            <a:off x="619325" y="837900"/>
            <a:ext cx="7887000" cy="3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Where Meteor Showers Come From</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“If you spot a meteor shower, what you’re usually seeing is an icy comet’s leftovers that a crash into Earth’s atmosphere. Comets are sort of like dirty snowballs: As they travel through the solar system, they leave behind a dusty trail of rocks and ice that lingers in space long after they leave….</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“A general rule of thumb with meteor showers: You are never watching the Earth cross into remnants from a comet’s most recent orbit. Instead, the burning bits come from the previous passes….</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“That’s because it takes time for debris from a comet’s orbit to drift into a position where it intersects with Earth’s orbit, according to Bill Cooke, an astronomer with NASA’s Meteoroid Environment Office.”</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ctr">
              <a:lnSpc>
                <a:spcPct val="115000"/>
              </a:lnSpc>
              <a:spcBef>
                <a:spcPts val="0"/>
              </a:spcBef>
              <a:spcAft>
                <a:spcPts val="0"/>
              </a:spcAft>
              <a:buNone/>
            </a:pPr>
            <a:r>
              <a:rPr lang="en" sz="1000">
                <a:solidFill>
                  <a:schemeClr val="lt1"/>
                </a:solidFill>
                <a:latin typeface="Nunito"/>
                <a:ea typeface="Nunito"/>
                <a:cs typeface="Nunito"/>
                <a:sym typeface="Nunito"/>
              </a:rPr>
              <a:t>St. Fleur, Nicholas (2020, May 4) </a:t>
            </a:r>
            <a:r>
              <a:rPr i="1" lang="en" sz="1000">
                <a:solidFill>
                  <a:schemeClr val="lt1"/>
                </a:solidFill>
                <a:latin typeface="Nunito"/>
                <a:ea typeface="Nunito"/>
                <a:cs typeface="Nunito"/>
                <a:sym typeface="Nunito"/>
              </a:rPr>
              <a:t>Eta Aquarids: Watch Halley’s Comet’s Meteor Shower Peak in Night Skies</a:t>
            </a:r>
            <a:r>
              <a:rPr lang="en" sz="1000">
                <a:solidFill>
                  <a:schemeClr val="lt1"/>
                </a:solidFill>
                <a:latin typeface="Nunito"/>
                <a:ea typeface="Nunito"/>
                <a:cs typeface="Nunito"/>
                <a:sym typeface="Nunito"/>
              </a:rPr>
              <a:t>. NY Times. </a:t>
            </a:r>
            <a:r>
              <a:rPr lang="en" sz="1000" u="sng">
                <a:solidFill>
                  <a:schemeClr val="accent5"/>
                </a:solidFill>
                <a:hlinkClick r:id="rId3"/>
              </a:rPr>
              <a:t>https://www.nytimes.com/2020/05/04/science/eta-aquarids-meteor-shower.html</a:t>
            </a:r>
            <a:endParaRPr sz="1200">
              <a:solidFill>
                <a:schemeClr val="lt1"/>
              </a:solidFill>
              <a:latin typeface="Nunito"/>
              <a:ea typeface="Nunito"/>
              <a:cs typeface="Nunito"/>
              <a:sym typeface="Nunito"/>
            </a:endParaRPr>
          </a:p>
          <a:p>
            <a:pPr indent="0" lvl="0" marL="0" rtl="0" algn="l">
              <a:spcBef>
                <a:spcPts val="1600"/>
              </a:spcBef>
              <a:spcAft>
                <a:spcPts val="0"/>
              </a:spcAft>
              <a:buNone/>
            </a:pPr>
            <a:r>
              <a:t/>
            </a:r>
            <a:endParaRPr>
              <a:solidFill>
                <a:srgbClr val="FFFFFF"/>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3"/>
          <p:cNvSpPr txBox="1"/>
          <p:nvPr>
            <p:ph type="title"/>
          </p:nvPr>
        </p:nvSpPr>
        <p:spPr>
          <a:xfrm>
            <a:off x="345600" y="179625"/>
            <a:ext cx="8798400" cy="7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 9 - Article Contents</a:t>
            </a:r>
            <a:endParaRPr sz="2000"/>
          </a:p>
          <a:p>
            <a:pPr indent="0" lvl="0" marL="0" rtl="0" algn="l">
              <a:spcBef>
                <a:spcPts val="0"/>
              </a:spcBef>
              <a:spcAft>
                <a:spcPts val="0"/>
              </a:spcAft>
              <a:buNone/>
            </a:pPr>
            <a:r>
              <a:t/>
            </a:r>
            <a:endParaRPr sz="2000"/>
          </a:p>
        </p:txBody>
      </p:sp>
      <p:sp>
        <p:nvSpPr>
          <p:cNvPr id="440" name="Google Shape;440;p33"/>
          <p:cNvSpPr txBox="1"/>
          <p:nvPr/>
        </p:nvSpPr>
        <p:spPr>
          <a:xfrm>
            <a:off x="418950" y="805625"/>
            <a:ext cx="40494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“Collectors of every financial means can afford meteorites - it could be as cheap as $5,” said Mendy Ouzillou, vice president of the International Meteorite Collectors Association.</a:t>
            </a:r>
            <a:endParaRPr>
              <a:solidFill>
                <a:srgbClr val="FFFFFF"/>
              </a:solidFill>
              <a:latin typeface="Nunito"/>
              <a:ea typeface="Nunito"/>
              <a:cs typeface="Nunito"/>
              <a:sym typeface="Nunito"/>
            </a:endParaRPr>
          </a:p>
        </p:txBody>
      </p:sp>
      <p:pic>
        <p:nvPicPr>
          <p:cNvPr id="441" name="Google Shape;441;p33"/>
          <p:cNvPicPr preferRelativeResize="0"/>
          <p:nvPr/>
        </p:nvPicPr>
        <p:blipFill>
          <a:blip r:embed="rId3">
            <a:alphaModFix/>
          </a:blip>
          <a:stretch>
            <a:fillRect/>
          </a:stretch>
        </p:blipFill>
        <p:spPr>
          <a:xfrm>
            <a:off x="5059713" y="179625"/>
            <a:ext cx="2835724" cy="1890475"/>
          </a:xfrm>
          <a:prstGeom prst="rect">
            <a:avLst/>
          </a:prstGeom>
          <a:noFill/>
          <a:ln>
            <a:noFill/>
          </a:ln>
        </p:spPr>
      </p:pic>
      <p:pic>
        <p:nvPicPr>
          <p:cNvPr id="442" name="Google Shape;442;p33"/>
          <p:cNvPicPr preferRelativeResize="0"/>
          <p:nvPr/>
        </p:nvPicPr>
        <p:blipFill>
          <a:blip r:embed="rId4">
            <a:alphaModFix/>
          </a:blip>
          <a:stretch>
            <a:fillRect/>
          </a:stretch>
        </p:blipFill>
        <p:spPr>
          <a:xfrm>
            <a:off x="195225" y="2569875"/>
            <a:ext cx="2762250" cy="1841500"/>
          </a:xfrm>
          <a:prstGeom prst="rect">
            <a:avLst/>
          </a:prstGeom>
          <a:noFill/>
          <a:ln>
            <a:noFill/>
          </a:ln>
        </p:spPr>
      </p:pic>
      <p:sp>
        <p:nvSpPr>
          <p:cNvPr id="443" name="Google Shape;443;p33"/>
          <p:cNvSpPr txBox="1"/>
          <p:nvPr/>
        </p:nvSpPr>
        <p:spPr>
          <a:xfrm>
            <a:off x="3000350" y="2250275"/>
            <a:ext cx="5915100" cy="24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“And then there are those who regard them as art sculpted by the universe…</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“‘These things are going to be looked at for their aesthetic quality as much as for what their inherent value is based on their scientific importance,’ said Craig Kissick, director of nature and science at Heritage in Dallas, which sells several hundred meteorites each year… Its highest sale topped $300,000.”</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Coyne, Kevin (2020, March 14) These Auction Items are Out of This World. No, Really. NY Times. </a:t>
            </a:r>
            <a:r>
              <a:rPr lang="en" sz="1100" u="sng">
                <a:solidFill>
                  <a:schemeClr val="hlink"/>
                </a:solidFill>
                <a:hlinkClick r:id="rId5"/>
              </a:rPr>
              <a:t>https://www.nytimes.com/2020/03/14/arts/meteorites-collectors-auction-christies.html</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4"/>
          <p:cNvSpPr txBox="1"/>
          <p:nvPr>
            <p:ph idx="1" type="body"/>
          </p:nvPr>
        </p:nvSpPr>
        <p:spPr>
          <a:xfrm>
            <a:off x="609000" y="709625"/>
            <a:ext cx="8040600" cy="3962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AutoNum type="arabicParenR"/>
            </a:pPr>
            <a:r>
              <a:rPr lang="en" sz="1400">
                <a:solidFill>
                  <a:srgbClr val="000000"/>
                </a:solidFill>
              </a:rPr>
              <a:t>So far, 45,716 meteorite landings were recorded.</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arenR"/>
            </a:pPr>
            <a:r>
              <a:rPr lang="en" sz="1400">
                <a:solidFill>
                  <a:srgbClr val="000000"/>
                </a:solidFill>
              </a:rPr>
              <a:t>More meteorites’ data was available since 1950, p</a:t>
            </a:r>
            <a:r>
              <a:rPr lang="en" sz="1400">
                <a:solidFill>
                  <a:srgbClr val="000000"/>
                </a:solidFill>
              </a:rPr>
              <a:t>robably, more technology available to collect meteorites’ data (satelites, geolocation systems, international data exchange etc.)</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arenR"/>
            </a:pPr>
            <a:r>
              <a:rPr lang="en" sz="1400">
                <a:solidFill>
                  <a:srgbClr val="000000"/>
                </a:solidFill>
              </a:rPr>
              <a:t>Common meteorites were 10-100g, and Common types of meteorites were Chondrites, </a:t>
            </a:r>
            <a:r>
              <a:rPr lang="en">
                <a:solidFill>
                  <a:srgbClr val="000000"/>
                </a:solidFill>
                <a:latin typeface="Arial"/>
                <a:ea typeface="Arial"/>
                <a:cs typeface="Arial"/>
                <a:sym typeface="Arial"/>
              </a:rPr>
              <a:t>Pre-planetary rocks</a:t>
            </a:r>
            <a:endParaRPr>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AutoNum type="arabicParenR"/>
            </a:pPr>
            <a:r>
              <a:rPr lang="en" sz="1400">
                <a:solidFill>
                  <a:srgbClr val="000000"/>
                </a:solidFill>
              </a:rPr>
              <a:t>New Zealand and South Africa had more meteorite landings records; therefore, southern hemisphere had more meteorite landing records than northern hemisphere</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AutoNum type="arabicParenR"/>
            </a:pPr>
            <a:r>
              <a:rPr lang="en" sz="1400">
                <a:solidFill>
                  <a:srgbClr val="000000"/>
                </a:solidFill>
              </a:rPr>
              <a:t>Article search: </a:t>
            </a:r>
            <a:r>
              <a:rPr lang="en">
                <a:solidFill>
                  <a:srgbClr val="000000"/>
                </a:solidFill>
              </a:rPr>
              <a:t>The NYT Article Search found 11 articles from 2003-2020. Compared with the meteorites’ scientific records, the number of articles of meteorites looks much smaller. We could have used other article search engines; however, we lost two team members during the project week, and we could not explore other article search sources.</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AutoNum type="arabicParenR"/>
            </a:pPr>
            <a:r>
              <a:rPr lang="en">
                <a:solidFill>
                  <a:srgbClr val="000000"/>
                </a:solidFill>
              </a:rPr>
              <a:t>It was intriguing to know the monetary value of meteorites, and people are trying to find and sell meteorites!</a:t>
            </a:r>
            <a:endParaRPr>
              <a:solidFill>
                <a:srgbClr val="000000"/>
              </a:solidFill>
            </a:endParaRPr>
          </a:p>
        </p:txBody>
      </p:sp>
      <p:sp>
        <p:nvSpPr>
          <p:cNvPr id="449" name="Google Shape;449;p34"/>
          <p:cNvSpPr txBox="1"/>
          <p:nvPr>
            <p:ph type="title"/>
          </p:nvPr>
        </p:nvSpPr>
        <p:spPr>
          <a:xfrm>
            <a:off x="345600" y="179625"/>
            <a:ext cx="87984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Conclusions &amp; Implications of Our Findings</a:t>
            </a:r>
            <a:r>
              <a:rPr lang="en" sz="2000"/>
              <a:t>			</a:t>
            </a:r>
            <a:endParaRPr sz="2000"/>
          </a:p>
        </p:txBody>
      </p:sp>
      <p:sp>
        <p:nvSpPr>
          <p:cNvPr id="450" name="Google Shape;450;p34"/>
          <p:cNvSpPr txBox="1"/>
          <p:nvPr/>
        </p:nvSpPr>
        <p:spPr>
          <a:xfrm>
            <a:off x="0" y="4672275"/>
            <a:ext cx="9144000" cy="3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88625" y="365550"/>
            <a:ext cx="6366900" cy="133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How Much Do We Know About Meteorites?</a:t>
            </a:r>
            <a:endParaRPr sz="3400"/>
          </a:p>
        </p:txBody>
      </p:sp>
      <p:sp>
        <p:nvSpPr>
          <p:cNvPr id="290" name="Google Shape;290;p15"/>
          <p:cNvSpPr txBox="1"/>
          <p:nvPr>
            <p:ph idx="1" type="body"/>
          </p:nvPr>
        </p:nvSpPr>
        <p:spPr>
          <a:xfrm>
            <a:off x="1388625" y="1839725"/>
            <a:ext cx="6366900" cy="298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“Most meteoroids that enter the atmosphere burn up completely as meteors. In some cases, however, the meteoroid does not completely burn up, and the object actually makes it to Earth’s surface. The chunk that survived its fiery journey is called a meteorite.”</a:t>
            </a:r>
            <a:endParaRPr sz="1700"/>
          </a:p>
          <a:p>
            <a:pPr indent="0" lvl="0" marL="0" rtl="0" algn="ctr">
              <a:spcBef>
                <a:spcPts val="1600"/>
              </a:spcBef>
              <a:spcAft>
                <a:spcPts val="0"/>
              </a:spcAft>
              <a:buNone/>
            </a:pPr>
            <a:r>
              <a:t/>
            </a:r>
            <a:endParaRPr sz="1700"/>
          </a:p>
          <a:p>
            <a:pPr indent="0" lvl="0" marL="0" rtl="0" algn="ctr">
              <a:spcBef>
                <a:spcPts val="1600"/>
              </a:spcBef>
              <a:spcAft>
                <a:spcPts val="0"/>
              </a:spcAft>
              <a:buNone/>
            </a:pPr>
            <a:r>
              <a:rPr lang="en" sz="1000"/>
              <a:t>Gregersen, Erik. </a:t>
            </a:r>
            <a:r>
              <a:rPr i="1" lang="en" sz="1000"/>
              <a:t>What’s the Difference Between a Meteoroid, a Meteor, and a Meteorite?</a:t>
            </a:r>
            <a:r>
              <a:rPr lang="en" sz="1000"/>
              <a:t> Brittanica. </a:t>
            </a:r>
            <a:r>
              <a:rPr lang="en" sz="1000" u="sng">
                <a:solidFill>
                  <a:schemeClr val="hlink"/>
                </a:solidFill>
                <a:latin typeface="Arial"/>
                <a:ea typeface="Arial"/>
                <a:cs typeface="Arial"/>
                <a:sym typeface="Arial"/>
                <a:hlinkClick r:id="rId3"/>
              </a:rPr>
              <a:t>https://www.britannica.com/story/whats-the-difference-between-a-meteoroid-a-meteor-and-a-meteo</a:t>
            </a:r>
            <a:r>
              <a:rPr lang="en" sz="400" u="sng">
                <a:solidFill>
                  <a:schemeClr val="hlink"/>
                </a:solidFill>
                <a:latin typeface="Arial"/>
                <a:ea typeface="Arial"/>
                <a:cs typeface="Arial"/>
                <a:sym typeface="Arial"/>
                <a:hlinkClick r:id="rId4"/>
              </a:rPr>
              <a:t>r</a:t>
            </a:r>
            <a:r>
              <a:rPr lang="en" sz="1000" u="sng">
                <a:solidFill>
                  <a:schemeClr val="hlink"/>
                </a:solidFill>
                <a:latin typeface="Arial"/>
                <a:ea typeface="Arial"/>
                <a:cs typeface="Arial"/>
                <a:sym typeface="Arial"/>
                <a:hlinkClick r:id="rId5"/>
              </a:rPr>
              <a:t>ite</a:t>
            </a:r>
            <a:endParaRPr sz="1000" u="sng">
              <a:solidFill>
                <a:schemeClr val="hlink"/>
              </a:solidFill>
              <a:latin typeface="Arial"/>
              <a:ea typeface="Arial"/>
              <a:cs typeface="Arial"/>
              <a:sym typeface="Arial"/>
            </a:endParaRPr>
          </a:p>
          <a:p>
            <a:pPr indent="0" lvl="0" marL="0" rtl="0" algn="ctr">
              <a:spcBef>
                <a:spcPts val="1600"/>
              </a:spcBef>
              <a:spcAft>
                <a:spcPts val="0"/>
              </a:spcAft>
              <a:buNone/>
            </a:pPr>
            <a:r>
              <a:t/>
            </a:r>
            <a:endParaRPr sz="1700"/>
          </a:p>
          <a:p>
            <a:pPr indent="0" lvl="0" marL="0" rtl="0" algn="ctr">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349875" y="764350"/>
            <a:ext cx="6366900" cy="154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FFFFFF"/>
                </a:solidFill>
                <a:latin typeface="Arial"/>
                <a:ea typeface="Arial"/>
                <a:cs typeface="Arial"/>
                <a:sym typeface="Arial"/>
              </a:rPr>
              <a:t>Project Description:</a:t>
            </a:r>
            <a:endParaRPr b="0"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AutoNum type="arabicParenR"/>
            </a:pPr>
            <a:r>
              <a:rPr b="0" lang="en" sz="1400">
                <a:solidFill>
                  <a:srgbClr val="FFFFFF"/>
                </a:solidFill>
                <a:latin typeface="Arial"/>
                <a:ea typeface="Arial"/>
                <a:cs typeface="Arial"/>
                <a:sym typeface="Arial"/>
              </a:rPr>
              <a:t>We were interested in exploring Meteorite Landings Data from NASA, Data.Gov. to examine how many meteorites were landed on earth. </a:t>
            </a:r>
            <a:endParaRPr b="0"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AutoNum type="arabicParenR"/>
            </a:pPr>
            <a:r>
              <a:rPr b="0" lang="en" sz="1400">
                <a:solidFill>
                  <a:srgbClr val="FFFFFF"/>
                </a:solidFill>
                <a:latin typeface="Arial"/>
                <a:ea typeface="Arial"/>
                <a:cs typeface="Arial"/>
                <a:sym typeface="Arial"/>
              </a:rPr>
              <a:t>We were also interested in looking at articles about meteorites published in NYT.</a:t>
            </a:r>
            <a:endParaRPr sz="1500">
              <a:solidFill>
                <a:srgbClr val="FFFFFF"/>
              </a:solidFill>
              <a:latin typeface="Arial"/>
              <a:ea typeface="Arial"/>
              <a:cs typeface="Arial"/>
              <a:sym typeface="Arial"/>
            </a:endParaRPr>
          </a:p>
        </p:txBody>
      </p:sp>
      <p:sp>
        <p:nvSpPr>
          <p:cNvPr id="296" name="Google Shape;296;p16"/>
          <p:cNvSpPr txBox="1"/>
          <p:nvPr>
            <p:ph idx="1" type="body"/>
          </p:nvPr>
        </p:nvSpPr>
        <p:spPr>
          <a:xfrm>
            <a:off x="349875" y="2424425"/>
            <a:ext cx="8433000" cy="250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FFFFFF"/>
                </a:solidFill>
                <a:latin typeface="Arial"/>
                <a:ea typeface="Arial"/>
                <a:cs typeface="Arial"/>
                <a:sym typeface="Arial"/>
              </a:rPr>
              <a:t>Research Questions to Answer:</a:t>
            </a:r>
            <a:endParaRPr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FFFFFF"/>
                </a:solidFill>
                <a:latin typeface="Arial"/>
                <a:ea typeface="Arial"/>
                <a:cs typeface="Arial"/>
                <a:sym typeface="Arial"/>
              </a:rPr>
              <a:t>1) </a:t>
            </a:r>
            <a:r>
              <a:rPr lang="en" sz="1400">
                <a:latin typeface="Maven Pro"/>
                <a:ea typeface="Maven Pro"/>
                <a:cs typeface="Maven Pro"/>
                <a:sym typeface="Maven Pro"/>
              </a:rPr>
              <a:t>How Many Meteorites Were Found? </a:t>
            </a:r>
            <a:endParaRPr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FFFFFF"/>
                </a:solidFill>
                <a:latin typeface="Arial"/>
                <a:ea typeface="Arial"/>
                <a:cs typeface="Arial"/>
                <a:sym typeface="Arial"/>
              </a:rPr>
              <a:t>2) Which Meteorites Were Found in the Earliest Year?</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solidFill>
                  <a:srgbClr val="FFFFFF"/>
                </a:solidFill>
                <a:latin typeface="Arial"/>
                <a:ea typeface="Arial"/>
                <a:cs typeface="Arial"/>
                <a:sym typeface="Arial"/>
              </a:rPr>
              <a:t>3) </a:t>
            </a:r>
            <a:r>
              <a:rPr lang="en" sz="1400">
                <a:latin typeface="Maven Pro"/>
                <a:ea typeface="Maven Pro"/>
                <a:cs typeface="Maven Pro"/>
                <a:sym typeface="Maven Pro"/>
              </a:rPr>
              <a:t>What Sizes of Meteorites Were Found So Far?</a:t>
            </a:r>
            <a:r>
              <a:rPr lang="en" sz="1400">
                <a:latin typeface="Arial"/>
                <a:ea typeface="Arial"/>
                <a:cs typeface="Arial"/>
                <a:sym typeface="Arial"/>
              </a:rPr>
              <a:t>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4) Where Were the </a:t>
            </a:r>
            <a:r>
              <a:rPr lang="en" sz="1400">
                <a:latin typeface="Maven Pro"/>
                <a:ea typeface="Maven Pro"/>
                <a:cs typeface="Maven Pro"/>
                <a:sym typeface="Maven Pro"/>
              </a:rPr>
              <a:t>Biggest Meteorites’ Landing Spots?</a:t>
            </a:r>
            <a:endParaRPr sz="1400">
              <a:latin typeface="Maven Pro"/>
              <a:ea typeface="Maven Pro"/>
              <a:cs typeface="Maven Pro"/>
              <a:sym typeface="Maven Pro"/>
            </a:endParaRPr>
          </a:p>
          <a:p>
            <a:pPr indent="0" lvl="0" marL="0" rtl="0" algn="l">
              <a:lnSpc>
                <a:spcPct val="115000"/>
              </a:lnSpc>
              <a:spcBef>
                <a:spcPts val="0"/>
              </a:spcBef>
              <a:spcAft>
                <a:spcPts val="0"/>
              </a:spcAft>
              <a:buNone/>
            </a:pPr>
            <a:r>
              <a:rPr lang="en" sz="1400">
                <a:latin typeface="Maven Pro"/>
                <a:ea typeface="Maven Pro"/>
                <a:cs typeface="Maven Pro"/>
                <a:sym typeface="Maven Pro"/>
              </a:rPr>
              <a:t>5) What Types of Meteorites Do We Have? </a:t>
            </a:r>
            <a:endParaRPr sz="1400">
              <a:latin typeface="Maven Pro"/>
              <a:ea typeface="Maven Pro"/>
              <a:cs typeface="Maven Pro"/>
              <a:sym typeface="Maven Pro"/>
            </a:endParaRPr>
          </a:p>
          <a:p>
            <a:pPr indent="0" lvl="0" marL="0" rtl="0" algn="l">
              <a:lnSpc>
                <a:spcPct val="115000"/>
              </a:lnSpc>
              <a:spcBef>
                <a:spcPts val="0"/>
              </a:spcBef>
              <a:spcAft>
                <a:spcPts val="0"/>
              </a:spcAft>
              <a:buNone/>
            </a:pPr>
            <a:r>
              <a:rPr lang="en" sz="1400">
                <a:latin typeface="Maven Pro"/>
                <a:ea typeface="Maven Pro"/>
                <a:cs typeface="Maven Pro"/>
                <a:sym typeface="Maven Pro"/>
              </a:rPr>
              <a:t>6) Which Countries Found More Meteorites?</a:t>
            </a:r>
            <a:endParaRPr sz="1400">
              <a:latin typeface="Maven Pro"/>
              <a:ea typeface="Maven Pro"/>
              <a:cs typeface="Maven Pro"/>
              <a:sym typeface="Maven Pro"/>
            </a:endParaRPr>
          </a:p>
          <a:p>
            <a:pPr indent="0" lvl="0" marL="0" rtl="0" algn="l">
              <a:lnSpc>
                <a:spcPct val="115000"/>
              </a:lnSpc>
              <a:spcBef>
                <a:spcPts val="0"/>
              </a:spcBef>
              <a:spcAft>
                <a:spcPts val="0"/>
              </a:spcAft>
              <a:buNone/>
            </a:pPr>
            <a:r>
              <a:rPr lang="en" sz="1400">
                <a:latin typeface="Maven Pro"/>
                <a:ea typeface="Maven Pro"/>
                <a:cs typeface="Maven Pro"/>
                <a:sym typeface="Maven Pro"/>
              </a:rPr>
              <a:t>7) Is There a Difference on The # of Meteorites Between Northern vs Southern Hemispheres?</a:t>
            </a:r>
            <a:endParaRPr sz="1400">
              <a:latin typeface="Maven Pro"/>
              <a:ea typeface="Maven Pro"/>
              <a:cs typeface="Maven Pro"/>
              <a:sym typeface="Maven Pro"/>
            </a:endParaRPr>
          </a:p>
          <a:p>
            <a:pPr indent="0" lvl="0" marL="0" rtl="0" algn="l">
              <a:lnSpc>
                <a:spcPct val="100000"/>
              </a:lnSpc>
              <a:spcBef>
                <a:spcPts val="0"/>
              </a:spcBef>
              <a:spcAft>
                <a:spcPts val="0"/>
              </a:spcAft>
              <a:buNone/>
            </a:pPr>
            <a:r>
              <a:rPr lang="en" sz="1400">
                <a:latin typeface="Maven Pro"/>
                <a:ea typeface="Maven Pro"/>
                <a:cs typeface="Maven Pro"/>
                <a:sym typeface="Maven Pro"/>
              </a:rPr>
              <a:t>8) How Many Articles About Meteorites Were Published in NYT? What Were the Contents?</a:t>
            </a:r>
            <a:endParaRPr sz="1400">
              <a:latin typeface="Maven Pro"/>
              <a:ea typeface="Maven Pro"/>
              <a:cs typeface="Maven Pro"/>
              <a:sym typeface="Maven Pro"/>
            </a:endParaRPr>
          </a:p>
          <a:p>
            <a:pPr indent="0" lvl="0" marL="0" rtl="0" algn="l">
              <a:lnSpc>
                <a:spcPct val="115000"/>
              </a:lnSpc>
              <a:spcBef>
                <a:spcPts val="0"/>
              </a:spcBef>
              <a:spcAft>
                <a:spcPts val="0"/>
              </a:spcAft>
              <a:buNone/>
            </a:pPr>
            <a:r>
              <a:t/>
            </a:r>
            <a:endParaRPr sz="1400">
              <a:latin typeface="Maven Pro"/>
              <a:ea typeface="Maven Pro"/>
              <a:cs typeface="Maven Pro"/>
              <a:sym typeface="Maven Pro"/>
            </a:endParaRPr>
          </a:p>
          <a:p>
            <a:pPr indent="0" lvl="0" marL="0" rtl="0" algn="l">
              <a:lnSpc>
                <a:spcPct val="115000"/>
              </a:lnSpc>
              <a:spcBef>
                <a:spcPts val="0"/>
              </a:spcBef>
              <a:spcAft>
                <a:spcPts val="0"/>
              </a:spcAft>
              <a:buNone/>
            </a:pPr>
            <a:r>
              <a:t/>
            </a:r>
            <a:endParaRPr sz="1400">
              <a:solidFill>
                <a:srgbClr val="FFFFFF"/>
              </a:solidFill>
              <a:latin typeface="Arial"/>
              <a:ea typeface="Arial"/>
              <a:cs typeface="Arial"/>
              <a:sym typeface="Arial"/>
            </a:endParaRPr>
          </a:p>
        </p:txBody>
      </p:sp>
      <p:sp>
        <p:nvSpPr>
          <p:cNvPr id="297" name="Google Shape;297;p16"/>
          <p:cNvSpPr txBox="1"/>
          <p:nvPr>
            <p:ph type="title"/>
          </p:nvPr>
        </p:nvSpPr>
        <p:spPr>
          <a:xfrm>
            <a:off x="0" y="179625"/>
            <a:ext cx="91440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Questions We Found Interesting &amp; What Motivated us to answer them</a:t>
            </a:r>
            <a:endParaRPr sz="2000"/>
          </a:p>
          <a:p>
            <a:pPr indent="0" lvl="0" marL="0" rtl="0" algn="l">
              <a:spcBef>
                <a:spcPts val="0"/>
              </a:spcBef>
              <a:spcAft>
                <a:spcPts val="0"/>
              </a:spcAft>
              <a:buNone/>
            </a:pPr>
            <a:r>
              <a:t/>
            </a:r>
            <a:endParaRPr sz="2000"/>
          </a:p>
        </p:txBody>
      </p:sp>
      <p:pic>
        <p:nvPicPr>
          <p:cNvPr id="298" name="Google Shape;298;p16"/>
          <p:cNvPicPr preferRelativeResize="0"/>
          <p:nvPr/>
        </p:nvPicPr>
        <p:blipFill>
          <a:blip r:embed="rId3">
            <a:alphaModFix/>
          </a:blip>
          <a:stretch>
            <a:fillRect/>
          </a:stretch>
        </p:blipFill>
        <p:spPr>
          <a:xfrm>
            <a:off x="7021575" y="1019725"/>
            <a:ext cx="1604150" cy="281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345600" y="179625"/>
            <a:ext cx="7160100" cy="18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Exploration &amp; Clean Up Process - 1. NASA Part</a:t>
            </a:r>
            <a:endParaRPr sz="2000"/>
          </a:p>
          <a:p>
            <a:pPr indent="0" lvl="0" marL="0" rtl="0" algn="l">
              <a:spcBef>
                <a:spcPts val="0"/>
              </a:spcBef>
              <a:spcAft>
                <a:spcPts val="0"/>
              </a:spcAft>
              <a:buNone/>
            </a:pPr>
            <a:r>
              <a:t/>
            </a:r>
            <a:endParaRPr sz="2000"/>
          </a:p>
          <a:p>
            <a:pPr indent="-330200" lvl="0" marL="457200" rtl="0" algn="l">
              <a:lnSpc>
                <a:spcPct val="115000"/>
              </a:lnSpc>
              <a:spcBef>
                <a:spcPts val="0"/>
              </a:spcBef>
              <a:spcAft>
                <a:spcPts val="0"/>
              </a:spcAft>
              <a:buSzPts val="1600"/>
              <a:buFont typeface="Nunito"/>
              <a:buAutoNum type="arabicPeriod"/>
            </a:pPr>
            <a:r>
              <a:rPr b="0" lang="en" sz="1600">
                <a:latin typeface="Nunito"/>
                <a:ea typeface="Nunito"/>
                <a:cs typeface="Nunito"/>
                <a:sym typeface="Nunito"/>
              </a:rPr>
              <a:t>Obtained data from DATA.GOV</a:t>
            </a:r>
            <a:endParaRPr b="0"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AutoNum type="arabicPeriod"/>
            </a:pPr>
            <a:r>
              <a:rPr b="0" lang="en" sz="1600">
                <a:latin typeface="Nunito"/>
                <a:ea typeface="Nunito"/>
                <a:cs typeface="Nunito"/>
                <a:sym typeface="Nunito"/>
              </a:rPr>
              <a:t>CSV File was available!</a:t>
            </a:r>
            <a:endParaRPr b="0" sz="1600">
              <a:latin typeface="Nunito"/>
              <a:ea typeface="Nunito"/>
              <a:cs typeface="Nunito"/>
              <a:sym typeface="Nunito"/>
            </a:endParaRPr>
          </a:p>
          <a:p>
            <a:pPr indent="0" lvl="0" marL="0" rtl="0" algn="l">
              <a:spcBef>
                <a:spcPts val="1600"/>
              </a:spcBef>
              <a:spcAft>
                <a:spcPts val="0"/>
              </a:spcAft>
              <a:buNone/>
            </a:pPr>
            <a:r>
              <a:t/>
            </a:r>
            <a:endParaRPr sz="2000"/>
          </a:p>
        </p:txBody>
      </p:sp>
      <p:pic>
        <p:nvPicPr>
          <p:cNvPr id="304" name="Google Shape;304;p17"/>
          <p:cNvPicPr preferRelativeResize="0"/>
          <p:nvPr/>
        </p:nvPicPr>
        <p:blipFill rotWithShape="1">
          <a:blip r:embed="rId3">
            <a:alphaModFix/>
          </a:blip>
          <a:srcRect b="0" l="0" r="0" t="0"/>
          <a:stretch/>
        </p:blipFill>
        <p:spPr>
          <a:xfrm>
            <a:off x="4321800" y="793150"/>
            <a:ext cx="4196149" cy="3332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345600" y="179625"/>
            <a:ext cx="7545600" cy="14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Exploration &amp; Clean Up Process - NASA Part</a:t>
            </a:r>
            <a:endParaRPr sz="2000"/>
          </a:p>
          <a:p>
            <a:pPr indent="0" lvl="0" marL="0" rtl="0" algn="l">
              <a:spcBef>
                <a:spcPts val="0"/>
              </a:spcBef>
              <a:spcAft>
                <a:spcPts val="0"/>
              </a:spcAft>
              <a:buNone/>
            </a:pPr>
            <a:r>
              <a:t/>
            </a:r>
            <a:endParaRPr sz="2000"/>
          </a:p>
          <a:p>
            <a:pPr indent="-311150" lvl="0" marL="457200" rtl="0" algn="l">
              <a:lnSpc>
                <a:spcPct val="115000"/>
              </a:lnSpc>
              <a:spcBef>
                <a:spcPts val="0"/>
              </a:spcBef>
              <a:spcAft>
                <a:spcPts val="0"/>
              </a:spcAft>
              <a:buSzPts val="1300"/>
              <a:buFont typeface="Nunito"/>
              <a:buAutoNum type="arabicPeriod"/>
            </a:pPr>
            <a:r>
              <a:rPr b="0" lang="en" sz="1300">
                <a:latin typeface="Nunito"/>
                <a:ea typeface="Nunito"/>
                <a:cs typeface="Nunito"/>
                <a:sym typeface="Nunito"/>
              </a:rPr>
              <a:t>Total Data Rows were 45,716</a:t>
            </a:r>
            <a:endParaRPr b="0" sz="1300">
              <a:latin typeface="Nunito"/>
              <a:ea typeface="Nunito"/>
              <a:cs typeface="Nunito"/>
              <a:sym typeface="Nunito"/>
            </a:endParaRPr>
          </a:p>
          <a:p>
            <a:pPr indent="-311150" lvl="0" marL="457200" rtl="0" algn="l">
              <a:lnSpc>
                <a:spcPct val="115000"/>
              </a:lnSpc>
              <a:spcBef>
                <a:spcPts val="0"/>
              </a:spcBef>
              <a:spcAft>
                <a:spcPts val="0"/>
              </a:spcAft>
              <a:buSzPts val="1300"/>
              <a:buFont typeface="Nunito"/>
              <a:buAutoNum type="arabicPeriod"/>
            </a:pPr>
            <a:r>
              <a:rPr b="0" lang="en" sz="1300">
                <a:latin typeface="Nunito"/>
                <a:ea typeface="Nunito"/>
                <a:cs typeface="Nunito"/>
                <a:sym typeface="Nunito"/>
              </a:rPr>
              <a:t>Data included: Name, ID, Nametype, Recclass (Meteorite Type), Mass (g), Geolocation with Latitude and Longitude, Year (Recorded)</a:t>
            </a:r>
            <a:endParaRPr sz="2000"/>
          </a:p>
        </p:txBody>
      </p:sp>
      <p:pic>
        <p:nvPicPr>
          <p:cNvPr id="310" name="Google Shape;310;p18"/>
          <p:cNvPicPr preferRelativeResize="0"/>
          <p:nvPr/>
        </p:nvPicPr>
        <p:blipFill>
          <a:blip r:embed="rId3">
            <a:alphaModFix/>
          </a:blip>
          <a:stretch>
            <a:fillRect/>
          </a:stretch>
        </p:blipFill>
        <p:spPr>
          <a:xfrm>
            <a:off x="2629087" y="2150275"/>
            <a:ext cx="3885824" cy="181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345600" y="179625"/>
            <a:ext cx="7428300" cy="18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Exploration &amp; Clean Up Process - NASA Part</a:t>
            </a:r>
            <a:endParaRPr sz="2000"/>
          </a:p>
          <a:p>
            <a:pPr indent="0" lvl="0" marL="0" rtl="0" algn="l">
              <a:spcBef>
                <a:spcPts val="0"/>
              </a:spcBef>
              <a:spcAft>
                <a:spcPts val="0"/>
              </a:spcAft>
              <a:buNone/>
            </a:pPr>
            <a:r>
              <a:t/>
            </a:r>
            <a:endParaRPr sz="2000"/>
          </a:p>
          <a:p>
            <a:pPr indent="-311150" lvl="0" marL="457200" rtl="0" algn="l">
              <a:lnSpc>
                <a:spcPct val="115000"/>
              </a:lnSpc>
              <a:spcBef>
                <a:spcPts val="0"/>
              </a:spcBef>
              <a:spcAft>
                <a:spcPts val="0"/>
              </a:spcAft>
              <a:buSzPts val="1300"/>
              <a:buFont typeface="Nunito"/>
              <a:buAutoNum type="arabicPeriod"/>
            </a:pPr>
            <a:r>
              <a:rPr b="0" lang="en" sz="1300">
                <a:latin typeface="Nunito"/>
                <a:ea typeface="Nunito"/>
                <a:cs typeface="Nunito"/>
                <a:sym typeface="Nunito"/>
              </a:rPr>
              <a:t>Year Column - Removed Date and Time</a:t>
            </a:r>
            <a:endParaRPr sz="1300"/>
          </a:p>
        </p:txBody>
      </p:sp>
      <p:pic>
        <p:nvPicPr>
          <p:cNvPr id="316" name="Google Shape;316;p19"/>
          <p:cNvPicPr preferRelativeResize="0"/>
          <p:nvPr/>
        </p:nvPicPr>
        <p:blipFill rotWithShape="1">
          <a:blip r:embed="rId3">
            <a:alphaModFix/>
          </a:blip>
          <a:srcRect b="0" l="1797" r="0" t="0"/>
          <a:stretch/>
        </p:blipFill>
        <p:spPr>
          <a:xfrm>
            <a:off x="4572000" y="865200"/>
            <a:ext cx="3455325" cy="3581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345600" y="179625"/>
            <a:ext cx="6366900" cy="18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Clean Up and Organization</a:t>
            </a:r>
            <a:endParaRPr sz="2000"/>
          </a:p>
          <a:p>
            <a:pPr indent="0" lvl="0" marL="0" rtl="0" algn="l">
              <a:spcBef>
                <a:spcPts val="0"/>
              </a:spcBef>
              <a:spcAft>
                <a:spcPts val="0"/>
              </a:spcAft>
              <a:buNone/>
            </a:pPr>
            <a:r>
              <a:t/>
            </a:r>
            <a:endParaRPr sz="2000"/>
          </a:p>
          <a:p>
            <a:pPr indent="-311150" lvl="0" marL="457200" rtl="0" algn="l">
              <a:lnSpc>
                <a:spcPct val="115000"/>
              </a:lnSpc>
              <a:spcBef>
                <a:spcPts val="0"/>
              </a:spcBef>
              <a:spcAft>
                <a:spcPts val="0"/>
              </a:spcAft>
              <a:buClr>
                <a:srgbClr val="B7B7B7"/>
              </a:buClr>
              <a:buSzPts val="1300"/>
              <a:buFont typeface="Nunito"/>
              <a:buAutoNum type="arabicPeriod"/>
            </a:pPr>
            <a:r>
              <a:rPr b="0" lang="en" sz="1300">
                <a:solidFill>
                  <a:srgbClr val="B7B7B7"/>
                </a:solidFill>
                <a:latin typeface="Nunito"/>
                <a:ea typeface="Nunito"/>
                <a:cs typeface="Nunito"/>
                <a:sym typeface="Nunito"/>
              </a:rPr>
              <a:t>Year Column - Removed Date and Time</a:t>
            </a:r>
            <a:endParaRPr b="0" sz="1300">
              <a:solidFill>
                <a:srgbClr val="B7B7B7"/>
              </a:solidFill>
              <a:latin typeface="Nunito"/>
              <a:ea typeface="Nunito"/>
              <a:cs typeface="Nunito"/>
              <a:sym typeface="Nunito"/>
            </a:endParaRPr>
          </a:p>
          <a:p>
            <a:pPr indent="-311150" lvl="0" marL="457200" rtl="0" algn="l">
              <a:lnSpc>
                <a:spcPct val="115000"/>
              </a:lnSpc>
              <a:spcBef>
                <a:spcPts val="0"/>
              </a:spcBef>
              <a:spcAft>
                <a:spcPts val="0"/>
              </a:spcAft>
              <a:buSzPts val="1300"/>
              <a:buFont typeface="Nunito"/>
              <a:buAutoNum type="arabicPeriod"/>
            </a:pPr>
            <a:r>
              <a:rPr b="0" lang="en" sz="1300">
                <a:latin typeface="Nunito"/>
                <a:ea typeface="Nunito"/>
                <a:cs typeface="Nunito"/>
                <a:sym typeface="Nunito"/>
              </a:rPr>
              <a:t>Obtained City and Country Name using ‘citipy’</a:t>
            </a:r>
            <a:endParaRPr b="0" sz="1300">
              <a:latin typeface="Nunito"/>
              <a:ea typeface="Nunito"/>
              <a:cs typeface="Nunito"/>
              <a:sym typeface="Nunito"/>
            </a:endParaRPr>
          </a:p>
          <a:p>
            <a:pPr indent="0" lvl="0" marL="0" rtl="0" algn="l">
              <a:spcBef>
                <a:spcPts val="1600"/>
              </a:spcBef>
              <a:spcAft>
                <a:spcPts val="0"/>
              </a:spcAft>
              <a:buNone/>
            </a:pPr>
            <a:r>
              <a:t/>
            </a:r>
            <a:endParaRPr sz="2000"/>
          </a:p>
        </p:txBody>
      </p:sp>
      <p:pic>
        <p:nvPicPr>
          <p:cNvPr id="322" name="Google Shape;322;p20"/>
          <p:cNvPicPr preferRelativeResize="0"/>
          <p:nvPr/>
        </p:nvPicPr>
        <p:blipFill>
          <a:blip r:embed="rId3">
            <a:alphaModFix/>
          </a:blip>
          <a:stretch>
            <a:fillRect/>
          </a:stretch>
        </p:blipFill>
        <p:spPr>
          <a:xfrm>
            <a:off x="569824" y="1833025"/>
            <a:ext cx="1944500" cy="1355425"/>
          </a:xfrm>
          <a:prstGeom prst="rect">
            <a:avLst/>
          </a:prstGeom>
          <a:noFill/>
          <a:ln>
            <a:noFill/>
          </a:ln>
        </p:spPr>
      </p:pic>
      <p:pic>
        <p:nvPicPr>
          <p:cNvPr id="323" name="Google Shape;323;p20"/>
          <p:cNvPicPr preferRelativeResize="0"/>
          <p:nvPr/>
        </p:nvPicPr>
        <p:blipFill>
          <a:blip r:embed="rId4">
            <a:alphaModFix/>
          </a:blip>
          <a:stretch>
            <a:fillRect/>
          </a:stretch>
        </p:blipFill>
        <p:spPr>
          <a:xfrm>
            <a:off x="2590522" y="1833025"/>
            <a:ext cx="6072699" cy="156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345600" y="179625"/>
            <a:ext cx="8617800" cy="3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Question 1 - </a:t>
            </a:r>
            <a:r>
              <a:rPr lang="en" sz="1800"/>
              <a:t>How Many Meteorites Were Recorded</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29" name="Google Shape;329;p21"/>
          <p:cNvPicPr preferRelativeResize="0"/>
          <p:nvPr/>
        </p:nvPicPr>
        <p:blipFill>
          <a:blip r:embed="rId3">
            <a:alphaModFix/>
          </a:blip>
          <a:stretch>
            <a:fillRect/>
          </a:stretch>
        </p:blipFill>
        <p:spPr>
          <a:xfrm>
            <a:off x="1776225" y="1817400"/>
            <a:ext cx="5591551" cy="2795775"/>
          </a:xfrm>
          <a:prstGeom prst="rect">
            <a:avLst/>
          </a:prstGeom>
          <a:noFill/>
          <a:ln>
            <a:noFill/>
          </a:ln>
        </p:spPr>
      </p:pic>
      <p:grpSp>
        <p:nvGrpSpPr>
          <p:cNvPr id="330" name="Google Shape;330;p21"/>
          <p:cNvGrpSpPr/>
          <p:nvPr/>
        </p:nvGrpSpPr>
        <p:grpSpPr>
          <a:xfrm>
            <a:off x="1776253" y="652075"/>
            <a:ext cx="5591478" cy="1091285"/>
            <a:chOff x="720425" y="3057625"/>
            <a:chExt cx="5529000" cy="1072200"/>
          </a:xfrm>
        </p:grpSpPr>
        <p:sp>
          <p:nvSpPr>
            <p:cNvPr id="331" name="Google Shape;331;p21"/>
            <p:cNvSpPr/>
            <p:nvPr/>
          </p:nvSpPr>
          <p:spPr>
            <a:xfrm>
              <a:off x="720425" y="3057625"/>
              <a:ext cx="5529000" cy="1072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21"/>
            <p:cNvPicPr preferRelativeResize="0"/>
            <p:nvPr/>
          </p:nvPicPr>
          <p:blipFill rotWithShape="1">
            <a:blip r:embed="rId4">
              <a:alphaModFix/>
            </a:blip>
            <a:srcRect b="62255" l="1068" r="0" t="0"/>
            <a:stretch/>
          </p:blipFill>
          <p:spPr>
            <a:xfrm>
              <a:off x="762300" y="3061215"/>
              <a:ext cx="5413024" cy="699925"/>
            </a:xfrm>
            <a:prstGeom prst="rect">
              <a:avLst/>
            </a:prstGeom>
            <a:noFill/>
            <a:ln>
              <a:noFill/>
            </a:ln>
          </p:spPr>
        </p:pic>
        <p:pic>
          <p:nvPicPr>
            <p:cNvPr id="333" name="Google Shape;333;p21"/>
            <p:cNvPicPr preferRelativeResize="0"/>
            <p:nvPr/>
          </p:nvPicPr>
          <p:blipFill rotWithShape="1">
            <a:blip r:embed="rId4">
              <a:alphaModFix/>
            </a:blip>
            <a:srcRect b="0" l="1068" r="0" t="85543"/>
            <a:stretch/>
          </p:blipFill>
          <p:spPr>
            <a:xfrm>
              <a:off x="762300" y="3837500"/>
              <a:ext cx="5413024" cy="2680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