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10287000" cx="18288000"/>
  <p:notesSz cx="6858000" cy="9144000"/>
  <p:embeddedFontLst>
    <p:embeddedFont>
      <p:font typeface="Merriweather Sans"/>
      <p:regular r:id="rId33"/>
      <p:bold r:id="rId34"/>
      <p:italic r:id="rId35"/>
      <p:boldItalic r:id="rId36"/>
    </p:embeddedFont>
    <p:embeddedFont>
      <p:font typeface="Roboto"/>
      <p:regular r:id="rId37"/>
      <p:bold r:id="rId38"/>
      <p:italic r:id="rId39"/>
      <p:boldItalic r:id="rId40"/>
    </p:embeddedFont>
    <p:embeddedFont>
      <p:font typeface="Helvetica Neue"/>
      <p:regular r:id="rId41"/>
      <p:bold r:id="rId42"/>
      <p:italic r:id="rId43"/>
      <p:boldItalic r:id="rId44"/>
    </p:embeddedFont>
    <p:embeddedFont>
      <p:font typeface="Open Sans Light"/>
      <p:regular r:id="rId45"/>
      <p:bold r:id="rId46"/>
      <p:italic r:id="rId47"/>
      <p:boldItalic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49" roundtripDataSignature="AMtx7mjLlX1s8/g2jkcAkN112LxEWlfER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boldItalic.fntdata"/><Relationship Id="rId42" Type="http://schemas.openxmlformats.org/officeDocument/2006/relationships/font" Target="fonts/HelveticaNeue-bold.fntdata"/><Relationship Id="rId41" Type="http://schemas.openxmlformats.org/officeDocument/2006/relationships/font" Target="fonts/HelveticaNeue-regular.fntdata"/><Relationship Id="rId44" Type="http://schemas.openxmlformats.org/officeDocument/2006/relationships/font" Target="fonts/HelveticaNeue-boldItalic.fntdata"/><Relationship Id="rId43" Type="http://schemas.openxmlformats.org/officeDocument/2006/relationships/font" Target="fonts/HelveticaNeue-italic.fntdata"/><Relationship Id="rId46" Type="http://schemas.openxmlformats.org/officeDocument/2006/relationships/font" Target="fonts/OpenSansLight-bold.fntdata"/><Relationship Id="rId45" Type="http://schemas.openxmlformats.org/officeDocument/2006/relationships/font" Target="fonts/OpenSansLight-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OpenSansLight-boldItalic.fntdata"/><Relationship Id="rId47" Type="http://schemas.openxmlformats.org/officeDocument/2006/relationships/font" Target="fonts/OpenSansLight-italic.fntdata"/><Relationship Id="rId49"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font" Target="fonts/MerriweatherSans-regular.fntdata"/><Relationship Id="rId32" Type="http://schemas.openxmlformats.org/officeDocument/2006/relationships/slide" Target="slides/slide27.xml"/><Relationship Id="rId35" Type="http://schemas.openxmlformats.org/officeDocument/2006/relationships/font" Target="fonts/MerriweatherSans-italic.fntdata"/><Relationship Id="rId34" Type="http://schemas.openxmlformats.org/officeDocument/2006/relationships/font" Target="fonts/MerriweatherSans-bold.fntdata"/><Relationship Id="rId37" Type="http://schemas.openxmlformats.org/officeDocument/2006/relationships/font" Target="fonts/Roboto-regular.fntdata"/><Relationship Id="rId36" Type="http://schemas.openxmlformats.org/officeDocument/2006/relationships/font" Target="fonts/MerriweatherSans-boldItalic.fntdata"/><Relationship Id="rId39" Type="http://schemas.openxmlformats.org/officeDocument/2006/relationships/font" Target="fonts/Roboto-italic.fntdata"/><Relationship Id="rId38" Type="http://schemas.openxmlformats.org/officeDocument/2006/relationships/font" Target="fonts/Roboto-bold.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7" name="Google Shape;57;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cd32826699_0_1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7" name="Google Shape;157;g2cd32826699_0_1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cd32826699_0_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4" name="Google Shape;184;g2cd32826699_0_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cd32826699_0_16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5" name="Google Shape;195;g2cd32826699_0_1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cd32826699_0_18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7" name="Google Shape;207;g2cd32826699_0_18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cd32826699_0_20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9" name="Google Shape;219;g2cd32826699_0_20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cd32826699_0_2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3" name="Google Shape;233;g2cd32826699_0_2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cd32826699_0_2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4" name="Google Shape;244;g2cd32826699_0_2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2cd32826699_0_2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5" name="Google Shape;255;g2cd32826699_0_2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2cd32826699_0_26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6" name="Google Shape;266;g2cd32826699_0_2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2cd32826699_0_3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0" name="Google Shape;280;g2cd32826699_0_3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 name="Google Shape;6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2cd32826699_0_1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4" name="Google Shape;294;g2cd32826699_0_1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2cd32826699_0_38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6" name="Google Shape;306;g2cd32826699_0_3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2cd32826699_0_39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8" name="Google Shape;318;g2cd32826699_0_39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2cd32826699_0_4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0" name="Google Shape;330;g2cd32826699_0_4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2cd32826699_0_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3" name="Google Shape;343;g2cd32826699_0_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2cd32826699_0_5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4" name="Google Shape;354;g2cd32826699_0_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2cd32826699_0_28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5" name="Google Shape;365;g2cd32826699_0_2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2cd32826699_0_4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5" name="Google Shape;375;g2cd32826699_0_4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cd32826699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 name="Google Shape;77;g2cd32826699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cd32826699_0_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g2cd32826699_0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cd32826699_0_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9" name="Google Shape;99;g2cd32826699_0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cd32826699_0_29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 name="Google Shape;112;g2cd32826699_0_29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cd32826699_0_30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3" name="Google Shape;123;g2cd32826699_0_30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cd32826699_0_3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4" name="Google Shape;134;g2cd32826699_0_3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cd32826699_0_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6" name="Google Shape;146;g2cd32826699_0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 name="Google Shape;14;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5" name="Shape 15"/>
        <p:cNvGrpSpPr/>
        <p:nvPr/>
      </p:nvGrpSpPr>
      <p:grpSpPr>
        <a:xfrm>
          <a:off x="0" y="0"/>
          <a:ext cx="0" cy="0"/>
          <a:chOff x="0" y="0"/>
          <a:chExt cx="0" cy="0"/>
        </a:xfrm>
      </p:grpSpPr>
      <p:sp>
        <p:nvSpPr>
          <p:cNvPr id="16" name="Google Shape;16;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13"/>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18" name="Google Shape;18;p13"/>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19" name="Google Shape;19;p13"/>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20" name="Google Shape;20;p13"/>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21" name="Google Shape;21;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4" name="Shape 24"/>
        <p:cNvGrpSpPr/>
        <p:nvPr/>
      </p:nvGrpSpPr>
      <p:grpSpPr>
        <a:xfrm>
          <a:off x="0" y="0"/>
          <a:ext cx="0" cy="0"/>
          <a:chOff x="0" y="0"/>
          <a:chExt cx="0" cy="0"/>
        </a:xfrm>
      </p:grpSpPr>
      <p:sp>
        <p:nvSpPr>
          <p:cNvPr id="25" name="Google Shape;25;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9" name="Shape 29"/>
        <p:cNvGrpSpPr/>
        <p:nvPr/>
      </p:nvGrpSpPr>
      <p:grpSpPr>
        <a:xfrm>
          <a:off x="0" y="0"/>
          <a:ext cx="0" cy="0"/>
          <a:chOff x="0" y="0"/>
          <a:chExt cx="0" cy="0"/>
        </a:xfrm>
      </p:grpSpPr>
      <p:sp>
        <p:nvSpPr>
          <p:cNvPr id="30" name="Google Shape;30;p15"/>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5"/>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32" name="Google Shape;32;p15"/>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33" name="Google Shape;33;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36" name="Shape 36"/>
        <p:cNvGrpSpPr/>
        <p:nvPr/>
      </p:nvGrpSpPr>
      <p:grpSpPr>
        <a:xfrm>
          <a:off x="0" y="0"/>
          <a:ext cx="0" cy="0"/>
          <a:chOff x="0" y="0"/>
          <a:chExt cx="0" cy="0"/>
        </a:xfrm>
      </p:grpSpPr>
      <p:sp>
        <p:nvSpPr>
          <p:cNvPr id="37" name="Google Shape;37;p16"/>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6"/>
          <p:cNvSpPr/>
          <p:nvPr>
            <p:ph idx="2" type="pic"/>
          </p:nvPr>
        </p:nvSpPr>
        <p:spPr>
          <a:xfrm>
            <a:off x="1792288" y="612775"/>
            <a:ext cx="5486400" cy="4114800"/>
          </a:xfrm>
          <a:prstGeom prst="rect">
            <a:avLst/>
          </a:prstGeom>
          <a:noFill/>
          <a:ln>
            <a:noFill/>
          </a:ln>
        </p:spPr>
      </p:sp>
      <p:sp>
        <p:nvSpPr>
          <p:cNvPr id="39" name="Google Shape;39;p16"/>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40" name="Google Shape;40;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43" name="Shape 43"/>
        <p:cNvGrpSpPr/>
        <p:nvPr/>
      </p:nvGrpSpPr>
      <p:grpSpPr>
        <a:xfrm>
          <a:off x="0" y="0"/>
          <a:ext cx="0" cy="0"/>
          <a:chOff x="0" y="0"/>
          <a:chExt cx="0" cy="0"/>
        </a:xfrm>
      </p:grpSpPr>
      <p:sp>
        <p:nvSpPr>
          <p:cNvPr id="44" name="Google Shape;44;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17"/>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6" name="Google Shape;46;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49" name="Shape 49"/>
        <p:cNvGrpSpPr/>
        <p:nvPr/>
      </p:nvGrpSpPr>
      <p:grpSpPr>
        <a:xfrm>
          <a:off x="0" y="0"/>
          <a:ext cx="0" cy="0"/>
          <a:chOff x="0" y="0"/>
          <a:chExt cx="0" cy="0"/>
        </a:xfrm>
      </p:grpSpPr>
      <p:sp>
        <p:nvSpPr>
          <p:cNvPr id="50" name="Google Shape;50;p18"/>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18"/>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52" name="Google Shape;52;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3.jpg"/><Relationship Id="rId5" Type="http://schemas.openxmlformats.org/officeDocument/2006/relationships/image" Target="../media/image9.png"/><Relationship Id="rId6"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0.png"/><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0.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4.png"/><Relationship Id="rId4" Type="http://schemas.openxmlformats.org/officeDocument/2006/relationships/image" Target="../media/image23.png"/><Relationship Id="rId5" Type="http://schemas.openxmlformats.org/officeDocument/2006/relationships/image" Target="../media/image18.png"/><Relationship Id="rId6" Type="http://schemas.openxmlformats.org/officeDocument/2006/relationships/image" Target="../media/image2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25.png"/><Relationship Id="rId4" Type="http://schemas.openxmlformats.org/officeDocument/2006/relationships/image" Target="../media/image16.png"/><Relationship Id="rId5" Type="http://schemas.openxmlformats.org/officeDocument/2006/relationships/image" Target="../media/image14.png"/><Relationship Id="rId6"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25.png"/><Relationship Id="rId4" Type="http://schemas.openxmlformats.org/officeDocument/2006/relationships/image" Target="../media/image16.png"/><Relationship Id="rId5" Type="http://schemas.openxmlformats.org/officeDocument/2006/relationships/image" Target="../media/image14.png"/><Relationship Id="rId6"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1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2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1.png"/><Relationship Id="rId4" Type="http://schemas.openxmlformats.org/officeDocument/2006/relationships/image" Target="../media/image5.png"/><Relationship Id="rId5"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
          <p:cNvSpPr txBox="1"/>
          <p:nvPr/>
        </p:nvSpPr>
        <p:spPr>
          <a:xfrm>
            <a:off x="7517501" y="1566550"/>
            <a:ext cx="10056600" cy="1557600"/>
          </a:xfrm>
          <a:prstGeom prst="rect">
            <a:avLst/>
          </a:prstGeom>
          <a:noFill/>
          <a:ln>
            <a:noFill/>
          </a:ln>
        </p:spPr>
        <p:txBody>
          <a:bodyPr anchorCtr="0" anchor="t" bIns="0" lIns="0" spcFirstLastPara="1" rIns="0" wrap="square" tIns="0">
            <a:spAutoFit/>
          </a:bodyPr>
          <a:lstStyle/>
          <a:p>
            <a:pPr indent="0" lvl="0" marL="0" marR="0" rtl="0" algn="r">
              <a:lnSpc>
                <a:spcPct val="120000"/>
              </a:lnSpc>
              <a:spcBef>
                <a:spcPts val="0"/>
              </a:spcBef>
              <a:spcAft>
                <a:spcPts val="0"/>
              </a:spcAft>
              <a:buClr>
                <a:srgbClr val="000000"/>
              </a:buClr>
              <a:buSzPts val="7200"/>
              <a:buFont typeface="Arial"/>
              <a:buNone/>
            </a:pPr>
            <a:r>
              <a:rPr b="1" lang="en-US" sz="4600">
                <a:solidFill>
                  <a:srgbClr val="003478"/>
                </a:solidFill>
                <a:latin typeface="Merriweather Sans"/>
                <a:ea typeface="Merriweather Sans"/>
                <a:cs typeface="Merriweather Sans"/>
                <a:sym typeface="Merriweather Sans"/>
              </a:rPr>
              <a:t>Group 5 </a:t>
            </a:r>
            <a:endParaRPr b="1" sz="4600">
              <a:solidFill>
                <a:srgbClr val="003478"/>
              </a:solidFill>
              <a:latin typeface="Merriweather Sans"/>
              <a:ea typeface="Merriweather Sans"/>
              <a:cs typeface="Merriweather Sans"/>
              <a:sym typeface="Merriweather Sans"/>
            </a:endParaRPr>
          </a:p>
          <a:p>
            <a:pPr indent="0" lvl="0" marL="0" marR="0" rtl="0" algn="r">
              <a:lnSpc>
                <a:spcPct val="120000"/>
              </a:lnSpc>
              <a:spcBef>
                <a:spcPts val="0"/>
              </a:spcBef>
              <a:spcAft>
                <a:spcPts val="0"/>
              </a:spcAft>
              <a:buClr>
                <a:srgbClr val="000000"/>
              </a:buClr>
              <a:buSzPts val="7200"/>
              <a:buFont typeface="Arial"/>
              <a:buNone/>
            </a:pPr>
            <a:r>
              <a:rPr b="1" lang="en-US" sz="4600">
                <a:solidFill>
                  <a:srgbClr val="003478"/>
                </a:solidFill>
                <a:latin typeface="Merriweather Sans"/>
                <a:ea typeface="Merriweather Sans"/>
                <a:cs typeface="Merriweather Sans"/>
                <a:sym typeface="Merriweather Sans"/>
              </a:rPr>
              <a:t>Machine Learning Project</a:t>
            </a:r>
            <a:endParaRPr b="1" sz="4600">
              <a:solidFill>
                <a:srgbClr val="003478"/>
              </a:solidFill>
              <a:latin typeface="Merriweather Sans"/>
              <a:ea typeface="Merriweather Sans"/>
              <a:cs typeface="Merriweather Sans"/>
              <a:sym typeface="Merriweather Sans"/>
            </a:endParaRPr>
          </a:p>
        </p:txBody>
      </p:sp>
      <p:sp>
        <p:nvSpPr>
          <p:cNvPr id="60" name="Google Shape;60;p1"/>
          <p:cNvSpPr/>
          <p:nvPr/>
        </p:nvSpPr>
        <p:spPr>
          <a:xfrm>
            <a:off x="0" y="9378186"/>
            <a:ext cx="18288000" cy="908700"/>
          </a:xfrm>
          <a:prstGeom prst="rect">
            <a:avLst/>
          </a:prstGeom>
          <a:solidFill>
            <a:srgbClr val="00347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61" name="Google Shape;61;p1"/>
          <p:cNvPicPr preferRelativeResize="0"/>
          <p:nvPr/>
        </p:nvPicPr>
        <p:blipFill rotWithShape="1">
          <a:blip r:embed="rId3">
            <a:alphaModFix/>
          </a:blip>
          <a:srcRect b="0" l="0" r="0" t="0"/>
          <a:stretch/>
        </p:blipFill>
        <p:spPr>
          <a:xfrm rot="10800000">
            <a:off x="13388982" y="4345619"/>
            <a:ext cx="3833441" cy="188281"/>
          </a:xfrm>
          <a:prstGeom prst="rect">
            <a:avLst/>
          </a:prstGeom>
          <a:noFill/>
          <a:ln>
            <a:noFill/>
          </a:ln>
        </p:spPr>
      </p:pic>
      <p:pic>
        <p:nvPicPr>
          <p:cNvPr id="62" name="Google Shape;62;p1"/>
          <p:cNvPicPr preferRelativeResize="0"/>
          <p:nvPr/>
        </p:nvPicPr>
        <p:blipFill rotWithShape="1">
          <a:blip r:embed="rId4">
            <a:alphaModFix amt="43000"/>
          </a:blip>
          <a:srcRect b="0" l="0" r="0" t="0"/>
          <a:stretch/>
        </p:blipFill>
        <p:spPr>
          <a:xfrm>
            <a:off x="1028700" y="1028700"/>
            <a:ext cx="6009485" cy="7494289"/>
          </a:xfrm>
          <a:prstGeom prst="rect">
            <a:avLst/>
          </a:prstGeom>
          <a:noFill/>
          <a:ln>
            <a:noFill/>
          </a:ln>
        </p:spPr>
      </p:pic>
      <p:pic>
        <p:nvPicPr>
          <p:cNvPr id="63" name="Google Shape;63;p1"/>
          <p:cNvPicPr preferRelativeResize="0"/>
          <p:nvPr/>
        </p:nvPicPr>
        <p:blipFill rotWithShape="1">
          <a:blip r:embed="rId5">
            <a:alphaModFix/>
          </a:blip>
          <a:srcRect b="0" l="0" r="0" t="0"/>
          <a:stretch/>
        </p:blipFill>
        <p:spPr>
          <a:xfrm>
            <a:off x="10859351" y="8066970"/>
            <a:ext cx="6363071" cy="912040"/>
          </a:xfrm>
          <a:prstGeom prst="rect">
            <a:avLst/>
          </a:prstGeom>
          <a:noFill/>
          <a:ln>
            <a:noFill/>
          </a:ln>
        </p:spPr>
      </p:pic>
      <p:pic>
        <p:nvPicPr>
          <p:cNvPr id="64" name="Google Shape;64;p1"/>
          <p:cNvPicPr preferRelativeResize="0"/>
          <p:nvPr/>
        </p:nvPicPr>
        <p:blipFill rotWithShape="1">
          <a:blip r:embed="rId6">
            <a:alphaModFix/>
          </a:blip>
          <a:srcRect b="0" l="0" r="0" t="0"/>
          <a:stretch/>
        </p:blipFill>
        <p:spPr>
          <a:xfrm>
            <a:off x="-297925" y="8876177"/>
            <a:ext cx="10508597" cy="102833"/>
          </a:xfrm>
          <a:prstGeom prst="rect">
            <a:avLst/>
          </a:prstGeom>
          <a:noFill/>
          <a:ln>
            <a:noFill/>
          </a:ln>
        </p:spPr>
      </p:pic>
      <p:sp>
        <p:nvSpPr>
          <p:cNvPr id="65" name="Google Shape;65;p1"/>
          <p:cNvSpPr txBox="1"/>
          <p:nvPr/>
        </p:nvSpPr>
        <p:spPr>
          <a:xfrm>
            <a:off x="10210675" y="3192775"/>
            <a:ext cx="7356600" cy="2333100"/>
          </a:xfrm>
          <a:prstGeom prst="rect">
            <a:avLst/>
          </a:prstGeom>
          <a:noFill/>
          <a:ln>
            <a:noFill/>
          </a:ln>
        </p:spPr>
        <p:txBody>
          <a:bodyPr anchorCtr="0" anchor="t" bIns="0" lIns="0" spcFirstLastPara="1" rIns="0" wrap="square" tIns="0">
            <a:spAutoFit/>
          </a:bodyPr>
          <a:lstStyle/>
          <a:p>
            <a:pPr indent="0" lvl="0" marL="0" marR="0" rtl="0" algn="r">
              <a:lnSpc>
                <a:spcPct val="140011"/>
              </a:lnSpc>
              <a:spcBef>
                <a:spcPts val="0"/>
              </a:spcBef>
              <a:spcAft>
                <a:spcPts val="0"/>
              </a:spcAft>
              <a:buClr>
                <a:schemeClr val="dk1"/>
              </a:buClr>
              <a:buSzPts val="3399"/>
              <a:buFont typeface="Arial"/>
              <a:buNone/>
            </a:pPr>
            <a:r>
              <a:t/>
            </a:r>
            <a:endParaRPr/>
          </a:p>
          <a:p>
            <a:pPr indent="0" lvl="0" marL="0" marR="0" rtl="0" algn="r">
              <a:lnSpc>
                <a:spcPct val="140011"/>
              </a:lnSpc>
              <a:spcBef>
                <a:spcPts val="0"/>
              </a:spcBef>
              <a:spcAft>
                <a:spcPts val="0"/>
              </a:spcAft>
              <a:buClr>
                <a:schemeClr val="dk1"/>
              </a:buClr>
              <a:buSzPts val="3399"/>
              <a:buFont typeface="Arial"/>
              <a:buNone/>
            </a:pPr>
            <a:r>
              <a:rPr lang="en-US" sz="3599">
                <a:solidFill>
                  <a:srgbClr val="003478"/>
                </a:solidFill>
                <a:latin typeface="Open Sans Light"/>
                <a:ea typeface="Open Sans Light"/>
                <a:cs typeface="Open Sans Light"/>
                <a:sym typeface="Open Sans Light"/>
              </a:rPr>
              <a:t>Jia Si &amp; Fangyi Wang</a:t>
            </a:r>
            <a:endParaRPr b="0" i="0" sz="3299" u="none" cap="none" strike="noStrike">
              <a:solidFill>
                <a:srgbClr val="003478"/>
              </a:solidFill>
              <a:latin typeface="Open Sans Light"/>
              <a:ea typeface="Open Sans Light"/>
              <a:cs typeface="Open Sans Light"/>
              <a:sym typeface="Open Sans Light"/>
            </a:endParaRPr>
          </a:p>
          <a:p>
            <a:pPr indent="0" lvl="0" marL="0" marR="0" rtl="0" algn="r">
              <a:lnSpc>
                <a:spcPct val="140011"/>
              </a:lnSpc>
              <a:spcBef>
                <a:spcPts val="0"/>
              </a:spcBef>
              <a:spcAft>
                <a:spcPts val="0"/>
              </a:spcAft>
              <a:buClr>
                <a:schemeClr val="dk1"/>
              </a:buClr>
              <a:buSzPts val="3399"/>
              <a:buFont typeface="Arial"/>
              <a:buNone/>
            </a:pPr>
            <a:r>
              <a:t/>
            </a:r>
            <a:endParaRPr b="0" i="0" sz="3399" u="none" cap="none" strike="noStrike">
              <a:solidFill>
                <a:srgbClr val="003478"/>
              </a:solidFill>
              <a:latin typeface="Open Sans Light"/>
              <a:ea typeface="Open Sans Light"/>
              <a:cs typeface="Open Sans Light"/>
              <a:sym typeface="Open Sans Light"/>
            </a:endParaRPr>
          </a:p>
          <a:p>
            <a:pPr indent="0" lvl="0" marL="0" marR="0" rtl="0" algn="r">
              <a:lnSpc>
                <a:spcPct val="140011"/>
              </a:lnSpc>
              <a:spcBef>
                <a:spcPts val="0"/>
              </a:spcBef>
              <a:spcAft>
                <a:spcPts val="0"/>
              </a:spcAft>
              <a:buClr>
                <a:schemeClr val="dk1"/>
              </a:buClr>
              <a:buSzPts val="3399"/>
              <a:buFont typeface="Arial"/>
              <a:buNone/>
            </a:pPr>
            <a:r>
              <a:rPr b="0" i="0" lang="en-US" sz="3399" u="none" cap="none" strike="noStrike">
                <a:solidFill>
                  <a:srgbClr val="003478"/>
                </a:solidFill>
                <a:latin typeface="Open Sans Light"/>
                <a:ea typeface="Open Sans Light"/>
                <a:cs typeface="Open Sans Light"/>
                <a:sym typeface="Open Sans Light"/>
              </a:rPr>
              <a:t> </a:t>
            </a:r>
            <a:endParaRPr b="0" i="0" sz="3399" u="none" cap="none" strike="noStrike">
              <a:solidFill>
                <a:srgbClr val="003478"/>
              </a:solidFill>
              <a:latin typeface="Open Sans Light"/>
              <a:ea typeface="Open Sans Light"/>
              <a:cs typeface="Open Sans Light"/>
              <a:sym typeface="Open Sans 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g2cd32826699_0_113"/>
          <p:cNvSpPr txBox="1"/>
          <p:nvPr/>
        </p:nvSpPr>
        <p:spPr>
          <a:xfrm>
            <a:off x="265789" y="697436"/>
            <a:ext cx="17180100" cy="492600"/>
          </a:xfrm>
          <a:prstGeom prst="rect">
            <a:avLst/>
          </a:prstGeom>
          <a:noFill/>
          <a:ln>
            <a:noFill/>
          </a:ln>
        </p:spPr>
        <p:txBody>
          <a:bodyPr anchorCtr="0" anchor="t" bIns="0" lIns="0" spcFirstLastPara="1" rIns="0" wrap="square" tIns="0">
            <a:spAutoFit/>
          </a:bodyPr>
          <a:lstStyle/>
          <a:p>
            <a:pPr indent="0" lvl="0" marL="0" marR="0" rtl="0" algn="l">
              <a:lnSpc>
                <a:spcPct val="119991"/>
              </a:lnSpc>
              <a:spcBef>
                <a:spcPts val="0"/>
              </a:spcBef>
              <a:spcAft>
                <a:spcPts val="0"/>
              </a:spcAft>
              <a:buNone/>
            </a:pPr>
            <a:r>
              <a:t/>
            </a:r>
            <a:endParaRPr b="0" i="0" sz="3200" u="none" cap="none" strike="noStrike">
              <a:solidFill>
                <a:srgbClr val="000000"/>
              </a:solidFill>
              <a:latin typeface="Arial"/>
              <a:ea typeface="Arial"/>
              <a:cs typeface="Arial"/>
              <a:sym typeface="Arial"/>
            </a:endParaRPr>
          </a:p>
        </p:txBody>
      </p:sp>
      <p:sp>
        <p:nvSpPr>
          <p:cNvPr id="160" name="Google Shape;160;g2cd32826699_0_113"/>
          <p:cNvSpPr/>
          <p:nvPr/>
        </p:nvSpPr>
        <p:spPr>
          <a:xfrm>
            <a:off x="782624" y="1636051"/>
            <a:ext cx="1137000" cy="157200"/>
          </a:xfrm>
          <a:prstGeom prst="rect">
            <a:avLst/>
          </a:prstGeom>
          <a:solidFill>
            <a:srgbClr val="00347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g2cd32826699_0_113"/>
          <p:cNvSpPr/>
          <p:nvPr/>
        </p:nvSpPr>
        <p:spPr>
          <a:xfrm>
            <a:off x="0" y="9378186"/>
            <a:ext cx="18288000" cy="908700"/>
          </a:xfrm>
          <a:prstGeom prst="rect">
            <a:avLst/>
          </a:prstGeom>
          <a:solidFill>
            <a:srgbClr val="00347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g2cd32826699_0_113"/>
          <p:cNvSpPr txBox="1"/>
          <p:nvPr/>
        </p:nvSpPr>
        <p:spPr>
          <a:xfrm>
            <a:off x="265800" y="1793250"/>
            <a:ext cx="175239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lang="en-US" sz="2800">
                <a:latin typeface="Calibri"/>
                <a:ea typeface="Calibri"/>
                <a:cs typeface="Calibri"/>
                <a:sym typeface="Calibri"/>
              </a:rPr>
              <a:t>2.</a:t>
            </a:r>
            <a:endParaRPr sz="2800">
              <a:latin typeface="Calibri"/>
              <a:ea typeface="Calibri"/>
              <a:cs typeface="Calibri"/>
              <a:sym typeface="Calibri"/>
            </a:endParaRPr>
          </a:p>
        </p:txBody>
      </p:sp>
      <p:sp>
        <p:nvSpPr>
          <p:cNvPr id="163" name="Google Shape;163;g2cd32826699_0_113"/>
          <p:cNvSpPr txBox="1"/>
          <p:nvPr/>
        </p:nvSpPr>
        <p:spPr>
          <a:xfrm>
            <a:off x="265789" y="697436"/>
            <a:ext cx="17180100" cy="615600"/>
          </a:xfrm>
          <a:prstGeom prst="rect">
            <a:avLst/>
          </a:prstGeom>
          <a:noFill/>
          <a:ln>
            <a:noFill/>
          </a:ln>
        </p:spPr>
        <p:txBody>
          <a:bodyPr anchorCtr="0" anchor="t" bIns="0" lIns="0" spcFirstLastPara="1" rIns="0" wrap="square" tIns="0">
            <a:spAutoFit/>
          </a:bodyPr>
          <a:lstStyle/>
          <a:p>
            <a:pPr indent="0" lvl="0" marL="0" marR="0" rtl="0" algn="l">
              <a:lnSpc>
                <a:spcPct val="119991"/>
              </a:lnSpc>
              <a:spcBef>
                <a:spcPts val="0"/>
              </a:spcBef>
              <a:spcAft>
                <a:spcPts val="0"/>
              </a:spcAft>
              <a:buNone/>
            </a:pPr>
            <a:r>
              <a:rPr b="1" lang="en-US" sz="4000"/>
              <a:t>Model Construction</a:t>
            </a:r>
            <a:endParaRPr b="1" i="0" sz="4000" u="none" cap="none" strike="noStrike">
              <a:solidFill>
                <a:srgbClr val="000000"/>
              </a:solidFill>
            </a:endParaRPr>
          </a:p>
        </p:txBody>
      </p:sp>
      <p:sp>
        <p:nvSpPr>
          <p:cNvPr id="164" name="Google Shape;164;g2cd32826699_0_113"/>
          <p:cNvSpPr/>
          <p:nvPr/>
        </p:nvSpPr>
        <p:spPr>
          <a:xfrm>
            <a:off x="7370875" y="1465375"/>
            <a:ext cx="1465500" cy="615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800">
                <a:latin typeface="Calibri"/>
                <a:ea typeface="Calibri"/>
                <a:cs typeface="Calibri"/>
                <a:sym typeface="Calibri"/>
              </a:rPr>
              <a:t>Data </a:t>
            </a:r>
            <a:endParaRPr sz="2800">
              <a:latin typeface="Calibri"/>
              <a:ea typeface="Calibri"/>
              <a:cs typeface="Calibri"/>
              <a:sym typeface="Calibri"/>
            </a:endParaRPr>
          </a:p>
        </p:txBody>
      </p:sp>
      <p:sp>
        <p:nvSpPr>
          <p:cNvPr id="165" name="Google Shape;165;g2cd32826699_0_113"/>
          <p:cNvSpPr/>
          <p:nvPr/>
        </p:nvSpPr>
        <p:spPr>
          <a:xfrm>
            <a:off x="5354375" y="2752500"/>
            <a:ext cx="1694100" cy="676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800">
                <a:latin typeface="Calibri"/>
                <a:ea typeface="Calibri"/>
                <a:cs typeface="Calibri"/>
                <a:sym typeface="Calibri"/>
              </a:rPr>
              <a:t>Train 75% </a:t>
            </a:r>
            <a:r>
              <a:rPr lang="en-US" sz="2800">
                <a:latin typeface="Calibri"/>
                <a:ea typeface="Calibri"/>
                <a:cs typeface="Calibri"/>
                <a:sym typeface="Calibri"/>
              </a:rPr>
              <a:t> </a:t>
            </a:r>
            <a:endParaRPr sz="2800">
              <a:latin typeface="Calibri"/>
              <a:ea typeface="Calibri"/>
              <a:cs typeface="Calibri"/>
              <a:sym typeface="Calibri"/>
            </a:endParaRPr>
          </a:p>
        </p:txBody>
      </p:sp>
      <p:sp>
        <p:nvSpPr>
          <p:cNvPr id="166" name="Google Shape;166;g2cd32826699_0_113"/>
          <p:cNvSpPr/>
          <p:nvPr/>
        </p:nvSpPr>
        <p:spPr>
          <a:xfrm>
            <a:off x="9340200" y="2782950"/>
            <a:ext cx="1576800" cy="615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800">
                <a:latin typeface="Calibri"/>
                <a:ea typeface="Calibri"/>
                <a:cs typeface="Calibri"/>
                <a:sym typeface="Calibri"/>
              </a:rPr>
              <a:t>Test</a:t>
            </a:r>
            <a:r>
              <a:rPr lang="en-US" sz="2800">
                <a:latin typeface="Calibri"/>
                <a:ea typeface="Calibri"/>
                <a:cs typeface="Calibri"/>
                <a:sym typeface="Calibri"/>
              </a:rPr>
              <a:t> 25% </a:t>
            </a:r>
            <a:endParaRPr sz="2800">
              <a:latin typeface="Calibri"/>
              <a:ea typeface="Calibri"/>
              <a:cs typeface="Calibri"/>
              <a:sym typeface="Calibri"/>
            </a:endParaRPr>
          </a:p>
        </p:txBody>
      </p:sp>
      <p:sp>
        <p:nvSpPr>
          <p:cNvPr id="167" name="Google Shape;167;g2cd32826699_0_113"/>
          <p:cNvSpPr/>
          <p:nvPr/>
        </p:nvSpPr>
        <p:spPr>
          <a:xfrm>
            <a:off x="2886800" y="4372025"/>
            <a:ext cx="2784300" cy="908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800">
                <a:latin typeface="Calibri"/>
                <a:ea typeface="Calibri"/>
                <a:cs typeface="Calibri"/>
                <a:sym typeface="Calibri"/>
              </a:rPr>
              <a:t>T</a:t>
            </a:r>
            <a:r>
              <a:rPr lang="en-US" sz="2800">
                <a:latin typeface="Calibri"/>
                <a:ea typeface="Calibri"/>
                <a:cs typeface="Calibri"/>
                <a:sym typeface="Calibri"/>
              </a:rPr>
              <a:t>raining</a:t>
            </a:r>
            <a:r>
              <a:rPr lang="en-US" sz="2800">
                <a:latin typeface="Calibri"/>
                <a:ea typeface="Calibri"/>
                <a:cs typeface="Calibri"/>
                <a:sym typeface="Calibri"/>
              </a:rPr>
              <a:t> model 75%*75%</a:t>
            </a:r>
            <a:r>
              <a:rPr lang="en-US" sz="2800">
                <a:latin typeface="Calibri"/>
                <a:ea typeface="Calibri"/>
                <a:cs typeface="Calibri"/>
                <a:sym typeface="Calibri"/>
              </a:rPr>
              <a:t>  </a:t>
            </a:r>
            <a:endParaRPr sz="2800">
              <a:latin typeface="Calibri"/>
              <a:ea typeface="Calibri"/>
              <a:cs typeface="Calibri"/>
              <a:sym typeface="Calibri"/>
            </a:endParaRPr>
          </a:p>
        </p:txBody>
      </p:sp>
      <p:sp>
        <p:nvSpPr>
          <p:cNvPr id="168" name="Google Shape;168;g2cd32826699_0_113"/>
          <p:cNvSpPr/>
          <p:nvPr/>
        </p:nvSpPr>
        <p:spPr>
          <a:xfrm>
            <a:off x="6591213" y="4372025"/>
            <a:ext cx="1694100" cy="908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800">
                <a:latin typeface="Calibri"/>
                <a:ea typeface="Calibri"/>
                <a:cs typeface="Calibri"/>
                <a:sym typeface="Calibri"/>
              </a:rPr>
              <a:t>Validation</a:t>
            </a:r>
            <a:endParaRPr sz="2800">
              <a:latin typeface="Calibri"/>
              <a:ea typeface="Calibri"/>
              <a:cs typeface="Calibri"/>
              <a:sym typeface="Calibri"/>
            </a:endParaRPr>
          </a:p>
          <a:p>
            <a:pPr indent="0" lvl="0" marL="0" rtl="0" algn="ctr">
              <a:spcBef>
                <a:spcPts val="0"/>
              </a:spcBef>
              <a:spcAft>
                <a:spcPts val="0"/>
              </a:spcAft>
              <a:buNone/>
            </a:pPr>
            <a:r>
              <a:rPr lang="en-US" sz="2800">
                <a:latin typeface="Calibri"/>
                <a:ea typeface="Calibri"/>
                <a:cs typeface="Calibri"/>
                <a:sym typeface="Calibri"/>
              </a:rPr>
              <a:t>75%*25%</a:t>
            </a:r>
            <a:endParaRPr sz="2800">
              <a:latin typeface="Calibri"/>
              <a:ea typeface="Calibri"/>
              <a:cs typeface="Calibri"/>
              <a:sym typeface="Calibri"/>
            </a:endParaRPr>
          </a:p>
        </p:txBody>
      </p:sp>
      <p:sp>
        <p:nvSpPr>
          <p:cNvPr id="169" name="Google Shape;169;g2cd32826699_0_113"/>
          <p:cNvSpPr/>
          <p:nvPr/>
        </p:nvSpPr>
        <p:spPr>
          <a:xfrm>
            <a:off x="8774550" y="4372025"/>
            <a:ext cx="2708100" cy="908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800">
                <a:latin typeface="Calibri"/>
                <a:ea typeface="Calibri"/>
                <a:cs typeface="Calibri"/>
                <a:sym typeface="Calibri"/>
              </a:rPr>
              <a:t>Report 25%</a:t>
            </a:r>
            <a:endParaRPr sz="2800">
              <a:latin typeface="Calibri"/>
              <a:ea typeface="Calibri"/>
              <a:cs typeface="Calibri"/>
              <a:sym typeface="Calibri"/>
            </a:endParaRPr>
          </a:p>
        </p:txBody>
      </p:sp>
      <p:cxnSp>
        <p:nvCxnSpPr>
          <p:cNvPr id="170" name="Google Shape;170;g2cd32826699_0_113"/>
          <p:cNvCxnSpPr>
            <a:stCxn id="164" idx="2"/>
            <a:endCxn id="165" idx="0"/>
          </p:cNvCxnSpPr>
          <p:nvPr/>
        </p:nvCxnSpPr>
        <p:spPr>
          <a:xfrm flipH="1">
            <a:off x="6201325" y="2080975"/>
            <a:ext cx="1902300" cy="671400"/>
          </a:xfrm>
          <a:prstGeom prst="straightConnector1">
            <a:avLst/>
          </a:prstGeom>
          <a:noFill/>
          <a:ln cap="flat" cmpd="sng" w="9525">
            <a:solidFill>
              <a:schemeClr val="dk2"/>
            </a:solidFill>
            <a:prstDash val="solid"/>
            <a:round/>
            <a:headEnd len="med" w="med" type="none"/>
            <a:tailEnd len="med" w="med" type="triangle"/>
          </a:ln>
        </p:spPr>
      </p:cxnSp>
      <p:cxnSp>
        <p:nvCxnSpPr>
          <p:cNvPr id="171" name="Google Shape;171;g2cd32826699_0_113"/>
          <p:cNvCxnSpPr>
            <a:stCxn id="164" idx="2"/>
            <a:endCxn id="166" idx="0"/>
          </p:cNvCxnSpPr>
          <p:nvPr/>
        </p:nvCxnSpPr>
        <p:spPr>
          <a:xfrm>
            <a:off x="8103625" y="2080975"/>
            <a:ext cx="2025000" cy="702000"/>
          </a:xfrm>
          <a:prstGeom prst="straightConnector1">
            <a:avLst/>
          </a:prstGeom>
          <a:noFill/>
          <a:ln cap="flat" cmpd="sng" w="9525">
            <a:solidFill>
              <a:schemeClr val="dk2"/>
            </a:solidFill>
            <a:prstDash val="solid"/>
            <a:round/>
            <a:headEnd len="med" w="med" type="none"/>
            <a:tailEnd len="med" w="med" type="triangle"/>
          </a:ln>
        </p:spPr>
      </p:cxnSp>
      <p:cxnSp>
        <p:nvCxnSpPr>
          <p:cNvPr id="172" name="Google Shape;172;g2cd32826699_0_113"/>
          <p:cNvCxnSpPr>
            <a:stCxn id="165" idx="2"/>
            <a:endCxn id="167" idx="0"/>
          </p:cNvCxnSpPr>
          <p:nvPr/>
        </p:nvCxnSpPr>
        <p:spPr>
          <a:xfrm flipH="1">
            <a:off x="4279025" y="3429000"/>
            <a:ext cx="1922400" cy="942900"/>
          </a:xfrm>
          <a:prstGeom prst="straightConnector1">
            <a:avLst/>
          </a:prstGeom>
          <a:noFill/>
          <a:ln cap="flat" cmpd="sng" w="9525">
            <a:solidFill>
              <a:schemeClr val="dk2"/>
            </a:solidFill>
            <a:prstDash val="solid"/>
            <a:round/>
            <a:headEnd len="med" w="med" type="none"/>
            <a:tailEnd len="med" w="med" type="triangle"/>
          </a:ln>
        </p:spPr>
      </p:cxnSp>
      <p:cxnSp>
        <p:nvCxnSpPr>
          <p:cNvPr id="173" name="Google Shape;173;g2cd32826699_0_113"/>
          <p:cNvCxnSpPr>
            <a:stCxn id="165" idx="2"/>
            <a:endCxn id="168" idx="0"/>
          </p:cNvCxnSpPr>
          <p:nvPr/>
        </p:nvCxnSpPr>
        <p:spPr>
          <a:xfrm>
            <a:off x="6201425" y="3429000"/>
            <a:ext cx="1236900" cy="942900"/>
          </a:xfrm>
          <a:prstGeom prst="straightConnector1">
            <a:avLst/>
          </a:prstGeom>
          <a:noFill/>
          <a:ln cap="flat" cmpd="sng" w="9525">
            <a:solidFill>
              <a:schemeClr val="dk2"/>
            </a:solidFill>
            <a:prstDash val="solid"/>
            <a:round/>
            <a:headEnd len="med" w="med" type="none"/>
            <a:tailEnd len="med" w="med" type="triangle"/>
          </a:ln>
        </p:spPr>
      </p:cxnSp>
      <p:cxnSp>
        <p:nvCxnSpPr>
          <p:cNvPr id="174" name="Google Shape;174;g2cd32826699_0_113"/>
          <p:cNvCxnSpPr>
            <a:stCxn id="166" idx="2"/>
            <a:endCxn id="169" idx="0"/>
          </p:cNvCxnSpPr>
          <p:nvPr/>
        </p:nvCxnSpPr>
        <p:spPr>
          <a:xfrm>
            <a:off x="10128600" y="3398550"/>
            <a:ext cx="0" cy="973500"/>
          </a:xfrm>
          <a:prstGeom prst="straightConnector1">
            <a:avLst/>
          </a:prstGeom>
          <a:noFill/>
          <a:ln cap="flat" cmpd="sng" w="9525">
            <a:solidFill>
              <a:schemeClr val="dk2"/>
            </a:solidFill>
            <a:prstDash val="solid"/>
            <a:round/>
            <a:headEnd len="med" w="med" type="none"/>
            <a:tailEnd len="med" w="med" type="triangle"/>
          </a:ln>
        </p:spPr>
      </p:cxnSp>
      <p:sp>
        <p:nvSpPr>
          <p:cNvPr id="175" name="Google Shape;175;g2cd32826699_0_113"/>
          <p:cNvSpPr/>
          <p:nvPr/>
        </p:nvSpPr>
        <p:spPr>
          <a:xfrm>
            <a:off x="782625" y="6223000"/>
            <a:ext cx="4460700" cy="2013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900">
                <a:latin typeface="Calibri"/>
                <a:ea typeface="Calibri"/>
                <a:cs typeface="Calibri"/>
                <a:sym typeface="Calibri"/>
              </a:rPr>
              <a:t>Use the gridsearch to </a:t>
            </a:r>
            <a:r>
              <a:rPr b="1" lang="en-US" sz="2900">
                <a:latin typeface="Calibri"/>
                <a:ea typeface="Calibri"/>
                <a:cs typeface="Calibri"/>
                <a:sym typeface="Calibri"/>
              </a:rPr>
              <a:t>training different models</a:t>
            </a:r>
            <a:r>
              <a:rPr lang="en-US" sz="2900">
                <a:latin typeface="Calibri"/>
                <a:ea typeface="Calibri"/>
                <a:cs typeface="Calibri"/>
                <a:sym typeface="Calibri"/>
              </a:rPr>
              <a:t> based on the different parameters combinations</a:t>
            </a:r>
            <a:endParaRPr sz="2900">
              <a:latin typeface="Calibri"/>
              <a:ea typeface="Calibri"/>
              <a:cs typeface="Calibri"/>
              <a:sym typeface="Calibri"/>
            </a:endParaRPr>
          </a:p>
        </p:txBody>
      </p:sp>
      <p:sp>
        <p:nvSpPr>
          <p:cNvPr id="176" name="Google Shape;176;g2cd32826699_0_113"/>
          <p:cNvSpPr/>
          <p:nvPr/>
        </p:nvSpPr>
        <p:spPr>
          <a:xfrm>
            <a:off x="5553075" y="6223750"/>
            <a:ext cx="3770400" cy="2013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900">
                <a:latin typeface="Calibri"/>
                <a:ea typeface="Calibri"/>
                <a:cs typeface="Calibri"/>
                <a:sym typeface="Calibri"/>
              </a:rPr>
              <a:t>Through the validation score, </a:t>
            </a:r>
            <a:r>
              <a:rPr b="1" lang="en-US" sz="2900">
                <a:latin typeface="Calibri"/>
                <a:ea typeface="Calibri"/>
                <a:cs typeface="Calibri"/>
                <a:sym typeface="Calibri"/>
              </a:rPr>
              <a:t>decide</a:t>
            </a:r>
            <a:r>
              <a:rPr b="1" lang="en-US" sz="2900">
                <a:latin typeface="Calibri"/>
                <a:ea typeface="Calibri"/>
                <a:cs typeface="Calibri"/>
                <a:sym typeface="Calibri"/>
              </a:rPr>
              <a:t> the best parameter and model </a:t>
            </a:r>
            <a:endParaRPr b="1" sz="2900">
              <a:latin typeface="Calibri"/>
              <a:ea typeface="Calibri"/>
              <a:cs typeface="Calibri"/>
              <a:sym typeface="Calibri"/>
            </a:endParaRPr>
          </a:p>
        </p:txBody>
      </p:sp>
      <p:sp>
        <p:nvSpPr>
          <p:cNvPr id="177" name="Google Shape;177;g2cd32826699_0_113"/>
          <p:cNvSpPr/>
          <p:nvPr/>
        </p:nvSpPr>
        <p:spPr>
          <a:xfrm>
            <a:off x="9633225" y="6254200"/>
            <a:ext cx="3770400" cy="2013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2900">
                <a:latin typeface="Calibri"/>
                <a:ea typeface="Calibri"/>
                <a:cs typeface="Calibri"/>
                <a:sym typeface="Calibri"/>
              </a:rPr>
              <a:t>Report the best model </a:t>
            </a:r>
            <a:r>
              <a:rPr b="1" lang="en-US" sz="2900">
                <a:latin typeface="Calibri"/>
                <a:ea typeface="Calibri"/>
                <a:cs typeface="Calibri"/>
                <a:sym typeface="Calibri"/>
              </a:rPr>
              <a:t>performance</a:t>
            </a:r>
            <a:r>
              <a:rPr lang="en-US" sz="2900">
                <a:latin typeface="Calibri"/>
                <a:ea typeface="Calibri"/>
                <a:cs typeface="Calibri"/>
                <a:sym typeface="Calibri"/>
              </a:rPr>
              <a:t> for the testing data. </a:t>
            </a:r>
            <a:endParaRPr b="1" sz="2900">
              <a:latin typeface="Calibri"/>
              <a:ea typeface="Calibri"/>
              <a:cs typeface="Calibri"/>
              <a:sym typeface="Calibri"/>
            </a:endParaRPr>
          </a:p>
        </p:txBody>
      </p:sp>
      <p:cxnSp>
        <p:nvCxnSpPr>
          <p:cNvPr id="178" name="Google Shape;178;g2cd32826699_0_113"/>
          <p:cNvCxnSpPr>
            <a:stCxn id="167" idx="2"/>
            <a:endCxn id="175" idx="0"/>
          </p:cNvCxnSpPr>
          <p:nvPr/>
        </p:nvCxnSpPr>
        <p:spPr>
          <a:xfrm flipH="1">
            <a:off x="3012950" y="5280725"/>
            <a:ext cx="1266000" cy="942300"/>
          </a:xfrm>
          <a:prstGeom prst="straightConnector1">
            <a:avLst/>
          </a:prstGeom>
          <a:noFill/>
          <a:ln cap="flat" cmpd="sng" w="9525">
            <a:solidFill>
              <a:schemeClr val="dk2"/>
            </a:solidFill>
            <a:prstDash val="solid"/>
            <a:round/>
            <a:headEnd len="med" w="med" type="none"/>
            <a:tailEnd len="med" w="med" type="triangle"/>
          </a:ln>
        </p:spPr>
      </p:cxnSp>
      <p:cxnSp>
        <p:nvCxnSpPr>
          <p:cNvPr id="179" name="Google Shape;179;g2cd32826699_0_113"/>
          <p:cNvCxnSpPr>
            <a:stCxn id="168" idx="2"/>
            <a:endCxn id="176" idx="0"/>
          </p:cNvCxnSpPr>
          <p:nvPr/>
        </p:nvCxnSpPr>
        <p:spPr>
          <a:xfrm>
            <a:off x="7438263" y="5280725"/>
            <a:ext cx="0" cy="942900"/>
          </a:xfrm>
          <a:prstGeom prst="straightConnector1">
            <a:avLst/>
          </a:prstGeom>
          <a:noFill/>
          <a:ln cap="flat" cmpd="sng" w="9525">
            <a:solidFill>
              <a:schemeClr val="dk2"/>
            </a:solidFill>
            <a:prstDash val="solid"/>
            <a:round/>
            <a:headEnd len="med" w="med" type="none"/>
            <a:tailEnd len="med" w="med" type="triangle"/>
          </a:ln>
        </p:spPr>
      </p:cxnSp>
      <p:cxnSp>
        <p:nvCxnSpPr>
          <p:cNvPr id="180" name="Google Shape;180;g2cd32826699_0_113"/>
          <p:cNvCxnSpPr>
            <a:stCxn id="169" idx="2"/>
            <a:endCxn id="177" idx="0"/>
          </p:cNvCxnSpPr>
          <p:nvPr/>
        </p:nvCxnSpPr>
        <p:spPr>
          <a:xfrm>
            <a:off x="10128600" y="5280725"/>
            <a:ext cx="1389900" cy="973500"/>
          </a:xfrm>
          <a:prstGeom prst="straightConnector1">
            <a:avLst/>
          </a:prstGeom>
          <a:noFill/>
          <a:ln cap="flat" cmpd="sng" w="9525">
            <a:solidFill>
              <a:schemeClr val="dk2"/>
            </a:solidFill>
            <a:prstDash val="solid"/>
            <a:round/>
            <a:headEnd len="med" w="med" type="none"/>
            <a:tailEnd len="med" w="med" type="triangle"/>
          </a:ln>
        </p:spPr>
      </p:cxnSp>
      <p:pic>
        <p:nvPicPr>
          <p:cNvPr id="181" name="Google Shape;181;g2cd32826699_0_113"/>
          <p:cNvPicPr preferRelativeResize="0"/>
          <p:nvPr/>
        </p:nvPicPr>
        <p:blipFill>
          <a:blip r:embed="rId3">
            <a:alphaModFix/>
          </a:blip>
          <a:stretch>
            <a:fillRect/>
          </a:stretch>
        </p:blipFill>
        <p:spPr>
          <a:xfrm>
            <a:off x="11518500" y="284250"/>
            <a:ext cx="6769500" cy="517675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g2cd32826699_0_32"/>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87" name="Google Shape;187;g2cd32826699_0_32"/>
          <p:cNvSpPr txBox="1"/>
          <p:nvPr/>
        </p:nvSpPr>
        <p:spPr>
          <a:xfrm>
            <a:off x="265789" y="697436"/>
            <a:ext cx="17180100" cy="492600"/>
          </a:xfrm>
          <a:prstGeom prst="rect">
            <a:avLst/>
          </a:prstGeom>
          <a:noFill/>
          <a:ln>
            <a:noFill/>
          </a:ln>
        </p:spPr>
        <p:txBody>
          <a:bodyPr anchorCtr="0" anchor="t" bIns="0" lIns="0" spcFirstLastPara="1" rIns="0" wrap="square" tIns="0">
            <a:spAutoFit/>
          </a:bodyPr>
          <a:lstStyle/>
          <a:p>
            <a:pPr indent="0" lvl="0" marL="0" marR="0" rtl="0" algn="l">
              <a:lnSpc>
                <a:spcPct val="119991"/>
              </a:lnSpc>
              <a:spcBef>
                <a:spcPts val="0"/>
              </a:spcBef>
              <a:spcAft>
                <a:spcPts val="0"/>
              </a:spcAft>
              <a:buNone/>
            </a:pPr>
            <a:r>
              <a:t/>
            </a:r>
            <a:endParaRPr b="0" i="0" sz="3200" u="none" cap="none" strike="noStrike">
              <a:solidFill>
                <a:srgbClr val="000000"/>
              </a:solidFill>
              <a:latin typeface="Arial"/>
              <a:ea typeface="Arial"/>
              <a:cs typeface="Arial"/>
              <a:sym typeface="Arial"/>
            </a:endParaRPr>
          </a:p>
        </p:txBody>
      </p:sp>
      <p:sp>
        <p:nvSpPr>
          <p:cNvPr id="188" name="Google Shape;188;g2cd32826699_0_32"/>
          <p:cNvSpPr/>
          <p:nvPr/>
        </p:nvSpPr>
        <p:spPr>
          <a:xfrm>
            <a:off x="782624" y="1636051"/>
            <a:ext cx="1137000" cy="157200"/>
          </a:xfrm>
          <a:prstGeom prst="rect">
            <a:avLst/>
          </a:prstGeom>
          <a:solidFill>
            <a:srgbClr val="00347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g2cd32826699_0_32"/>
          <p:cNvSpPr txBox="1"/>
          <p:nvPr/>
        </p:nvSpPr>
        <p:spPr>
          <a:xfrm>
            <a:off x="782625" y="3429000"/>
            <a:ext cx="18067800" cy="5106000"/>
          </a:xfrm>
          <a:prstGeom prst="rect">
            <a:avLst/>
          </a:prstGeom>
          <a:noFill/>
          <a:ln>
            <a:noFill/>
          </a:ln>
        </p:spPr>
        <p:txBody>
          <a:bodyPr anchorCtr="0" anchor="t" bIns="91425" lIns="91425" spcFirstLastPara="1" rIns="91425" wrap="square" tIns="91425">
            <a:spAutoFit/>
          </a:bodyPr>
          <a:lstStyle/>
          <a:p>
            <a:pPr indent="-488950" lvl="0" marL="457200" marR="0" rtl="0" algn="l">
              <a:lnSpc>
                <a:spcPct val="100000"/>
              </a:lnSpc>
              <a:spcBef>
                <a:spcPts val="0"/>
              </a:spcBef>
              <a:spcAft>
                <a:spcPts val="0"/>
              </a:spcAft>
              <a:buClr>
                <a:srgbClr val="000000"/>
              </a:buClr>
              <a:buSzPts val="4100"/>
              <a:buFont typeface="Calibri"/>
              <a:buAutoNum type="arabicPeriod"/>
            </a:pPr>
            <a:r>
              <a:rPr b="1" lang="en-US" sz="4100">
                <a:latin typeface="Calibri"/>
                <a:ea typeface="Calibri"/>
                <a:cs typeface="Calibri"/>
                <a:sym typeface="Calibri"/>
              </a:rPr>
              <a:t>Linear Regression</a:t>
            </a:r>
            <a:endParaRPr b="1" sz="4100">
              <a:latin typeface="Calibri"/>
              <a:ea typeface="Calibri"/>
              <a:cs typeface="Calibri"/>
              <a:sym typeface="Calibri"/>
            </a:endParaRPr>
          </a:p>
          <a:p>
            <a:pPr indent="0" lvl="0" marL="0" marR="0" rtl="0" algn="l">
              <a:lnSpc>
                <a:spcPct val="100000"/>
              </a:lnSpc>
              <a:spcBef>
                <a:spcPts val="0"/>
              </a:spcBef>
              <a:spcAft>
                <a:spcPts val="0"/>
              </a:spcAft>
              <a:buNone/>
            </a:pPr>
            <a:r>
              <a:rPr b="1" lang="en-US" sz="4100">
                <a:latin typeface="Calibri"/>
                <a:ea typeface="Calibri"/>
                <a:cs typeface="Calibri"/>
                <a:sym typeface="Calibri"/>
              </a:rPr>
              <a:t>Small Group Features</a:t>
            </a:r>
            <a:endParaRPr b="1" sz="4100">
              <a:latin typeface="Calibri"/>
              <a:ea typeface="Calibri"/>
              <a:cs typeface="Calibri"/>
              <a:sym typeface="Calibri"/>
            </a:endParaRPr>
          </a:p>
          <a:p>
            <a:pPr indent="0" lvl="0" marL="0" marR="0" rtl="0" algn="l">
              <a:lnSpc>
                <a:spcPct val="100000"/>
              </a:lnSpc>
              <a:spcBef>
                <a:spcPts val="0"/>
              </a:spcBef>
              <a:spcAft>
                <a:spcPts val="0"/>
              </a:spcAft>
              <a:buNone/>
            </a:pPr>
            <a:r>
              <a:rPr lang="en-US" sz="3050">
                <a:solidFill>
                  <a:schemeClr val="dk1"/>
                </a:solidFill>
              </a:rPr>
              <a:t>Mean Train R^2 Score: 0.893</a:t>
            </a:r>
            <a:endParaRPr sz="3050">
              <a:solidFill>
                <a:schemeClr val="dk1"/>
              </a:solidFill>
            </a:endParaRPr>
          </a:p>
          <a:p>
            <a:pPr indent="0" lvl="0" marL="0" marR="0" rtl="0" algn="l">
              <a:lnSpc>
                <a:spcPct val="100000"/>
              </a:lnSpc>
              <a:spcBef>
                <a:spcPts val="0"/>
              </a:spcBef>
              <a:spcAft>
                <a:spcPts val="0"/>
              </a:spcAft>
              <a:buNone/>
            </a:pPr>
            <a:r>
              <a:rPr lang="en-US" sz="3050">
                <a:solidFill>
                  <a:schemeClr val="dk1"/>
                </a:solidFill>
              </a:rPr>
              <a:t>Mean Test R^2 Score: -14112655125710364475392.000</a:t>
            </a:r>
            <a:endParaRPr sz="3050">
              <a:solidFill>
                <a:schemeClr val="dk1"/>
              </a:solidFill>
            </a:endParaRPr>
          </a:p>
          <a:p>
            <a:pPr indent="0" lvl="0" marL="0" rtl="0" algn="l">
              <a:lnSpc>
                <a:spcPct val="115000"/>
              </a:lnSpc>
              <a:spcBef>
                <a:spcPts val="0"/>
              </a:spcBef>
              <a:spcAft>
                <a:spcPts val="0"/>
              </a:spcAft>
              <a:buNone/>
            </a:pPr>
            <a:r>
              <a:rPr lang="en-US" sz="3050">
                <a:solidFill>
                  <a:schemeClr val="dk1"/>
                </a:solidFill>
              </a:rPr>
              <a:t>Final test sample score: 0.9033197872031596</a:t>
            </a:r>
            <a:endParaRPr sz="3050">
              <a:solidFill>
                <a:schemeClr val="dk1"/>
              </a:solidFill>
            </a:endParaRPr>
          </a:p>
          <a:p>
            <a:pPr indent="0" lvl="0" marL="0" rtl="0" algn="l">
              <a:spcBef>
                <a:spcPts val="0"/>
              </a:spcBef>
              <a:spcAft>
                <a:spcPts val="0"/>
              </a:spcAft>
              <a:buClr>
                <a:schemeClr val="dk1"/>
              </a:buClr>
              <a:buSzPts val="1100"/>
              <a:buFont typeface="Arial"/>
              <a:buNone/>
            </a:pPr>
            <a:r>
              <a:rPr b="1" lang="en-US" sz="4100">
                <a:solidFill>
                  <a:schemeClr val="dk1"/>
                </a:solidFill>
                <a:latin typeface="Calibri"/>
                <a:ea typeface="Calibri"/>
                <a:cs typeface="Calibri"/>
                <a:sym typeface="Calibri"/>
              </a:rPr>
              <a:t>Large Group Features</a:t>
            </a:r>
            <a:endParaRPr b="1" sz="41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lang="en-US" sz="3050">
                <a:solidFill>
                  <a:schemeClr val="dk1"/>
                </a:solidFill>
              </a:rPr>
              <a:t>Mean Train R^2 Score: 0.910</a:t>
            </a:r>
            <a:endParaRPr sz="3050">
              <a:solidFill>
                <a:schemeClr val="dk1"/>
              </a:solidFill>
            </a:endParaRPr>
          </a:p>
          <a:p>
            <a:pPr indent="0" lvl="0" marL="0" rtl="0" algn="l">
              <a:lnSpc>
                <a:spcPct val="115000"/>
              </a:lnSpc>
              <a:spcBef>
                <a:spcPts val="0"/>
              </a:spcBef>
              <a:spcAft>
                <a:spcPts val="0"/>
              </a:spcAft>
              <a:buNone/>
            </a:pPr>
            <a:r>
              <a:rPr lang="en-US" sz="3050">
                <a:solidFill>
                  <a:schemeClr val="dk1"/>
                </a:solidFill>
              </a:rPr>
              <a:t>Mean Test R^2 Score: -159700966994250974625792.000</a:t>
            </a:r>
            <a:endParaRPr sz="3050">
              <a:solidFill>
                <a:schemeClr val="dk1"/>
              </a:solidFill>
            </a:endParaRPr>
          </a:p>
          <a:p>
            <a:pPr indent="0" lvl="0" marL="0" rtl="0" algn="l">
              <a:lnSpc>
                <a:spcPct val="115000"/>
              </a:lnSpc>
              <a:spcBef>
                <a:spcPts val="0"/>
              </a:spcBef>
              <a:spcAft>
                <a:spcPts val="0"/>
              </a:spcAft>
              <a:buNone/>
            </a:pPr>
            <a:r>
              <a:rPr lang="en-US" sz="3050">
                <a:solidFill>
                  <a:schemeClr val="dk1"/>
                </a:solidFill>
              </a:rPr>
              <a:t>Final test sample score: -24002249470098.02</a:t>
            </a:r>
            <a:endParaRPr sz="4100">
              <a:latin typeface="Calibri"/>
              <a:ea typeface="Calibri"/>
              <a:cs typeface="Calibri"/>
              <a:sym typeface="Calibri"/>
            </a:endParaRPr>
          </a:p>
        </p:txBody>
      </p:sp>
      <p:sp>
        <p:nvSpPr>
          <p:cNvPr id="190" name="Google Shape;190;g2cd32826699_0_32"/>
          <p:cNvSpPr txBox="1"/>
          <p:nvPr/>
        </p:nvSpPr>
        <p:spPr>
          <a:xfrm>
            <a:off x="265789" y="697436"/>
            <a:ext cx="17180100" cy="615600"/>
          </a:xfrm>
          <a:prstGeom prst="rect">
            <a:avLst/>
          </a:prstGeom>
          <a:noFill/>
          <a:ln>
            <a:noFill/>
          </a:ln>
        </p:spPr>
        <p:txBody>
          <a:bodyPr anchorCtr="0" anchor="t" bIns="0" lIns="0" spcFirstLastPara="1" rIns="0" wrap="square" tIns="0">
            <a:spAutoFit/>
          </a:bodyPr>
          <a:lstStyle/>
          <a:p>
            <a:pPr indent="0" lvl="0" marL="0" marR="0" rtl="0" algn="l">
              <a:lnSpc>
                <a:spcPct val="119991"/>
              </a:lnSpc>
              <a:spcBef>
                <a:spcPts val="0"/>
              </a:spcBef>
              <a:spcAft>
                <a:spcPts val="0"/>
              </a:spcAft>
              <a:buNone/>
            </a:pPr>
            <a:r>
              <a:rPr b="1" lang="en-US" sz="4000"/>
              <a:t>Models Performance</a:t>
            </a:r>
            <a:endParaRPr b="1" i="0" sz="4000" u="none" cap="none" strike="noStrike">
              <a:solidFill>
                <a:srgbClr val="000000"/>
              </a:solidFill>
            </a:endParaRPr>
          </a:p>
        </p:txBody>
      </p:sp>
      <p:sp>
        <p:nvSpPr>
          <p:cNvPr id="191" name="Google Shape;191;g2cd32826699_0_32"/>
          <p:cNvSpPr txBox="1"/>
          <p:nvPr/>
        </p:nvSpPr>
        <p:spPr>
          <a:xfrm>
            <a:off x="265800" y="5444538"/>
            <a:ext cx="16439700" cy="661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t/>
            </a:r>
            <a:endParaRPr sz="3100">
              <a:latin typeface="Calibri"/>
              <a:ea typeface="Calibri"/>
              <a:cs typeface="Calibri"/>
              <a:sym typeface="Calibri"/>
            </a:endParaRPr>
          </a:p>
        </p:txBody>
      </p:sp>
      <p:sp>
        <p:nvSpPr>
          <p:cNvPr id="192" name="Google Shape;192;g2cd32826699_0_32"/>
          <p:cNvSpPr txBox="1"/>
          <p:nvPr/>
        </p:nvSpPr>
        <p:spPr>
          <a:xfrm>
            <a:off x="635000" y="2177150"/>
            <a:ext cx="16346700" cy="112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3200">
                <a:solidFill>
                  <a:schemeClr val="dk1"/>
                </a:solidFill>
                <a:latin typeface="Calibri"/>
                <a:ea typeface="Calibri"/>
                <a:cs typeface="Calibri"/>
                <a:sym typeface="Calibri"/>
              </a:rPr>
              <a:t>Parameter Adjustment</a:t>
            </a:r>
            <a:r>
              <a:rPr lang="en-US" sz="3200">
                <a:solidFill>
                  <a:schemeClr val="dk1"/>
                </a:solidFill>
                <a:latin typeface="Calibri"/>
                <a:ea typeface="Calibri"/>
                <a:cs typeface="Calibri"/>
                <a:sym typeface="Calibri"/>
              </a:rPr>
              <a:t>: Make sure the </a:t>
            </a:r>
            <a:r>
              <a:rPr b="1" lang="en-US" sz="3200">
                <a:solidFill>
                  <a:schemeClr val="dk1"/>
                </a:solidFill>
                <a:latin typeface="Calibri"/>
                <a:ea typeface="Calibri"/>
                <a:cs typeface="Calibri"/>
                <a:sym typeface="Calibri"/>
              </a:rPr>
              <a:t>reverse U shape fo the relationship R2 and rank number more flat</a:t>
            </a:r>
            <a:r>
              <a:rPr lang="en-US" sz="3200">
                <a:solidFill>
                  <a:schemeClr val="dk1"/>
                </a:solidFill>
                <a:latin typeface="Calibri"/>
                <a:ea typeface="Calibri"/>
                <a:cs typeface="Calibri"/>
                <a:sym typeface="Calibri"/>
              </a:rPr>
              <a:t> making sure the model stability </a:t>
            </a:r>
            <a:endParaRPr sz="32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g2cd32826699_0_164"/>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98" name="Google Shape;198;g2cd32826699_0_164"/>
          <p:cNvSpPr txBox="1"/>
          <p:nvPr/>
        </p:nvSpPr>
        <p:spPr>
          <a:xfrm>
            <a:off x="265789" y="697436"/>
            <a:ext cx="17180100" cy="492600"/>
          </a:xfrm>
          <a:prstGeom prst="rect">
            <a:avLst/>
          </a:prstGeom>
          <a:noFill/>
          <a:ln>
            <a:noFill/>
          </a:ln>
        </p:spPr>
        <p:txBody>
          <a:bodyPr anchorCtr="0" anchor="t" bIns="0" lIns="0" spcFirstLastPara="1" rIns="0" wrap="square" tIns="0">
            <a:spAutoFit/>
          </a:bodyPr>
          <a:lstStyle/>
          <a:p>
            <a:pPr indent="0" lvl="0" marL="0" marR="0" rtl="0" algn="l">
              <a:lnSpc>
                <a:spcPct val="119991"/>
              </a:lnSpc>
              <a:spcBef>
                <a:spcPts val="0"/>
              </a:spcBef>
              <a:spcAft>
                <a:spcPts val="0"/>
              </a:spcAft>
              <a:buNone/>
            </a:pPr>
            <a:r>
              <a:t/>
            </a:r>
            <a:endParaRPr b="0" i="0" sz="3200" u="none" cap="none" strike="noStrike">
              <a:solidFill>
                <a:srgbClr val="000000"/>
              </a:solidFill>
              <a:latin typeface="Arial"/>
              <a:ea typeface="Arial"/>
              <a:cs typeface="Arial"/>
              <a:sym typeface="Arial"/>
            </a:endParaRPr>
          </a:p>
        </p:txBody>
      </p:sp>
      <p:sp>
        <p:nvSpPr>
          <p:cNvPr id="199" name="Google Shape;199;g2cd32826699_0_164"/>
          <p:cNvSpPr/>
          <p:nvPr/>
        </p:nvSpPr>
        <p:spPr>
          <a:xfrm>
            <a:off x="782624" y="1636051"/>
            <a:ext cx="1137000" cy="157200"/>
          </a:xfrm>
          <a:prstGeom prst="rect">
            <a:avLst/>
          </a:prstGeom>
          <a:solidFill>
            <a:srgbClr val="00347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g2cd32826699_0_164"/>
          <p:cNvSpPr txBox="1"/>
          <p:nvPr/>
        </p:nvSpPr>
        <p:spPr>
          <a:xfrm>
            <a:off x="782625" y="1793250"/>
            <a:ext cx="16439700" cy="661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sz="3100">
              <a:latin typeface="Calibri"/>
              <a:ea typeface="Calibri"/>
              <a:cs typeface="Calibri"/>
              <a:sym typeface="Calibri"/>
            </a:endParaRPr>
          </a:p>
        </p:txBody>
      </p:sp>
      <p:sp>
        <p:nvSpPr>
          <p:cNvPr id="201" name="Google Shape;201;g2cd32826699_0_164"/>
          <p:cNvSpPr txBox="1"/>
          <p:nvPr/>
        </p:nvSpPr>
        <p:spPr>
          <a:xfrm>
            <a:off x="265789" y="697436"/>
            <a:ext cx="17180100" cy="615600"/>
          </a:xfrm>
          <a:prstGeom prst="rect">
            <a:avLst/>
          </a:prstGeom>
          <a:noFill/>
          <a:ln>
            <a:noFill/>
          </a:ln>
        </p:spPr>
        <p:txBody>
          <a:bodyPr anchorCtr="0" anchor="t" bIns="0" lIns="0" spcFirstLastPara="1" rIns="0" wrap="square" tIns="0">
            <a:spAutoFit/>
          </a:bodyPr>
          <a:lstStyle/>
          <a:p>
            <a:pPr indent="0" lvl="0" marL="0" marR="0" rtl="0" algn="l">
              <a:lnSpc>
                <a:spcPct val="119991"/>
              </a:lnSpc>
              <a:spcBef>
                <a:spcPts val="0"/>
              </a:spcBef>
              <a:spcAft>
                <a:spcPts val="0"/>
              </a:spcAft>
              <a:buNone/>
            </a:pPr>
            <a:r>
              <a:rPr b="1" lang="en-US" sz="4000"/>
              <a:t>Models Performance</a:t>
            </a:r>
            <a:endParaRPr b="1" i="0" sz="4000" u="none" cap="none" strike="noStrike">
              <a:solidFill>
                <a:srgbClr val="000000"/>
              </a:solidFill>
            </a:endParaRPr>
          </a:p>
        </p:txBody>
      </p:sp>
      <p:sp>
        <p:nvSpPr>
          <p:cNvPr id="202" name="Google Shape;202;g2cd32826699_0_164"/>
          <p:cNvSpPr txBox="1"/>
          <p:nvPr/>
        </p:nvSpPr>
        <p:spPr>
          <a:xfrm>
            <a:off x="265800" y="2116263"/>
            <a:ext cx="16439700" cy="1139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en-US" sz="3100">
                <a:latin typeface="Calibri"/>
                <a:ea typeface="Calibri"/>
                <a:cs typeface="Calibri"/>
                <a:sym typeface="Calibri"/>
              </a:rPr>
              <a:t>2. Ridge Regression</a:t>
            </a:r>
            <a:endParaRPr b="1" sz="3100">
              <a:latin typeface="Calibri"/>
              <a:ea typeface="Calibri"/>
              <a:cs typeface="Calibri"/>
              <a:sym typeface="Calibri"/>
            </a:endParaRPr>
          </a:p>
          <a:p>
            <a:pPr indent="0" lvl="0" marL="0" marR="0" rtl="0" algn="l">
              <a:lnSpc>
                <a:spcPct val="100000"/>
              </a:lnSpc>
              <a:spcBef>
                <a:spcPts val="0"/>
              </a:spcBef>
              <a:spcAft>
                <a:spcPts val="0"/>
              </a:spcAft>
              <a:buNone/>
            </a:pPr>
            <a:r>
              <a:rPr b="1" lang="en-US" sz="3100">
                <a:latin typeface="Calibri"/>
                <a:ea typeface="Calibri"/>
                <a:cs typeface="Calibri"/>
                <a:sym typeface="Calibri"/>
              </a:rPr>
              <a:t>Small Group Features                                                 </a:t>
            </a:r>
            <a:r>
              <a:rPr b="1" lang="en-US" sz="3100">
                <a:latin typeface="Calibri"/>
                <a:ea typeface="Calibri"/>
                <a:cs typeface="Calibri"/>
                <a:sym typeface="Calibri"/>
              </a:rPr>
              <a:t>Large Group</a:t>
            </a:r>
            <a:endParaRPr sz="3100">
              <a:latin typeface="Calibri"/>
              <a:ea typeface="Calibri"/>
              <a:cs typeface="Calibri"/>
              <a:sym typeface="Calibri"/>
            </a:endParaRPr>
          </a:p>
        </p:txBody>
      </p:sp>
      <p:pic>
        <p:nvPicPr>
          <p:cNvPr id="203" name="Google Shape;203;g2cd32826699_0_164"/>
          <p:cNvPicPr preferRelativeResize="0"/>
          <p:nvPr/>
        </p:nvPicPr>
        <p:blipFill rotWithShape="1">
          <a:blip r:embed="rId3">
            <a:alphaModFix/>
          </a:blip>
          <a:srcRect b="0" l="0" r="0" t="1758"/>
          <a:stretch/>
        </p:blipFill>
        <p:spPr>
          <a:xfrm>
            <a:off x="87250" y="3356425"/>
            <a:ext cx="8228700" cy="5642425"/>
          </a:xfrm>
          <a:prstGeom prst="rect">
            <a:avLst/>
          </a:prstGeom>
          <a:noFill/>
          <a:ln>
            <a:noFill/>
          </a:ln>
        </p:spPr>
      </p:pic>
      <p:pic>
        <p:nvPicPr>
          <p:cNvPr id="204" name="Google Shape;204;g2cd32826699_0_164"/>
          <p:cNvPicPr preferRelativeResize="0"/>
          <p:nvPr/>
        </p:nvPicPr>
        <p:blipFill>
          <a:blip r:embed="rId4">
            <a:alphaModFix/>
          </a:blip>
          <a:stretch>
            <a:fillRect/>
          </a:stretch>
        </p:blipFill>
        <p:spPr>
          <a:xfrm>
            <a:off x="8686800" y="3255363"/>
            <a:ext cx="8610600" cy="59245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g2cd32826699_0_186"/>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10" name="Google Shape;210;g2cd32826699_0_186"/>
          <p:cNvSpPr txBox="1"/>
          <p:nvPr/>
        </p:nvSpPr>
        <p:spPr>
          <a:xfrm>
            <a:off x="265789" y="697436"/>
            <a:ext cx="17180100" cy="492600"/>
          </a:xfrm>
          <a:prstGeom prst="rect">
            <a:avLst/>
          </a:prstGeom>
          <a:noFill/>
          <a:ln>
            <a:noFill/>
          </a:ln>
        </p:spPr>
        <p:txBody>
          <a:bodyPr anchorCtr="0" anchor="t" bIns="0" lIns="0" spcFirstLastPara="1" rIns="0" wrap="square" tIns="0">
            <a:spAutoFit/>
          </a:bodyPr>
          <a:lstStyle/>
          <a:p>
            <a:pPr indent="0" lvl="0" marL="0" marR="0" rtl="0" algn="l">
              <a:lnSpc>
                <a:spcPct val="119991"/>
              </a:lnSpc>
              <a:spcBef>
                <a:spcPts val="0"/>
              </a:spcBef>
              <a:spcAft>
                <a:spcPts val="0"/>
              </a:spcAft>
              <a:buNone/>
            </a:pPr>
            <a:r>
              <a:t/>
            </a:r>
            <a:endParaRPr b="0" i="0" sz="3200" u="none" cap="none" strike="noStrike">
              <a:solidFill>
                <a:srgbClr val="000000"/>
              </a:solidFill>
              <a:latin typeface="Arial"/>
              <a:ea typeface="Arial"/>
              <a:cs typeface="Arial"/>
              <a:sym typeface="Arial"/>
            </a:endParaRPr>
          </a:p>
        </p:txBody>
      </p:sp>
      <p:sp>
        <p:nvSpPr>
          <p:cNvPr id="211" name="Google Shape;211;g2cd32826699_0_186"/>
          <p:cNvSpPr/>
          <p:nvPr/>
        </p:nvSpPr>
        <p:spPr>
          <a:xfrm>
            <a:off x="782624" y="1636051"/>
            <a:ext cx="1137000" cy="157200"/>
          </a:xfrm>
          <a:prstGeom prst="rect">
            <a:avLst/>
          </a:prstGeom>
          <a:solidFill>
            <a:srgbClr val="00347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g2cd32826699_0_186"/>
          <p:cNvSpPr txBox="1"/>
          <p:nvPr/>
        </p:nvSpPr>
        <p:spPr>
          <a:xfrm>
            <a:off x="782625" y="1793250"/>
            <a:ext cx="16439700" cy="661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sz="3100">
              <a:latin typeface="Calibri"/>
              <a:ea typeface="Calibri"/>
              <a:cs typeface="Calibri"/>
              <a:sym typeface="Calibri"/>
            </a:endParaRPr>
          </a:p>
        </p:txBody>
      </p:sp>
      <p:sp>
        <p:nvSpPr>
          <p:cNvPr id="213" name="Google Shape;213;g2cd32826699_0_186"/>
          <p:cNvSpPr txBox="1"/>
          <p:nvPr/>
        </p:nvSpPr>
        <p:spPr>
          <a:xfrm>
            <a:off x="265789" y="697436"/>
            <a:ext cx="17180100" cy="615600"/>
          </a:xfrm>
          <a:prstGeom prst="rect">
            <a:avLst/>
          </a:prstGeom>
          <a:noFill/>
          <a:ln>
            <a:noFill/>
          </a:ln>
        </p:spPr>
        <p:txBody>
          <a:bodyPr anchorCtr="0" anchor="t" bIns="0" lIns="0" spcFirstLastPara="1" rIns="0" wrap="square" tIns="0">
            <a:spAutoFit/>
          </a:bodyPr>
          <a:lstStyle/>
          <a:p>
            <a:pPr indent="0" lvl="0" marL="0" marR="0" rtl="0" algn="l">
              <a:lnSpc>
                <a:spcPct val="119991"/>
              </a:lnSpc>
              <a:spcBef>
                <a:spcPts val="0"/>
              </a:spcBef>
              <a:spcAft>
                <a:spcPts val="0"/>
              </a:spcAft>
              <a:buNone/>
            </a:pPr>
            <a:r>
              <a:rPr b="1" lang="en-US" sz="4000"/>
              <a:t>Models Performance</a:t>
            </a:r>
            <a:endParaRPr b="1" i="0" sz="4000" u="none" cap="none" strike="noStrike">
              <a:solidFill>
                <a:srgbClr val="000000"/>
              </a:solidFill>
            </a:endParaRPr>
          </a:p>
        </p:txBody>
      </p:sp>
      <p:sp>
        <p:nvSpPr>
          <p:cNvPr id="214" name="Google Shape;214;g2cd32826699_0_186"/>
          <p:cNvSpPr txBox="1"/>
          <p:nvPr/>
        </p:nvSpPr>
        <p:spPr>
          <a:xfrm>
            <a:off x="265800" y="2116263"/>
            <a:ext cx="16439700" cy="1139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en-US" sz="3100">
                <a:latin typeface="Calibri"/>
                <a:ea typeface="Calibri"/>
                <a:cs typeface="Calibri"/>
                <a:sym typeface="Calibri"/>
              </a:rPr>
              <a:t>3</a:t>
            </a:r>
            <a:r>
              <a:rPr b="1" lang="en-US" sz="3100">
                <a:latin typeface="Calibri"/>
                <a:ea typeface="Calibri"/>
                <a:cs typeface="Calibri"/>
                <a:sym typeface="Calibri"/>
              </a:rPr>
              <a:t>. K Neighbors Regressor</a:t>
            </a:r>
            <a:endParaRPr b="1" sz="3100">
              <a:latin typeface="Calibri"/>
              <a:ea typeface="Calibri"/>
              <a:cs typeface="Calibri"/>
              <a:sym typeface="Calibri"/>
            </a:endParaRPr>
          </a:p>
          <a:p>
            <a:pPr indent="0" lvl="0" marL="0" marR="0" rtl="0" algn="l">
              <a:lnSpc>
                <a:spcPct val="100000"/>
              </a:lnSpc>
              <a:spcBef>
                <a:spcPts val="0"/>
              </a:spcBef>
              <a:spcAft>
                <a:spcPts val="0"/>
              </a:spcAft>
              <a:buNone/>
            </a:pPr>
            <a:r>
              <a:rPr b="1" lang="en-US" sz="3100">
                <a:latin typeface="Calibri"/>
                <a:ea typeface="Calibri"/>
                <a:cs typeface="Calibri"/>
                <a:sym typeface="Calibri"/>
              </a:rPr>
              <a:t>Small Group Features                                                      Large Group</a:t>
            </a:r>
            <a:endParaRPr sz="3100">
              <a:latin typeface="Calibri"/>
              <a:ea typeface="Calibri"/>
              <a:cs typeface="Calibri"/>
              <a:sym typeface="Calibri"/>
            </a:endParaRPr>
          </a:p>
        </p:txBody>
      </p:sp>
      <p:pic>
        <p:nvPicPr>
          <p:cNvPr id="215" name="Google Shape;215;g2cd32826699_0_186"/>
          <p:cNvPicPr preferRelativeResize="0"/>
          <p:nvPr/>
        </p:nvPicPr>
        <p:blipFill>
          <a:blip r:embed="rId3">
            <a:alphaModFix/>
          </a:blip>
          <a:stretch>
            <a:fillRect/>
          </a:stretch>
        </p:blipFill>
        <p:spPr>
          <a:xfrm>
            <a:off x="265800" y="4181625"/>
            <a:ext cx="8839150" cy="3946375"/>
          </a:xfrm>
          <a:prstGeom prst="rect">
            <a:avLst/>
          </a:prstGeom>
          <a:noFill/>
          <a:ln>
            <a:noFill/>
          </a:ln>
        </p:spPr>
      </p:pic>
      <p:pic>
        <p:nvPicPr>
          <p:cNvPr id="216" name="Google Shape;216;g2cd32826699_0_186"/>
          <p:cNvPicPr preferRelativeResize="0"/>
          <p:nvPr/>
        </p:nvPicPr>
        <p:blipFill>
          <a:blip r:embed="rId4">
            <a:alphaModFix/>
          </a:blip>
          <a:stretch>
            <a:fillRect/>
          </a:stretch>
        </p:blipFill>
        <p:spPr>
          <a:xfrm>
            <a:off x="8686800" y="4181625"/>
            <a:ext cx="9785301" cy="38193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g2cd32826699_0_201"/>
          <p:cNvSpPr txBox="1"/>
          <p:nvPr/>
        </p:nvSpPr>
        <p:spPr>
          <a:xfrm>
            <a:off x="265789" y="697436"/>
            <a:ext cx="17180100" cy="492600"/>
          </a:xfrm>
          <a:prstGeom prst="rect">
            <a:avLst/>
          </a:prstGeom>
          <a:noFill/>
          <a:ln>
            <a:noFill/>
          </a:ln>
        </p:spPr>
        <p:txBody>
          <a:bodyPr anchorCtr="0" anchor="t" bIns="0" lIns="0" spcFirstLastPara="1" rIns="0" wrap="square" tIns="0">
            <a:spAutoFit/>
          </a:bodyPr>
          <a:lstStyle/>
          <a:p>
            <a:pPr indent="0" lvl="0" marL="0" marR="0" rtl="0" algn="l">
              <a:lnSpc>
                <a:spcPct val="119991"/>
              </a:lnSpc>
              <a:spcBef>
                <a:spcPts val="0"/>
              </a:spcBef>
              <a:spcAft>
                <a:spcPts val="0"/>
              </a:spcAft>
              <a:buNone/>
            </a:pPr>
            <a:r>
              <a:t/>
            </a:r>
            <a:endParaRPr b="0" i="0" sz="3200" u="none" cap="none" strike="noStrike">
              <a:solidFill>
                <a:srgbClr val="000000"/>
              </a:solidFill>
              <a:latin typeface="Arial"/>
              <a:ea typeface="Arial"/>
              <a:cs typeface="Arial"/>
              <a:sym typeface="Arial"/>
            </a:endParaRPr>
          </a:p>
        </p:txBody>
      </p:sp>
      <p:sp>
        <p:nvSpPr>
          <p:cNvPr id="222" name="Google Shape;222;g2cd32826699_0_201"/>
          <p:cNvSpPr/>
          <p:nvPr/>
        </p:nvSpPr>
        <p:spPr>
          <a:xfrm>
            <a:off x="-1" y="662101"/>
            <a:ext cx="1137000" cy="157200"/>
          </a:xfrm>
          <a:prstGeom prst="rect">
            <a:avLst/>
          </a:prstGeom>
          <a:solidFill>
            <a:srgbClr val="00347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g2cd32826699_0_201"/>
          <p:cNvSpPr txBox="1"/>
          <p:nvPr/>
        </p:nvSpPr>
        <p:spPr>
          <a:xfrm>
            <a:off x="782625" y="1793250"/>
            <a:ext cx="16439700" cy="661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sz="3100">
              <a:latin typeface="Calibri"/>
              <a:ea typeface="Calibri"/>
              <a:cs typeface="Calibri"/>
              <a:sym typeface="Calibri"/>
            </a:endParaRPr>
          </a:p>
        </p:txBody>
      </p:sp>
      <p:sp>
        <p:nvSpPr>
          <p:cNvPr id="224" name="Google Shape;224;g2cd32826699_0_201"/>
          <p:cNvSpPr txBox="1"/>
          <p:nvPr/>
        </p:nvSpPr>
        <p:spPr>
          <a:xfrm>
            <a:off x="120639" y="11"/>
            <a:ext cx="17180100" cy="615600"/>
          </a:xfrm>
          <a:prstGeom prst="rect">
            <a:avLst/>
          </a:prstGeom>
          <a:noFill/>
          <a:ln>
            <a:noFill/>
          </a:ln>
        </p:spPr>
        <p:txBody>
          <a:bodyPr anchorCtr="0" anchor="t" bIns="0" lIns="0" spcFirstLastPara="1" rIns="0" wrap="square" tIns="0">
            <a:spAutoFit/>
          </a:bodyPr>
          <a:lstStyle/>
          <a:p>
            <a:pPr indent="0" lvl="0" marL="0" marR="0" rtl="0" algn="l">
              <a:lnSpc>
                <a:spcPct val="119991"/>
              </a:lnSpc>
              <a:spcBef>
                <a:spcPts val="0"/>
              </a:spcBef>
              <a:spcAft>
                <a:spcPts val="0"/>
              </a:spcAft>
              <a:buNone/>
            </a:pPr>
            <a:r>
              <a:rPr b="1" lang="en-US" sz="4000"/>
              <a:t>Models Performance</a:t>
            </a:r>
            <a:endParaRPr b="1" i="0" sz="4000" u="none" cap="none" strike="noStrike">
              <a:solidFill>
                <a:srgbClr val="000000"/>
              </a:solidFill>
            </a:endParaRPr>
          </a:p>
        </p:txBody>
      </p:sp>
      <p:sp>
        <p:nvSpPr>
          <p:cNvPr id="225" name="Google Shape;225;g2cd32826699_0_201"/>
          <p:cNvSpPr txBox="1"/>
          <p:nvPr/>
        </p:nvSpPr>
        <p:spPr>
          <a:xfrm>
            <a:off x="0" y="955138"/>
            <a:ext cx="16439700" cy="1139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en-US" sz="3100">
                <a:latin typeface="Calibri"/>
                <a:ea typeface="Calibri"/>
                <a:cs typeface="Calibri"/>
                <a:sym typeface="Calibri"/>
              </a:rPr>
              <a:t>4</a:t>
            </a:r>
            <a:r>
              <a:rPr b="1" lang="en-US" sz="3100">
                <a:latin typeface="Calibri"/>
                <a:ea typeface="Calibri"/>
                <a:cs typeface="Calibri"/>
                <a:sym typeface="Calibri"/>
              </a:rPr>
              <a:t>. </a:t>
            </a:r>
            <a:r>
              <a:rPr b="1" lang="en-US" sz="3100">
                <a:latin typeface="Calibri"/>
                <a:ea typeface="Calibri"/>
                <a:cs typeface="Calibri"/>
                <a:sym typeface="Calibri"/>
              </a:rPr>
              <a:t>Principal Component Regression</a:t>
            </a:r>
            <a:endParaRPr b="1" sz="3100">
              <a:latin typeface="Calibri"/>
              <a:ea typeface="Calibri"/>
              <a:cs typeface="Calibri"/>
              <a:sym typeface="Calibri"/>
            </a:endParaRPr>
          </a:p>
          <a:p>
            <a:pPr indent="0" lvl="0" marL="0" marR="0" rtl="0" algn="l">
              <a:lnSpc>
                <a:spcPct val="100000"/>
              </a:lnSpc>
              <a:spcBef>
                <a:spcPts val="0"/>
              </a:spcBef>
              <a:spcAft>
                <a:spcPts val="0"/>
              </a:spcAft>
              <a:buNone/>
            </a:pPr>
            <a:r>
              <a:rPr b="1" lang="en-US" sz="3100">
                <a:latin typeface="Calibri"/>
                <a:ea typeface="Calibri"/>
                <a:cs typeface="Calibri"/>
                <a:sym typeface="Calibri"/>
              </a:rPr>
              <a:t>Small Group Features                                                                        </a:t>
            </a:r>
            <a:endParaRPr sz="3100">
              <a:latin typeface="Calibri"/>
              <a:ea typeface="Calibri"/>
              <a:cs typeface="Calibri"/>
              <a:sym typeface="Calibri"/>
            </a:endParaRPr>
          </a:p>
        </p:txBody>
      </p:sp>
      <p:pic>
        <p:nvPicPr>
          <p:cNvPr id="226" name="Google Shape;226;g2cd32826699_0_201"/>
          <p:cNvPicPr preferRelativeResize="0"/>
          <p:nvPr/>
        </p:nvPicPr>
        <p:blipFill rotWithShape="1">
          <a:blip r:embed="rId3">
            <a:alphaModFix/>
          </a:blip>
          <a:srcRect b="3287" l="4642" r="13624" t="5146"/>
          <a:stretch/>
        </p:blipFill>
        <p:spPr>
          <a:xfrm>
            <a:off x="120650" y="2094250"/>
            <a:ext cx="5624274" cy="4045850"/>
          </a:xfrm>
          <a:prstGeom prst="rect">
            <a:avLst/>
          </a:prstGeom>
          <a:noFill/>
          <a:ln>
            <a:noFill/>
          </a:ln>
        </p:spPr>
      </p:pic>
      <p:pic>
        <p:nvPicPr>
          <p:cNvPr id="227" name="Google Shape;227;g2cd32826699_0_201"/>
          <p:cNvPicPr preferRelativeResize="0"/>
          <p:nvPr/>
        </p:nvPicPr>
        <p:blipFill rotWithShape="1">
          <a:blip r:embed="rId4">
            <a:alphaModFix/>
          </a:blip>
          <a:srcRect b="0" l="0" r="6785" t="0"/>
          <a:stretch/>
        </p:blipFill>
        <p:spPr>
          <a:xfrm>
            <a:off x="5301800" y="6121575"/>
            <a:ext cx="5293330" cy="4045851"/>
          </a:xfrm>
          <a:prstGeom prst="rect">
            <a:avLst/>
          </a:prstGeom>
          <a:noFill/>
          <a:ln>
            <a:noFill/>
          </a:ln>
        </p:spPr>
      </p:pic>
      <p:pic>
        <p:nvPicPr>
          <p:cNvPr id="228" name="Google Shape;228;g2cd32826699_0_201"/>
          <p:cNvPicPr preferRelativeResize="0"/>
          <p:nvPr/>
        </p:nvPicPr>
        <p:blipFill>
          <a:blip r:embed="rId5">
            <a:alphaModFix/>
          </a:blip>
          <a:stretch>
            <a:fillRect/>
          </a:stretch>
        </p:blipFill>
        <p:spPr>
          <a:xfrm>
            <a:off x="5744923" y="2185074"/>
            <a:ext cx="4100601" cy="3955025"/>
          </a:xfrm>
          <a:prstGeom prst="rect">
            <a:avLst/>
          </a:prstGeom>
          <a:noFill/>
          <a:ln>
            <a:noFill/>
          </a:ln>
        </p:spPr>
      </p:pic>
      <p:pic>
        <p:nvPicPr>
          <p:cNvPr id="229" name="Google Shape;229;g2cd32826699_0_201"/>
          <p:cNvPicPr preferRelativeResize="0"/>
          <p:nvPr/>
        </p:nvPicPr>
        <p:blipFill>
          <a:blip r:embed="rId6">
            <a:alphaModFix/>
          </a:blip>
          <a:stretch>
            <a:fillRect/>
          </a:stretch>
        </p:blipFill>
        <p:spPr>
          <a:xfrm>
            <a:off x="11183275" y="4878850"/>
            <a:ext cx="4473999" cy="5179724"/>
          </a:xfrm>
          <a:prstGeom prst="rect">
            <a:avLst/>
          </a:prstGeom>
          <a:noFill/>
          <a:ln>
            <a:noFill/>
          </a:ln>
        </p:spPr>
      </p:pic>
      <p:sp>
        <p:nvSpPr>
          <p:cNvPr id="230" name="Google Shape;230;g2cd32826699_0_201"/>
          <p:cNvSpPr txBox="1"/>
          <p:nvPr/>
        </p:nvSpPr>
        <p:spPr>
          <a:xfrm>
            <a:off x="1137000" y="7044325"/>
            <a:ext cx="4100700" cy="95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3100">
                <a:latin typeface="Calibri"/>
                <a:ea typeface="Calibri"/>
                <a:cs typeface="Calibri"/>
                <a:sym typeface="Calibri"/>
              </a:rPr>
              <a:t>Large Group Features</a:t>
            </a:r>
            <a:endParaRPr sz="3200">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g2cd32826699_0_212"/>
          <p:cNvSpPr txBox="1"/>
          <p:nvPr/>
        </p:nvSpPr>
        <p:spPr>
          <a:xfrm>
            <a:off x="265789" y="697436"/>
            <a:ext cx="17180100" cy="492600"/>
          </a:xfrm>
          <a:prstGeom prst="rect">
            <a:avLst/>
          </a:prstGeom>
          <a:noFill/>
          <a:ln>
            <a:noFill/>
          </a:ln>
        </p:spPr>
        <p:txBody>
          <a:bodyPr anchorCtr="0" anchor="t" bIns="0" lIns="0" spcFirstLastPara="1" rIns="0" wrap="square" tIns="0">
            <a:spAutoFit/>
          </a:bodyPr>
          <a:lstStyle/>
          <a:p>
            <a:pPr indent="0" lvl="0" marL="0" marR="0" rtl="0" algn="l">
              <a:lnSpc>
                <a:spcPct val="119991"/>
              </a:lnSpc>
              <a:spcBef>
                <a:spcPts val="0"/>
              </a:spcBef>
              <a:spcAft>
                <a:spcPts val="0"/>
              </a:spcAft>
              <a:buNone/>
            </a:pPr>
            <a:r>
              <a:t/>
            </a:r>
            <a:endParaRPr b="0" i="0" sz="3200" u="none" cap="none" strike="noStrike">
              <a:solidFill>
                <a:srgbClr val="000000"/>
              </a:solidFill>
              <a:latin typeface="Arial"/>
              <a:ea typeface="Arial"/>
              <a:cs typeface="Arial"/>
              <a:sym typeface="Arial"/>
            </a:endParaRPr>
          </a:p>
        </p:txBody>
      </p:sp>
      <p:sp>
        <p:nvSpPr>
          <p:cNvPr id="236" name="Google Shape;236;g2cd32826699_0_212"/>
          <p:cNvSpPr/>
          <p:nvPr/>
        </p:nvSpPr>
        <p:spPr>
          <a:xfrm>
            <a:off x="782624" y="1636051"/>
            <a:ext cx="1137000" cy="157200"/>
          </a:xfrm>
          <a:prstGeom prst="rect">
            <a:avLst/>
          </a:prstGeom>
          <a:solidFill>
            <a:srgbClr val="00347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g2cd32826699_0_212"/>
          <p:cNvSpPr txBox="1"/>
          <p:nvPr/>
        </p:nvSpPr>
        <p:spPr>
          <a:xfrm>
            <a:off x="782625" y="1793250"/>
            <a:ext cx="16439700" cy="661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sz="3100">
              <a:latin typeface="Calibri"/>
              <a:ea typeface="Calibri"/>
              <a:cs typeface="Calibri"/>
              <a:sym typeface="Calibri"/>
            </a:endParaRPr>
          </a:p>
        </p:txBody>
      </p:sp>
      <p:sp>
        <p:nvSpPr>
          <p:cNvPr id="238" name="Google Shape;238;g2cd32826699_0_212"/>
          <p:cNvSpPr txBox="1"/>
          <p:nvPr/>
        </p:nvSpPr>
        <p:spPr>
          <a:xfrm>
            <a:off x="265789" y="697436"/>
            <a:ext cx="17180100" cy="615600"/>
          </a:xfrm>
          <a:prstGeom prst="rect">
            <a:avLst/>
          </a:prstGeom>
          <a:noFill/>
          <a:ln>
            <a:noFill/>
          </a:ln>
        </p:spPr>
        <p:txBody>
          <a:bodyPr anchorCtr="0" anchor="t" bIns="0" lIns="0" spcFirstLastPara="1" rIns="0" wrap="square" tIns="0">
            <a:spAutoFit/>
          </a:bodyPr>
          <a:lstStyle/>
          <a:p>
            <a:pPr indent="0" lvl="0" marL="0" marR="0" rtl="0" algn="l">
              <a:lnSpc>
                <a:spcPct val="119991"/>
              </a:lnSpc>
              <a:spcBef>
                <a:spcPts val="0"/>
              </a:spcBef>
              <a:spcAft>
                <a:spcPts val="0"/>
              </a:spcAft>
              <a:buNone/>
            </a:pPr>
            <a:r>
              <a:rPr b="1" lang="en-US" sz="4000"/>
              <a:t>Models Performance</a:t>
            </a:r>
            <a:endParaRPr b="1" i="0" sz="4000" u="none" cap="none" strike="noStrike">
              <a:solidFill>
                <a:srgbClr val="000000"/>
              </a:solidFill>
            </a:endParaRPr>
          </a:p>
        </p:txBody>
      </p:sp>
      <p:sp>
        <p:nvSpPr>
          <p:cNvPr id="239" name="Google Shape;239;g2cd32826699_0_212"/>
          <p:cNvSpPr txBox="1"/>
          <p:nvPr/>
        </p:nvSpPr>
        <p:spPr>
          <a:xfrm>
            <a:off x="265800" y="2116263"/>
            <a:ext cx="16439700" cy="1139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en-US" sz="3100">
                <a:latin typeface="Calibri"/>
                <a:ea typeface="Calibri"/>
                <a:cs typeface="Calibri"/>
                <a:sym typeface="Calibri"/>
              </a:rPr>
              <a:t>5</a:t>
            </a:r>
            <a:r>
              <a:rPr b="1" lang="en-US" sz="3100">
                <a:latin typeface="Calibri"/>
                <a:ea typeface="Calibri"/>
                <a:cs typeface="Calibri"/>
                <a:sym typeface="Calibri"/>
              </a:rPr>
              <a:t>. Support Vector Regression</a:t>
            </a:r>
            <a:endParaRPr b="1" sz="3100">
              <a:latin typeface="Calibri"/>
              <a:ea typeface="Calibri"/>
              <a:cs typeface="Calibri"/>
              <a:sym typeface="Calibri"/>
            </a:endParaRPr>
          </a:p>
          <a:p>
            <a:pPr indent="0" lvl="0" marL="0" marR="0" rtl="0" algn="l">
              <a:lnSpc>
                <a:spcPct val="100000"/>
              </a:lnSpc>
              <a:spcBef>
                <a:spcPts val="0"/>
              </a:spcBef>
              <a:spcAft>
                <a:spcPts val="0"/>
              </a:spcAft>
              <a:buNone/>
            </a:pPr>
            <a:r>
              <a:rPr b="1" lang="en-US" sz="3100">
                <a:latin typeface="Calibri"/>
                <a:ea typeface="Calibri"/>
                <a:cs typeface="Calibri"/>
                <a:sym typeface="Calibri"/>
              </a:rPr>
              <a:t>Small Group Features                                                             Large Group</a:t>
            </a:r>
            <a:endParaRPr sz="3100">
              <a:latin typeface="Calibri"/>
              <a:ea typeface="Calibri"/>
              <a:cs typeface="Calibri"/>
              <a:sym typeface="Calibri"/>
            </a:endParaRPr>
          </a:p>
        </p:txBody>
      </p:sp>
      <p:sp>
        <p:nvSpPr>
          <p:cNvPr id="240" name="Google Shape;240;g2cd32826699_0_212"/>
          <p:cNvSpPr txBox="1"/>
          <p:nvPr/>
        </p:nvSpPr>
        <p:spPr>
          <a:xfrm>
            <a:off x="344725" y="3755575"/>
            <a:ext cx="8436300" cy="411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650">
                <a:solidFill>
                  <a:schemeClr val="dk1"/>
                </a:solidFill>
              </a:rPr>
              <a:t>best param: {'C': 2.0, 'gamma': 0.005}</a:t>
            </a:r>
            <a:endParaRPr sz="2650">
              <a:solidFill>
                <a:schemeClr val="dk1"/>
              </a:solidFill>
            </a:endParaRPr>
          </a:p>
          <a:p>
            <a:pPr indent="0" lvl="0" marL="0" rtl="0" algn="l">
              <a:spcBef>
                <a:spcPts val="0"/>
              </a:spcBef>
              <a:spcAft>
                <a:spcPts val="0"/>
              </a:spcAft>
              <a:buNone/>
            </a:pPr>
            <a:r>
              <a:rPr lang="en-US" sz="2650">
                <a:solidFill>
                  <a:schemeClr val="dk1"/>
                </a:solidFill>
              </a:rPr>
              <a:t>best model: SVR(C=2.0, gamma=0.005,</a:t>
            </a:r>
            <a:r>
              <a:rPr lang="en-US" sz="2650">
                <a:solidFill>
                  <a:schemeClr val="dk1"/>
                </a:solidFill>
              </a:rPr>
              <a:t>kernel="rbf"</a:t>
            </a:r>
            <a:r>
              <a:rPr lang="en-US" sz="2650">
                <a:solidFill>
                  <a:schemeClr val="dk1"/>
                </a:solidFill>
              </a:rPr>
              <a:t>)</a:t>
            </a:r>
            <a:endParaRPr sz="2650">
              <a:solidFill>
                <a:schemeClr val="dk1"/>
              </a:solidFill>
            </a:endParaRPr>
          </a:p>
          <a:p>
            <a:pPr indent="0" lvl="0" marL="0" rtl="0" algn="l">
              <a:spcBef>
                <a:spcPts val="0"/>
              </a:spcBef>
              <a:spcAft>
                <a:spcPts val="0"/>
              </a:spcAft>
              <a:buNone/>
            </a:pPr>
            <a:r>
              <a:rPr lang="en-US" sz="2650">
                <a:solidFill>
                  <a:schemeClr val="dk1"/>
                </a:solidFill>
              </a:rPr>
              <a:t>best test score: 0.8913545973363207</a:t>
            </a:r>
            <a:endParaRPr sz="2650">
              <a:solidFill>
                <a:schemeClr val="dk1"/>
              </a:solidFill>
            </a:endParaRPr>
          </a:p>
          <a:p>
            <a:pPr indent="0" lvl="0" marL="0" rtl="0" algn="l">
              <a:spcBef>
                <a:spcPts val="0"/>
              </a:spcBef>
              <a:spcAft>
                <a:spcPts val="0"/>
              </a:spcAft>
              <a:buNone/>
            </a:pPr>
            <a:r>
              <a:rPr lang="en-US" sz="2650">
                <a:solidFill>
                  <a:schemeClr val="dk1"/>
                </a:solidFill>
              </a:rPr>
              <a:t>0.9323197464925059</a:t>
            </a:r>
            <a:endParaRPr sz="2650">
              <a:solidFill>
                <a:schemeClr val="dk1"/>
              </a:solidFill>
            </a:endParaRPr>
          </a:p>
          <a:p>
            <a:pPr indent="0" lvl="0" marL="0" rtl="0" algn="l">
              <a:spcBef>
                <a:spcPts val="0"/>
              </a:spcBef>
              <a:spcAft>
                <a:spcPts val="0"/>
              </a:spcAft>
              <a:buNone/>
            </a:pPr>
            <a:r>
              <a:rPr lang="en-US" sz="2650">
                <a:solidFill>
                  <a:schemeClr val="dk1"/>
                </a:solidFill>
              </a:rPr>
              <a:t>0.8930680597650937</a:t>
            </a:r>
            <a:endParaRPr sz="2650">
              <a:solidFill>
                <a:schemeClr val="dk1"/>
              </a:solidFill>
            </a:endParaRPr>
          </a:p>
          <a:p>
            <a:pPr indent="0" lvl="0" marL="0" rtl="0" algn="l">
              <a:spcBef>
                <a:spcPts val="0"/>
              </a:spcBef>
              <a:spcAft>
                <a:spcPts val="0"/>
              </a:spcAft>
              <a:buNone/>
            </a:pPr>
            <a:r>
              <a:rPr lang="en-US" sz="2650">
                <a:solidFill>
                  <a:schemeClr val="dk1"/>
                </a:solidFill>
              </a:rPr>
              <a:t>Final test sample:</a:t>
            </a:r>
            <a:endParaRPr sz="265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US" sz="2650">
                <a:solidFill>
                  <a:schemeClr val="dk1"/>
                </a:solidFill>
              </a:rPr>
              <a:t>0.908563292581879</a:t>
            </a:r>
            <a:endParaRPr sz="2650">
              <a:solidFill>
                <a:schemeClr val="dk1"/>
              </a:solidFill>
            </a:endParaRPr>
          </a:p>
          <a:p>
            <a:pPr indent="0" lvl="0" marL="0" rtl="0" algn="l">
              <a:spcBef>
                <a:spcPts val="0"/>
              </a:spcBef>
              <a:spcAft>
                <a:spcPts val="0"/>
              </a:spcAft>
              <a:buNone/>
            </a:pPr>
            <a:r>
              <a:t/>
            </a:r>
            <a:endParaRPr sz="4800">
              <a:solidFill>
                <a:schemeClr val="dk1"/>
              </a:solidFill>
              <a:latin typeface="Calibri"/>
              <a:ea typeface="Calibri"/>
              <a:cs typeface="Calibri"/>
              <a:sym typeface="Calibri"/>
            </a:endParaRPr>
          </a:p>
        </p:txBody>
      </p:sp>
      <p:sp>
        <p:nvSpPr>
          <p:cNvPr id="241" name="Google Shape;241;g2cd32826699_0_212"/>
          <p:cNvSpPr txBox="1"/>
          <p:nvPr/>
        </p:nvSpPr>
        <p:spPr>
          <a:xfrm>
            <a:off x="9162125" y="3755575"/>
            <a:ext cx="9434400" cy="332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650">
                <a:solidFill>
                  <a:schemeClr val="dk1"/>
                </a:solidFill>
              </a:rPr>
              <a:t>best param: {'C': 0.7, 'gamma': 0.005}</a:t>
            </a:r>
            <a:endParaRPr sz="2650">
              <a:solidFill>
                <a:schemeClr val="dk1"/>
              </a:solidFill>
            </a:endParaRPr>
          </a:p>
          <a:p>
            <a:pPr indent="0" lvl="0" marL="0" rtl="0" algn="l">
              <a:spcBef>
                <a:spcPts val="0"/>
              </a:spcBef>
              <a:spcAft>
                <a:spcPts val="0"/>
              </a:spcAft>
              <a:buNone/>
            </a:pPr>
            <a:r>
              <a:rPr lang="en-US" sz="2650">
                <a:solidFill>
                  <a:schemeClr val="dk1"/>
                </a:solidFill>
              </a:rPr>
              <a:t>best model: SVR(C=0.7, gamma=0.005,kernel="rbf")</a:t>
            </a:r>
            <a:endParaRPr sz="2650">
              <a:solidFill>
                <a:schemeClr val="dk1"/>
              </a:solidFill>
            </a:endParaRPr>
          </a:p>
          <a:p>
            <a:pPr indent="0" lvl="0" marL="0" rtl="0" algn="l">
              <a:spcBef>
                <a:spcPts val="0"/>
              </a:spcBef>
              <a:spcAft>
                <a:spcPts val="0"/>
              </a:spcAft>
              <a:buNone/>
            </a:pPr>
            <a:r>
              <a:rPr lang="en-US" sz="2650">
                <a:solidFill>
                  <a:schemeClr val="dk1"/>
                </a:solidFill>
              </a:rPr>
              <a:t>best test score: 0.8934883653745795</a:t>
            </a:r>
            <a:endParaRPr sz="2650">
              <a:solidFill>
                <a:schemeClr val="dk1"/>
              </a:solidFill>
            </a:endParaRPr>
          </a:p>
          <a:p>
            <a:pPr indent="0" lvl="0" marL="0" rtl="0" algn="l">
              <a:spcBef>
                <a:spcPts val="0"/>
              </a:spcBef>
              <a:spcAft>
                <a:spcPts val="0"/>
              </a:spcAft>
              <a:buNone/>
            </a:pPr>
            <a:r>
              <a:rPr lang="en-US" sz="2650">
                <a:solidFill>
                  <a:schemeClr val="dk1"/>
                </a:solidFill>
              </a:rPr>
              <a:t>0.9314628129768978</a:t>
            </a:r>
            <a:endParaRPr sz="2650">
              <a:solidFill>
                <a:schemeClr val="dk1"/>
              </a:solidFill>
            </a:endParaRPr>
          </a:p>
          <a:p>
            <a:pPr indent="0" lvl="0" marL="0" rtl="0" algn="l">
              <a:spcBef>
                <a:spcPts val="0"/>
              </a:spcBef>
              <a:spcAft>
                <a:spcPts val="0"/>
              </a:spcAft>
              <a:buNone/>
            </a:pPr>
            <a:r>
              <a:rPr lang="en-US" sz="2650">
                <a:solidFill>
                  <a:schemeClr val="dk1"/>
                </a:solidFill>
              </a:rPr>
              <a:t>0.8937740255686187</a:t>
            </a:r>
            <a:endParaRPr sz="2650">
              <a:solidFill>
                <a:schemeClr val="dk1"/>
              </a:solidFill>
            </a:endParaRPr>
          </a:p>
          <a:p>
            <a:pPr indent="0" lvl="0" marL="0" rtl="0" algn="l">
              <a:spcBef>
                <a:spcPts val="0"/>
              </a:spcBef>
              <a:spcAft>
                <a:spcPts val="0"/>
              </a:spcAft>
              <a:buNone/>
            </a:pPr>
            <a:r>
              <a:rPr lang="en-US" sz="2650">
                <a:solidFill>
                  <a:schemeClr val="dk1"/>
                </a:solidFill>
              </a:rPr>
              <a:t>Final test sample:</a:t>
            </a:r>
            <a:endParaRPr sz="265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US" sz="2650">
                <a:solidFill>
                  <a:schemeClr val="dk1"/>
                </a:solidFill>
              </a:rPr>
              <a:t>0.9073583814276647</a:t>
            </a:r>
            <a:endParaRPr sz="2650">
              <a:solidFill>
                <a:schemeClr val="dk1"/>
              </a:solidFill>
            </a:endParaRPr>
          </a:p>
          <a:p>
            <a:pPr indent="0" lvl="0" marL="0" rtl="0" algn="l">
              <a:spcBef>
                <a:spcPts val="0"/>
              </a:spcBef>
              <a:spcAft>
                <a:spcPts val="0"/>
              </a:spcAft>
              <a:buNone/>
            </a:pPr>
            <a:r>
              <a:t/>
            </a:r>
            <a:endParaRPr sz="4800">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g2cd32826699_0_244"/>
          <p:cNvSpPr txBox="1"/>
          <p:nvPr/>
        </p:nvSpPr>
        <p:spPr>
          <a:xfrm>
            <a:off x="265789" y="697436"/>
            <a:ext cx="17180100" cy="492600"/>
          </a:xfrm>
          <a:prstGeom prst="rect">
            <a:avLst/>
          </a:prstGeom>
          <a:noFill/>
          <a:ln>
            <a:noFill/>
          </a:ln>
        </p:spPr>
        <p:txBody>
          <a:bodyPr anchorCtr="0" anchor="t" bIns="0" lIns="0" spcFirstLastPara="1" rIns="0" wrap="square" tIns="0">
            <a:spAutoFit/>
          </a:bodyPr>
          <a:lstStyle/>
          <a:p>
            <a:pPr indent="0" lvl="0" marL="0" marR="0" rtl="0" algn="l">
              <a:lnSpc>
                <a:spcPct val="119991"/>
              </a:lnSpc>
              <a:spcBef>
                <a:spcPts val="0"/>
              </a:spcBef>
              <a:spcAft>
                <a:spcPts val="0"/>
              </a:spcAft>
              <a:buNone/>
            </a:pPr>
            <a:r>
              <a:t/>
            </a:r>
            <a:endParaRPr b="0" i="0" sz="3200" u="none" cap="none" strike="noStrike">
              <a:solidFill>
                <a:srgbClr val="000000"/>
              </a:solidFill>
              <a:latin typeface="Arial"/>
              <a:ea typeface="Arial"/>
              <a:cs typeface="Arial"/>
              <a:sym typeface="Arial"/>
            </a:endParaRPr>
          </a:p>
        </p:txBody>
      </p:sp>
      <p:sp>
        <p:nvSpPr>
          <p:cNvPr id="247" name="Google Shape;247;g2cd32826699_0_244"/>
          <p:cNvSpPr/>
          <p:nvPr/>
        </p:nvSpPr>
        <p:spPr>
          <a:xfrm>
            <a:off x="782624" y="1636051"/>
            <a:ext cx="1137000" cy="157200"/>
          </a:xfrm>
          <a:prstGeom prst="rect">
            <a:avLst/>
          </a:prstGeom>
          <a:solidFill>
            <a:srgbClr val="00347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g2cd32826699_0_244"/>
          <p:cNvSpPr txBox="1"/>
          <p:nvPr/>
        </p:nvSpPr>
        <p:spPr>
          <a:xfrm>
            <a:off x="782625" y="1793250"/>
            <a:ext cx="16439700" cy="661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sz="3100">
              <a:latin typeface="Calibri"/>
              <a:ea typeface="Calibri"/>
              <a:cs typeface="Calibri"/>
              <a:sym typeface="Calibri"/>
            </a:endParaRPr>
          </a:p>
        </p:txBody>
      </p:sp>
      <p:sp>
        <p:nvSpPr>
          <p:cNvPr id="249" name="Google Shape;249;g2cd32826699_0_244"/>
          <p:cNvSpPr txBox="1"/>
          <p:nvPr/>
        </p:nvSpPr>
        <p:spPr>
          <a:xfrm>
            <a:off x="265789" y="697436"/>
            <a:ext cx="17180100" cy="615600"/>
          </a:xfrm>
          <a:prstGeom prst="rect">
            <a:avLst/>
          </a:prstGeom>
          <a:noFill/>
          <a:ln>
            <a:noFill/>
          </a:ln>
        </p:spPr>
        <p:txBody>
          <a:bodyPr anchorCtr="0" anchor="t" bIns="0" lIns="0" spcFirstLastPara="1" rIns="0" wrap="square" tIns="0">
            <a:spAutoFit/>
          </a:bodyPr>
          <a:lstStyle/>
          <a:p>
            <a:pPr indent="0" lvl="0" marL="0" marR="0" rtl="0" algn="l">
              <a:lnSpc>
                <a:spcPct val="119991"/>
              </a:lnSpc>
              <a:spcBef>
                <a:spcPts val="0"/>
              </a:spcBef>
              <a:spcAft>
                <a:spcPts val="0"/>
              </a:spcAft>
              <a:buNone/>
            </a:pPr>
            <a:r>
              <a:rPr b="1" lang="en-US" sz="4000"/>
              <a:t>Models Performance</a:t>
            </a:r>
            <a:endParaRPr b="1" i="0" sz="4000" u="none" cap="none" strike="noStrike">
              <a:solidFill>
                <a:srgbClr val="000000"/>
              </a:solidFill>
            </a:endParaRPr>
          </a:p>
        </p:txBody>
      </p:sp>
      <p:sp>
        <p:nvSpPr>
          <p:cNvPr id="250" name="Google Shape;250;g2cd32826699_0_244"/>
          <p:cNvSpPr txBox="1"/>
          <p:nvPr/>
        </p:nvSpPr>
        <p:spPr>
          <a:xfrm>
            <a:off x="265800" y="2116263"/>
            <a:ext cx="16439700" cy="1139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en-US" sz="3100">
                <a:latin typeface="Calibri"/>
                <a:ea typeface="Calibri"/>
                <a:cs typeface="Calibri"/>
                <a:sym typeface="Calibri"/>
              </a:rPr>
              <a:t>6</a:t>
            </a:r>
            <a:r>
              <a:rPr b="1" lang="en-US" sz="3100">
                <a:latin typeface="Calibri"/>
                <a:ea typeface="Calibri"/>
                <a:cs typeface="Calibri"/>
                <a:sym typeface="Calibri"/>
              </a:rPr>
              <a:t>.  Kernel Ridge Regression</a:t>
            </a:r>
            <a:endParaRPr b="1" sz="3100">
              <a:latin typeface="Calibri"/>
              <a:ea typeface="Calibri"/>
              <a:cs typeface="Calibri"/>
              <a:sym typeface="Calibri"/>
            </a:endParaRPr>
          </a:p>
          <a:p>
            <a:pPr indent="0" lvl="0" marL="0" marR="0" rtl="0" algn="l">
              <a:lnSpc>
                <a:spcPct val="100000"/>
              </a:lnSpc>
              <a:spcBef>
                <a:spcPts val="0"/>
              </a:spcBef>
              <a:spcAft>
                <a:spcPts val="0"/>
              </a:spcAft>
              <a:buNone/>
            </a:pPr>
            <a:r>
              <a:rPr b="1" lang="en-US" sz="3100">
                <a:latin typeface="Calibri"/>
                <a:ea typeface="Calibri"/>
                <a:cs typeface="Calibri"/>
                <a:sym typeface="Calibri"/>
              </a:rPr>
              <a:t>Small Group Features                                                             Large Group</a:t>
            </a:r>
            <a:endParaRPr sz="3100">
              <a:latin typeface="Calibri"/>
              <a:ea typeface="Calibri"/>
              <a:cs typeface="Calibri"/>
              <a:sym typeface="Calibri"/>
            </a:endParaRPr>
          </a:p>
        </p:txBody>
      </p:sp>
      <p:sp>
        <p:nvSpPr>
          <p:cNvPr id="251" name="Google Shape;251;g2cd32826699_0_244"/>
          <p:cNvSpPr txBox="1"/>
          <p:nvPr/>
        </p:nvSpPr>
        <p:spPr>
          <a:xfrm>
            <a:off x="344725" y="3755575"/>
            <a:ext cx="8672400" cy="4118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US" sz="2650">
                <a:solidFill>
                  <a:schemeClr val="dk1"/>
                </a:solidFill>
              </a:rPr>
              <a:t>best param: {'alpha': 0.005, 'gamma': 0.005, 'kernel': 'rbf'}</a:t>
            </a:r>
            <a:endParaRPr sz="2650">
              <a:solidFill>
                <a:schemeClr val="dk1"/>
              </a:solidFill>
            </a:endParaRPr>
          </a:p>
          <a:p>
            <a:pPr indent="0" lvl="0" marL="0" rtl="0" algn="l">
              <a:lnSpc>
                <a:spcPct val="115000"/>
              </a:lnSpc>
              <a:spcBef>
                <a:spcPts val="0"/>
              </a:spcBef>
              <a:spcAft>
                <a:spcPts val="0"/>
              </a:spcAft>
              <a:buNone/>
            </a:pPr>
            <a:r>
              <a:rPr lang="en-US" sz="2650">
                <a:solidFill>
                  <a:schemeClr val="dk1"/>
                </a:solidFill>
              </a:rPr>
              <a:t>best model: KernelRidge(alpha=0.005, gamma=0.005, kernel='rbf')</a:t>
            </a:r>
            <a:endParaRPr sz="2650">
              <a:solidFill>
                <a:schemeClr val="dk1"/>
              </a:solidFill>
            </a:endParaRPr>
          </a:p>
          <a:p>
            <a:pPr indent="0" lvl="0" marL="0" rtl="0" algn="l">
              <a:lnSpc>
                <a:spcPct val="115000"/>
              </a:lnSpc>
              <a:spcBef>
                <a:spcPts val="0"/>
              </a:spcBef>
              <a:spcAft>
                <a:spcPts val="0"/>
              </a:spcAft>
              <a:buNone/>
            </a:pPr>
            <a:r>
              <a:rPr lang="en-US" sz="2650">
                <a:solidFill>
                  <a:schemeClr val="dk1"/>
                </a:solidFill>
              </a:rPr>
              <a:t>best test score: 0.25255411732456995</a:t>
            </a:r>
            <a:endParaRPr sz="2650">
              <a:solidFill>
                <a:schemeClr val="dk1"/>
              </a:solidFill>
            </a:endParaRPr>
          </a:p>
          <a:p>
            <a:pPr indent="0" lvl="0" marL="0" rtl="0" algn="l">
              <a:lnSpc>
                <a:spcPct val="115000"/>
              </a:lnSpc>
              <a:spcBef>
                <a:spcPts val="0"/>
              </a:spcBef>
              <a:spcAft>
                <a:spcPts val="0"/>
              </a:spcAft>
              <a:buNone/>
            </a:pPr>
            <a:r>
              <a:rPr lang="en-US" sz="2650">
                <a:solidFill>
                  <a:schemeClr val="dk1"/>
                </a:solidFill>
              </a:rPr>
              <a:t>0.973957390407581</a:t>
            </a:r>
            <a:endParaRPr sz="2650">
              <a:solidFill>
                <a:schemeClr val="dk1"/>
              </a:solidFill>
            </a:endParaRPr>
          </a:p>
          <a:p>
            <a:pPr indent="0" lvl="0" marL="0" rtl="0" algn="l">
              <a:lnSpc>
                <a:spcPct val="115000"/>
              </a:lnSpc>
              <a:spcBef>
                <a:spcPts val="0"/>
              </a:spcBef>
              <a:spcAft>
                <a:spcPts val="0"/>
              </a:spcAft>
              <a:buNone/>
            </a:pPr>
            <a:r>
              <a:rPr lang="en-US" sz="2650">
                <a:solidFill>
                  <a:schemeClr val="dk1"/>
                </a:solidFill>
              </a:rPr>
              <a:t>0.1359018560678345</a:t>
            </a:r>
            <a:endParaRPr sz="2650">
              <a:solidFill>
                <a:schemeClr val="dk1"/>
              </a:solidFill>
            </a:endParaRPr>
          </a:p>
          <a:p>
            <a:pPr indent="0" lvl="0" marL="0" rtl="0" algn="l">
              <a:lnSpc>
                <a:spcPct val="115000"/>
              </a:lnSpc>
              <a:spcBef>
                <a:spcPts val="0"/>
              </a:spcBef>
              <a:spcAft>
                <a:spcPts val="0"/>
              </a:spcAft>
              <a:buNone/>
            </a:pPr>
            <a:r>
              <a:rPr lang="en-US" sz="2650">
                <a:solidFill>
                  <a:schemeClr val="dk1"/>
                </a:solidFill>
              </a:rPr>
              <a:t>Final test sample:</a:t>
            </a:r>
            <a:endParaRPr sz="2650">
              <a:solidFill>
                <a:schemeClr val="dk1"/>
              </a:solidFill>
            </a:endParaRPr>
          </a:p>
          <a:p>
            <a:pPr indent="0" lvl="0" marL="0" rtl="0" algn="l">
              <a:lnSpc>
                <a:spcPct val="115000"/>
              </a:lnSpc>
              <a:spcBef>
                <a:spcPts val="0"/>
              </a:spcBef>
              <a:spcAft>
                <a:spcPts val="0"/>
              </a:spcAft>
              <a:buNone/>
            </a:pPr>
            <a:r>
              <a:rPr lang="en-US" sz="2650">
                <a:solidFill>
                  <a:schemeClr val="dk1"/>
                </a:solidFill>
              </a:rPr>
              <a:t>0.8288374400991949</a:t>
            </a:r>
            <a:endParaRPr sz="2650">
              <a:solidFill>
                <a:schemeClr val="dk1"/>
              </a:solidFill>
            </a:endParaRPr>
          </a:p>
          <a:p>
            <a:pPr indent="0" lvl="0" marL="0" rtl="0" algn="l">
              <a:lnSpc>
                <a:spcPct val="115000"/>
              </a:lnSpc>
              <a:spcBef>
                <a:spcPts val="0"/>
              </a:spcBef>
              <a:spcAft>
                <a:spcPts val="0"/>
              </a:spcAft>
              <a:buNone/>
            </a:pPr>
            <a:r>
              <a:t/>
            </a:r>
            <a:endParaRPr sz="2650">
              <a:solidFill>
                <a:schemeClr val="dk1"/>
              </a:solidFill>
            </a:endParaRPr>
          </a:p>
          <a:p>
            <a:pPr indent="0" lvl="0" marL="0" rtl="0" algn="l">
              <a:spcBef>
                <a:spcPts val="0"/>
              </a:spcBef>
              <a:spcAft>
                <a:spcPts val="0"/>
              </a:spcAft>
              <a:buNone/>
            </a:pPr>
            <a:r>
              <a:t/>
            </a:r>
            <a:endParaRPr sz="4800">
              <a:solidFill>
                <a:schemeClr val="dk1"/>
              </a:solidFill>
              <a:latin typeface="Calibri"/>
              <a:ea typeface="Calibri"/>
              <a:cs typeface="Calibri"/>
              <a:sym typeface="Calibri"/>
            </a:endParaRPr>
          </a:p>
        </p:txBody>
      </p:sp>
      <p:sp>
        <p:nvSpPr>
          <p:cNvPr id="252" name="Google Shape;252;g2cd32826699_0_244"/>
          <p:cNvSpPr txBox="1"/>
          <p:nvPr/>
        </p:nvSpPr>
        <p:spPr>
          <a:xfrm>
            <a:off x="9162125" y="3755575"/>
            <a:ext cx="9434400" cy="332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550">
                <a:solidFill>
                  <a:schemeClr val="dk1"/>
                </a:solidFill>
              </a:rPr>
              <a:t>best param: {'alpha': 0.005, 'gamma': 0.005, 'kernel': 'rbf'}</a:t>
            </a:r>
            <a:endParaRPr sz="2550">
              <a:solidFill>
                <a:schemeClr val="dk1"/>
              </a:solidFill>
            </a:endParaRPr>
          </a:p>
          <a:p>
            <a:pPr indent="0" lvl="0" marL="0" rtl="0" algn="l">
              <a:spcBef>
                <a:spcPts val="0"/>
              </a:spcBef>
              <a:spcAft>
                <a:spcPts val="0"/>
              </a:spcAft>
              <a:buNone/>
            </a:pPr>
            <a:r>
              <a:rPr lang="en-US" sz="2550">
                <a:solidFill>
                  <a:schemeClr val="dk1"/>
                </a:solidFill>
              </a:rPr>
              <a:t>best model: KernelRidge(alpha=0.005, gamma=0.005, kernel='rbf')</a:t>
            </a:r>
            <a:endParaRPr sz="2550">
              <a:solidFill>
                <a:schemeClr val="dk1"/>
              </a:solidFill>
            </a:endParaRPr>
          </a:p>
          <a:p>
            <a:pPr indent="0" lvl="0" marL="0" rtl="0" algn="l">
              <a:spcBef>
                <a:spcPts val="0"/>
              </a:spcBef>
              <a:spcAft>
                <a:spcPts val="0"/>
              </a:spcAft>
              <a:buNone/>
            </a:pPr>
            <a:r>
              <a:rPr lang="en-US" sz="2550">
                <a:solidFill>
                  <a:schemeClr val="dk1"/>
                </a:solidFill>
              </a:rPr>
              <a:t>best test score: -0.02156702412636243</a:t>
            </a:r>
            <a:endParaRPr sz="2550">
              <a:solidFill>
                <a:schemeClr val="dk1"/>
              </a:solidFill>
            </a:endParaRPr>
          </a:p>
          <a:p>
            <a:pPr indent="0" lvl="0" marL="0" rtl="0" algn="l">
              <a:spcBef>
                <a:spcPts val="0"/>
              </a:spcBef>
              <a:spcAft>
                <a:spcPts val="0"/>
              </a:spcAft>
              <a:buNone/>
            </a:pPr>
            <a:r>
              <a:rPr lang="en-US" sz="2550">
                <a:solidFill>
                  <a:schemeClr val="dk1"/>
                </a:solidFill>
              </a:rPr>
              <a:t>0.9891149414820958</a:t>
            </a:r>
            <a:endParaRPr sz="2550">
              <a:solidFill>
                <a:schemeClr val="dk1"/>
              </a:solidFill>
            </a:endParaRPr>
          </a:p>
          <a:p>
            <a:pPr indent="0" lvl="0" marL="0" rtl="0" algn="l">
              <a:spcBef>
                <a:spcPts val="0"/>
              </a:spcBef>
              <a:spcAft>
                <a:spcPts val="0"/>
              </a:spcAft>
              <a:buNone/>
            </a:pPr>
            <a:r>
              <a:rPr lang="en-US" sz="2550">
                <a:solidFill>
                  <a:schemeClr val="dk1"/>
                </a:solidFill>
              </a:rPr>
              <a:t>-0.06284990265226321</a:t>
            </a:r>
            <a:endParaRPr sz="2550">
              <a:solidFill>
                <a:schemeClr val="dk1"/>
              </a:solidFill>
            </a:endParaRPr>
          </a:p>
          <a:p>
            <a:pPr indent="0" lvl="0" marL="0" rtl="0" algn="l">
              <a:spcBef>
                <a:spcPts val="0"/>
              </a:spcBef>
              <a:spcAft>
                <a:spcPts val="0"/>
              </a:spcAft>
              <a:buNone/>
            </a:pPr>
            <a:r>
              <a:rPr lang="en-US" sz="2550">
                <a:solidFill>
                  <a:schemeClr val="dk1"/>
                </a:solidFill>
              </a:rPr>
              <a:t>Final test sample:</a:t>
            </a:r>
            <a:endParaRPr sz="255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US" sz="2550">
                <a:solidFill>
                  <a:schemeClr val="dk1"/>
                </a:solidFill>
              </a:rPr>
              <a:t>0.7258046920769865</a:t>
            </a:r>
            <a:endParaRPr sz="2550">
              <a:solidFill>
                <a:schemeClr val="dk1"/>
              </a:solidFill>
            </a:endParaRPr>
          </a:p>
          <a:p>
            <a:pPr indent="0" lvl="0" marL="0" rtl="0" algn="l">
              <a:spcBef>
                <a:spcPts val="0"/>
              </a:spcBef>
              <a:spcAft>
                <a:spcPts val="0"/>
              </a:spcAft>
              <a:buNone/>
            </a:pPr>
            <a:r>
              <a:t/>
            </a:r>
            <a:endParaRPr sz="4150">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g2cd32826699_0_234"/>
          <p:cNvSpPr txBox="1"/>
          <p:nvPr/>
        </p:nvSpPr>
        <p:spPr>
          <a:xfrm>
            <a:off x="265789" y="697436"/>
            <a:ext cx="17180100" cy="492600"/>
          </a:xfrm>
          <a:prstGeom prst="rect">
            <a:avLst/>
          </a:prstGeom>
          <a:noFill/>
          <a:ln>
            <a:noFill/>
          </a:ln>
        </p:spPr>
        <p:txBody>
          <a:bodyPr anchorCtr="0" anchor="t" bIns="0" lIns="0" spcFirstLastPara="1" rIns="0" wrap="square" tIns="0">
            <a:spAutoFit/>
          </a:bodyPr>
          <a:lstStyle/>
          <a:p>
            <a:pPr indent="0" lvl="0" marL="0" marR="0" rtl="0" algn="l">
              <a:lnSpc>
                <a:spcPct val="119991"/>
              </a:lnSpc>
              <a:spcBef>
                <a:spcPts val="0"/>
              </a:spcBef>
              <a:spcAft>
                <a:spcPts val="0"/>
              </a:spcAft>
              <a:buNone/>
            </a:pPr>
            <a:r>
              <a:t/>
            </a:r>
            <a:endParaRPr b="0" i="0" sz="3200" u="none" cap="none" strike="noStrike">
              <a:solidFill>
                <a:srgbClr val="000000"/>
              </a:solidFill>
              <a:latin typeface="Arial"/>
              <a:ea typeface="Arial"/>
              <a:cs typeface="Arial"/>
              <a:sym typeface="Arial"/>
            </a:endParaRPr>
          </a:p>
        </p:txBody>
      </p:sp>
      <p:sp>
        <p:nvSpPr>
          <p:cNvPr id="258" name="Google Shape;258;g2cd32826699_0_234"/>
          <p:cNvSpPr/>
          <p:nvPr/>
        </p:nvSpPr>
        <p:spPr>
          <a:xfrm>
            <a:off x="782624" y="1636051"/>
            <a:ext cx="1137000" cy="157200"/>
          </a:xfrm>
          <a:prstGeom prst="rect">
            <a:avLst/>
          </a:prstGeom>
          <a:solidFill>
            <a:srgbClr val="00347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g2cd32826699_0_234"/>
          <p:cNvSpPr txBox="1"/>
          <p:nvPr/>
        </p:nvSpPr>
        <p:spPr>
          <a:xfrm>
            <a:off x="782625" y="1793250"/>
            <a:ext cx="16439700" cy="661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sz="3100">
              <a:latin typeface="Calibri"/>
              <a:ea typeface="Calibri"/>
              <a:cs typeface="Calibri"/>
              <a:sym typeface="Calibri"/>
            </a:endParaRPr>
          </a:p>
        </p:txBody>
      </p:sp>
      <p:sp>
        <p:nvSpPr>
          <p:cNvPr id="260" name="Google Shape;260;g2cd32826699_0_234"/>
          <p:cNvSpPr txBox="1"/>
          <p:nvPr/>
        </p:nvSpPr>
        <p:spPr>
          <a:xfrm>
            <a:off x="265789" y="697436"/>
            <a:ext cx="17180100" cy="615600"/>
          </a:xfrm>
          <a:prstGeom prst="rect">
            <a:avLst/>
          </a:prstGeom>
          <a:noFill/>
          <a:ln>
            <a:noFill/>
          </a:ln>
        </p:spPr>
        <p:txBody>
          <a:bodyPr anchorCtr="0" anchor="t" bIns="0" lIns="0" spcFirstLastPara="1" rIns="0" wrap="square" tIns="0">
            <a:spAutoFit/>
          </a:bodyPr>
          <a:lstStyle/>
          <a:p>
            <a:pPr indent="0" lvl="0" marL="0" marR="0" rtl="0" algn="l">
              <a:lnSpc>
                <a:spcPct val="119991"/>
              </a:lnSpc>
              <a:spcBef>
                <a:spcPts val="0"/>
              </a:spcBef>
              <a:spcAft>
                <a:spcPts val="0"/>
              </a:spcAft>
              <a:buNone/>
            </a:pPr>
            <a:r>
              <a:rPr b="1" lang="en-US" sz="4000"/>
              <a:t>Models Performance</a:t>
            </a:r>
            <a:endParaRPr b="1" i="0" sz="4000" u="none" cap="none" strike="noStrike">
              <a:solidFill>
                <a:srgbClr val="000000"/>
              </a:solidFill>
            </a:endParaRPr>
          </a:p>
        </p:txBody>
      </p:sp>
      <p:sp>
        <p:nvSpPr>
          <p:cNvPr id="261" name="Google Shape;261;g2cd32826699_0_234"/>
          <p:cNvSpPr txBox="1"/>
          <p:nvPr/>
        </p:nvSpPr>
        <p:spPr>
          <a:xfrm>
            <a:off x="265800" y="2116263"/>
            <a:ext cx="16439700" cy="1139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en-US" sz="3100">
                <a:latin typeface="Calibri"/>
                <a:ea typeface="Calibri"/>
                <a:cs typeface="Calibri"/>
                <a:sym typeface="Calibri"/>
              </a:rPr>
              <a:t>7</a:t>
            </a:r>
            <a:r>
              <a:rPr b="1" lang="en-US" sz="3100">
                <a:latin typeface="Calibri"/>
                <a:ea typeface="Calibri"/>
                <a:cs typeface="Calibri"/>
                <a:sym typeface="Calibri"/>
              </a:rPr>
              <a:t>. Decision Tree</a:t>
            </a:r>
            <a:endParaRPr b="1" sz="3100">
              <a:latin typeface="Calibri"/>
              <a:ea typeface="Calibri"/>
              <a:cs typeface="Calibri"/>
              <a:sym typeface="Calibri"/>
            </a:endParaRPr>
          </a:p>
          <a:p>
            <a:pPr indent="0" lvl="0" marL="0" marR="0" rtl="0" algn="l">
              <a:lnSpc>
                <a:spcPct val="100000"/>
              </a:lnSpc>
              <a:spcBef>
                <a:spcPts val="0"/>
              </a:spcBef>
              <a:spcAft>
                <a:spcPts val="0"/>
              </a:spcAft>
              <a:buNone/>
            </a:pPr>
            <a:r>
              <a:rPr b="1" lang="en-US" sz="3100">
                <a:latin typeface="Calibri"/>
                <a:ea typeface="Calibri"/>
                <a:cs typeface="Calibri"/>
                <a:sym typeface="Calibri"/>
              </a:rPr>
              <a:t>Small Group Features                                                             Large Group</a:t>
            </a:r>
            <a:endParaRPr sz="3100">
              <a:latin typeface="Calibri"/>
              <a:ea typeface="Calibri"/>
              <a:cs typeface="Calibri"/>
              <a:sym typeface="Calibri"/>
            </a:endParaRPr>
          </a:p>
        </p:txBody>
      </p:sp>
      <p:sp>
        <p:nvSpPr>
          <p:cNvPr id="262" name="Google Shape;262;g2cd32826699_0_234"/>
          <p:cNvSpPr txBox="1"/>
          <p:nvPr/>
        </p:nvSpPr>
        <p:spPr>
          <a:xfrm>
            <a:off x="344725" y="3755575"/>
            <a:ext cx="8436300" cy="411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650">
                <a:solidFill>
                  <a:schemeClr val="dk1"/>
                </a:solidFill>
              </a:rPr>
              <a:t>best param: {'max_depth': 15, 'min_samples_leaf': 15}</a:t>
            </a:r>
            <a:endParaRPr sz="2650">
              <a:solidFill>
                <a:schemeClr val="dk1"/>
              </a:solidFill>
            </a:endParaRPr>
          </a:p>
          <a:p>
            <a:pPr indent="0" lvl="0" marL="0" rtl="0" algn="l">
              <a:spcBef>
                <a:spcPts val="0"/>
              </a:spcBef>
              <a:spcAft>
                <a:spcPts val="0"/>
              </a:spcAft>
              <a:buNone/>
            </a:pPr>
            <a:r>
              <a:rPr lang="en-US" sz="2650">
                <a:solidFill>
                  <a:schemeClr val="dk1"/>
                </a:solidFill>
              </a:rPr>
              <a:t>best model: DecisionTreeRegressor(max_depth=15, min_samples_leaf=15, min_samples_split=5)</a:t>
            </a:r>
            <a:endParaRPr sz="2650">
              <a:solidFill>
                <a:schemeClr val="dk1"/>
              </a:solidFill>
            </a:endParaRPr>
          </a:p>
          <a:p>
            <a:pPr indent="0" lvl="0" marL="0" rtl="0" algn="l">
              <a:spcBef>
                <a:spcPts val="0"/>
              </a:spcBef>
              <a:spcAft>
                <a:spcPts val="0"/>
              </a:spcAft>
              <a:buNone/>
            </a:pPr>
            <a:r>
              <a:rPr lang="en-US" sz="2650">
                <a:solidFill>
                  <a:schemeClr val="dk1"/>
                </a:solidFill>
              </a:rPr>
              <a:t>best test score: 0.751336072345139</a:t>
            </a:r>
            <a:endParaRPr sz="2650">
              <a:solidFill>
                <a:schemeClr val="dk1"/>
              </a:solidFill>
            </a:endParaRPr>
          </a:p>
          <a:p>
            <a:pPr indent="0" lvl="0" marL="0" rtl="0" algn="l">
              <a:spcBef>
                <a:spcPts val="0"/>
              </a:spcBef>
              <a:spcAft>
                <a:spcPts val="0"/>
              </a:spcAft>
              <a:buNone/>
            </a:pPr>
            <a:r>
              <a:rPr lang="en-US" sz="2650">
                <a:solidFill>
                  <a:schemeClr val="dk1"/>
                </a:solidFill>
              </a:rPr>
              <a:t>Mean Train R^2 Score: 0.8533471727667358</a:t>
            </a:r>
            <a:endParaRPr sz="2650">
              <a:solidFill>
                <a:schemeClr val="dk1"/>
              </a:solidFill>
            </a:endParaRPr>
          </a:p>
          <a:p>
            <a:pPr indent="0" lvl="0" marL="0" rtl="0" algn="l">
              <a:spcBef>
                <a:spcPts val="0"/>
              </a:spcBef>
              <a:spcAft>
                <a:spcPts val="0"/>
              </a:spcAft>
              <a:buNone/>
            </a:pPr>
            <a:r>
              <a:rPr lang="en-US" sz="2650">
                <a:solidFill>
                  <a:schemeClr val="dk1"/>
                </a:solidFill>
              </a:rPr>
              <a:t>Mean Test R^2 Score: 0.7474733225563359</a:t>
            </a:r>
            <a:endParaRPr sz="265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US" sz="2650">
                <a:solidFill>
                  <a:schemeClr val="dk1"/>
                </a:solidFill>
              </a:rPr>
              <a:t>Final test sample score: 0.8114279101537112</a:t>
            </a:r>
            <a:endParaRPr sz="2650">
              <a:solidFill>
                <a:schemeClr val="dk1"/>
              </a:solidFill>
            </a:endParaRPr>
          </a:p>
          <a:p>
            <a:pPr indent="0" lvl="0" marL="0" rtl="0" algn="l">
              <a:spcBef>
                <a:spcPts val="0"/>
              </a:spcBef>
              <a:spcAft>
                <a:spcPts val="0"/>
              </a:spcAft>
              <a:buNone/>
            </a:pPr>
            <a:r>
              <a:t/>
            </a:r>
            <a:endParaRPr sz="2650">
              <a:solidFill>
                <a:schemeClr val="dk1"/>
              </a:solidFill>
            </a:endParaRPr>
          </a:p>
        </p:txBody>
      </p:sp>
      <p:sp>
        <p:nvSpPr>
          <p:cNvPr id="263" name="Google Shape;263;g2cd32826699_0_234"/>
          <p:cNvSpPr txBox="1"/>
          <p:nvPr/>
        </p:nvSpPr>
        <p:spPr>
          <a:xfrm>
            <a:off x="9162125" y="3755575"/>
            <a:ext cx="9434400" cy="332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650">
                <a:solidFill>
                  <a:schemeClr val="dk1"/>
                </a:solidFill>
              </a:rPr>
              <a:t>best param: {'max_depth': 15, 'min_samples_leaf': 10}</a:t>
            </a:r>
            <a:endParaRPr sz="2650">
              <a:solidFill>
                <a:schemeClr val="dk1"/>
              </a:solidFill>
            </a:endParaRPr>
          </a:p>
          <a:p>
            <a:pPr indent="0" lvl="0" marL="0" rtl="0" algn="l">
              <a:spcBef>
                <a:spcPts val="0"/>
              </a:spcBef>
              <a:spcAft>
                <a:spcPts val="0"/>
              </a:spcAft>
              <a:buNone/>
            </a:pPr>
            <a:r>
              <a:rPr lang="en-US" sz="2650">
                <a:solidFill>
                  <a:schemeClr val="dk1"/>
                </a:solidFill>
              </a:rPr>
              <a:t>best model: DecisionTreeRegressor(max_depth=15, min_samples_leaf=10, min_samples_split=5)</a:t>
            </a:r>
            <a:endParaRPr sz="2650">
              <a:solidFill>
                <a:schemeClr val="dk1"/>
              </a:solidFill>
            </a:endParaRPr>
          </a:p>
          <a:p>
            <a:pPr indent="0" lvl="0" marL="0" rtl="0" algn="l">
              <a:spcBef>
                <a:spcPts val="0"/>
              </a:spcBef>
              <a:spcAft>
                <a:spcPts val="0"/>
              </a:spcAft>
              <a:buNone/>
            </a:pPr>
            <a:r>
              <a:rPr lang="en-US" sz="2650">
                <a:solidFill>
                  <a:schemeClr val="dk1"/>
                </a:solidFill>
              </a:rPr>
              <a:t>best test score: 0.7490119622137056</a:t>
            </a:r>
            <a:endParaRPr sz="2650">
              <a:solidFill>
                <a:schemeClr val="dk1"/>
              </a:solidFill>
            </a:endParaRPr>
          </a:p>
          <a:p>
            <a:pPr indent="0" lvl="0" marL="0" rtl="0" algn="l">
              <a:spcBef>
                <a:spcPts val="0"/>
              </a:spcBef>
              <a:spcAft>
                <a:spcPts val="0"/>
              </a:spcAft>
              <a:buNone/>
            </a:pPr>
            <a:r>
              <a:rPr lang="en-US" sz="2650">
                <a:solidFill>
                  <a:schemeClr val="dk1"/>
                </a:solidFill>
              </a:rPr>
              <a:t>Mean Train R^2 Score: 0.8847245233589847</a:t>
            </a:r>
            <a:endParaRPr sz="2650">
              <a:solidFill>
                <a:schemeClr val="dk1"/>
              </a:solidFill>
            </a:endParaRPr>
          </a:p>
          <a:p>
            <a:pPr indent="0" lvl="0" marL="0" rtl="0" algn="l">
              <a:spcBef>
                <a:spcPts val="0"/>
              </a:spcBef>
              <a:spcAft>
                <a:spcPts val="0"/>
              </a:spcAft>
              <a:buNone/>
            </a:pPr>
            <a:r>
              <a:rPr lang="en-US" sz="2650">
                <a:solidFill>
                  <a:schemeClr val="dk1"/>
                </a:solidFill>
              </a:rPr>
              <a:t>Mean Test R^2 Score: 0.7494145129140581</a:t>
            </a:r>
            <a:endParaRPr sz="265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US" sz="2650">
                <a:solidFill>
                  <a:schemeClr val="dk1"/>
                </a:solidFill>
              </a:rPr>
              <a:t>Final test sample score: 0.8110543469461486</a:t>
            </a:r>
            <a:endParaRPr sz="2650">
              <a:solidFill>
                <a:schemeClr val="dk1"/>
              </a:solidFill>
            </a:endParaRPr>
          </a:p>
          <a:p>
            <a:pPr indent="0" lvl="0" marL="0" rtl="0" algn="l">
              <a:spcBef>
                <a:spcPts val="0"/>
              </a:spcBef>
              <a:spcAft>
                <a:spcPts val="0"/>
              </a:spcAft>
              <a:buNone/>
            </a:pPr>
            <a:r>
              <a:t/>
            </a:r>
            <a:endParaRPr sz="4250">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g2cd32826699_0_260"/>
          <p:cNvSpPr txBox="1"/>
          <p:nvPr/>
        </p:nvSpPr>
        <p:spPr>
          <a:xfrm>
            <a:off x="265789" y="697436"/>
            <a:ext cx="17180100" cy="492600"/>
          </a:xfrm>
          <a:prstGeom prst="rect">
            <a:avLst/>
          </a:prstGeom>
          <a:noFill/>
          <a:ln>
            <a:noFill/>
          </a:ln>
        </p:spPr>
        <p:txBody>
          <a:bodyPr anchorCtr="0" anchor="t" bIns="0" lIns="0" spcFirstLastPara="1" rIns="0" wrap="square" tIns="0">
            <a:spAutoFit/>
          </a:bodyPr>
          <a:lstStyle/>
          <a:p>
            <a:pPr indent="0" lvl="0" marL="0" marR="0" rtl="0" algn="l">
              <a:lnSpc>
                <a:spcPct val="119991"/>
              </a:lnSpc>
              <a:spcBef>
                <a:spcPts val="0"/>
              </a:spcBef>
              <a:spcAft>
                <a:spcPts val="0"/>
              </a:spcAft>
              <a:buNone/>
            </a:pPr>
            <a:r>
              <a:t/>
            </a:r>
            <a:endParaRPr b="0" i="0" sz="3200" u="none" cap="none" strike="noStrike">
              <a:solidFill>
                <a:srgbClr val="000000"/>
              </a:solidFill>
              <a:latin typeface="Arial"/>
              <a:ea typeface="Arial"/>
              <a:cs typeface="Arial"/>
              <a:sym typeface="Arial"/>
            </a:endParaRPr>
          </a:p>
        </p:txBody>
      </p:sp>
      <p:sp>
        <p:nvSpPr>
          <p:cNvPr id="269" name="Google Shape;269;g2cd32826699_0_260"/>
          <p:cNvSpPr/>
          <p:nvPr/>
        </p:nvSpPr>
        <p:spPr>
          <a:xfrm>
            <a:off x="-1" y="662101"/>
            <a:ext cx="1137000" cy="157200"/>
          </a:xfrm>
          <a:prstGeom prst="rect">
            <a:avLst/>
          </a:prstGeom>
          <a:solidFill>
            <a:srgbClr val="00347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g2cd32826699_0_260"/>
          <p:cNvSpPr txBox="1"/>
          <p:nvPr/>
        </p:nvSpPr>
        <p:spPr>
          <a:xfrm>
            <a:off x="782625" y="1793250"/>
            <a:ext cx="16439700" cy="661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sz="3100">
              <a:latin typeface="Calibri"/>
              <a:ea typeface="Calibri"/>
              <a:cs typeface="Calibri"/>
              <a:sym typeface="Calibri"/>
            </a:endParaRPr>
          </a:p>
        </p:txBody>
      </p:sp>
      <p:sp>
        <p:nvSpPr>
          <p:cNvPr id="271" name="Google Shape;271;g2cd32826699_0_260"/>
          <p:cNvSpPr txBox="1"/>
          <p:nvPr/>
        </p:nvSpPr>
        <p:spPr>
          <a:xfrm>
            <a:off x="120639" y="11"/>
            <a:ext cx="17180100" cy="615600"/>
          </a:xfrm>
          <a:prstGeom prst="rect">
            <a:avLst/>
          </a:prstGeom>
          <a:noFill/>
          <a:ln>
            <a:noFill/>
          </a:ln>
        </p:spPr>
        <p:txBody>
          <a:bodyPr anchorCtr="0" anchor="t" bIns="0" lIns="0" spcFirstLastPara="1" rIns="0" wrap="square" tIns="0">
            <a:spAutoFit/>
          </a:bodyPr>
          <a:lstStyle/>
          <a:p>
            <a:pPr indent="0" lvl="0" marL="0" marR="0" rtl="0" algn="l">
              <a:lnSpc>
                <a:spcPct val="119991"/>
              </a:lnSpc>
              <a:spcBef>
                <a:spcPts val="0"/>
              </a:spcBef>
              <a:spcAft>
                <a:spcPts val="0"/>
              </a:spcAft>
              <a:buNone/>
            </a:pPr>
            <a:r>
              <a:rPr b="1" lang="en-US" sz="4000"/>
              <a:t>Models Performance</a:t>
            </a:r>
            <a:endParaRPr b="1" i="0" sz="4000" u="none" cap="none" strike="noStrike">
              <a:solidFill>
                <a:srgbClr val="000000"/>
              </a:solidFill>
            </a:endParaRPr>
          </a:p>
        </p:txBody>
      </p:sp>
      <p:sp>
        <p:nvSpPr>
          <p:cNvPr id="272" name="Google Shape;272;g2cd32826699_0_260"/>
          <p:cNvSpPr txBox="1"/>
          <p:nvPr/>
        </p:nvSpPr>
        <p:spPr>
          <a:xfrm>
            <a:off x="0" y="955138"/>
            <a:ext cx="16439700" cy="1139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en-US" sz="3100">
                <a:latin typeface="Calibri"/>
                <a:ea typeface="Calibri"/>
                <a:cs typeface="Calibri"/>
                <a:sym typeface="Calibri"/>
              </a:rPr>
              <a:t>8</a:t>
            </a:r>
            <a:r>
              <a:rPr b="1" lang="en-US" sz="3100">
                <a:latin typeface="Calibri"/>
                <a:ea typeface="Calibri"/>
                <a:cs typeface="Calibri"/>
                <a:sym typeface="Calibri"/>
              </a:rPr>
              <a:t>. Principal Component Decision Tree</a:t>
            </a:r>
            <a:endParaRPr b="1" sz="3100">
              <a:latin typeface="Calibri"/>
              <a:ea typeface="Calibri"/>
              <a:cs typeface="Calibri"/>
              <a:sym typeface="Calibri"/>
            </a:endParaRPr>
          </a:p>
          <a:p>
            <a:pPr indent="0" lvl="0" marL="0" marR="0" rtl="0" algn="l">
              <a:lnSpc>
                <a:spcPct val="100000"/>
              </a:lnSpc>
              <a:spcBef>
                <a:spcPts val="0"/>
              </a:spcBef>
              <a:spcAft>
                <a:spcPts val="0"/>
              </a:spcAft>
              <a:buNone/>
            </a:pPr>
            <a:r>
              <a:rPr b="1" lang="en-US" sz="3100">
                <a:latin typeface="Calibri"/>
                <a:ea typeface="Calibri"/>
                <a:cs typeface="Calibri"/>
                <a:sym typeface="Calibri"/>
              </a:rPr>
              <a:t>Small Group Features                                                                        </a:t>
            </a:r>
            <a:endParaRPr sz="3100">
              <a:latin typeface="Calibri"/>
              <a:ea typeface="Calibri"/>
              <a:cs typeface="Calibri"/>
              <a:sym typeface="Calibri"/>
            </a:endParaRPr>
          </a:p>
        </p:txBody>
      </p:sp>
      <p:sp>
        <p:nvSpPr>
          <p:cNvPr id="273" name="Google Shape;273;g2cd32826699_0_260"/>
          <p:cNvSpPr txBox="1"/>
          <p:nvPr/>
        </p:nvSpPr>
        <p:spPr>
          <a:xfrm>
            <a:off x="1137000" y="7044325"/>
            <a:ext cx="4100700" cy="95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3100">
                <a:latin typeface="Calibri"/>
                <a:ea typeface="Calibri"/>
                <a:cs typeface="Calibri"/>
                <a:sym typeface="Calibri"/>
              </a:rPr>
              <a:t>Large Group Features</a:t>
            </a:r>
            <a:endParaRPr sz="3200">
              <a:solidFill>
                <a:schemeClr val="dk1"/>
              </a:solidFill>
              <a:latin typeface="Calibri"/>
              <a:ea typeface="Calibri"/>
              <a:cs typeface="Calibri"/>
              <a:sym typeface="Calibri"/>
            </a:endParaRPr>
          </a:p>
        </p:txBody>
      </p:sp>
      <p:pic>
        <p:nvPicPr>
          <p:cNvPr id="274" name="Google Shape;274;g2cd32826699_0_260"/>
          <p:cNvPicPr preferRelativeResize="0"/>
          <p:nvPr/>
        </p:nvPicPr>
        <p:blipFill>
          <a:blip r:embed="rId3">
            <a:alphaModFix/>
          </a:blip>
          <a:stretch>
            <a:fillRect/>
          </a:stretch>
        </p:blipFill>
        <p:spPr>
          <a:xfrm>
            <a:off x="120650" y="2094250"/>
            <a:ext cx="4473999" cy="4812759"/>
          </a:xfrm>
          <a:prstGeom prst="rect">
            <a:avLst/>
          </a:prstGeom>
          <a:noFill/>
          <a:ln>
            <a:noFill/>
          </a:ln>
        </p:spPr>
      </p:pic>
      <p:pic>
        <p:nvPicPr>
          <p:cNvPr id="275" name="Google Shape;275;g2cd32826699_0_260"/>
          <p:cNvPicPr preferRelativeResize="0"/>
          <p:nvPr/>
        </p:nvPicPr>
        <p:blipFill>
          <a:blip r:embed="rId4">
            <a:alphaModFix/>
          </a:blip>
          <a:stretch>
            <a:fillRect/>
          </a:stretch>
        </p:blipFill>
        <p:spPr>
          <a:xfrm>
            <a:off x="4887800" y="5207000"/>
            <a:ext cx="4256200" cy="4927600"/>
          </a:xfrm>
          <a:prstGeom prst="rect">
            <a:avLst/>
          </a:prstGeom>
          <a:noFill/>
          <a:ln>
            <a:noFill/>
          </a:ln>
        </p:spPr>
      </p:pic>
      <p:pic>
        <p:nvPicPr>
          <p:cNvPr id="276" name="Google Shape;276;g2cd32826699_0_260"/>
          <p:cNvPicPr preferRelativeResize="0"/>
          <p:nvPr/>
        </p:nvPicPr>
        <p:blipFill>
          <a:blip r:embed="rId5">
            <a:alphaModFix/>
          </a:blip>
          <a:stretch>
            <a:fillRect/>
          </a:stretch>
        </p:blipFill>
        <p:spPr>
          <a:xfrm>
            <a:off x="9307300" y="6107700"/>
            <a:ext cx="9071425" cy="1893325"/>
          </a:xfrm>
          <a:prstGeom prst="rect">
            <a:avLst/>
          </a:prstGeom>
          <a:noFill/>
          <a:ln>
            <a:noFill/>
          </a:ln>
        </p:spPr>
      </p:pic>
      <p:pic>
        <p:nvPicPr>
          <p:cNvPr id="277" name="Google Shape;277;g2cd32826699_0_260"/>
          <p:cNvPicPr preferRelativeResize="0"/>
          <p:nvPr/>
        </p:nvPicPr>
        <p:blipFill>
          <a:blip r:embed="rId6">
            <a:alphaModFix/>
          </a:blip>
          <a:stretch>
            <a:fillRect/>
          </a:stretch>
        </p:blipFill>
        <p:spPr>
          <a:xfrm>
            <a:off x="6651775" y="2848950"/>
            <a:ext cx="12573690" cy="18933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g2cd32826699_0_342"/>
          <p:cNvSpPr txBox="1"/>
          <p:nvPr/>
        </p:nvSpPr>
        <p:spPr>
          <a:xfrm>
            <a:off x="265789" y="697436"/>
            <a:ext cx="17180100" cy="492600"/>
          </a:xfrm>
          <a:prstGeom prst="rect">
            <a:avLst/>
          </a:prstGeom>
          <a:noFill/>
          <a:ln>
            <a:noFill/>
          </a:ln>
        </p:spPr>
        <p:txBody>
          <a:bodyPr anchorCtr="0" anchor="t" bIns="0" lIns="0" spcFirstLastPara="1" rIns="0" wrap="square" tIns="0">
            <a:spAutoFit/>
          </a:bodyPr>
          <a:lstStyle/>
          <a:p>
            <a:pPr indent="0" lvl="0" marL="0" marR="0" rtl="0" algn="l">
              <a:lnSpc>
                <a:spcPct val="119991"/>
              </a:lnSpc>
              <a:spcBef>
                <a:spcPts val="0"/>
              </a:spcBef>
              <a:spcAft>
                <a:spcPts val="0"/>
              </a:spcAft>
              <a:buNone/>
            </a:pPr>
            <a:r>
              <a:t/>
            </a:r>
            <a:endParaRPr b="0" i="0" sz="3200" u="none" cap="none" strike="noStrike">
              <a:solidFill>
                <a:srgbClr val="000000"/>
              </a:solidFill>
              <a:latin typeface="Arial"/>
              <a:ea typeface="Arial"/>
              <a:cs typeface="Arial"/>
              <a:sym typeface="Arial"/>
            </a:endParaRPr>
          </a:p>
        </p:txBody>
      </p:sp>
      <p:sp>
        <p:nvSpPr>
          <p:cNvPr id="283" name="Google Shape;283;g2cd32826699_0_342"/>
          <p:cNvSpPr/>
          <p:nvPr/>
        </p:nvSpPr>
        <p:spPr>
          <a:xfrm>
            <a:off x="-1" y="662101"/>
            <a:ext cx="1137000" cy="157200"/>
          </a:xfrm>
          <a:prstGeom prst="rect">
            <a:avLst/>
          </a:prstGeom>
          <a:solidFill>
            <a:srgbClr val="00347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g2cd32826699_0_342"/>
          <p:cNvSpPr txBox="1"/>
          <p:nvPr/>
        </p:nvSpPr>
        <p:spPr>
          <a:xfrm>
            <a:off x="782625" y="1793250"/>
            <a:ext cx="16439700" cy="661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sz="3100">
              <a:latin typeface="Calibri"/>
              <a:ea typeface="Calibri"/>
              <a:cs typeface="Calibri"/>
              <a:sym typeface="Calibri"/>
            </a:endParaRPr>
          </a:p>
        </p:txBody>
      </p:sp>
      <p:sp>
        <p:nvSpPr>
          <p:cNvPr id="285" name="Google Shape;285;g2cd32826699_0_342"/>
          <p:cNvSpPr txBox="1"/>
          <p:nvPr/>
        </p:nvSpPr>
        <p:spPr>
          <a:xfrm>
            <a:off x="120639" y="11"/>
            <a:ext cx="17180100" cy="615600"/>
          </a:xfrm>
          <a:prstGeom prst="rect">
            <a:avLst/>
          </a:prstGeom>
          <a:noFill/>
          <a:ln>
            <a:noFill/>
          </a:ln>
        </p:spPr>
        <p:txBody>
          <a:bodyPr anchorCtr="0" anchor="t" bIns="0" lIns="0" spcFirstLastPara="1" rIns="0" wrap="square" tIns="0">
            <a:spAutoFit/>
          </a:bodyPr>
          <a:lstStyle/>
          <a:p>
            <a:pPr indent="0" lvl="0" marL="0" marR="0" rtl="0" algn="l">
              <a:lnSpc>
                <a:spcPct val="119991"/>
              </a:lnSpc>
              <a:spcBef>
                <a:spcPts val="0"/>
              </a:spcBef>
              <a:spcAft>
                <a:spcPts val="0"/>
              </a:spcAft>
              <a:buNone/>
            </a:pPr>
            <a:r>
              <a:rPr b="1" lang="en-US" sz="4000"/>
              <a:t>Models Performance</a:t>
            </a:r>
            <a:endParaRPr b="1" i="0" sz="4000" u="none" cap="none" strike="noStrike">
              <a:solidFill>
                <a:srgbClr val="000000"/>
              </a:solidFill>
            </a:endParaRPr>
          </a:p>
        </p:txBody>
      </p:sp>
      <p:sp>
        <p:nvSpPr>
          <p:cNvPr id="286" name="Google Shape;286;g2cd32826699_0_342"/>
          <p:cNvSpPr txBox="1"/>
          <p:nvPr/>
        </p:nvSpPr>
        <p:spPr>
          <a:xfrm>
            <a:off x="0" y="955138"/>
            <a:ext cx="16439700" cy="1139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en-US" sz="3100">
                <a:latin typeface="Calibri"/>
                <a:ea typeface="Calibri"/>
                <a:cs typeface="Calibri"/>
                <a:sym typeface="Calibri"/>
              </a:rPr>
              <a:t>8. Principal Component Decision Tree</a:t>
            </a:r>
            <a:endParaRPr b="1" sz="3100">
              <a:latin typeface="Calibri"/>
              <a:ea typeface="Calibri"/>
              <a:cs typeface="Calibri"/>
              <a:sym typeface="Calibri"/>
            </a:endParaRPr>
          </a:p>
          <a:p>
            <a:pPr indent="0" lvl="0" marL="0" marR="0" rtl="0" algn="l">
              <a:lnSpc>
                <a:spcPct val="100000"/>
              </a:lnSpc>
              <a:spcBef>
                <a:spcPts val="0"/>
              </a:spcBef>
              <a:spcAft>
                <a:spcPts val="0"/>
              </a:spcAft>
              <a:buNone/>
            </a:pPr>
            <a:r>
              <a:rPr b="1" lang="en-US" sz="3100">
                <a:latin typeface="Calibri"/>
                <a:ea typeface="Calibri"/>
                <a:cs typeface="Calibri"/>
                <a:sym typeface="Calibri"/>
              </a:rPr>
              <a:t>Small Group Features                                                                        </a:t>
            </a:r>
            <a:endParaRPr sz="3100">
              <a:latin typeface="Calibri"/>
              <a:ea typeface="Calibri"/>
              <a:cs typeface="Calibri"/>
              <a:sym typeface="Calibri"/>
            </a:endParaRPr>
          </a:p>
        </p:txBody>
      </p:sp>
      <p:sp>
        <p:nvSpPr>
          <p:cNvPr id="287" name="Google Shape;287;g2cd32826699_0_342"/>
          <p:cNvSpPr txBox="1"/>
          <p:nvPr/>
        </p:nvSpPr>
        <p:spPr>
          <a:xfrm>
            <a:off x="1137000" y="7044325"/>
            <a:ext cx="4100700" cy="95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3100">
                <a:latin typeface="Calibri"/>
                <a:ea typeface="Calibri"/>
                <a:cs typeface="Calibri"/>
                <a:sym typeface="Calibri"/>
              </a:rPr>
              <a:t>Large Group Features</a:t>
            </a:r>
            <a:endParaRPr sz="3200">
              <a:solidFill>
                <a:schemeClr val="dk1"/>
              </a:solidFill>
              <a:latin typeface="Calibri"/>
              <a:ea typeface="Calibri"/>
              <a:cs typeface="Calibri"/>
              <a:sym typeface="Calibri"/>
            </a:endParaRPr>
          </a:p>
        </p:txBody>
      </p:sp>
      <p:pic>
        <p:nvPicPr>
          <p:cNvPr id="288" name="Google Shape;288;g2cd32826699_0_342"/>
          <p:cNvPicPr preferRelativeResize="0"/>
          <p:nvPr/>
        </p:nvPicPr>
        <p:blipFill>
          <a:blip r:embed="rId3">
            <a:alphaModFix/>
          </a:blip>
          <a:stretch>
            <a:fillRect/>
          </a:stretch>
        </p:blipFill>
        <p:spPr>
          <a:xfrm>
            <a:off x="120650" y="2094250"/>
            <a:ext cx="4473999" cy="4812759"/>
          </a:xfrm>
          <a:prstGeom prst="rect">
            <a:avLst/>
          </a:prstGeom>
          <a:noFill/>
          <a:ln>
            <a:noFill/>
          </a:ln>
        </p:spPr>
      </p:pic>
      <p:pic>
        <p:nvPicPr>
          <p:cNvPr id="289" name="Google Shape;289;g2cd32826699_0_342"/>
          <p:cNvPicPr preferRelativeResize="0"/>
          <p:nvPr/>
        </p:nvPicPr>
        <p:blipFill>
          <a:blip r:embed="rId4">
            <a:alphaModFix/>
          </a:blip>
          <a:stretch>
            <a:fillRect/>
          </a:stretch>
        </p:blipFill>
        <p:spPr>
          <a:xfrm>
            <a:off x="4887800" y="5207000"/>
            <a:ext cx="4256200" cy="4927600"/>
          </a:xfrm>
          <a:prstGeom prst="rect">
            <a:avLst/>
          </a:prstGeom>
          <a:noFill/>
          <a:ln>
            <a:noFill/>
          </a:ln>
        </p:spPr>
      </p:pic>
      <p:pic>
        <p:nvPicPr>
          <p:cNvPr id="290" name="Google Shape;290;g2cd32826699_0_342"/>
          <p:cNvPicPr preferRelativeResize="0"/>
          <p:nvPr/>
        </p:nvPicPr>
        <p:blipFill>
          <a:blip r:embed="rId5">
            <a:alphaModFix/>
          </a:blip>
          <a:stretch>
            <a:fillRect/>
          </a:stretch>
        </p:blipFill>
        <p:spPr>
          <a:xfrm>
            <a:off x="9307300" y="6107700"/>
            <a:ext cx="9071425" cy="1893325"/>
          </a:xfrm>
          <a:prstGeom prst="rect">
            <a:avLst/>
          </a:prstGeom>
          <a:noFill/>
          <a:ln>
            <a:noFill/>
          </a:ln>
        </p:spPr>
      </p:pic>
      <p:pic>
        <p:nvPicPr>
          <p:cNvPr id="291" name="Google Shape;291;g2cd32826699_0_342"/>
          <p:cNvPicPr preferRelativeResize="0"/>
          <p:nvPr/>
        </p:nvPicPr>
        <p:blipFill>
          <a:blip r:embed="rId6">
            <a:alphaModFix/>
          </a:blip>
          <a:stretch>
            <a:fillRect/>
          </a:stretch>
        </p:blipFill>
        <p:spPr>
          <a:xfrm>
            <a:off x="6651775" y="2848950"/>
            <a:ext cx="12573690" cy="18933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2"/>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71" name="Google Shape;71;p2"/>
          <p:cNvSpPr txBox="1"/>
          <p:nvPr/>
        </p:nvSpPr>
        <p:spPr>
          <a:xfrm>
            <a:off x="265789" y="697436"/>
            <a:ext cx="17180100" cy="615600"/>
          </a:xfrm>
          <a:prstGeom prst="rect">
            <a:avLst/>
          </a:prstGeom>
          <a:noFill/>
          <a:ln>
            <a:noFill/>
          </a:ln>
        </p:spPr>
        <p:txBody>
          <a:bodyPr anchorCtr="0" anchor="t" bIns="0" lIns="0" spcFirstLastPara="1" rIns="0" wrap="square" tIns="0">
            <a:spAutoFit/>
          </a:bodyPr>
          <a:lstStyle/>
          <a:p>
            <a:pPr indent="0" lvl="0" marL="0" marR="0" rtl="0" algn="l">
              <a:lnSpc>
                <a:spcPct val="119991"/>
              </a:lnSpc>
              <a:spcBef>
                <a:spcPts val="0"/>
              </a:spcBef>
              <a:spcAft>
                <a:spcPts val="0"/>
              </a:spcAft>
              <a:buNone/>
            </a:pPr>
            <a:r>
              <a:rPr b="1" lang="en-US" sz="4000"/>
              <a:t>Analysis Objective</a:t>
            </a:r>
            <a:endParaRPr b="1" i="0" sz="4000" u="none" cap="none" strike="noStrike">
              <a:solidFill>
                <a:srgbClr val="000000"/>
              </a:solidFill>
            </a:endParaRPr>
          </a:p>
        </p:txBody>
      </p:sp>
      <p:sp>
        <p:nvSpPr>
          <p:cNvPr id="72" name="Google Shape;72;p2"/>
          <p:cNvSpPr/>
          <p:nvPr/>
        </p:nvSpPr>
        <p:spPr>
          <a:xfrm>
            <a:off x="782624" y="1636051"/>
            <a:ext cx="1137000" cy="157200"/>
          </a:xfrm>
          <a:prstGeom prst="rect">
            <a:avLst/>
          </a:prstGeom>
          <a:solidFill>
            <a:srgbClr val="00347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2"/>
          <p:cNvSpPr/>
          <p:nvPr/>
        </p:nvSpPr>
        <p:spPr>
          <a:xfrm>
            <a:off x="0" y="9378186"/>
            <a:ext cx="18288000" cy="908700"/>
          </a:xfrm>
          <a:prstGeom prst="rect">
            <a:avLst/>
          </a:prstGeom>
          <a:solidFill>
            <a:srgbClr val="00347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2"/>
          <p:cNvSpPr txBox="1"/>
          <p:nvPr/>
        </p:nvSpPr>
        <p:spPr>
          <a:xfrm>
            <a:off x="680050" y="2633625"/>
            <a:ext cx="15131400" cy="4503000"/>
          </a:xfrm>
          <a:prstGeom prst="rect">
            <a:avLst/>
          </a:prstGeom>
          <a:noFill/>
          <a:ln>
            <a:noFill/>
          </a:ln>
        </p:spPr>
        <p:txBody>
          <a:bodyPr anchorCtr="0" anchor="t" bIns="91425" lIns="91425" spcFirstLastPara="1" rIns="91425" wrap="square" tIns="91425">
            <a:spAutoFit/>
          </a:bodyPr>
          <a:lstStyle/>
          <a:p>
            <a:pPr indent="-425450" lvl="0" marL="457200" rtl="0" algn="l">
              <a:lnSpc>
                <a:spcPct val="115000"/>
              </a:lnSpc>
              <a:spcBef>
                <a:spcPts val="0"/>
              </a:spcBef>
              <a:spcAft>
                <a:spcPts val="0"/>
              </a:spcAft>
              <a:buClr>
                <a:schemeClr val="dk1"/>
              </a:buClr>
              <a:buSzPts val="3100"/>
              <a:buFont typeface="Roboto"/>
              <a:buChar char="●"/>
            </a:pPr>
            <a:r>
              <a:rPr b="1" lang="en-US" sz="3100">
                <a:solidFill>
                  <a:schemeClr val="dk1"/>
                </a:solidFill>
                <a:highlight>
                  <a:schemeClr val="lt1"/>
                </a:highlight>
                <a:latin typeface="Roboto"/>
                <a:ea typeface="Roboto"/>
                <a:cs typeface="Roboto"/>
                <a:sym typeface="Roboto"/>
              </a:rPr>
              <a:t>Problem Type</a:t>
            </a:r>
            <a:r>
              <a:rPr lang="en-US" sz="3100">
                <a:solidFill>
                  <a:schemeClr val="dk1"/>
                </a:solidFill>
                <a:highlight>
                  <a:schemeClr val="lt1"/>
                </a:highlight>
                <a:latin typeface="Roboto"/>
                <a:ea typeface="Roboto"/>
                <a:cs typeface="Roboto"/>
                <a:sym typeface="Roboto"/>
              </a:rPr>
              <a:t>: Regression, as the task involves predicting a continuous variable, the sale price of houses.</a:t>
            </a:r>
            <a:endParaRPr sz="3100">
              <a:solidFill>
                <a:schemeClr val="dk1"/>
              </a:solidFill>
              <a:highlight>
                <a:schemeClr val="lt1"/>
              </a:highlight>
              <a:latin typeface="Roboto"/>
              <a:ea typeface="Roboto"/>
              <a:cs typeface="Roboto"/>
              <a:sym typeface="Roboto"/>
            </a:endParaRPr>
          </a:p>
          <a:p>
            <a:pPr indent="-425450" lvl="0" marL="457200" rtl="0" algn="l">
              <a:lnSpc>
                <a:spcPct val="115000"/>
              </a:lnSpc>
              <a:spcBef>
                <a:spcPts val="0"/>
              </a:spcBef>
              <a:spcAft>
                <a:spcPts val="0"/>
              </a:spcAft>
              <a:buClr>
                <a:schemeClr val="dk1"/>
              </a:buClr>
              <a:buSzPts val="3100"/>
              <a:buFont typeface="Roboto"/>
              <a:buChar char="●"/>
            </a:pPr>
            <a:r>
              <a:rPr b="1" lang="en-US" sz="3100">
                <a:solidFill>
                  <a:schemeClr val="dk1"/>
                </a:solidFill>
                <a:highlight>
                  <a:schemeClr val="lt1"/>
                </a:highlight>
                <a:latin typeface="Roboto"/>
                <a:ea typeface="Roboto"/>
                <a:cs typeface="Roboto"/>
                <a:sym typeface="Roboto"/>
              </a:rPr>
              <a:t>Goal</a:t>
            </a:r>
            <a:r>
              <a:rPr lang="en-US" sz="3100">
                <a:solidFill>
                  <a:schemeClr val="dk1"/>
                </a:solidFill>
                <a:highlight>
                  <a:schemeClr val="lt1"/>
                </a:highlight>
                <a:latin typeface="Roboto"/>
                <a:ea typeface="Roboto"/>
                <a:cs typeface="Roboto"/>
                <a:sym typeface="Roboto"/>
              </a:rPr>
              <a:t>: Build a model that can learn from the historical data of home sales to predict prices for new or unseen homes based on their attributes (</a:t>
            </a:r>
            <a:r>
              <a:rPr b="1" lang="en-US" sz="3100">
                <a:solidFill>
                  <a:schemeClr val="dk1"/>
                </a:solidFill>
                <a:highlight>
                  <a:schemeClr val="lt1"/>
                </a:highlight>
                <a:latin typeface="Roboto"/>
                <a:ea typeface="Roboto"/>
                <a:cs typeface="Roboto"/>
                <a:sym typeface="Roboto"/>
              </a:rPr>
              <a:t>Supervised Learning</a:t>
            </a:r>
            <a:r>
              <a:rPr lang="en-US" sz="3100">
                <a:solidFill>
                  <a:schemeClr val="dk1"/>
                </a:solidFill>
                <a:highlight>
                  <a:schemeClr val="lt1"/>
                </a:highlight>
                <a:latin typeface="Roboto"/>
                <a:ea typeface="Roboto"/>
                <a:cs typeface="Roboto"/>
                <a:sym typeface="Roboto"/>
              </a:rPr>
              <a:t>)</a:t>
            </a:r>
            <a:endParaRPr sz="3100">
              <a:solidFill>
                <a:schemeClr val="dk1"/>
              </a:solidFill>
              <a:highlight>
                <a:schemeClr val="lt1"/>
              </a:highlight>
              <a:latin typeface="Roboto"/>
              <a:ea typeface="Roboto"/>
              <a:cs typeface="Roboto"/>
              <a:sym typeface="Roboto"/>
            </a:endParaRPr>
          </a:p>
          <a:p>
            <a:pPr indent="-425450" lvl="0" marL="457200" rtl="0" algn="l">
              <a:lnSpc>
                <a:spcPct val="115000"/>
              </a:lnSpc>
              <a:spcBef>
                <a:spcPts val="0"/>
              </a:spcBef>
              <a:spcAft>
                <a:spcPts val="0"/>
              </a:spcAft>
              <a:buClr>
                <a:schemeClr val="dk1"/>
              </a:buClr>
              <a:buSzPts val="3100"/>
              <a:buFont typeface="Roboto"/>
              <a:buChar char="●"/>
            </a:pPr>
            <a:r>
              <a:rPr b="1" lang="en-US" sz="3100">
                <a:solidFill>
                  <a:schemeClr val="dk1"/>
                </a:solidFill>
                <a:highlight>
                  <a:schemeClr val="lt1"/>
                </a:highlight>
                <a:latin typeface="Roboto"/>
                <a:ea typeface="Roboto"/>
                <a:cs typeface="Roboto"/>
                <a:sym typeface="Roboto"/>
              </a:rPr>
              <a:t>Applications</a:t>
            </a:r>
            <a:r>
              <a:rPr lang="en-US" sz="3100">
                <a:solidFill>
                  <a:schemeClr val="dk1"/>
                </a:solidFill>
                <a:highlight>
                  <a:schemeClr val="lt1"/>
                </a:highlight>
                <a:latin typeface="Roboto"/>
                <a:ea typeface="Roboto"/>
                <a:cs typeface="Roboto"/>
                <a:sym typeface="Roboto"/>
              </a:rPr>
              <a:t>: This kind of model can be particularly useful for real estate agents, buyers, and sellers to help them understand the market value of properties and make informed decisions. It is also valuable for economists and urban planners studying housing market dynamics.</a:t>
            </a:r>
            <a:endParaRPr sz="3100">
              <a:solidFill>
                <a:schemeClr val="dk1"/>
              </a:solidFill>
              <a:highlight>
                <a:schemeClr val="lt1"/>
              </a:highlight>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g2cd32826699_0_142"/>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97" name="Google Shape;297;g2cd32826699_0_142"/>
          <p:cNvSpPr txBox="1"/>
          <p:nvPr/>
        </p:nvSpPr>
        <p:spPr>
          <a:xfrm>
            <a:off x="265789" y="697436"/>
            <a:ext cx="17180100" cy="492600"/>
          </a:xfrm>
          <a:prstGeom prst="rect">
            <a:avLst/>
          </a:prstGeom>
          <a:noFill/>
          <a:ln>
            <a:noFill/>
          </a:ln>
        </p:spPr>
        <p:txBody>
          <a:bodyPr anchorCtr="0" anchor="t" bIns="0" lIns="0" spcFirstLastPara="1" rIns="0" wrap="square" tIns="0">
            <a:spAutoFit/>
          </a:bodyPr>
          <a:lstStyle/>
          <a:p>
            <a:pPr indent="0" lvl="0" marL="0" marR="0" rtl="0" algn="l">
              <a:lnSpc>
                <a:spcPct val="119991"/>
              </a:lnSpc>
              <a:spcBef>
                <a:spcPts val="0"/>
              </a:spcBef>
              <a:spcAft>
                <a:spcPts val="0"/>
              </a:spcAft>
              <a:buNone/>
            </a:pPr>
            <a:r>
              <a:t/>
            </a:r>
            <a:endParaRPr b="0" i="0" sz="3200" u="none" cap="none" strike="noStrike">
              <a:solidFill>
                <a:srgbClr val="000000"/>
              </a:solidFill>
              <a:latin typeface="Arial"/>
              <a:ea typeface="Arial"/>
              <a:cs typeface="Arial"/>
              <a:sym typeface="Arial"/>
            </a:endParaRPr>
          </a:p>
        </p:txBody>
      </p:sp>
      <p:sp>
        <p:nvSpPr>
          <p:cNvPr id="298" name="Google Shape;298;g2cd32826699_0_142"/>
          <p:cNvSpPr/>
          <p:nvPr/>
        </p:nvSpPr>
        <p:spPr>
          <a:xfrm>
            <a:off x="782624" y="1636051"/>
            <a:ext cx="1137000" cy="157200"/>
          </a:xfrm>
          <a:prstGeom prst="rect">
            <a:avLst/>
          </a:prstGeom>
          <a:solidFill>
            <a:srgbClr val="00347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g2cd32826699_0_142"/>
          <p:cNvSpPr/>
          <p:nvPr/>
        </p:nvSpPr>
        <p:spPr>
          <a:xfrm>
            <a:off x="0" y="9378186"/>
            <a:ext cx="18288000" cy="908700"/>
          </a:xfrm>
          <a:prstGeom prst="rect">
            <a:avLst/>
          </a:prstGeom>
          <a:solidFill>
            <a:srgbClr val="00347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g2cd32826699_0_142"/>
          <p:cNvSpPr txBox="1"/>
          <p:nvPr/>
        </p:nvSpPr>
        <p:spPr>
          <a:xfrm>
            <a:off x="782625" y="1900950"/>
            <a:ext cx="16439700" cy="631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700"/>
              <a:buFont typeface="Arial"/>
              <a:buNone/>
            </a:pPr>
            <a:r>
              <a:rPr b="1" lang="en-US" sz="2900">
                <a:latin typeface="Calibri"/>
                <a:ea typeface="Calibri"/>
                <a:cs typeface="Calibri"/>
                <a:sym typeface="Calibri"/>
              </a:rPr>
              <a:t>9.</a:t>
            </a:r>
            <a:r>
              <a:rPr b="1" lang="en-US" sz="2850">
                <a:solidFill>
                  <a:schemeClr val="dk1"/>
                </a:solidFill>
                <a:highlight>
                  <a:srgbClr val="FFFFFF"/>
                </a:highlight>
                <a:latin typeface="Helvetica Neue"/>
                <a:ea typeface="Helvetica Neue"/>
                <a:cs typeface="Helvetica Neue"/>
                <a:sym typeface="Helvetica Neue"/>
              </a:rPr>
              <a:t>Random Forest</a:t>
            </a:r>
            <a:endParaRPr sz="1700">
              <a:latin typeface="Calibri"/>
              <a:ea typeface="Calibri"/>
              <a:cs typeface="Calibri"/>
              <a:sym typeface="Calibri"/>
            </a:endParaRPr>
          </a:p>
        </p:txBody>
      </p:sp>
      <p:sp>
        <p:nvSpPr>
          <p:cNvPr id="301" name="Google Shape;301;g2cd32826699_0_142"/>
          <p:cNvSpPr txBox="1"/>
          <p:nvPr/>
        </p:nvSpPr>
        <p:spPr>
          <a:xfrm>
            <a:off x="265789" y="697436"/>
            <a:ext cx="17180100" cy="615600"/>
          </a:xfrm>
          <a:prstGeom prst="rect">
            <a:avLst/>
          </a:prstGeom>
          <a:noFill/>
          <a:ln>
            <a:noFill/>
          </a:ln>
        </p:spPr>
        <p:txBody>
          <a:bodyPr anchorCtr="0" anchor="t" bIns="0" lIns="0" spcFirstLastPara="1" rIns="0" wrap="square" tIns="0">
            <a:spAutoFit/>
          </a:bodyPr>
          <a:lstStyle/>
          <a:p>
            <a:pPr indent="0" lvl="0" marL="0" marR="0" rtl="0" algn="l">
              <a:lnSpc>
                <a:spcPct val="119991"/>
              </a:lnSpc>
              <a:spcBef>
                <a:spcPts val="0"/>
              </a:spcBef>
              <a:spcAft>
                <a:spcPts val="0"/>
              </a:spcAft>
              <a:buNone/>
            </a:pPr>
            <a:r>
              <a:rPr b="1" lang="en-US" sz="4000"/>
              <a:t>Models Performance</a:t>
            </a:r>
            <a:endParaRPr b="1" i="0" sz="4000" u="none" cap="none" strike="noStrike">
              <a:solidFill>
                <a:srgbClr val="000000"/>
              </a:solidFill>
            </a:endParaRPr>
          </a:p>
        </p:txBody>
      </p:sp>
      <p:sp>
        <p:nvSpPr>
          <p:cNvPr id="302" name="Google Shape;302;g2cd32826699_0_142"/>
          <p:cNvSpPr txBox="1"/>
          <p:nvPr/>
        </p:nvSpPr>
        <p:spPr>
          <a:xfrm>
            <a:off x="782625" y="2639850"/>
            <a:ext cx="10048800" cy="295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250">
                <a:solidFill>
                  <a:schemeClr val="dk1"/>
                </a:solidFill>
                <a:highlight>
                  <a:srgbClr val="FFFFFF"/>
                </a:highlight>
              </a:rPr>
              <a:t>Small Features</a:t>
            </a:r>
            <a:endParaRPr b="1" sz="2250">
              <a:solidFill>
                <a:schemeClr val="dk1"/>
              </a:solidFill>
              <a:highlight>
                <a:srgbClr val="FFFFFF"/>
              </a:highlight>
            </a:endParaRPr>
          </a:p>
          <a:p>
            <a:pPr indent="0" lvl="0" marL="0" rtl="0" algn="l">
              <a:spcBef>
                <a:spcPts val="0"/>
              </a:spcBef>
              <a:spcAft>
                <a:spcPts val="0"/>
              </a:spcAft>
              <a:buNone/>
            </a:pPr>
            <a:r>
              <a:rPr lang="en-US" sz="2250">
                <a:solidFill>
                  <a:schemeClr val="dk1"/>
                </a:solidFill>
                <a:highlight>
                  <a:srgbClr val="FFFFFF"/>
                </a:highlight>
              </a:rPr>
              <a:t>best param: {'max_depth': 20, 'max_features': 25, 'n_estimators': 100}</a:t>
            </a:r>
            <a:endParaRPr sz="2250">
              <a:solidFill>
                <a:schemeClr val="dk1"/>
              </a:solidFill>
              <a:highlight>
                <a:srgbClr val="FFFFFF"/>
              </a:highlight>
            </a:endParaRPr>
          </a:p>
          <a:p>
            <a:pPr indent="0" lvl="0" marL="0" rtl="0" algn="l">
              <a:spcBef>
                <a:spcPts val="0"/>
              </a:spcBef>
              <a:spcAft>
                <a:spcPts val="0"/>
              </a:spcAft>
              <a:buNone/>
            </a:pPr>
            <a:r>
              <a:rPr lang="en-US" sz="2250">
                <a:solidFill>
                  <a:schemeClr val="dk1"/>
                </a:solidFill>
                <a:highlight>
                  <a:srgbClr val="FFFFFF"/>
                </a:highlight>
              </a:rPr>
              <a:t>best model: RandomForestRegressor(max_depth=20, max_features=25, random_state=42)</a:t>
            </a:r>
            <a:endParaRPr sz="2250">
              <a:solidFill>
                <a:schemeClr val="dk1"/>
              </a:solidFill>
              <a:highlight>
                <a:srgbClr val="FFFFFF"/>
              </a:highlight>
            </a:endParaRPr>
          </a:p>
          <a:p>
            <a:pPr indent="0" lvl="0" marL="0" rtl="0" algn="l">
              <a:spcBef>
                <a:spcPts val="0"/>
              </a:spcBef>
              <a:spcAft>
                <a:spcPts val="0"/>
              </a:spcAft>
              <a:buNone/>
            </a:pPr>
            <a:r>
              <a:rPr lang="en-US" sz="2250">
                <a:solidFill>
                  <a:schemeClr val="dk1"/>
                </a:solidFill>
                <a:highlight>
                  <a:srgbClr val="FFFFFF"/>
                </a:highlight>
              </a:rPr>
              <a:t>best test score: 0.8627224348609214</a:t>
            </a:r>
            <a:endParaRPr sz="2250">
              <a:solidFill>
                <a:schemeClr val="dk1"/>
              </a:solidFill>
              <a:highlight>
                <a:srgbClr val="FFFFFF"/>
              </a:highlight>
            </a:endParaRPr>
          </a:p>
          <a:p>
            <a:pPr indent="0" lvl="0" marL="0" rtl="0" algn="l">
              <a:spcBef>
                <a:spcPts val="0"/>
              </a:spcBef>
              <a:spcAft>
                <a:spcPts val="0"/>
              </a:spcAft>
              <a:buNone/>
            </a:pPr>
            <a:r>
              <a:rPr lang="en-US" sz="2250">
                <a:solidFill>
                  <a:schemeClr val="dk1"/>
                </a:solidFill>
                <a:highlight>
                  <a:srgbClr val="FFFFFF"/>
                </a:highlight>
              </a:rPr>
              <a:t>Mean Train R^2 Score: 0.9802697394164207</a:t>
            </a:r>
            <a:endParaRPr sz="2250">
              <a:solidFill>
                <a:schemeClr val="dk1"/>
              </a:solidFill>
              <a:highlight>
                <a:srgbClr val="FFFFFF"/>
              </a:highlight>
            </a:endParaRPr>
          </a:p>
          <a:p>
            <a:pPr indent="0" lvl="0" marL="0" rtl="0" algn="l">
              <a:spcBef>
                <a:spcPts val="0"/>
              </a:spcBef>
              <a:spcAft>
                <a:spcPts val="0"/>
              </a:spcAft>
              <a:buNone/>
            </a:pPr>
            <a:r>
              <a:rPr lang="en-US" sz="2250">
                <a:solidFill>
                  <a:schemeClr val="dk1"/>
                </a:solidFill>
                <a:highlight>
                  <a:srgbClr val="FFFFFF"/>
                </a:highlight>
              </a:rPr>
              <a:t>Mean Test R^2 Score: 0.8602699687482773</a:t>
            </a:r>
            <a:endParaRPr sz="2250">
              <a:solidFill>
                <a:schemeClr val="dk1"/>
              </a:solidFill>
              <a:highlight>
                <a:srgbClr val="FFFFFF"/>
              </a:highlight>
            </a:endParaRPr>
          </a:p>
          <a:p>
            <a:pPr indent="0" lvl="0" marL="0" rtl="0" algn="l">
              <a:lnSpc>
                <a:spcPct val="115000"/>
              </a:lnSpc>
              <a:spcBef>
                <a:spcPts val="0"/>
              </a:spcBef>
              <a:spcAft>
                <a:spcPts val="0"/>
              </a:spcAft>
              <a:buNone/>
            </a:pPr>
            <a:r>
              <a:rPr lang="en-US" sz="2250">
                <a:solidFill>
                  <a:schemeClr val="dk1"/>
                </a:solidFill>
                <a:highlight>
                  <a:srgbClr val="FFFFFF"/>
                </a:highlight>
              </a:rPr>
              <a:t>Final test sample score: 0.8780796149064063</a:t>
            </a:r>
            <a:endParaRPr sz="2250">
              <a:solidFill>
                <a:schemeClr val="dk1"/>
              </a:solidFill>
              <a:highlight>
                <a:srgbClr val="FFFFFF"/>
              </a:highlight>
            </a:endParaRPr>
          </a:p>
        </p:txBody>
      </p:sp>
      <p:sp>
        <p:nvSpPr>
          <p:cNvPr id="303" name="Google Shape;303;g2cd32826699_0_142"/>
          <p:cNvSpPr txBox="1"/>
          <p:nvPr/>
        </p:nvSpPr>
        <p:spPr>
          <a:xfrm>
            <a:off x="889000" y="5702850"/>
            <a:ext cx="11756700" cy="2955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en-US" sz="2250">
                <a:solidFill>
                  <a:schemeClr val="dk1"/>
                </a:solidFill>
                <a:highlight>
                  <a:srgbClr val="FFFFFF"/>
                </a:highlight>
              </a:rPr>
              <a:t>Large Features</a:t>
            </a:r>
            <a:endParaRPr b="1" sz="2250">
              <a:solidFill>
                <a:schemeClr val="dk1"/>
              </a:solidFill>
              <a:highlight>
                <a:srgbClr val="FFFFFF"/>
              </a:highlight>
            </a:endParaRPr>
          </a:p>
          <a:p>
            <a:pPr indent="0" lvl="0" marL="0" marR="0" rtl="0" algn="l">
              <a:lnSpc>
                <a:spcPct val="100000"/>
              </a:lnSpc>
              <a:spcBef>
                <a:spcPts val="0"/>
              </a:spcBef>
              <a:spcAft>
                <a:spcPts val="0"/>
              </a:spcAft>
              <a:buNone/>
            </a:pPr>
            <a:r>
              <a:rPr lang="en-US" sz="2250">
                <a:solidFill>
                  <a:schemeClr val="dk1"/>
                </a:solidFill>
                <a:highlight>
                  <a:srgbClr val="FFFFFF"/>
                </a:highlight>
              </a:rPr>
              <a:t>best param: {'max_depth': 20, 'max_features': 75, 'n_estimators': 100}</a:t>
            </a:r>
            <a:endParaRPr sz="2250">
              <a:solidFill>
                <a:schemeClr val="dk1"/>
              </a:solidFill>
              <a:highlight>
                <a:srgbClr val="FFFFFF"/>
              </a:highlight>
            </a:endParaRPr>
          </a:p>
          <a:p>
            <a:pPr indent="0" lvl="0" marL="0" marR="0" rtl="0" algn="l">
              <a:lnSpc>
                <a:spcPct val="100000"/>
              </a:lnSpc>
              <a:spcBef>
                <a:spcPts val="0"/>
              </a:spcBef>
              <a:spcAft>
                <a:spcPts val="0"/>
              </a:spcAft>
              <a:buNone/>
            </a:pPr>
            <a:r>
              <a:rPr lang="en-US" sz="2250">
                <a:solidFill>
                  <a:schemeClr val="dk1"/>
                </a:solidFill>
                <a:highlight>
                  <a:srgbClr val="FFFFFF"/>
                </a:highlight>
              </a:rPr>
              <a:t>best model: RandomForestRegressor(max_depth=20, max_features=75, random_state=42)</a:t>
            </a:r>
            <a:endParaRPr sz="2250">
              <a:solidFill>
                <a:schemeClr val="dk1"/>
              </a:solidFill>
              <a:highlight>
                <a:srgbClr val="FFFFFF"/>
              </a:highlight>
            </a:endParaRPr>
          </a:p>
          <a:p>
            <a:pPr indent="0" lvl="0" marL="0" marR="0" rtl="0" algn="l">
              <a:lnSpc>
                <a:spcPct val="100000"/>
              </a:lnSpc>
              <a:spcBef>
                <a:spcPts val="0"/>
              </a:spcBef>
              <a:spcAft>
                <a:spcPts val="0"/>
              </a:spcAft>
              <a:buNone/>
            </a:pPr>
            <a:r>
              <a:rPr lang="en-US" sz="2250">
                <a:solidFill>
                  <a:schemeClr val="dk1"/>
                </a:solidFill>
                <a:highlight>
                  <a:srgbClr val="FFFFFF"/>
                </a:highlight>
              </a:rPr>
              <a:t>best test score: 0.8627083764143414</a:t>
            </a:r>
            <a:endParaRPr sz="2250">
              <a:solidFill>
                <a:schemeClr val="dk1"/>
              </a:solidFill>
              <a:highlight>
                <a:srgbClr val="FFFFFF"/>
              </a:highlight>
            </a:endParaRPr>
          </a:p>
          <a:p>
            <a:pPr indent="0" lvl="0" marL="0" marR="0" rtl="0" algn="l">
              <a:lnSpc>
                <a:spcPct val="100000"/>
              </a:lnSpc>
              <a:spcBef>
                <a:spcPts val="0"/>
              </a:spcBef>
              <a:spcAft>
                <a:spcPts val="0"/>
              </a:spcAft>
              <a:buNone/>
            </a:pPr>
            <a:r>
              <a:rPr lang="en-US" sz="2250">
                <a:solidFill>
                  <a:schemeClr val="dk1"/>
                </a:solidFill>
                <a:highlight>
                  <a:srgbClr val="FFFFFF"/>
                </a:highlight>
              </a:rPr>
              <a:t>Mean Train R^2 Score: 0.980475383837717</a:t>
            </a:r>
            <a:endParaRPr sz="2250">
              <a:solidFill>
                <a:schemeClr val="dk1"/>
              </a:solidFill>
              <a:highlight>
                <a:srgbClr val="FFFFFF"/>
              </a:highlight>
            </a:endParaRPr>
          </a:p>
          <a:p>
            <a:pPr indent="0" lvl="0" marL="0" marR="0" rtl="0" algn="l">
              <a:lnSpc>
                <a:spcPct val="100000"/>
              </a:lnSpc>
              <a:spcBef>
                <a:spcPts val="0"/>
              </a:spcBef>
              <a:spcAft>
                <a:spcPts val="0"/>
              </a:spcAft>
              <a:buNone/>
            </a:pPr>
            <a:r>
              <a:rPr lang="en-US" sz="2250">
                <a:solidFill>
                  <a:schemeClr val="dk1"/>
                </a:solidFill>
                <a:highlight>
                  <a:srgbClr val="FFFFFF"/>
                </a:highlight>
              </a:rPr>
              <a:t>Mean Test R^2 Score: 0.8648964836326809</a:t>
            </a:r>
            <a:endParaRPr sz="2250">
              <a:solidFill>
                <a:schemeClr val="dk1"/>
              </a:solidFill>
              <a:highlight>
                <a:srgbClr val="FFFFFF"/>
              </a:highlight>
            </a:endParaRPr>
          </a:p>
          <a:p>
            <a:pPr indent="0" lvl="0" marL="0" marR="0" rtl="0" algn="l">
              <a:lnSpc>
                <a:spcPct val="100000"/>
              </a:lnSpc>
              <a:spcBef>
                <a:spcPts val="0"/>
              </a:spcBef>
              <a:spcAft>
                <a:spcPts val="0"/>
              </a:spcAft>
              <a:buNone/>
            </a:pPr>
            <a:r>
              <a:rPr lang="en-US" sz="2250">
                <a:solidFill>
                  <a:schemeClr val="dk1"/>
                </a:solidFill>
                <a:highlight>
                  <a:srgbClr val="FFFFFF"/>
                </a:highlight>
              </a:rPr>
              <a:t>Final test sample score: 0.8823986373242663</a:t>
            </a:r>
            <a:endParaRPr sz="2250">
              <a:solidFill>
                <a:schemeClr val="dk1"/>
              </a:solidFill>
              <a:highlight>
                <a:srgbClr val="FFFFFF"/>
              </a:highligh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g2cd32826699_0_388"/>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309" name="Google Shape;309;g2cd32826699_0_388"/>
          <p:cNvSpPr txBox="1"/>
          <p:nvPr/>
        </p:nvSpPr>
        <p:spPr>
          <a:xfrm>
            <a:off x="265789" y="697436"/>
            <a:ext cx="17180100" cy="492600"/>
          </a:xfrm>
          <a:prstGeom prst="rect">
            <a:avLst/>
          </a:prstGeom>
          <a:noFill/>
          <a:ln>
            <a:noFill/>
          </a:ln>
        </p:spPr>
        <p:txBody>
          <a:bodyPr anchorCtr="0" anchor="t" bIns="0" lIns="0" spcFirstLastPara="1" rIns="0" wrap="square" tIns="0">
            <a:spAutoFit/>
          </a:bodyPr>
          <a:lstStyle/>
          <a:p>
            <a:pPr indent="0" lvl="0" marL="0" marR="0" rtl="0" algn="l">
              <a:lnSpc>
                <a:spcPct val="119991"/>
              </a:lnSpc>
              <a:spcBef>
                <a:spcPts val="0"/>
              </a:spcBef>
              <a:spcAft>
                <a:spcPts val="0"/>
              </a:spcAft>
              <a:buNone/>
            </a:pPr>
            <a:r>
              <a:t/>
            </a:r>
            <a:endParaRPr b="0" i="0" sz="3200" u="none" cap="none" strike="noStrike">
              <a:solidFill>
                <a:srgbClr val="000000"/>
              </a:solidFill>
              <a:latin typeface="Arial"/>
              <a:ea typeface="Arial"/>
              <a:cs typeface="Arial"/>
              <a:sym typeface="Arial"/>
            </a:endParaRPr>
          </a:p>
        </p:txBody>
      </p:sp>
      <p:sp>
        <p:nvSpPr>
          <p:cNvPr id="310" name="Google Shape;310;g2cd32826699_0_388"/>
          <p:cNvSpPr/>
          <p:nvPr/>
        </p:nvSpPr>
        <p:spPr>
          <a:xfrm>
            <a:off x="782624" y="1636051"/>
            <a:ext cx="1137000" cy="157200"/>
          </a:xfrm>
          <a:prstGeom prst="rect">
            <a:avLst/>
          </a:prstGeom>
          <a:solidFill>
            <a:srgbClr val="00347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g2cd32826699_0_388"/>
          <p:cNvSpPr/>
          <p:nvPr/>
        </p:nvSpPr>
        <p:spPr>
          <a:xfrm>
            <a:off x="0" y="9378186"/>
            <a:ext cx="18288000" cy="908700"/>
          </a:xfrm>
          <a:prstGeom prst="rect">
            <a:avLst/>
          </a:prstGeom>
          <a:solidFill>
            <a:srgbClr val="00347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g2cd32826699_0_388"/>
          <p:cNvSpPr txBox="1"/>
          <p:nvPr/>
        </p:nvSpPr>
        <p:spPr>
          <a:xfrm>
            <a:off x="782625" y="1900950"/>
            <a:ext cx="16439700" cy="631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700"/>
              <a:buFont typeface="Arial"/>
              <a:buNone/>
            </a:pPr>
            <a:r>
              <a:rPr b="1" lang="en-US" sz="2900">
                <a:latin typeface="Calibri"/>
                <a:ea typeface="Calibri"/>
                <a:cs typeface="Calibri"/>
                <a:sym typeface="Calibri"/>
              </a:rPr>
              <a:t>10</a:t>
            </a:r>
            <a:r>
              <a:rPr b="1" lang="en-US" sz="2900">
                <a:latin typeface="Calibri"/>
                <a:ea typeface="Calibri"/>
                <a:cs typeface="Calibri"/>
                <a:sym typeface="Calibri"/>
              </a:rPr>
              <a:t>.Bayesian Regression</a:t>
            </a:r>
            <a:endParaRPr b="1" sz="2900">
              <a:latin typeface="Calibri"/>
              <a:ea typeface="Calibri"/>
              <a:cs typeface="Calibri"/>
              <a:sym typeface="Calibri"/>
            </a:endParaRPr>
          </a:p>
        </p:txBody>
      </p:sp>
      <p:sp>
        <p:nvSpPr>
          <p:cNvPr id="313" name="Google Shape;313;g2cd32826699_0_388"/>
          <p:cNvSpPr txBox="1"/>
          <p:nvPr/>
        </p:nvSpPr>
        <p:spPr>
          <a:xfrm>
            <a:off x="265789" y="697436"/>
            <a:ext cx="17180100" cy="615600"/>
          </a:xfrm>
          <a:prstGeom prst="rect">
            <a:avLst/>
          </a:prstGeom>
          <a:noFill/>
          <a:ln>
            <a:noFill/>
          </a:ln>
        </p:spPr>
        <p:txBody>
          <a:bodyPr anchorCtr="0" anchor="t" bIns="0" lIns="0" spcFirstLastPara="1" rIns="0" wrap="square" tIns="0">
            <a:spAutoFit/>
          </a:bodyPr>
          <a:lstStyle/>
          <a:p>
            <a:pPr indent="0" lvl="0" marL="0" marR="0" rtl="0" algn="l">
              <a:lnSpc>
                <a:spcPct val="119991"/>
              </a:lnSpc>
              <a:spcBef>
                <a:spcPts val="0"/>
              </a:spcBef>
              <a:spcAft>
                <a:spcPts val="0"/>
              </a:spcAft>
              <a:buNone/>
            </a:pPr>
            <a:r>
              <a:rPr b="1" lang="en-US" sz="4000"/>
              <a:t>Models Performance</a:t>
            </a:r>
            <a:endParaRPr b="1" i="0" sz="4000" u="none" cap="none" strike="noStrike">
              <a:solidFill>
                <a:srgbClr val="000000"/>
              </a:solidFill>
            </a:endParaRPr>
          </a:p>
        </p:txBody>
      </p:sp>
      <p:sp>
        <p:nvSpPr>
          <p:cNvPr id="314" name="Google Shape;314;g2cd32826699_0_388"/>
          <p:cNvSpPr txBox="1"/>
          <p:nvPr/>
        </p:nvSpPr>
        <p:spPr>
          <a:xfrm>
            <a:off x="782625" y="2639850"/>
            <a:ext cx="10048800" cy="207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250">
                <a:solidFill>
                  <a:schemeClr val="dk1"/>
                </a:solidFill>
                <a:highlight>
                  <a:srgbClr val="FFFFFF"/>
                </a:highlight>
              </a:rPr>
              <a:t>Small Features</a:t>
            </a:r>
            <a:endParaRPr b="1" sz="2250">
              <a:solidFill>
                <a:schemeClr val="dk1"/>
              </a:solidFill>
              <a:highlight>
                <a:srgbClr val="FFFFFF"/>
              </a:highlight>
            </a:endParaRPr>
          </a:p>
          <a:p>
            <a:pPr indent="0" lvl="0" marL="0" rtl="0" algn="l">
              <a:lnSpc>
                <a:spcPct val="115000"/>
              </a:lnSpc>
              <a:spcBef>
                <a:spcPts val="0"/>
              </a:spcBef>
              <a:spcAft>
                <a:spcPts val="0"/>
              </a:spcAft>
              <a:buNone/>
            </a:pPr>
            <a:r>
              <a:rPr lang="en-US" sz="2250">
                <a:solidFill>
                  <a:schemeClr val="dk1"/>
                </a:solidFill>
                <a:highlight>
                  <a:srgbClr val="FFFFFF"/>
                </a:highlight>
              </a:rPr>
              <a:t>Mean Train R^2 Score: 0.8867966743008254</a:t>
            </a:r>
            <a:endParaRPr sz="2250">
              <a:solidFill>
                <a:schemeClr val="dk1"/>
              </a:solidFill>
              <a:highlight>
                <a:srgbClr val="FFFFFF"/>
              </a:highlight>
            </a:endParaRPr>
          </a:p>
          <a:p>
            <a:pPr indent="0" lvl="0" marL="0" rtl="0" algn="l">
              <a:lnSpc>
                <a:spcPct val="115000"/>
              </a:lnSpc>
              <a:spcBef>
                <a:spcPts val="0"/>
              </a:spcBef>
              <a:spcAft>
                <a:spcPts val="0"/>
              </a:spcAft>
              <a:buNone/>
            </a:pPr>
            <a:r>
              <a:rPr lang="en-US" sz="2250">
                <a:solidFill>
                  <a:schemeClr val="dk1"/>
                </a:solidFill>
                <a:highlight>
                  <a:srgbClr val="FFFFFF"/>
                </a:highlight>
              </a:rPr>
              <a:t>Mean Test R^2 Score: 0.8149551426017719</a:t>
            </a:r>
            <a:endParaRPr sz="2250">
              <a:solidFill>
                <a:schemeClr val="dk1"/>
              </a:solidFill>
              <a:highlight>
                <a:srgbClr val="FFFFFF"/>
              </a:highlight>
            </a:endParaRPr>
          </a:p>
          <a:p>
            <a:pPr indent="0" lvl="0" marL="0" rtl="0" algn="l">
              <a:lnSpc>
                <a:spcPct val="115000"/>
              </a:lnSpc>
              <a:spcBef>
                <a:spcPts val="0"/>
              </a:spcBef>
              <a:spcAft>
                <a:spcPts val="0"/>
              </a:spcAft>
              <a:buNone/>
            </a:pPr>
            <a:r>
              <a:rPr lang="en-US" sz="2250">
                <a:solidFill>
                  <a:schemeClr val="dk1"/>
                </a:solidFill>
                <a:highlight>
                  <a:srgbClr val="FFFFFF"/>
                </a:highlight>
              </a:rPr>
              <a:t>Final test sample score: 0.8933029091433172</a:t>
            </a:r>
            <a:endParaRPr sz="1050">
              <a:solidFill>
                <a:schemeClr val="dk1"/>
              </a:solidFill>
              <a:highlight>
                <a:srgbClr val="FFFFFF"/>
              </a:highlight>
            </a:endParaRPr>
          </a:p>
          <a:p>
            <a:pPr indent="0" lvl="0" marL="0" rtl="0" algn="l">
              <a:lnSpc>
                <a:spcPct val="115000"/>
              </a:lnSpc>
              <a:spcBef>
                <a:spcPts val="0"/>
              </a:spcBef>
              <a:spcAft>
                <a:spcPts val="0"/>
              </a:spcAft>
              <a:buNone/>
            </a:pPr>
            <a:r>
              <a:t/>
            </a:r>
            <a:endParaRPr sz="2250">
              <a:solidFill>
                <a:schemeClr val="dk1"/>
              </a:solidFill>
              <a:highlight>
                <a:srgbClr val="FFFFFF"/>
              </a:highlight>
            </a:endParaRPr>
          </a:p>
        </p:txBody>
      </p:sp>
      <p:sp>
        <p:nvSpPr>
          <p:cNvPr id="315" name="Google Shape;315;g2cd32826699_0_388"/>
          <p:cNvSpPr txBox="1"/>
          <p:nvPr/>
        </p:nvSpPr>
        <p:spPr>
          <a:xfrm>
            <a:off x="782625" y="4711950"/>
            <a:ext cx="11756700" cy="1968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en-US" sz="2250">
                <a:solidFill>
                  <a:schemeClr val="dk1"/>
                </a:solidFill>
                <a:highlight>
                  <a:srgbClr val="FFFFFF"/>
                </a:highlight>
              </a:rPr>
              <a:t>Large Features</a:t>
            </a:r>
            <a:endParaRPr b="1" sz="2250">
              <a:solidFill>
                <a:schemeClr val="dk1"/>
              </a:solidFill>
              <a:highlight>
                <a:srgbClr val="FFFFFF"/>
              </a:highlight>
            </a:endParaRPr>
          </a:p>
          <a:p>
            <a:pPr indent="0" lvl="0" marL="0" marR="0" rtl="0" algn="l">
              <a:lnSpc>
                <a:spcPct val="100000"/>
              </a:lnSpc>
              <a:spcBef>
                <a:spcPts val="0"/>
              </a:spcBef>
              <a:spcAft>
                <a:spcPts val="0"/>
              </a:spcAft>
              <a:buNone/>
            </a:pPr>
            <a:r>
              <a:rPr lang="en-US" sz="2250">
                <a:solidFill>
                  <a:schemeClr val="dk1"/>
                </a:solidFill>
                <a:highlight>
                  <a:srgbClr val="FFFFFF"/>
                </a:highlight>
              </a:rPr>
              <a:t>Mean Train R^2 Score: 0.9002748574402375</a:t>
            </a:r>
            <a:endParaRPr sz="2250">
              <a:solidFill>
                <a:schemeClr val="dk1"/>
              </a:solidFill>
              <a:highlight>
                <a:srgbClr val="FFFFFF"/>
              </a:highlight>
            </a:endParaRPr>
          </a:p>
          <a:p>
            <a:pPr indent="0" lvl="0" marL="0" marR="0" rtl="0" algn="l">
              <a:lnSpc>
                <a:spcPct val="100000"/>
              </a:lnSpc>
              <a:spcBef>
                <a:spcPts val="0"/>
              </a:spcBef>
              <a:spcAft>
                <a:spcPts val="0"/>
              </a:spcAft>
              <a:buNone/>
            </a:pPr>
            <a:r>
              <a:rPr lang="en-US" sz="2250">
                <a:solidFill>
                  <a:schemeClr val="dk1"/>
                </a:solidFill>
                <a:highlight>
                  <a:srgbClr val="FFFFFF"/>
                </a:highlight>
              </a:rPr>
              <a:t>Mean Test R^2 Score: 0.8255451102505704</a:t>
            </a:r>
            <a:endParaRPr sz="2250">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US" sz="2250">
                <a:solidFill>
                  <a:schemeClr val="dk1"/>
                </a:solidFill>
                <a:highlight>
                  <a:srgbClr val="FFFFFF"/>
                </a:highlight>
              </a:rPr>
              <a:t>Final test sample score: 0.8913335175093263</a:t>
            </a:r>
            <a:endParaRPr sz="2550">
              <a:solidFill>
                <a:schemeClr val="dk1"/>
              </a:solidFill>
              <a:highlight>
                <a:srgbClr val="FFFFFF"/>
              </a:highlight>
            </a:endParaRPr>
          </a:p>
          <a:p>
            <a:pPr indent="0" lvl="0" marL="0" marR="0" rtl="0" algn="l">
              <a:lnSpc>
                <a:spcPct val="100000"/>
              </a:lnSpc>
              <a:spcBef>
                <a:spcPts val="0"/>
              </a:spcBef>
              <a:spcAft>
                <a:spcPts val="0"/>
              </a:spcAft>
              <a:buNone/>
            </a:pPr>
            <a:r>
              <a:t/>
            </a:r>
            <a:endParaRPr sz="2250">
              <a:solidFill>
                <a:schemeClr val="dk1"/>
              </a:solidFill>
              <a:highlight>
                <a:srgbClr val="FFFFFF"/>
              </a:highligh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g2cd32826699_0_399"/>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321" name="Google Shape;321;g2cd32826699_0_399"/>
          <p:cNvSpPr txBox="1"/>
          <p:nvPr/>
        </p:nvSpPr>
        <p:spPr>
          <a:xfrm>
            <a:off x="265789" y="697436"/>
            <a:ext cx="17180100" cy="492600"/>
          </a:xfrm>
          <a:prstGeom prst="rect">
            <a:avLst/>
          </a:prstGeom>
          <a:noFill/>
          <a:ln>
            <a:noFill/>
          </a:ln>
        </p:spPr>
        <p:txBody>
          <a:bodyPr anchorCtr="0" anchor="t" bIns="0" lIns="0" spcFirstLastPara="1" rIns="0" wrap="square" tIns="0">
            <a:spAutoFit/>
          </a:bodyPr>
          <a:lstStyle/>
          <a:p>
            <a:pPr indent="0" lvl="0" marL="0" marR="0" rtl="0" algn="l">
              <a:lnSpc>
                <a:spcPct val="119991"/>
              </a:lnSpc>
              <a:spcBef>
                <a:spcPts val="0"/>
              </a:spcBef>
              <a:spcAft>
                <a:spcPts val="0"/>
              </a:spcAft>
              <a:buNone/>
            </a:pPr>
            <a:r>
              <a:t/>
            </a:r>
            <a:endParaRPr b="0" i="0" sz="3200" u="none" cap="none" strike="noStrike">
              <a:solidFill>
                <a:srgbClr val="000000"/>
              </a:solidFill>
              <a:latin typeface="Arial"/>
              <a:ea typeface="Arial"/>
              <a:cs typeface="Arial"/>
              <a:sym typeface="Arial"/>
            </a:endParaRPr>
          </a:p>
        </p:txBody>
      </p:sp>
      <p:sp>
        <p:nvSpPr>
          <p:cNvPr id="322" name="Google Shape;322;g2cd32826699_0_399"/>
          <p:cNvSpPr/>
          <p:nvPr/>
        </p:nvSpPr>
        <p:spPr>
          <a:xfrm>
            <a:off x="782624" y="1636051"/>
            <a:ext cx="1137000" cy="157200"/>
          </a:xfrm>
          <a:prstGeom prst="rect">
            <a:avLst/>
          </a:prstGeom>
          <a:solidFill>
            <a:srgbClr val="00347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g2cd32826699_0_399"/>
          <p:cNvSpPr/>
          <p:nvPr/>
        </p:nvSpPr>
        <p:spPr>
          <a:xfrm>
            <a:off x="0" y="9378186"/>
            <a:ext cx="18288000" cy="908700"/>
          </a:xfrm>
          <a:prstGeom prst="rect">
            <a:avLst/>
          </a:prstGeom>
          <a:solidFill>
            <a:srgbClr val="00347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g2cd32826699_0_399"/>
          <p:cNvSpPr txBox="1"/>
          <p:nvPr/>
        </p:nvSpPr>
        <p:spPr>
          <a:xfrm>
            <a:off x="782625" y="1900950"/>
            <a:ext cx="16439700" cy="631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700"/>
              <a:buFont typeface="Arial"/>
              <a:buNone/>
            </a:pPr>
            <a:r>
              <a:rPr b="1" lang="en-US" sz="2900">
                <a:latin typeface="Calibri"/>
                <a:ea typeface="Calibri"/>
                <a:cs typeface="Calibri"/>
                <a:sym typeface="Calibri"/>
              </a:rPr>
              <a:t>11</a:t>
            </a:r>
            <a:r>
              <a:rPr b="1" lang="en-US" sz="2900">
                <a:latin typeface="Calibri"/>
                <a:ea typeface="Calibri"/>
                <a:cs typeface="Calibri"/>
                <a:sym typeface="Calibri"/>
              </a:rPr>
              <a:t>.XGBOOST</a:t>
            </a:r>
            <a:endParaRPr b="1" sz="2850">
              <a:solidFill>
                <a:schemeClr val="dk1"/>
              </a:solidFill>
              <a:highlight>
                <a:srgbClr val="FFFFFF"/>
              </a:highlight>
              <a:latin typeface="Helvetica Neue"/>
              <a:ea typeface="Helvetica Neue"/>
              <a:cs typeface="Helvetica Neue"/>
              <a:sym typeface="Helvetica Neue"/>
            </a:endParaRPr>
          </a:p>
        </p:txBody>
      </p:sp>
      <p:sp>
        <p:nvSpPr>
          <p:cNvPr id="325" name="Google Shape;325;g2cd32826699_0_399"/>
          <p:cNvSpPr txBox="1"/>
          <p:nvPr/>
        </p:nvSpPr>
        <p:spPr>
          <a:xfrm>
            <a:off x="265789" y="697436"/>
            <a:ext cx="17180100" cy="615600"/>
          </a:xfrm>
          <a:prstGeom prst="rect">
            <a:avLst/>
          </a:prstGeom>
          <a:noFill/>
          <a:ln>
            <a:noFill/>
          </a:ln>
        </p:spPr>
        <p:txBody>
          <a:bodyPr anchorCtr="0" anchor="t" bIns="0" lIns="0" spcFirstLastPara="1" rIns="0" wrap="square" tIns="0">
            <a:spAutoFit/>
          </a:bodyPr>
          <a:lstStyle/>
          <a:p>
            <a:pPr indent="0" lvl="0" marL="0" marR="0" rtl="0" algn="l">
              <a:lnSpc>
                <a:spcPct val="119991"/>
              </a:lnSpc>
              <a:spcBef>
                <a:spcPts val="0"/>
              </a:spcBef>
              <a:spcAft>
                <a:spcPts val="0"/>
              </a:spcAft>
              <a:buNone/>
            </a:pPr>
            <a:r>
              <a:rPr b="1" lang="en-US" sz="4000"/>
              <a:t>Models Performance</a:t>
            </a:r>
            <a:endParaRPr b="1" i="0" sz="4000" u="none" cap="none" strike="noStrike">
              <a:solidFill>
                <a:srgbClr val="000000"/>
              </a:solidFill>
            </a:endParaRPr>
          </a:p>
        </p:txBody>
      </p:sp>
      <p:sp>
        <p:nvSpPr>
          <p:cNvPr id="326" name="Google Shape;326;g2cd32826699_0_399"/>
          <p:cNvSpPr txBox="1"/>
          <p:nvPr/>
        </p:nvSpPr>
        <p:spPr>
          <a:xfrm>
            <a:off x="782625" y="2639850"/>
            <a:ext cx="10048800" cy="2178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250">
                <a:solidFill>
                  <a:schemeClr val="dk1"/>
                </a:solidFill>
                <a:highlight>
                  <a:srgbClr val="FFFFFF"/>
                </a:highlight>
              </a:rPr>
              <a:t>Small Features</a:t>
            </a:r>
            <a:endParaRPr b="1" sz="2250">
              <a:solidFill>
                <a:schemeClr val="dk1"/>
              </a:solidFill>
              <a:highlight>
                <a:srgbClr val="FFFFFF"/>
              </a:highlight>
            </a:endParaRPr>
          </a:p>
          <a:p>
            <a:pPr indent="0" lvl="0" marL="0" rtl="0" algn="l">
              <a:lnSpc>
                <a:spcPct val="115000"/>
              </a:lnSpc>
              <a:spcBef>
                <a:spcPts val="0"/>
              </a:spcBef>
              <a:spcAft>
                <a:spcPts val="0"/>
              </a:spcAft>
              <a:buNone/>
            </a:pPr>
            <a:r>
              <a:rPr lang="en-US" sz="2450">
                <a:solidFill>
                  <a:schemeClr val="dk1"/>
                </a:solidFill>
                <a:highlight>
                  <a:srgbClr val="FFFFFF"/>
                </a:highlight>
              </a:rPr>
              <a:t>Mean Train R^2 Score: 0.99993384622472</a:t>
            </a:r>
            <a:endParaRPr sz="2450">
              <a:solidFill>
                <a:schemeClr val="dk1"/>
              </a:solidFill>
              <a:highlight>
                <a:srgbClr val="FFFFFF"/>
              </a:highlight>
            </a:endParaRPr>
          </a:p>
          <a:p>
            <a:pPr indent="0" lvl="0" marL="0" rtl="0" algn="l">
              <a:lnSpc>
                <a:spcPct val="115000"/>
              </a:lnSpc>
              <a:spcBef>
                <a:spcPts val="0"/>
              </a:spcBef>
              <a:spcAft>
                <a:spcPts val="0"/>
              </a:spcAft>
              <a:buNone/>
            </a:pPr>
            <a:r>
              <a:rPr lang="en-US" sz="2450">
                <a:solidFill>
                  <a:schemeClr val="dk1"/>
                </a:solidFill>
                <a:highlight>
                  <a:srgbClr val="FFFFFF"/>
                </a:highlight>
              </a:rPr>
              <a:t>Mean Test R^2 Score: 0.8383198338986625</a:t>
            </a:r>
            <a:endParaRPr sz="2450">
              <a:solidFill>
                <a:schemeClr val="dk1"/>
              </a:solidFill>
              <a:highlight>
                <a:srgbClr val="FFFFFF"/>
              </a:highlight>
            </a:endParaRPr>
          </a:p>
          <a:p>
            <a:pPr indent="0" lvl="0" marL="0" rtl="0" algn="l">
              <a:lnSpc>
                <a:spcPct val="115000"/>
              </a:lnSpc>
              <a:spcBef>
                <a:spcPts val="0"/>
              </a:spcBef>
              <a:spcAft>
                <a:spcPts val="0"/>
              </a:spcAft>
              <a:buNone/>
            </a:pPr>
            <a:r>
              <a:rPr lang="en-US" sz="2450">
                <a:solidFill>
                  <a:schemeClr val="dk1"/>
                </a:solidFill>
                <a:highlight>
                  <a:srgbClr val="FFFFFF"/>
                </a:highlight>
              </a:rPr>
              <a:t>Final test sample score: 0.8834557565437353</a:t>
            </a:r>
            <a:endParaRPr sz="2450">
              <a:solidFill>
                <a:schemeClr val="dk1"/>
              </a:solidFill>
              <a:highlight>
                <a:srgbClr val="FFFFFF"/>
              </a:highlight>
            </a:endParaRPr>
          </a:p>
          <a:p>
            <a:pPr indent="0" lvl="0" marL="0" rtl="0" algn="l">
              <a:lnSpc>
                <a:spcPct val="115000"/>
              </a:lnSpc>
              <a:spcBef>
                <a:spcPts val="0"/>
              </a:spcBef>
              <a:spcAft>
                <a:spcPts val="0"/>
              </a:spcAft>
              <a:buNone/>
            </a:pPr>
            <a:r>
              <a:t/>
            </a:r>
            <a:endParaRPr sz="2250">
              <a:solidFill>
                <a:schemeClr val="dk1"/>
              </a:solidFill>
              <a:highlight>
                <a:srgbClr val="FFFFFF"/>
              </a:highlight>
            </a:endParaRPr>
          </a:p>
        </p:txBody>
      </p:sp>
      <p:sp>
        <p:nvSpPr>
          <p:cNvPr id="327" name="Google Shape;327;g2cd32826699_0_399"/>
          <p:cNvSpPr txBox="1"/>
          <p:nvPr/>
        </p:nvSpPr>
        <p:spPr>
          <a:xfrm>
            <a:off x="889000" y="5702850"/>
            <a:ext cx="11756700" cy="2113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en-US" sz="2250">
                <a:solidFill>
                  <a:schemeClr val="dk1"/>
                </a:solidFill>
                <a:highlight>
                  <a:srgbClr val="FFFFFF"/>
                </a:highlight>
              </a:rPr>
              <a:t>Large Features</a:t>
            </a:r>
            <a:endParaRPr b="1" sz="2250">
              <a:solidFill>
                <a:schemeClr val="dk1"/>
              </a:solidFill>
              <a:highlight>
                <a:srgbClr val="FFFFFF"/>
              </a:highlight>
            </a:endParaRPr>
          </a:p>
          <a:p>
            <a:pPr indent="0" lvl="0" marL="0" marR="0" rtl="0" algn="l">
              <a:lnSpc>
                <a:spcPct val="100000"/>
              </a:lnSpc>
              <a:spcBef>
                <a:spcPts val="0"/>
              </a:spcBef>
              <a:spcAft>
                <a:spcPts val="0"/>
              </a:spcAft>
              <a:buNone/>
            </a:pPr>
            <a:r>
              <a:rPr lang="en-US" sz="2550">
                <a:solidFill>
                  <a:schemeClr val="dk1"/>
                </a:solidFill>
                <a:highlight>
                  <a:srgbClr val="FFFFFF"/>
                </a:highlight>
              </a:rPr>
              <a:t>Mean Train R^2 Score: 0.9999453753696714</a:t>
            </a:r>
            <a:endParaRPr sz="2550">
              <a:solidFill>
                <a:schemeClr val="dk1"/>
              </a:solidFill>
              <a:highlight>
                <a:srgbClr val="FFFFFF"/>
              </a:highlight>
            </a:endParaRPr>
          </a:p>
          <a:p>
            <a:pPr indent="0" lvl="0" marL="0" marR="0" rtl="0" algn="l">
              <a:lnSpc>
                <a:spcPct val="100000"/>
              </a:lnSpc>
              <a:spcBef>
                <a:spcPts val="0"/>
              </a:spcBef>
              <a:spcAft>
                <a:spcPts val="0"/>
              </a:spcAft>
              <a:buNone/>
            </a:pPr>
            <a:r>
              <a:rPr lang="en-US" sz="2550">
                <a:solidFill>
                  <a:schemeClr val="dk1"/>
                </a:solidFill>
                <a:highlight>
                  <a:srgbClr val="FFFFFF"/>
                </a:highlight>
              </a:rPr>
              <a:t>Mean Test R^2 Score: 0.8424325755344404</a:t>
            </a:r>
            <a:endParaRPr sz="2550">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US" sz="2550">
                <a:solidFill>
                  <a:schemeClr val="dk1"/>
                </a:solidFill>
                <a:highlight>
                  <a:srgbClr val="FFFFFF"/>
                </a:highlight>
              </a:rPr>
              <a:t>Final test sample score: 0.8873644427779019</a:t>
            </a:r>
            <a:endParaRPr sz="2550">
              <a:solidFill>
                <a:schemeClr val="dk1"/>
              </a:solidFill>
              <a:highlight>
                <a:srgbClr val="FFFFFF"/>
              </a:highlight>
            </a:endParaRPr>
          </a:p>
          <a:p>
            <a:pPr indent="0" lvl="0" marL="0" marR="0" rtl="0" algn="l">
              <a:lnSpc>
                <a:spcPct val="100000"/>
              </a:lnSpc>
              <a:spcBef>
                <a:spcPts val="0"/>
              </a:spcBef>
              <a:spcAft>
                <a:spcPts val="0"/>
              </a:spcAft>
              <a:buNone/>
            </a:pPr>
            <a:r>
              <a:t/>
            </a:r>
            <a:endParaRPr sz="2250">
              <a:solidFill>
                <a:schemeClr val="dk1"/>
              </a:solidFill>
              <a:highlight>
                <a:srgbClr val="FFFFFF"/>
              </a:highligh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g2cd32826699_0_416"/>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333" name="Google Shape;333;g2cd32826699_0_416"/>
          <p:cNvSpPr txBox="1"/>
          <p:nvPr/>
        </p:nvSpPr>
        <p:spPr>
          <a:xfrm>
            <a:off x="265789" y="697436"/>
            <a:ext cx="17180100" cy="492600"/>
          </a:xfrm>
          <a:prstGeom prst="rect">
            <a:avLst/>
          </a:prstGeom>
          <a:noFill/>
          <a:ln>
            <a:noFill/>
          </a:ln>
        </p:spPr>
        <p:txBody>
          <a:bodyPr anchorCtr="0" anchor="t" bIns="0" lIns="0" spcFirstLastPara="1" rIns="0" wrap="square" tIns="0">
            <a:spAutoFit/>
          </a:bodyPr>
          <a:lstStyle/>
          <a:p>
            <a:pPr indent="0" lvl="0" marL="0" marR="0" rtl="0" algn="l">
              <a:lnSpc>
                <a:spcPct val="119991"/>
              </a:lnSpc>
              <a:spcBef>
                <a:spcPts val="0"/>
              </a:spcBef>
              <a:spcAft>
                <a:spcPts val="0"/>
              </a:spcAft>
              <a:buNone/>
            </a:pPr>
            <a:r>
              <a:t/>
            </a:r>
            <a:endParaRPr b="0" i="0" sz="3200" u="none" cap="none" strike="noStrike">
              <a:solidFill>
                <a:srgbClr val="000000"/>
              </a:solidFill>
              <a:latin typeface="Arial"/>
              <a:ea typeface="Arial"/>
              <a:cs typeface="Arial"/>
              <a:sym typeface="Arial"/>
            </a:endParaRPr>
          </a:p>
        </p:txBody>
      </p:sp>
      <p:sp>
        <p:nvSpPr>
          <p:cNvPr id="334" name="Google Shape;334;g2cd32826699_0_416"/>
          <p:cNvSpPr/>
          <p:nvPr/>
        </p:nvSpPr>
        <p:spPr>
          <a:xfrm>
            <a:off x="782624" y="1636051"/>
            <a:ext cx="1137000" cy="157200"/>
          </a:xfrm>
          <a:prstGeom prst="rect">
            <a:avLst/>
          </a:prstGeom>
          <a:solidFill>
            <a:srgbClr val="00347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g2cd32826699_0_416"/>
          <p:cNvSpPr/>
          <p:nvPr/>
        </p:nvSpPr>
        <p:spPr>
          <a:xfrm>
            <a:off x="0" y="9378186"/>
            <a:ext cx="18288000" cy="908700"/>
          </a:xfrm>
          <a:prstGeom prst="rect">
            <a:avLst/>
          </a:prstGeom>
          <a:solidFill>
            <a:srgbClr val="00347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 name="Google Shape;336;g2cd32826699_0_416"/>
          <p:cNvSpPr txBox="1"/>
          <p:nvPr/>
        </p:nvSpPr>
        <p:spPr>
          <a:xfrm>
            <a:off x="782625" y="1900950"/>
            <a:ext cx="16439700" cy="1077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700"/>
              <a:buFont typeface="Arial"/>
              <a:buNone/>
            </a:pPr>
            <a:r>
              <a:rPr b="1" lang="en-US" sz="2900">
                <a:latin typeface="Calibri"/>
                <a:ea typeface="Calibri"/>
                <a:cs typeface="Calibri"/>
                <a:sym typeface="Calibri"/>
              </a:rPr>
              <a:t>12</a:t>
            </a:r>
            <a:r>
              <a:rPr b="1" lang="en-US" sz="2900">
                <a:latin typeface="Calibri"/>
                <a:ea typeface="Calibri"/>
                <a:cs typeface="Calibri"/>
                <a:sym typeface="Calibri"/>
              </a:rPr>
              <a:t>.</a:t>
            </a:r>
            <a:r>
              <a:rPr b="1" lang="en-US" sz="2900">
                <a:latin typeface="Calibri"/>
                <a:ea typeface="Calibri"/>
                <a:cs typeface="Calibri"/>
                <a:sym typeface="Calibri"/>
              </a:rPr>
              <a:t>Gradient Boosting Regressor</a:t>
            </a:r>
            <a:endParaRPr b="1" sz="1650">
              <a:solidFill>
                <a:schemeClr val="dk1"/>
              </a:solidFill>
              <a:highlight>
                <a:srgbClr val="FFFFFF"/>
              </a:highlight>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1700"/>
              <a:buFont typeface="Arial"/>
              <a:buNone/>
            </a:pPr>
            <a:r>
              <a:t/>
            </a:r>
            <a:endParaRPr b="1" sz="2900">
              <a:latin typeface="Calibri"/>
              <a:ea typeface="Calibri"/>
              <a:cs typeface="Calibri"/>
              <a:sym typeface="Calibri"/>
            </a:endParaRPr>
          </a:p>
        </p:txBody>
      </p:sp>
      <p:sp>
        <p:nvSpPr>
          <p:cNvPr id="337" name="Google Shape;337;g2cd32826699_0_416"/>
          <p:cNvSpPr txBox="1"/>
          <p:nvPr/>
        </p:nvSpPr>
        <p:spPr>
          <a:xfrm>
            <a:off x="265789" y="697436"/>
            <a:ext cx="17180100" cy="615600"/>
          </a:xfrm>
          <a:prstGeom prst="rect">
            <a:avLst/>
          </a:prstGeom>
          <a:noFill/>
          <a:ln>
            <a:noFill/>
          </a:ln>
        </p:spPr>
        <p:txBody>
          <a:bodyPr anchorCtr="0" anchor="t" bIns="0" lIns="0" spcFirstLastPara="1" rIns="0" wrap="square" tIns="0">
            <a:spAutoFit/>
          </a:bodyPr>
          <a:lstStyle/>
          <a:p>
            <a:pPr indent="0" lvl="0" marL="0" marR="0" rtl="0" algn="l">
              <a:lnSpc>
                <a:spcPct val="119991"/>
              </a:lnSpc>
              <a:spcBef>
                <a:spcPts val="0"/>
              </a:spcBef>
              <a:spcAft>
                <a:spcPts val="0"/>
              </a:spcAft>
              <a:buNone/>
            </a:pPr>
            <a:r>
              <a:rPr b="1" lang="en-US" sz="4000"/>
              <a:t>Models Performance</a:t>
            </a:r>
            <a:endParaRPr b="1" i="0" sz="4000" u="none" cap="none" strike="noStrike">
              <a:solidFill>
                <a:srgbClr val="000000"/>
              </a:solidFill>
            </a:endParaRPr>
          </a:p>
        </p:txBody>
      </p:sp>
      <p:sp>
        <p:nvSpPr>
          <p:cNvPr id="338" name="Google Shape;338;g2cd32826699_0_416"/>
          <p:cNvSpPr txBox="1"/>
          <p:nvPr/>
        </p:nvSpPr>
        <p:spPr>
          <a:xfrm>
            <a:off x="782625" y="2531000"/>
            <a:ext cx="10792500" cy="3302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250">
                <a:solidFill>
                  <a:schemeClr val="dk1"/>
                </a:solidFill>
                <a:highlight>
                  <a:srgbClr val="FFFFFF"/>
                </a:highlight>
              </a:rPr>
              <a:t>Small Features</a:t>
            </a:r>
            <a:endParaRPr b="1" sz="2250">
              <a:solidFill>
                <a:schemeClr val="dk1"/>
              </a:solidFill>
              <a:highlight>
                <a:srgbClr val="FFFFFF"/>
              </a:highlight>
            </a:endParaRPr>
          </a:p>
          <a:p>
            <a:pPr indent="0" lvl="0" marL="0" rtl="0" algn="l">
              <a:lnSpc>
                <a:spcPct val="115000"/>
              </a:lnSpc>
              <a:spcBef>
                <a:spcPts val="0"/>
              </a:spcBef>
              <a:spcAft>
                <a:spcPts val="0"/>
              </a:spcAft>
              <a:buNone/>
            </a:pPr>
            <a:r>
              <a:rPr lang="en-US" sz="2250">
                <a:solidFill>
                  <a:schemeClr val="dk1"/>
                </a:solidFill>
                <a:highlight>
                  <a:srgbClr val="FFFFFF"/>
                </a:highlight>
              </a:rPr>
              <a:t>Best parameters: {'learning_rate': 0.1, 'max_depth': 2, 'n_estimators': 200}</a:t>
            </a:r>
            <a:endParaRPr sz="2250">
              <a:solidFill>
                <a:schemeClr val="dk1"/>
              </a:solidFill>
              <a:highlight>
                <a:srgbClr val="FFFFFF"/>
              </a:highlight>
            </a:endParaRPr>
          </a:p>
          <a:p>
            <a:pPr indent="0" lvl="0" marL="0" rtl="0" algn="l">
              <a:lnSpc>
                <a:spcPct val="115000"/>
              </a:lnSpc>
              <a:spcBef>
                <a:spcPts val="0"/>
              </a:spcBef>
              <a:spcAft>
                <a:spcPts val="0"/>
              </a:spcAft>
              <a:buNone/>
            </a:pPr>
            <a:r>
              <a:rPr lang="en-US" sz="2250">
                <a:solidFill>
                  <a:schemeClr val="dk1"/>
                </a:solidFill>
                <a:highlight>
                  <a:srgbClr val="FFFFFF"/>
                </a:highlight>
              </a:rPr>
              <a:t>best model: GradientBoostingRegressor(max_depth=2, n_estimators=200, random_state=42)</a:t>
            </a:r>
            <a:endParaRPr sz="2250">
              <a:solidFill>
                <a:schemeClr val="dk1"/>
              </a:solidFill>
              <a:highlight>
                <a:srgbClr val="FFFFFF"/>
              </a:highlight>
            </a:endParaRPr>
          </a:p>
          <a:p>
            <a:pPr indent="0" lvl="0" marL="0" rtl="0" algn="l">
              <a:lnSpc>
                <a:spcPct val="115000"/>
              </a:lnSpc>
              <a:spcBef>
                <a:spcPts val="0"/>
              </a:spcBef>
              <a:spcAft>
                <a:spcPts val="0"/>
              </a:spcAft>
              <a:buNone/>
            </a:pPr>
            <a:r>
              <a:rPr lang="en-US" sz="2250">
                <a:solidFill>
                  <a:schemeClr val="dk1"/>
                </a:solidFill>
                <a:highlight>
                  <a:srgbClr val="FFFFFF"/>
                </a:highlight>
              </a:rPr>
              <a:t>Best cross-validation score: 0.871</a:t>
            </a:r>
            <a:endParaRPr sz="2250">
              <a:solidFill>
                <a:schemeClr val="dk1"/>
              </a:solidFill>
              <a:highlight>
                <a:srgbClr val="FFFFFF"/>
              </a:highlight>
            </a:endParaRPr>
          </a:p>
          <a:p>
            <a:pPr indent="0" lvl="0" marL="0" rtl="0" algn="l">
              <a:lnSpc>
                <a:spcPct val="115000"/>
              </a:lnSpc>
              <a:spcBef>
                <a:spcPts val="0"/>
              </a:spcBef>
              <a:spcAft>
                <a:spcPts val="0"/>
              </a:spcAft>
              <a:buNone/>
            </a:pPr>
            <a:r>
              <a:rPr lang="en-US" sz="2250">
                <a:solidFill>
                  <a:schemeClr val="dk1"/>
                </a:solidFill>
                <a:highlight>
                  <a:srgbClr val="FFFFFF"/>
                </a:highlight>
              </a:rPr>
              <a:t>Final test sample score: 0.8931600587461638</a:t>
            </a:r>
            <a:endParaRPr sz="2250">
              <a:solidFill>
                <a:schemeClr val="dk1"/>
              </a:solidFill>
              <a:highlight>
                <a:srgbClr val="FFFFFF"/>
              </a:highlight>
            </a:endParaRPr>
          </a:p>
          <a:p>
            <a:pPr indent="0" lvl="0" marL="0" rtl="0" algn="l">
              <a:lnSpc>
                <a:spcPct val="115000"/>
              </a:lnSpc>
              <a:spcBef>
                <a:spcPts val="0"/>
              </a:spcBef>
              <a:spcAft>
                <a:spcPts val="0"/>
              </a:spcAft>
              <a:buNone/>
            </a:pPr>
            <a:r>
              <a:t/>
            </a:r>
            <a:endParaRPr sz="2450">
              <a:solidFill>
                <a:schemeClr val="dk1"/>
              </a:solidFill>
              <a:highlight>
                <a:srgbClr val="FFFFFF"/>
              </a:highlight>
            </a:endParaRPr>
          </a:p>
          <a:p>
            <a:pPr indent="0" lvl="0" marL="0" rtl="0" algn="l">
              <a:lnSpc>
                <a:spcPct val="115000"/>
              </a:lnSpc>
              <a:spcBef>
                <a:spcPts val="0"/>
              </a:spcBef>
              <a:spcAft>
                <a:spcPts val="0"/>
              </a:spcAft>
              <a:buNone/>
            </a:pPr>
            <a:r>
              <a:t/>
            </a:r>
            <a:endParaRPr sz="2250">
              <a:solidFill>
                <a:schemeClr val="dk1"/>
              </a:solidFill>
              <a:highlight>
                <a:srgbClr val="FFFFFF"/>
              </a:highlight>
            </a:endParaRPr>
          </a:p>
        </p:txBody>
      </p:sp>
      <p:sp>
        <p:nvSpPr>
          <p:cNvPr id="339" name="Google Shape;339;g2cd32826699_0_416"/>
          <p:cNvSpPr txBox="1"/>
          <p:nvPr/>
        </p:nvSpPr>
        <p:spPr>
          <a:xfrm>
            <a:off x="782625" y="5122275"/>
            <a:ext cx="12137700" cy="3320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en-US" sz="2250">
                <a:solidFill>
                  <a:schemeClr val="dk1"/>
                </a:solidFill>
                <a:highlight>
                  <a:srgbClr val="FFFFFF"/>
                </a:highlight>
              </a:rPr>
              <a:t>Large Features</a:t>
            </a:r>
            <a:endParaRPr b="1" sz="2250">
              <a:solidFill>
                <a:schemeClr val="dk1"/>
              </a:solidFill>
              <a:highlight>
                <a:srgbClr val="FFFFFF"/>
              </a:highlight>
            </a:endParaRPr>
          </a:p>
          <a:p>
            <a:pPr indent="0" lvl="0" marL="0" rtl="0" algn="l">
              <a:lnSpc>
                <a:spcPct val="115000"/>
              </a:lnSpc>
              <a:spcBef>
                <a:spcPts val="0"/>
              </a:spcBef>
              <a:spcAft>
                <a:spcPts val="0"/>
              </a:spcAft>
              <a:buNone/>
            </a:pPr>
            <a:r>
              <a:rPr lang="en-US" sz="2250">
                <a:solidFill>
                  <a:schemeClr val="dk1"/>
                </a:solidFill>
                <a:highlight>
                  <a:srgbClr val="FFFFFF"/>
                </a:highlight>
              </a:rPr>
              <a:t>Best parameters: {'learning_rate': 0.05, 'max_depth': 3, 'n_estimators': 200}</a:t>
            </a:r>
            <a:endParaRPr sz="2250">
              <a:solidFill>
                <a:schemeClr val="dk1"/>
              </a:solidFill>
              <a:highlight>
                <a:srgbClr val="FFFFFF"/>
              </a:highlight>
            </a:endParaRPr>
          </a:p>
          <a:p>
            <a:pPr indent="0" lvl="0" marL="0" rtl="0" algn="l">
              <a:lnSpc>
                <a:spcPct val="115000"/>
              </a:lnSpc>
              <a:spcBef>
                <a:spcPts val="0"/>
              </a:spcBef>
              <a:spcAft>
                <a:spcPts val="0"/>
              </a:spcAft>
              <a:buNone/>
            </a:pPr>
            <a:r>
              <a:rPr lang="en-US" sz="2250">
                <a:solidFill>
                  <a:schemeClr val="dk1"/>
                </a:solidFill>
                <a:highlight>
                  <a:srgbClr val="FFFFFF"/>
                </a:highlight>
              </a:rPr>
              <a:t>best model: GradientBoostingRegressor(learning_rate=0.05, n_estimators=200, random_state=42)</a:t>
            </a:r>
            <a:endParaRPr sz="2250">
              <a:solidFill>
                <a:schemeClr val="dk1"/>
              </a:solidFill>
              <a:highlight>
                <a:srgbClr val="FFFFFF"/>
              </a:highlight>
            </a:endParaRPr>
          </a:p>
          <a:p>
            <a:pPr indent="0" lvl="0" marL="0" rtl="0" algn="l">
              <a:lnSpc>
                <a:spcPct val="115000"/>
              </a:lnSpc>
              <a:spcBef>
                <a:spcPts val="0"/>
              </a:spcBef>
              <a:spcAft>
                <a:spcPts val="0"/>
              </a:spcAft>
              <a:buNone/>
            </a:pPr>
            <a:r>
              <a:rPr lang="en-US" sz="2250">
                <a:solidFill>
                  <a:schemeClr val="dk1"/>
                </a:solidFill>
                <a:highlight>
                  <a:srgbClr val="FFFFFF"/>
                </a:highlight>
              </a:rPr>
              <a:t>Best cross-validation score: 0.870</a:t>
            </a:r>
            <a:endParaRPr sz="2250">
              <a:solidFill>
                <a:schemeClr val="dk1"/>
              </a:solidFill>
              <a:highlight>
                <a:srgbClr val="FFFFFF"/>
              </a:highlight>
            </a:endParaRPr>
          </a:p>
          <a:p>
            <a:pPr indent="0" lvl="0" marL="0" rtl="0" algn="l">
              <a:lnSpc>
                <a:spcPct val="115000"/>
              </a:lnSpc>
              <a:spcBef>
                <a:spcPts val="0"/>
              </a:spcBef>
              <a:spcAft>
                <a:spcPts val="0"/>
              </a:spcAft>
              <a:buNone/>
            </a:pPr>
            <a:r>
              <a:rPr lang="en-US" sz="2250">
                <a:solidFill>
                  <a:schemeClr val="dk1"/>
                </a:solidFill>
                <a:highlight>
                  <a:srgbClr val="FFFFFF"/>
                </a:highlight>
              </a:rPr>
              <a:t>Final test sample score: 0.902420934571331</a:t>
            </a:r>
            <a:endParaRPr sz="2250">
              <a:solidFill>
                <a:schemeClr val="dk1"/>
              </a:solidFill>
              <a:highlight>
                <a:srgbClr val="FFFFFF"/>
              </a:highlight>
            </a:endParaRPr>
          </a:p>
          <a:p>
            <a:pPr indent="0" lvl="0" marL="0" rtl="0" algn="l">
              <a:lnSpc>
                <a:spcPct val="115000"/>
              </a:lnSpc>
              <a:spcBef>
                <a:spcPts val="0"/>
              </a:spcBef>
              <a:spcAft>
                <a:spcPts val="0"/>
              </a:spcAft>
              <a:buNone/>
            </a:pPr>
            <a:r>
              <a:t/>
            </a:r>
            <a:endParaRPr sz="2550">
              <a:solidFill>
                <a:schemeClr val="dk1"/>
              </a:solidFill>
              <a:highlight>
                <a:srgbClr val="FFFFFF"/>
              </a:highlight>
            </a:endParaRPr>
          </a:p>
          <a:p>
            <a:pPr indent="0" lvl="0" marL="0" marR="0" rtl="0" algn="l">
              <a:lnSpc>
                <a:spcPct val="100000"/>
              </a:lnSpc>
              <a:spcBef>
                <a:spcPts val="0"/>
              </a:spcBef>
              <a:spcAft>
                <a:spcPts val="0"/>
              </a:spcAft>
              <a:buNone/>
            </a:pPr>
            <a:r>
              <a:t/>
            </a:r>
            <a:endParaRPr sz="2250">
              <a:solidFill>
                <a:schemeClr val="dk1"/>
              </a:solidFill>
              <a:highlight>
                <a:srgbClr val="FFFFFF"/>
              </a:highlight>
            </a:endParaRPr>
          </a:p>
        </p:txBody>
      </p:sp>
      <p:sp>
        <p:nvSpPr>
          <p:cNvPr id="340" name="Google Shape;340;g2cd32826699_0_416"/>
          <p:cNvSpPr txBox="1"/>
          <p:nvPr/>
        </p:nvSpPr>
        <p:spPr>
          <a:xfrm>
            <a:off x="636000" y="7511163"/>
            <a:ext cx="16439700" cy="1821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700"/>
              <a:buFont typeface="Arial"/>
              <a:buNone/>
            </a:pPr>
            <a:r>
              <a:rPr b="1" lang="en-US" sz="2900">
                <a:latin typeface="Calibri"/>
                <a:ea typeface="Calibri"/>
                <a:cs typeface="Calibri"/>
                <a:sym typeface="Calibri"/>
              </a:rPr>
              <a:t>13</a:t>
            </a:r>
            <a:r>
              <a:rPr b="1" lang="en-US" sz="2900">
                <a:latin typeface="Calibri"/>
                <a:ea typeface="Calibri"/>
                <a:cs typeface="Calibri"/>
                <a:sym typeface="Calibri"/>
              </a:rPr>
              <a:t>.</a:t>
            </a:r>
            <a:r>
              <a:rPr b="1" lang="en-US" sz="2900">
                <a:latin typeface="Calibri"/>
                <a:ea typeface="Calibri"/>
                <a:cs typeface="Calibri"/>
                <a:sym typeface="Calibri"/>
              </a:rPr>
              <a:t>StackingRegressor(random_forest,svr,ridge)</a:t>
            </a:r>
            <a:endParaRPr b="1" sz="1650">
              <a:solidFill>
                <a:schemeClr val="dk1"/>
              </a:solidFill>
              <a:highlight>
                <a:srgbClr val="FFFFFF"/>
              </a:highlight>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rPr lang="en-US" sz="2250">
                <a:solidFill>
                  <a:schemeClr val="dk1"/>
                </a:solidFill>
                <a:highlight>
                  <a:srgbClr val="FFFFFF"/>
                </a:highlight>
              </a:rPr>
              <a:t>Small: Final test sample score: 0.9028396663763525</a:t>
            </a:r>
            <a:endParaRPr sz="2250">
              <a:solidFill>
                <a:schemeClr val="dk1"/>
              </a:solidFill>
              <a:highlight>
                <a:srgbClr val="FFFFFF"/>
              </a:highlight>
            </a:endParaRPr>
          </a:p>
          <a:p>
            <a:pPr indent="0" lvl="0" marL="0" marR="0" rtl="0" algn="l">
              <a:lnSpc>
                <a:spcPct val="100000"/>
              </a:lnSpc>
              <a:spcBef>
                <a:spcPts val="0"/>
              </a:spcBef>
              <a:spcAft>
                <a:spcPts val="0"/>
              </a:spcAft>
              <a:buClr>
                <a:srgbClr val="000000"/>
              </a:buClr>
              <a:buSzPts val="1700"/>
              <a:buFont typeface="Arial"/>
              <a:buNone/>
            </a:pPr>
            <a:r>
              <a:rPr lang="en-US" sz="2250">
                <a:latin typeface="Calibri"/>
                <a:ea typeface="Calibri"/>
                <a:cs typeface="Calibri"/>
                <a:sym typeface="Calibri"/>
              </a:rPr>
              <a:t>Large:</a:t>
            </a:r>
            <a:r>
              <a:rPr lang="en-US" sz="2250">
                <a:solidFill>
                  <a:schemeClr val="dk1"/>
                </a:solidFill>
                <a:highlight>
                  <a:srgbClr val="FFFFFF"/>
                </a:highlight>
              </a:rPr>
              <a:t>Final test sample score: 0.9010305564982765</a:t>
            </a:r>
            <a:endParaRPr sz="2250">
              <a:solidFill>
                <a:schemeClr val="dk1"/>
              </a:solidFill>
              <a:highlight>
                <a:srgbClr val="FFFFFF"/>
              </a:highlight>
            </a:endParaRPr>
          </a:p>
          <a:p>
            <a:pPr indent="0" lvl="0" marL="0" marR="0" rtl="0" algn="l">
              <a:lnSpc>
                <a:spcPct val="100000"/>
              </a:lnSpc>
              <a:spcBef>
                <a:spcPts val="0"/>
              </a:spcBef>
              <a:spcAft>
                <a:spcPts val="0"/>
              </a:spcAft>
              <a:buClr>
                <a:srgbClr val="000000"/>
              </a:buClr>
              <a:buSzPts val="1700"/>
              <a:buFont typeface="Arial"/>
              <a:buNone/>
            </a:pPr>
            <a:r>
              <a:t/>
            </a:r>
            <a:endParaRPr b="1" sz="2900">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g2cd32826699_0_4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346" name="Google Shape;346;g2cd32826699_0_40"/>
          <p:cNvSpPr txBox="1"/>
          <p:nvPr/>
        </p:nvSpPr>
        <p:spPr>
          <a:xfrm>
            <a:off x="265789" y="697436"/>
            <a:ext cx="17180100" cy="492600"/>
          </a:xfrm>
          <a:prstGeom prst="rect">
            <a:avLst/>
          </a:prstGeom>
          <a:noFill/>
          <a:ln>
            <a:noFill/>
          </a:ln>
        </p:spPr>
        <p:txBody>
          <a:bodyPr anchorCtr="0" anchor="t" bIns="0" lIns="0" spcFirstLastPara="1" rIns="0" wrap="square" tIns="0">
            <a:spAutoFit/>
          </a:bodyPr>
          <a:lstStyle/>
          <a:p>
            <a:pPr indent="0" lvl="0" marL="0" marR="0" rtl="0" algn="l">
              <a:lnSpc>
                <a:spcPct val="119991"/>
              </a:lnSpc>
              <a:spcBef>
                <a:spcPts val="0"/>
              </a:spcBef>
              <a:spcAft>
                <a:spcPts val="0"/>
              </a:spcAft>
              <a:buNone/>
            </a:pPr>
            <a:r>
              <a:t/>
            </a:r>
            <a:endParaRPr b="0" i="0" sz="3200" u="none" cap="none" strike="noStrike">
              <a:solidFill>
                <a:srgbClr val="000000"/>
              </a:solidFill>
              <a:latin typeface="Arial"/>
              <a:ea typeface="Arial"/>
              <a:cs typeface="Arial"/>
              <a:sym typeface="Arial"/>
            </a:endParaRPr>
          </a:p>
        </p:txBody>
      </p:sp>
      <p:sp>
        <p:nvSpPr>
          <p:cNvPr id="347" name="Google Shape;347;g2cd32826699_0_40"/>
          <p:cNvSpPr/>
          <p:nvPr/>
        </p:nvSpPr>
        <p:spPr>
          <a:xfrm>
            <a:off x="357649" y="1108501"/>
            <a:ext cx="1137000" cy="157200"/>
          </a:xfrm>
          <a:prstGeom prst="rect">
            <a:avLst/>
          </a:prstGeom>
          <a:solidFill>
            <a:srgbClr val="00347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 name="Google Shape;348;g2cd32826699_0_40"/>
          <p:cNvSpPr/>
          <p:nvPr/>
        </p:nvSpPr>
        <p:spPr>
          <a:xfrm>
            <a:off x="0" y="9378186"/>
            <a:ext cx="18288000" cy="908700"/>
          </a:xfrm>
          <a:prstGeom prst="rect">
            <a:avLst/>
          </a:prstGeom>
          <a:solidFill>
            <a:srgbClr val="00347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 name="Google Shape;349;g2cd32826699_0_40"/>
          <p:cNvSpPr txBox="1"/>
          <p:nvPr/>
        </p:nvSpPr>
        <p:spPr>
          <a:xfrm>
            <a:off x="782625" y="1900950"/>
            <a:ext cx="16439700" cy="969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t/>
            </a:r>
            <a:endParaRPr b="0" i="0" sz="17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rgbClr val="000000"/>
              </a:solidFill>
              <a:latin typeface="Calibri"/>
              <a:ea typeface="Calibri"/>
              <a:cs typeface="Calibri"/>
              <a:sym typeface="Calibri"/>
            </a:endParaRPr>
          </a:p>
        </p:txBody>
      </p:sp>
      <p:sp>
        <p:nvSpPr>
          <p:cNvPr id="350" name="Google Shape;350;g2cd32826699_0_40"/>
          <p:cNvSpPr txBox="1"/>
          <p:nvPr/>
        </p:nvSpPr>
        <p:spPr>
          <a:xfrm>
            <a:off x="148539" y="395661"/>
            <a:ext cx="17180100" cy="615600"/>
          </a:xfrm>
          <a:prstGeom prst="rect">
            <a:avLst/>
          </a:prstGeom>
          <a:noFill/>
          <a:ln>
            <a:noFill/>
          </a:ln>
        </p:spPr>
        <p:txBody>
          <a:bodyPr anchorCtr="0" anchor="t" bIns="0" lIns="0" spcFirstLastPara="1" rIns="0" wrap="square" tIns="0">
            <a:spAutoFit/>
          </a:bodyPr>
          <a:lstStyle/>
          <a:p>
            <a:pPr indent="0" lvl="0" marL="0" marR="0" rtl="0" algn="l">
              <a:lnSpc>
                <a:spcPct val="119991"/>
              </a:lnSpc>
              <a:spcBef>
                <a:spcPts val="0"/>
              </a:spcBef>
              <a:spcAft>
                <a:spcPts val="0"/>
              </a:spcAft>
              <a:buNone/>
            </a:pPr>
            <a:r>
              <a:rPr b="1" lang="en-US" sz="4000"/>
              <a:t>Models </a:t>
            </a:r>
            <a:r>
              <a:rPr b="1" lang="en-US" sz="4000"/>
              <a:t>Performance</a:t>
            </a:r>
            <a:r>
              <a:rPr b="1" lang="en-US" sz="4000"/>
              <a:t> Summary</a:t>
            </a:r>
            <a:endParaRPr b="1" i="0" sz="4000" u="none" cap="none" strike="noStrike">
              <a:solidFill>
                <a:srgbClr val="000000"/>
              </a:solidFill>
            </a:endParaRPr>
          </a:p>
        </p:txBody>
      </p:sp>
      <p:pic>
        <p:nvPicPr>
          <p:cNvPr id="351" name="Google Shape;351;g2cd32826699_0_40"/>
          <p:cNvPicPr preferRelativeResize="0"/>
          <p:nvPr/>
        </p:nvPicPr>
        <p:blipFill>
          <a:blip r:embed="rId3">
            <a:alphaModFix/>
          </a:blip>
          <a:stretch>
            <a:fillRect/>
          </a:stretch>
        </p:blipFill>
        <p:spPr>
          <a:xfrm>
            <a:off x="1061013" y="1265700"/>
            <a:ext cx="15589673" cy="752962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g2cd32826699_0_52"/>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357" name="Google Shape;357;g2cd32826699_0_52"/>
          <p:cNvSpPr txBox="1"/>
          <p:nvPr/>
        </p:nvSpPr>
        <p:spPr>
          <a:xfrm>
            <a:off x="265789" y="697436"/>
            <a:ext cx="17180100" cy="492600"/>
          </a:xfrm>
          <a:prstGeom prst="rect">
            <a:avLst/>
          </a:prstGeom>
          <a:noFill/>
          <a:ln>
            <a:noFill/>
          </a:ln>
        </p:spPr>
        <p:txBody>
          <a:bodyPr anchorCtr="0" anchor="t" bIns="0" lIns="0" spcFirstLastPara="1" rIns="0" wrap="square" tIns="0">
            <a:spAutoFit/>
          </a:bodyPr>
          <a:lstStyle/>
          <a:p>
            <a:pPr indent="0" lvl="0" marL="0" marR="0" rtl="0" algn="l">
              <a:lnSpc>
                <a:spcPct val="119991"/>
              </a:lnSpc>
              <a:spcBef>
                <a:spcPts val="0"/>
              </a:spcBef>
              <a:spcAft>
                <a:spcPts val="0"/>
              </a:spcAft>
              <a:buNone/>
            </a:pPr>
            <a:r>
              <a:t/>
            </a:r>
            <a:endParaRPr b="0" i="0" sz="3200" u="none" cap="none" strike="noStrike">
              <a:solidFill>
                <a:srgbClr val="000000"/>
              </a:solidFill>
              <a:latin typeface="Arial"/>
              <a:ea typeface="Arial"/>
              <a:cs typeface="Arial"/>
              <a:sym typeface="Arial"/>
            </a:endParaRPr>
          </a:p>
        </p:txBody>
      </p:sp>
      <p:sp>
        <p:nvSpPr>
          <p:cNvPr id="358" name="Google Shape;358;g2cd32826699_0_52"/>
          <p:cNvSpPr/>
          <p:nvPr/>
        </p:nvSpPr>
        <p:spPr>
          <a:xfrm>
            <a:off x="782624" y="1636051"/>
            <a:ext cx="1137000" cy="157200"/>
          </a:xfrm>
          <a:prstGeom prst="rect">
            <a:avLst/>
          </a:prstGeom>
          <a:solidFill>
            <a:srgbClr val="00347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 name="Google Shape;359;g2cd32826699_0_52"/>
          <p:cNvSpPr/>
          <p:nvPr/>
        </p:nvSpPr>
        <p:spPr>
          <a:xfrm>
            <a:off x="0" y="9378186"/>
            <a:ext cx="18288000" cy="908700"/>
          </a:xfrm>
          <a:prstGeom prst="rect">
            <a:avLst/>
          </a:prstGeom>
          <a:solidFill>
            <a:srgbClr val="00347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 name="Google Shape;360;g2cd32826699_0_52"/>
          <p:cNvSpPr txBox="1"/>
          <p:nvPr/>
        </p:nvSpPr>
        <p:spPr>
          <a:xfrm>
            <a:off x="782625" y="1900950"/>
            <a:ext cx="16439700" cy="3386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700"/>
              <a:buFont typeface="Arial"/>
              <a:buNone/>
            </a:pPr>
            <a:r>
              <a:rPr lang="en-US" sz="2600">
                <a:latin typeface="Calibri"/>
                <a:ea typeface="Calibri"/>
                <a:cs typeface="Calibri"/>
                <a:sym typeface="Calibri"/>
              </a:rPr>
              <a:t>1. Select </a:t>
            </a:r>
            <a:r>
              <a:rPr b="1" lang="en-US" sz="2600">
                <a:latin typeface="Calibri"/>
                <a:ea typeface="Calibri"/>
                <a:cs typeface="Calibri"/>
                <a:sym typeface="Calibri"/>
              </a:rPr>
              <a:t>small features group </a:t>
            </a:r>
            <a:r>
              <a:rPr lang="en-US" sz="2600">
                <a:latin typeface="Calibri"/>
                <a:ea typeface="Calibri"/>
                <a:cs typeface="Calibri"/>
                <a:sym typeface="Calibri"/>
              </a:rPr>
              <a:t>as selected features (32 features)</a:t>
            </a:r>
            <a:endParaRPr sz="2600">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700"/>
              <a:buFont typeface="Arial"/>
              <a:buNone/>
            </a:pPr>
            <a:r>
              <a:rPr lang="en-US" sz="2600">
                <a:latin typeface="Calibri"/>
                <a:ea typeface="Calibri"/>
                <a:cs typeface="Calibri"/>
                <a:sym typeface="Calibri"/>
              </a:rPr>
              <a:t>'OverallQual', 'GrLivArea', 'GarageCars', 'ExterQual', 'KitchenQual', 'GarageArea', 'BsmtQual', 'FullBath', 'YearBuilt', 'TotalBsmtSF', 'GarageYrBlt', '1stFlrSF', 'GarageType', 'LotFrontage', 'Foundation', 'YearRemodAdd', 'FireplaceQu', 'TotRmsAbvGrd', 'GarageFinish',’'Fireplaces', 'HeatingQC', 'BsmtFinSF1', 'MSZoning', 'OverallCond,  'Neighborhood', '2ndFlrSF', 'MasVnrType', 'HalfBath', 'MasVnrArea', 'Exterior1st', 'LotArea', 'LotShape'</a:t>
            </a:r>
            <a:endParaRPr sz="2600">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700"/>
              <a:buFont typeface="Arial"/>
              <a:buNone/>
            </a:pPr>
            <a:r>
              <a:t/>
            </a:r>
            <a:endParaRPr sz="2600">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700"/>
              <a:buFont typeface="Arial"/>
              <a:buNone/>
            </a:pPr>
            <a:r>
              <a:rPr lang="en-US" sz="2600">
                <a:latin typeface="Calibri"/>
                <a:ea typeface="Calibri"/>
                <a:cs typeface="Calibri"/>
                <a:sym typeface="Calibri"/>
              </a:rPr>
              <a:t>2</a:t>
            </a:r>
            <a:r>
              <a:rPr lang="en-US" sz="2600">
                <a:latin typeface="Calibri"/>
                <a:ea typeface="Calibri"/>
                <a:cs typeface="Calibri"/>
                <a:sym typeface="Calibri"/>
              </a:rPr>
              <a:t>.</a:t>
            </a:r>
            <a:r>
              <a:rPr b="1" lang="en-US" sz="2600">
                <a:latin typeface="Calibri"/>
                <a:ea typeface="Calibri"/>
                <a:cs typeface="Calibri"/>
                <a:sym typeface="Calibri"/>
              </a:rPr>
              <a:t>Data Cleaning: </a:t>
            </a:r>
            <a:r>
              <a:rPr lang="en-US" sz="2600">
                <a:latin typeface="Calibri"/>
                <a:ea typeface="Calibri"/>
                <a:cs typeface="Calibri"/>
                <a:sym typeface="Calibri"/>
              </a:rPr>
              <a:t>same logic with the training data.</a:t>
            </a:r>
            <a:endParaRPr sz="2600">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700"/>
              <a:buFont typeface="Arial"/>
              <a:buNone/>
            </a:pPr>
            <a:r>
              <a:rPr lang="en-US" sz="2600">
                <a:latin typeface="Calibri"/>
                <a:ea typeface="Calibri"/>
                <a:cs typeface="Calibri"/>
                <a:sym typeface="Calibri"/>
              </a:rPr>
              <a:t> </a:t>
            </a:r>
            <a:endParaRPr b="0" i="0" sz="2600" u="none" cap="none" strike="noStrike">
              <a:solidFill>
                <a:srgbClr val="000000"/>
              </a:solidFill>
              <a:latin typeface="Calibri"/>
              <a:ea typeface="Calibri"/>
              <a:cs typeface="Calibri"/>
              <a:sym typeface="Calibri"/>
            </a:endParaRPr>
          </a:p>
        </p:txBody>
      </p:sp>
      <p:sp>
        <p:nvSpPr>
          <p:cNvPr id="361" name="Google Shape;361;g2cd32826699_0_52"/>
          <p:cNvSpPr txBox="1"/>
          <p:nvPr/>
        </p:nvSpPr>
        <p:spPr>
          <a:xfrm>
            <a:off x="265789" y="697436"/>
            <a:ext cx="17180100" cy="615600"/>
          </a:xfrm>
          <a:prstGeom prst="rect">
            <a:avLst/>
          </a:prstGeom>
          <a:noFill/>
          <a:ln>
            <a:noFill/>
          </a:ln>
        </p:spPr>
        <p:txBody>
          <a:bodyPr anchorCtr="0" anchor="t" bIns="0" lIns="0" spcFirstLastPara="1" rIns="0" wrap="square" tIns="0">
            <a:spAutoFit/>
          </a:bodyPr>
          <a:lstStyle/>
          <a:p>
            <a:pPr indent="0" lvl="0" marL="0" marR="0" rtl="0" algn="l">
              <a:lnSpc>
                <a:spcPct val="119991"/>
              </a:lnSpc>
              <a:spcBef>
                <a:spcPts val="0"/>
              </a:spcBef>
              <a:spcAft>
                <a:spcPts val="0"/>
              </a:spcAft>
              <a:buNone/>
            </a:pPr>
            <a:r>
              <a:rPr b="1" lang="en-US" sz="4000"/>
              <a:t>Testing Data Selection &amp; Result</a:t>
            </a:r>
            <a:endParaRPr b="1" i="0" sz="4000" u="none" cap="none" strike="noStrike">
              <a:solidFill>
                <a:srgbClr val="000000"/>
              </a:solidFill>
            </a:endParaRPr>
          </a:p>
        </p:txBody>
      </p:sp>
      <p:pic>
        <p:nvPicPr>
          <p:cNvPr id="362" name="Google Shape;362;g2cd32826699_0_52"/>
          <p:cNvPicPr preferRelativeResize="0"/>
          <p:nvPr/>
        </p:nvPicPr>
        <p:blipFill>
          <a:blip r:embed="rId3">
            <a:alphaModFix/>
          </a:blip>
          <a:stretch>
            <a:fillRect/>
          </a:stretch>
        </p:blipFill>
        <p:spPr>
          <a:xfrm>
            <a:off x="782625" y="4902000"/>
            <a:ext cx="14818126" cy="40734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g2cd32826699_0_281"/>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368" name="Google Shape;368;g2cd32826699_0_281"/>
          <p:cNvSpPr txBox="1"/>
          <p:nvPr/>
        </p:nvSpPr>
        <p:spPr>
          <a:xfrm>
            <a:off x="265789" y="697436"/>
            <a:ext cx="17180100" cy="492600"/>
          </a:xfrm>
          <a:prstGeom prst="rect">
            <a:avLst/>
          </a:prstGeom>
          <a:noFill/>
          <a:ln>
            <a:noFill/>
          </a:ln>
        </p:spPr>
        <p:txBody>
          <a:bodyPr anchorCtr="0" anchor="t" bIns="0" lIns="0" spcFirstLastPara="1" rIns="0" wrap="square" tIns="0">
            <a:spAutoFit/>
          </a:bodyPr>
          <a:lstStyle/>
          <a:p>
            <a:pPr indent="0" lvl="0" marL="0" marR="0" rtl="0" algn="l">
              <a:lnSpc>
                <a:spcPct val="119991"/>
              </a:lnSpc>
              <a:spcBef>
                <a:spcPts val="0"/>
              </a:spcBef>
              <a:spcAft>
                <a:spcPts val="0"/>
              </a:spcAft>
              <a:buNone/>
            </a:pPr>
            <a:r>
              <a:t/>
            </a:r>
            <a:endParaRPr b="0" i="0" sz="3200" u="none" cap="none" strike="noStrike">
              <a:solidFill>
                <a:srgbClr val="000000"/>
              </a:solidFill>
              <a:latin typeface="Arial"/>
              <a:ea typeface="Arial"/>
              <a:cs typeface="Arial"/>
              <a:sym typeface="Arial"/>
            </a:endParaRPr>
          </a:p>
        </p:txBody>
      </p:sp>
      <p:sp>
        <p:nvSpPr>
          <p:cNvPr id="369" name="Google Shape;369;g2cd32826699_0_281"/>
          <p:cNvSpPr/>
          <p:nvPr/>
        </p:nvSpPr>
        <p:spPr>
          <a:xfrm>
            <a:off x="782624" y="1636051"/>
            <a:ext cx="1137000" cy="157200"/>
          </a:xfrm>
          <a:prstGeom prst="rect">
            <a:avLst/>
          </a:prstGeom>
          <a:solidFill>
            <a:srgbClr val="00347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 name="Google Shape;370;g2cd32826699_0_281"/>
          <p:cNvSpPr/>
          <p:nvPr/>
        </p:nvSpPr>
        <p:spPr>
          <a:xfrm>
            <a:off x="0" y="9378186"/>
            <a:ext cx="18288000" cy="908700"/>
          </a:xfrm>
          <a:prstGeom prst="rect">
            <a:avLst/>
          </a:prstGeom>
          <a:solidFill>
            <a:srgbClr val="00347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 name="Google Shape;371;g2cd32826699_0_281"/>
          <p:cNvSpPr txBox="1"/>
          <p:nvPr/>
        </p:nvSpPr>
        <p:spPr>
          <a:xfrm>
            <a:off x="782625" y="1900950"/>
            <a:ext cx="16439700" cy="4556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700"/>
              <a:buFont typeface="Arial"/>
              <a:buNone/>
            </a:pPr>
            <a:r>
              <a:rPr lang="en-US" sz="3600">
                <a:latin typeface="Calibri"/>
                <a:ea typeface="Calibri"/>
                <a:cs typeface="Calibri"/>
                <a:sym typeface="Calibri"/>
              </a:rPr>
              <a:t>3. Final Model Used (with the same pipeline structure)</a:t>
            </a:r>
            <a:endParaRPr sz="3600">
              <a:latin typeface="Calibri"/>
              <a:ea typeface="Calibri"/>
              <a:cs typeface="Calibri"/>
              <a:sym typeface="Calibri"/>
            </a:endParaRPr>
          </a:p>
          <a:p>
            <a:pPr indent="0" lvl="0" marL="0" rtl="0" algn="l">
              <a:spcBef>
                <a:spcPts val="0"/>
              </a:spcBef>
              <a:spcAft>
                <a:spcPts val="0"/>
              </a:spcAft>
              <a:buClr>
                <a:schemeClr val="dk1"/>
              </a:buClr>
              <a:buSzPts val="1700"/>
              <a:buFont typeface="Arial"/>
              <a:buNone/>
            </a:pPr>
            <a:r>
              <a:rPr lang="en-US" sz="3600">
                <a:solidFill>
                  <a:schemeClr val="dk1"/>
                </a:solidFill>
                <a:latin typeface="Calibri"/>
                <a:ea typeface="Calibri"/>
                <a:cs typeface="Calibri"/>
                <a:sym typeface="Calibri"/>
              </a:rPr>
              <a:t>SVR                                            0.15286</a:t>
            </a:r>
            <a:endParaRPr sz="3600">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700"/>
              <a:buFont typeface="Arial"/>
              <a:buNone/>
            </a:pPr>
            <a:r>
              <a:rPr lang="en-US" sz="3600">
                <a:latin typeface="Calibri"/>
                <a:ea typeface="Calibri"/>
                <a:cs typeface="Calibri"/>
                <a:sym typeface="Calibri"/>
              </a:rPr>
              <a:t>Random Forest                        0.15594</a:t>
            </a:r>
            <a:endParaRPr sz="3600">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700"/>
              <a:buFont typeface="Arial"/>
              <a:buNone/>
            </a:pPr>
            <a:r>
              <a:rPr lang="en-US" sz="3600">
                <a:latin typeface="Calibri"/>
                <a:ea typeface="Calibri"/>
                <a:cs typeface="Calibri"/>
                <a:sym typeface="Calibri"/>
              </a:rPr>
              <a:t>Stacking(RF, SVR, Ridge)         0.16525</a:t>
            </a:r>
            <a:endParaRPr sz="3600">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700"/>
              <a:buFont typeface="Arial"/>
              <a:buNone/>
            </a:pPr>
            <a:r>
              <a:rPr lang="en-US" sz="3600">
                <a:latin typeface="Calibri"/>
                <a:ea typeface="Calibri"/>
                <a:cs typeface="Calibri"/>
                <a:sym typeface="Calibri"/>
              </a:rPr>
              <a:t>GradientBoostingRegressor   0.17069</a:t>
            </a:r>
            <a:endParaRPr sz="3600">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700"/>
              <a:buFont typeface="Arial"/>
              <a:buNone/>
            </a:pPr>
            <a:r>
              <a:t/>
            </a:r>
            <a:endParaRPr sz="2600">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700"/>
              <a:buFont typeface="Arial"/>
              <a:buNone/>
            </a:pPr>
            <a:r>
              <a:t/>
            </a:r>
            <a:endParaRPr sz="2600">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700"/>
              <a:buFont typeface="Arial"/>
              <a:buNone/>
            </a:pPr>
            <a:r>
              <a:t/>
            </a:r>
            <a:endParaRPr sz="2600">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700"/>
              <a:buFont typeface="Arial"/>
              <a:buNone/>
            </a:pPr>
            <a:r>
              <a:t/>
            </a:r>
            <a:endParaRPr sz="2600">
              <a:latin typeface="Calibri"/>
              <a:ea typeface="Calibri"/>
              <a:cs typeface="Calibri"/>
              <a:sym typeface="Calibri"/>
            </a:endParaRPr>
          </a:p>
        </p:txBody>
      </p:sp>
      <p:sp>
        <p:nvSpPr>
          <p:cNvPr id="372" name="Google Shape;372;g2cd32826699_0_281"/>
          <p:cNvSpPr txBox="1"/>
          <p:nvPr/>
        </p:nvSpPr>
        <p:spPr>
          <a:xfrm>
            <a:off x="265789" y="697436"/>
            <a:ext cx="17180100" cy="615600"/>
          </a:xfrm>
          <a:prstGeom prst="rect">
            <a:avLst/>
          </a:prstGeom>
          <a:noFill/>
          <a:ln>
            <a:noFill/>
          </a:ln>
        </p:spPr>
        <p:txBody>
          <a:bodyPr anchorCtr="0" anchor="t" bIns="0" lIns="0" spcFirstLastPara="1" rIns="0" wrap="square" tIns="0">
            <a:spAutoFit/>
          </a:bodyPr>
          <a:lstStyle/>
          <a:p>
            <a:pPr indent="0" lvl="0" marL="0" marR="0" rtl="0" algn="l">
              <a:lnSpc>
                <a:spcPct val="119991"/>
              </a:lnSpc>
              <a:spcBef>
                <a:spcPts val="0"/>
              </a:spcBef>
              <a:spcAft>
                <a:spcPts val="0"/>
              </a:spcAft>
              <a:buNone/>
            </a:pPr>
            <a:r>
              <a:rPr b="1" lang="en-US" sz="4000"/>
              <a:t>Testing Data Selection &amp; Result</a:t>
            </a:r>
            <a:endParaRPr b="1" i="0" sz="4000" u="none" cap="none" strike="noStrike">
              <a:solidFill>
                <a:srgbClr val="00000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g2cd32826699_0_436"/>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378" name="Google Shape;378;g2cd32826699_0_436"/>
          <p:cNvSpPr txBox="1"/>
          <p:nvPr/>
        </p:nvSpPr>
        <p:spPr>
          <a:xfrm>
            <a:off x="265789" y="697436"/>
            <a:ext cx="17180100" cy="492600"/>
          </a:xfrm>
          <a:prstGeom prst="rect">
            <a:avLst/>
          </a:prstGeom>
          <a:noFill/>
          <a:ln>
            <a:noFill/>
          </a:ln>
        </p:spPr>
        <p:txBody>
          <a:bodyPr anchorCtr="0" anchor="t" bIns="0" lIns="0" spcFirstLastPara="1" rIns="0" wrap="square" tIns="0">
            <a:spAutoFit/>
          </a:bodyPr>
          <a:lstStyle/>
          <a:p>
            <a:pPr indent="0" lvl="0" marL="0" marR="0" rtl="0" algn="l">
              <a:lnSpc>
                <a:spcPct val="119991"/>
              </a:lnSpc>
              <a:spcBef>
                <a:spcPts val="0"/>
              </a:spcBef>
              <a:spcAft>
                <a:spcPts val="0"/>
              </a:spcAft>
              <a:buNone/>
            </a:pPr>
            <a:r>
              <a:t/>
            </a:r>
            <a:endParaRPr b="0" i="0" sz="3200" u="none" cap="none" strike="noStrike">
              <a:solidFill>
                <a:srgbClr val="000000"/>
              </a:solidFill>
              <a:latin typeface="Arial"/>
              <a:ea typeface="Arial"/>
              <a:cs typeface="Arial"/>
              <a:sym typeface="Arial"/>
            </a:endParaRPr>
          </a:p>
        </p:txBody>
      </p:sp>
      <p:sp>
        <p:nvSpPr>
          <p:cNvPr id="379" name="Google Shape;379;g2cd32826699_0_436"/>
          <p:cNvSpPr/>
          <p:nvPr/>
        </p:nvSpPr>
        <p:spPr>
          <a:xfrm>
            <a:off x="782624" y="1636051"/>
            <a:ext cx="1137000" cy="157200"/>
          </a:xfrm>
          <a:prstGeom prst="rect">
            <a:avLst/>
          </a:prstGeom>
          <a:solidFill>
            <a:srgbClr val="00347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 name="Google Shape;380;g2cd32826699_0_436"/>
          <p:cNvSpPr txBox="1"/>
          <p:nvPr/>
        </p:nvSpPr>
        <p:spPr>
          <a:xfrm>
            <a:off x="782625" y="1900950"/>
            <a:ext cx="16439700" cy="3601800"/>
          </a:xfrm>
          <a:prstGeom prst="rect">
            <a:avLst/>
          </a:prstGeom>
          <a:noFill/>
          <a:ln>
            <a:noFill/>
          </a:ln>
        </p:spPr>
        <p:txBody>
          <a:bodyPr anchorCtr="0" anchor="t" bIns="91425" lIns="91425" spcFirstLastPara="1" rIns="91425" wrap="square" tIns="91425">
            <a:spAutoFit/>
          </a:bodyPr>
          <a:lstStyle/>
          <a:p>
            <a:pPr indent="-457200" lvl="0" marL="457200" marR="0" rtl="0" algn="l">
              <a:lnSpc>
                <a:spcPct val="100000"/>
              </a:lnSpc>
              <a:spcBef>
                <a:spcPts val="0"/>
              </a:spcBef>
              <a:spcAft>
                <a:spcPts val="0"/>
              </a:spcAft>
              <a:buSzPts val="3600"/>
              <a:buFont typeface="Calibri"/>
              <a:buAutoNum type="arabicPeriod"/>
            </a:pPr>
            <a:r>
              <a:rPr lang="en-US" sz="3600">
                <a:latin typeface="Calibri"/>
                <a:ea typeface="Calibri"/>
                <a:cs typeface="Calibri"/>
                <a:sym typeface="Calibri"/>
              </a:rPr>
              <a:t>Black Box: DIFFICULT to INTERPRETING. </a:t>
            </a:r>
            <a:endParaRPr sz="3600">
              <a:latin typeface="Calibri"/>
              <a:ea typeface="Calibri"/>
              <a:cs typeface="Calibri"/>
              <a:sym typeface="Calibri"/>
            </a:endParaRPr>
          </a:p>
          <a:p>
            <a:pPr indent="-457200" lvl="0" marL="457200" marR="0" rtl="0" algn="l">
              <a:lnSpc>
                <a:spcPct val="100000"/>
              </a:lnSpc>
              <a:spcBef>
                <a:spcPts val="0"/>
              </a:spcBef>
              <a:spcAft>
                <a:spcPts val="0"/>
              </a:spcAft>
              <a:buSzPts val="3600"/>
              <a:buFont typeface="Calibri"/>
              <a:buAutoNum type="arabicPeriod"/>
            </a:pPr>
            <a:r>
              <a:rPr lang="en-US" sz="3600">
                <a:latin typeface="Calibri"/>
                <a:ea typeface="Calibri"/>
                <a:cs typeface="Calibri"/>
                <a:sym typeface="Calibri"/>
              </a:rPr>
              <a:t>SVR </a:t>
            </a:r>
            <a:r>
              <a:rPr lang="en-US" sz="3600">
                <a:latin typeface="Calibri"/>
                <a:ea typeface="Calibri"/>
                <a:cs typeface="Calibri"/>
                <a:sym typeface="Calibri"/>
              </a:rPr>
              <a:t>performance</a:t>
            </a:r>
            <a:r>
              <a:rPr lang="en-US" sz="3600">
                <a:latin typeface="Calibri"/>
                <a:ea typeface="Calibri"/>
                <a:cs typeface="Calibri"/>
                <a:sym typeface="Calibri"/>
              </a:rPr>
              <a:t> is even similar to advanced model like random forest. </a:t>
            </a:r>
            <a:endParaRPr sz="3600">
              <a:latin typeface="Calibri"/>
              <a:ea typeface="Calibri"/>
              <a:cs typeface="Calibri"/>
              <a:sym typeface="Calibri"/>
            </a:endParaRPr>
          </a:p>
          <a:p>
            <a:pPr indent="0" lvl="0" marL="457200" marR="0" rtl="0" algn="l">
              <a:lnSpc>
                <a:spcPct val="100000"/>
              </a:lnSpc>
              <a:spcBef>
                <a:spcPts val="0"/>
              </a:spcBef>
              <a:spcAft>
                <a:spcPts val="0"/>
              </a:spcAft>
              <a:buNone/>
            </a:pPr>
            <a:r>
              <a:rPr lang="en-US" sz="3600">
                <a:latin typeface="Calibri"/>
                <a:ea typeface="Calibri"/>
                <a:cs typeface="Calibri"/>
                <a:sym typeface="Calibri"/>
              </a:rPr>
              <a:t>Reason: Data Structure</a:t>
            </a:r>
            <a:endParaRPr sz="3600">
              <a:latin typeface="Calibri"/>
              <a:ea typeface="Calibri"/>
              <a:cs typeface="Calibri"/>
              <a:sym typeface="Calibri"/>
            </a:endParaRPr>
          </a:p>
          <a:p>
            <a:pPr indent="0" lvl="0" marL="457200" marR="0" rtl="0" algn="l">
              <a:lnSpc>
                <a:spcPct val="100000"/>
              </a:lnSpc>
              <a:spcBef>
                <a:spcPts val="0"/>
              </a:spcBef>
              <a:spcAft>
                <a:spcPts val="0"/>
              </a:spcAft>
              <a:buNone/>
            </a:pPr>
            <a:r>
              <a:rPr lang="en-US" sz="3600">
                <a:latin typeface="Calibri"/>
                <a:ea typeface="Calibri"/>
                <a:cs typeface="Calibri"/>
                <a:sym typeface="Calibri"/>
              </a:rPr>
              <a:t>(SalePrice is the </a:t>
            </a:r>
            <a:r>
              <a:rPr lang="en-US" sz="3600">
                <a:latin typeface="Calibri"/>
                <a:ea typeface="Calibri"/>
                <a:cs typeface="Calibri"/>
                <a:sym typeface="Calibri"/>
              </a:rPr>
              <a:t>continuous</a:t>
            </a:r>
            <a:r>
              <a:rPr lang="en-US" sz="3600">
                <a:latin typeface="Calibri"/>
                <a:ea typeface="Calibri"/>
                <a:cs typeface="Calibri"/>
                <a:sym typeface="Calibri"/>
              </a:rPr>
              <a:t> changing numbers rather than part by part)</a:t>
            </a:r>
            <a:endParaRPr sz="3600">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700"/>
              <a:buFont typeface="Arial"/>
              <a:buNone/>
            </a:pPr>
            <a:r>
              <a:t/>
            </a:r>
            <a:endParaRPr sz="2600">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700"/>
              <a:buFont typeface="Arial"/>
              <a:buNone/>
            </a:pPr>
            <a:r>
              <a:t/>
            </a:r>
            <a:endParaRPr sz="2600">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700"/>
              <a:buFont typeface="Arial"/>
              <a:buNone/>
            </a:pPr>
            <a:r>
              <a:t/>
            </a:r>
            <a:endParaRPr sz="2600">
              <a:latin typeface="Calibri"/>
              <a:ea typeface="Calibri"/>
              <a:cs typeface="Calibri"/>
              <a:sym typeface="Calibri"/>
            </a:endParaRPr>
          </a:p>
        </p:txBody>
      </p:sp>
      <p:sp>
        <p:nvSpPr>
          <p:cNvPr id="381" name="Google Shape;381;g2cd32826699_0_436"/>
          <p:cNvSpPr txBox="1"/>
          <p:nvPr/>
        </p:nvSpPr>
        <p:spPr>
          <a:xfrm>
            <a:off x="265789" y="697436"/>
            <a:ext cx="17180100" cy="615600"/>
          </a:xfrm>
          <a:prstGeom prst="rect">
            <a:avLst/>
          </a:prstGeom>
          <a:noFill/>
          <a:ln>
            <a:noFill/>
          </a:ln>
        </p:spPr>
        <p:txBody>
          <a:bodyPr anchorCtr="0" anchor="t" bIns="0" lIns="0" spcFirstLastPara="1" rIns="0" wrap="square" tIns="0">
            <a:spAutoFit/>
          </a:bodyPr>
          <a:lstStyle/>
          <a:p>
            <a:pPr indent="0" lvl="0" marL="0" marR="0" rtl="0" algn="l">
              <a:lnSpc>
                <a:spcPct val="119991"/>
              </a:lnSpc>
              <a:spcBef>
                <a:spcPts val="0"/>
              </a:spcBef>
              <a:spcAft>
                <a:spcPts val="0"/>
              </a:spcAft>
              <a:buNone/>
            </a:pPr>
            <a:r>
              <a:rPr b="1" lang="en-US" sz="4000"/>
              <a:t>Insight</a:t>
            </a:r>
            <a:endParaRPr b="1" i="0" sz="4000" u="none" cap="none" strike="noStrike">
              <a:solidFill>
                <a:srgbClr val="000000"/>
              </a:solidFill>
            </a:endParaRPr>
          </a:p>
        </p:txBody>
      </p:sp>
      <p:pic>
        <p:nvPicPr>
          <p:cNvPr id="382" name="Google Shape;382;g2cd32826699_0_436"/>
          <p:cNvPicPr preferRelativeResize="0"/>
          <p:nvPr/>
        </p:nvPicPr>
        <p:blipFill>
          <a:blip r:embed="rId3">
            <a:alphaModFix/>
          </a:blip>
          <a:stretch>
            <a:fillRect/>
          </a:stretch>
        </p:blipFill>
        <p:spPr>
          <a:xfrm>
            <a:off x="1061025" y="4662725"/>
            <a:ext cx="15589652" cy="538842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g2cd32826699_0_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80" name="Google Shape;80;g2cd32826699_0_0"/>
          <p:cNvSpPr txBox="1"/>
          <p:nvPr/>
        </p:nvSpPr>
        <p:spPr>
          <a:xfrm>
            <a:off x="265789" y="125936"/>
            <a:ext cx="17180100" cy="615600"/>
          </a:xfrm>
          <a:prstGeom prst="rect">
            <a:avLst/>
          </a:prstGeom>
          <a:noFill/>
          <a:ln>
            <a:noFill/>
          </a:ln>
        </p:spPr>
        <p:txBody>
          <a:bodyPr anchorCtr="0" anchor="t" bIns="0" lIns="0" spcFirstLastPara="1" rIns="0" wrap="square" tIns="0">
            <a:spAutoFit/>
          </a:bodyPr>
          <a:lstStyle/>
          <a:p>
            <a:pPr indent="0" lvl="0" marL="0" marR="0" rtl="0" algn="l">
              <a:lnSpc>
                <a:spcPct val="119991"/>
              </a:lnSpc>
              <a:spcBef>
                <a:spcPts val="0"/>
              </a:spcBef>
              <a:spcAft>
                <a:spcPts val="0"/>
              </a:spcAft>
              <a:buNone/>
            </a:pPr>
            <a:r>
              <a:rPr b="1" lang="en-US" sz="4000"/>
              <a:t>Data Characteristics</a:t>
            </a:r>
            <a:endParaRPr b="1" i="0" sz="4800" u="none" cap="none" strike="noStrike">
              <a:solidFill>
                <a:srgbClr val="000000"/>
              </a:solidFill>
            </a:endParaRPr>
          </a:p>
        </p:txBody>
      </p:sp>
      <p:sp>
        <p:nvSpPr>
          <p:cNvPr id="81" name="Google Shape;81;g2cd32826699_0_0"/>
          <p:cNvSpPr/>
          <p:nvPr/>
        </p:nvSpPr>
        <p:spPr>
          <a:xfrm>
            <a:off x="592124" y="906601"/>
            <a:ext cx="1137000" cy="157200"/>
          </a:xfrm>
          <a:prstGeom prst="rect">
            <a:avLst/>
          </a:prstGeom>
          <a:solidFill>
            <a:srgbClr val="00347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g2cd32826699_0_0"/>
          <p:cNvSpPr/>
          <p:nvPr/>
        </p:nvSpPr>
        <p:spPr>
          <a:xfrm>
            <a:off x="0" y="9378186"/>
            <a:ext cx="18288000" cy="908700"/>
          </a:xfrm>
          <a:prstGeom prst="rect">
            <a:avLst/>
          </a:prstGeom>
          <a:solidFill>
            <a:srgbClr val="00347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g2cd32826699_0_0"/>
          <p:cNvSpPr txBox="1"/>
          <p:nvPr/>
        </p:nvSpPr>
        <p:spPr>
          <a:xfrm>
            <a:off x="265800" y="1228863"/>
            <a:ext cx="16439700" cy="2570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700"/>
              <a:buFont typeface="Arial"/>
              <a:buNone/>
            </a:pPr>
            <a:r>
              <a:rPr b="1" lang="en-US" sz="3100">
                <a:latin typeface="Calibri"/>
                <a:ea typeface="Calibri"/>
                <a:cs typeface="Calibri"/>
                <a:sym typeface="Calibri"/>
              </a:rPr>
              <a:t>Total Features</a:t>
            </a:r>
            <a:r>
              <a:rPr lang="en-US" sz="3100">
                <a:latin typeface="Calibri"/>
                <a:ea typeface="Calibri"/>
                <a:cs typeface="Calibri"/>
                <a:sym typeface="Calibri"/>
              </a:rPr>
              <a:t>: 79</a:t>
            </a:r>
            <a:endParaRPr sz="3100">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700"/>
              <a:buFont typeface="Arial"/>
              <a:buNone/>
            </a:pPr>
            <a:r>
              <a:rPr b="1" lang="en-US" sz="3100">
                <a:latin typeface="Calibri"/>
                <a:ea typeface="Calibri"/>
                <a:cs typeface="Calibri"/>
                <a:sym typeface="Calibri"/>
              </a:rPr>
              <a:t>Total Observations</a:t>
            </a:r>
            <a:r>
              <a:rPr lang="en-US" sz="3100">
                <a:latin typeface="Calibri"/>
                <a:ea typeface="Calibri"/>
                <a:cs typeface="Calibri"/>
                <a:sym typeface="Calibri"/>
              </a:rPr>
              <a:t>:</a:t>
            </a:r>
            <a:endParaRPr sz="3100">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700"/>
              <a:buFont typeface="Arial"/>
              <a:buNone/>
            </a:pPr>
            <a:r>
              <a:rPr lang="en-US" sz="3100">
                <a:latin typeface="Calibri"/>
                <a:ea typeface="Calibri"/>
                <a:cs typeface="Calibri"/>
                <a:sym typeface="Calibri"/>
              </a:rPr>
              <a:t>	</a:t>
            </a:r>
            <a:r>
              <a:rPr b="1" lang="en-US" sz="3100">
                <a:latin typeface="Calibri"/>
                <a:ea typeface="Calibri"/>
                <a:cs typeface="Calibri"/>
                <a:sym typeface="Calibri"/>
              </a:rPr>
              <a:t>Training</a:t>
            </a:r>
            <a:r>
              <a:rPr lang="en-US" sz="3100">
                <a:latin typeface="Calibri"/>
                <a:ea typeface="Calibri"/>
                <a:cs typeface="Calibri"/>
                <a:sym typeface="Calibri"/>
              </a:rPr>
              <a:t> Data: 1460</a:t>
            </a:r>
            <a:endParaRPr sz="3100">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700"/>
              <a:buFont typeface="Arial"/>
              <a:buNone/>
            </a:pPr>
            <a:r>
              <a:rPr lang="en-US" sz="3100">
                <a:latin typeface="Calibri"/>
                <a:ea typeface="Calibri"/>
                <a:cs typeface="Calibri"/>
                <a:sym typeface="Calibri"/>
              </a:rPr>
              <a:t>	</a:t>
            </a:r>
            <a:r>
              <a:rPr b="1" lang="en-US" sz="3100">
                <a:latin typeface="Calibri"/>
                <a:ea typeface="Calibri"/>
                <a:cs typeface="Calibri"/>
                <a:sym typeface="Calibri"/>
              </a:rPr>
              <a:t>Testing</a:t>
            </a:r>
            <a:r>
              <a:rPr lang="en-US" sz="3100">
                <a:latin typeface="Calibri"/>
                <a:ea typeface="Calibri"/>
                <a:cs typeface="Calibri"/>
                <a:sym typeface="Calibri"/>
              </a:rPr>
              <a:t> Data: 1459</a:t>
            </a:r>
            <a:endParaRPr sz="3100">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700"/>
              <a:buFont typeface="Arial"/>
              <a:buNone/>
            </a:pPr>
            <a:r>
              <a:rPr b="1" lang="en-US" sz="3100">
                <a:latin typeface="Calibri"/>
                <a:ea typeface="Calibri"/>
                <a:cs typeface="Calibri"/>
                <a:sym typeface="Calibri"/>
              </a:rPr>
              <a:t>Target Variable</a:t>
            </a:r>
            <a:r>
              <a:rPr lang="en-US" sz="3100">
                <a:latin typeface="Calibri"/>
                <a:ea typeface="Calibri"/>
                <a:cs typeface="Calibri"/>
                <a:sym typeface="Calibri"/>
              </a:rPr>
              <a:t>: </a:t>
            </a:r>
            <a:r>
              <a:rPr b="1" lang="en-US" sz="3100">
                <a:latin typeface="Calibri"/>
                <a:ea typeface="Calibri"/>
                <a:cs typeface="Calibri"/>
                <a:sym typeface="Calibri"/>
              </a:rPr>
              <a:t>Sale Price</a:t>
            </a:r>
            <a:r>
              <a:rPr lang="en-US" sz="3100">
                <a:latin typeface="Calibri"/>
                <a:ea typeface="Calibri"/>
                <a:cs typeface="Calibri"/>
                <a:sym typeface="Calibri"/>
              </a:rPr>
              <a:t> is the target variable that models are trained to predict.</a:t>
            </a:r>
            <a:endParaRPr sz="3100">
              <a:latin typeface="Calibri"/>
              <a:ea typeface="Calibri"/>
              <a:cs typeface="Calibri"/>
              <a:sym typeface="Calibri"/>
            </a:endParaRPr>
          </a:p>
        </p:txBody>
      </p:sp>
      <p:sp>
        <p:nvSpPr>
          <p:cNvPr id="84" name="Google Shape;84;g2cd32826699_0_0"/>
          <p:cNvSpPr txBox="1"/>
          <p:nvPr/>
        </p:nvSpPr>
        <p:spPr>
          <a:xfrm>
            <a:off x="265789" y="3799286"/>
            <a:ext cx="17180100" cy="615600"/>
          </a:xfrm>
          <a:prstGeom prst="rect">
            <a:avLst/>
          </a:prstGeom>
          <a:noFill/>
          <a:ln>
            <a:noFill/>
          </a:ln>
        </p:spPr>
        <p:txBody>
          <a:bodyPr anchorCtr="0" anchor="t" bIns="0" lIns="0" spcFirstLastPara="1" rIns="0" wrap="square" tIns="0">
            <a:spAutoFit/>
          </a:bodyPr>
          <a:lstStyle/>
          <a:p>
            <a:pPr indent="0" lvl="0" marL="0" marR="0" rtl="0" algn="l">
              <a:lnSpc>
                <a:spcPct val="119991"/>
              </a:lnSpc>
              <a:spcBef>
                <a:spcPts val="0"/>
              </a:spcBef>
              <a:spcAft>
                <a:spcPts val="0"/>
              </a:spcAft>
              <a:buNone/>
            </a:pPr>
            <a:r>
              <a:rPr b="1" lang="en-US" sz="4000"/>
              <a:t>Challenges and Considerations</a:t>
            </a:r>
            <a:endParaRPr b="1" i="0" sz="4800" u="none" cap="none" strike="noStrike">
              <a:solidFill>
                <a:srgbClr val="000000"/>
              </a:solidFill>
            </a:endParaRPr>
          </a:p>
        </p:txBody>
      </p:sp>
      <p:sp>
        <p:nvSpPr>
          <p:cNvPr id="85" name="Google Shape;85;g2cd32826699_0_0"/>
          <p:cNvSpPr txBox="1"/>
          <p:nvPr/>
        </p:nvSpPr>
        <p:spPr>
          <a:xfrm>
            <a:off x="344950" y="4569000"/>
            <a:ext cx="17679300" cy="4616100"/>
          </a:xfrm>
          <a:prstGeom prst="rect">
            <a:avLst/>
          </a:prstGeom>
          <a:noFill/>
          <a:ln>
            <a:noFill/>
          </a:ln>
        </p:spPr>
        <p:txBody>
          <a:bodyPr anchorCtr="0" anchor="t" bIns="91425" lIns="91425" spcFirstLastPara="1" rIns="91425" wrap="square" tIns="91425">
            <a:spAutoFit/>
          </a:bodyPr>
          <a:lstStyle/>
          <a:p>
            <a:pPr indent="-400050" lvl="0" marL="457200" rtl="0" algn="l">
              <a:lnSpc>
                <a:spcPct val="115000"/>
              </a:lnSpc>
              <a:spcBef>
                <a:spcPts val="0"/>
              </a:spcBef>
              <a:spcAft>
                <a:spcPts val="0"/>
              </a:spcAft>
              <a:buClr>
                <a:schemeClr val="dk1"/>
              </a:buClr>
              <a:buSzPts val="2700"/>
              <a:buFont typeface="Roboto"/>
              <a:buChar char="●"/>
            </a:pPr>
            <a:r>
              <a:rPr b="1" lang="en-US" sz="2700">
                <a:solidFill>
                  <a:schemeClr val="dk1"/>
                </a:solidFill>
                <a:latin typeface="Roboto"/>
                <a:ea typeface="Roboto"/>
                <a:cs typeface="Roboto"/>
                <a:sym typeface="Roboto"/>
              </a:rPr>
              <a:t>Feature Engineering</a:t>
            </a:r>
            <a:r>
              <a:rPr lang="en-US" sz="2700">
                <a:solidFill>
                  <a:schemeClr val="dk1"/>
                </a:solidFill>
                <a:latin typeface="Roboto"/>
                <a:ea typeface="Roboto"/>
                <a:cs typeface="Roboto"/>
                <a:sym typeface="Roboto"/>
              </a:rPr>
              <a:t>: Given the wide range of features, transforming raw data into useful predictors is requirement,  including handling categorical variables, dealing with missing values, and creating interaction terms if necessary.</a:t>
            </a:r>
            <a:endParaRPr sz="2700">
              <a:solidFill>
                <a:schemeClr val="dk1"/>
              </a:solidFill>
              <a:latin typeface="Roboto"/>
              <a:ea typeface="Roboto"/>
              <a:cs typeface="Roboto"/>
              <a:sym typeface="Roboto"/>
            </a:endParaRPr>
          </a:p>
          <a:p>
            <a:pPr indent="-400050" lvl="0" marL="457200" rtl="0" algn="l">
              <a:lnSpc>
                <a:spcPct val="115000"/>
              </a:lnSpc>
              <a:spcBef>
                <a:spcPts val="0"/>
              </a:spcBef>
              <a:spcAft>
                <a:spcPts val="0"/>
              </a:spcAft>
              <a:buClr>
                <a:schemeClr val="dk1"/>
              </a:buClr>
              <a:buSzPts val="2700"/>
              <a:buFont typeface="Roboto"/>
              <a:buChar char="●"/>
            </a:pPr>
            <a:r>
              <a:rPr b="1" lang="en-US" sz="2700">
                <a:solidFill>
                  <a:schemeClr val="dk1"/>
                </a:solidFill>
                <a:latin typeface="Roboto"/>
                <a:ea typeface="Roboto"/>
                <a:cs typeface="Roboto"/>
                <a:sym typeface="Roboto"/>
              </a:rPr>
              <a:t>Model Selection and Evaluation</a:t>
            </a:r>
            <a:r>
              <a:rPr lang="en-US" sz="2700">
                <a:solidFill>
                  <a:schemeClr val="dk1"/>
                </a:solidFill>
                <a:latin typeface="Roboto"/>
                <a:ea typeface="Roboto"/>
                <a:cs typeface="Roboto"/>
                <a:sym typeface="Roboto"/>
              </a:rPr>
              <a:t>: Various models can be tested, from simple linear regression to more complex ensembles like Random Forest and Gradient Boosting Machines. </a:t>
            </a:r>
            <a:endParaRPr sz="2700">
              <a:solidFill>
                <a:schemeClr val="dk1"/>
              </a:solidFill>
              <a:latin typeface="Roboto"/>
              <a:ea typeface="Roboto"/>
              <a:cs typeface="Roboto"/>
              <a:sym typeface="Roboto"/>
            </a:endParaRPr>
          </a:p>
          <a:p>
            <a:pPr indent="-400050" lvl="0" marL="457200" rtl="0" algn="l">
              <a:lnSpc>
                <a:spcPct val="115000"/>
              </a:lnSpc>
              <a:spcBef>
                <a:spcPts val="0"/>
              </a:spcBef>
              <a:spcAft>
                <a:spcPts val="0"/>
              </a:spcAft>
              <a:buClr>
                <a:schemeClr val="dk1"/>
              </a:buClr>
              <a:buSzPts val="2700"/>
              <a:buFont typeface="Roboto"/>
              <a:buChar char="●"/>
            </a:pPr>
            <a:r>
              <a:rPr b="1" lang="en-US" sz="2700">
                <a:solidFill>
                  <a:schemeClr val="dk1"/>
                </a:solidFill>
                <a:latin typeface="Roboto"/>
                <a:ea typeface="Roboto"/>
                <a:cs typeface="Roboto"/>
                <a:sym typeface="Roboto"/>
              </a:rPr>
              <a:t>Overfitting and Generalization</a:t>
            </a:r>
            <a:r>
              <a:rPr lang="en-US" sz="2700">
                <a:solidFill>
                  <a:schemeClr val="dk1"/>
                </a:solidFill>
                <a:latin typeface="Roboto"/>
                <a:ea typeface="Roboto"/>
                <a:cs typeface="Roboto"/>
                <a:sym typeface="Roboto"/>
              </a:rPr>
              <a:t>: With many features, there is a risk of overfitting, where the model performs well on training data but poorly on unseen data. Techniques such as cross-validation, regularization, and pruning of decision trees can help in building models that generalize better to new data.</a:t>
            </a:r>
            <a:endParaRPr sz="2700">
              <a:solidFill>
                <a:schemeClr val="dk1"/>
              </a:solidFill>
              <a:latin typeface="Roboto"/>
              <a:ea typeface="Roboto"/>
              <a:cs typeface="Roboto"/>
              <a:sym typeface="Roboto"/>
            </a:endParaRPr>
          </a:p>
          <a:p>
            <a:pPr indent="0" lvl="0" marL="0" marR="0" rtl="0" algn="l">
              <a:lnSpc>
                <a:spcPct val="100000"/>
              </a:lnSpc>
              <a:spcBef>
                <a:spcPts val="1500"/>
              </a:spcBef>
              <a:spcAft>
                <a:spcPts val="0"/>
              </a:spcAft>
              <a:buClr>
                <a:srgbClr val="000000"/>
              </a:buClr>
              <a:buSzPts val="1700"/>
              <a:buFont typeface="Arial"/>
              <a:buNone/>
            </a:pPr>
            <a:r>
              <a:t/>
            </a:r>
            <a:endParaRPr b="1" sz="27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g2cd32826699_0_8"/>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91" name="Google Shape;91;g2cd32826699_0_8"/>
          <p:cNvSpPr txBox="1"/>
          <p:nvPr/>
        </p:nvSpPr>
        <p:spPr>
          <a:xfrm>
            <a:off x="265789" y="697436"/>
            <a:ext cx="17180100" cy="615600"/>
          </a:xfrm>
          <a:prstGeom prst="rect">
            <a:avLst/>
          </a:prstGeom>
          <a:noFill/>
          <a:ln>
            <a:noFill/>
          </a:ln>
        </p:spPr>
        <p:txBody>
          <a:bodyPr anchorCtr="0" anchor="t" bIns="0" lIns="0" spcFirstLastPara="1" rIns="0" wrap="square" tIns="0">
            <a:spAutoFit/>
          </a:bodyPr>
          <a:lstStyle/>
          <a:p>
            <a:pPr indent="0" lvl="0" marL="0" marR="0" rtl="0" algn="l">
              <a:lnSpc>
                <a:spcPct val="119991"/>
              </a:lnSpc>
              <a:spcBef>
                <a:spcPts val="0"/>
              </a:spcBef>
              <a:spcAft>
                <a:spcPts val="0"/>
              </a:spcAft>
              <a:buNone/>
            </a:pPr>
            <a:r>
              <a:rPr b="1" lang="en-US" sz="4000"/>
              <a:t>Data </a:t>
            </a:r>
            <a:r>
              <a:rPr b="1" lang="en-US" sz="4000"/>
              <a:t>Cleaning</a:t>
            </a:r>
            <a:endParaRPr b="1" i="0" sz="4000" u="none" cap="none" strike="noStrike">
              <a:solidFill>
                <a:srgbClr val="000000"/>
              </a:solidFill>
            </a:endParaRPr>
          </a:p>
        </p:txBody>
      </p:sp>
      <p:sp>
        <p:nvSpPr>
          <p:cNvPr id="92" name="Google Shape;92;g2cd32826699_0_8"/>
          <p:cNvSpPr/>
          <p:nvPr/>
        </p:nvSpPr>
        <p:spPr>
          <a:xfrm>
            <a:off x="782624" y="1636051"/>
            <a:ext cx="1137000" cy="157200"/>
          </a:xfrm>
          <a:prstGeom prst="rect">
            <a:avLst/>
          </a:prstGeom>
          <a:solidFill>
            <a:srgbClr val="00347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g2cd32826699_0_8"/>
          <p:cNvSpPr/>
          <p:nvPr/>
        </p:nvSpPr>
        <p:spPr>
          <a:xfrm>
            <a:off x="0" y="9378186"/>
            <a:ext cx="18288000" cy="908700"/>
          </a:xfrm>
          <a:prstGeom prst="rect">
            <a:avLst/>
          </a:prstGeom>
          <a:solidFill>
            <a:srgbClr val="00347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g2cd32826699_0_8"/>
          <p:cNvSpPr txBox="1"/>
          <p:nvPr/>
        </p:nvSpPr>
        <p:spPr>
          <a:xfrm>
            <a:off x="108550" y="1871650"/>
            <a:ext cx="12098100" cy="1046700"/>
          </a:xfrm>
          <a:prstGeom prst="rect">
            <a:avLst/>
          </a:prstGeom>
          <a:noFill/>
          <a:ln>
            <a:noFill/>
          </a:ln>
        </p:spPr>
        <p:txBody>
          <a:bodyPr anchorCtr="0" anchor="t" bIns="91425" lIns="91425" spcFirstLastPara="1" rIns="91425" wrap="square" tIns="91425">
            <a:spAutoFit/>
          </a:bodyPr>
          <a:lstStyle/>
          <a:p>
            <a:pPr indent="-406400" lvl="0" marL="457200" marR="0" rtl="0" algn="l">
              <a:lnSpc>
                <a:spcPct val="100000"/>
              </a:lnSpc>
              <a:spcBef>
                <a:spcPts val="0"/>
              </a:spcBef>
              <a:spcAft>
                <a:spcPts val="0"/>
              </a:spcAft>
              <a:buClr>
                <a:srgbClr val="000000"/>
              </a:buClr>
              <a:buSzPts val="2800"/>
              <a:buFont typeface="Calibri"/>
              <a:buAutoNum type="arabicPeriod"/>
            </a:pPr>
            <a:r>
              <a:rPr b="1" lang="en-US" sz="2800">
                <a:latin typeface="Calibri"/>
                <a:ea typeface="Calibri"/>
                <a:cs typeface="Calibri"/>
                <a:sym typeface="Calibri"/>
              </a:rPr>
              <a:t>SalePrice</a:t>
            </a:r>
            <a:r>
              <a:rPr lang="en-US" sz="2800">
                <a:latin typeface="Calibri"/>
                <a:ea typeface="Calibri"/>
                <a:cs typeface="Calibri"/>
                <a:sym typeface="Calibri"/>
              </a:rPr>
              <a:t> distribution is </a:t>
            </a:r>
            <a:r>
              <a:rPr b="1" lang="en-US" sz="2800">
                <a:latin typeface="Calibri"/>
                <a:ea typeface="Calibri"/>
                <a:cs typeface="Calibri"/>
                <a:sym typeface="Calibri"/>
              </a:rPr>
              <a:t>long right tail</a:t>
            </a:r>
            <a:r>
              <a:rPr lang="en-US" sz="2800">
                <a:latin typeface="Calibri"/>
                <a:ea typeface="Calibri"/>
                <a:cs typeface="Calibri"/>
                <a:sym typeface="Calibri"/>
              </a:rPr>
              <a:t> so that use the </a:t>
            </a:r>
            <a:r>
              <a:rPr b="1" lang="en-US" sz="2800">
                <a:latin typeface="Calibri"/>
                <a:ea typeface="Calibri"/>
                <a:cs typeface="Calibri"/>
                <a:sym typeface="Calibri"/>
              </a:rPr>
              <a:t>log(SalePrice) </a:t>
            </a:r>
            <a:r>
              <a:rPr lang="en-US" sz="2800">
                <a:latin typeface="Calibri"/>
                <a:ea typeface="Calibri"/>
                <a:cs typeface="Calibri"/>
                <a:sym typeface="Calibri"/>
              </a:rPr>
              <a:t>as target.</a:t>
            </a:r>
            <a:endParaRPr sz="2800">
              <a:latin typeface="Calibri"/>
              <a:ea typeface="Calibri"/>
              <a:cs typeface="Calibri"/>
              <a:sym typeface="Calibri"/>
            </a:endParaRPr>
          </a:p>
          <a:p>
            <a:pPr indent="0" lvl="0" marL="457200" marR="0" rtl="0" algn="l">
              <a:lnSpc>
                <a:spcPct val="100000"/>
              </a:lnSpc>
              <a:spcBef>
                <a:spcPts val="0"/>
              </a:spcBef>
              <a:spcAft>
                <a:spcPts val="0"/>
              </a:spcAft>
              <a:buNone/>
            </a:pPr>
            <a:r>
              <a:rPr b="1" lang="en-US" sz="2800">
                <a:latin typeface="Calibri"/>
                <a:ea typeface="Calibri"/>
                <a:cs typeface="Calibri"/>
                <a:sym typeface="Calibri"/>
              </a:rPr>
              <a:t>Advantage</a:t>
            </a:r>
            <a:r>
              <a:rPr lang="en-US" sz="2800">
                <a:latin typeface="Calibri"/>
                <a:ea typeface="Calibri"/>
                <a:cs typeface="Calibri"/>
                <a:sym typeface="Calibri"/>
              </a:rPr>
              <a:t>: </a:t>
            </a:r>
            <a:r>
              <a:rPr b="1" lang="en-US" sz="2800">
                <a:latin typeface="Calibri"/>
                <a:ea typeface="Calibri"/>
                <a:cs typeface="Calibri"/>
                <a:sym typeface="Calibri"/>
              </a:rPr>
              <a:t>Normalize</a:t>
            </a:r>
            <a:r>
              <a:rPr lang="en-US" sz="2800">
                <a:latin typeface="Calibri"/>
                <a:ea typeface="Calibri"/>
                <a:cs typeface="Calibri"/>
                <a:sym typeface="Calibri"/>
              </a:rPr>
              <a:t> the distribution, Improve model performance. </a:t>
            </a:r>
            <a:endParaRPr sz="2800">
              <a:latin typeface="Calibri"/>
              <a:ea typeface="Calibri"/>
              <a:cs typeface="Calibri"/>
              <a:sym typeface="Calibri"/>
            </a:endParaRPr>
          </a:p>
        </p:txBody>
      </p:sp>
      <p:pic>
        <p:nvPicPr>
          <p:cNvPr id="95" name="Google Shape;95;g2cd32826699_0_8"/>
          <p:cNvPicPr preferRelativeResize="0"/>
          <p:nvPr/>
        </p:nvPicPr>
        <p:blipFill>
          <a:blip r:embed="rId3">
            <a:alphaModFix/>
          </a:blip>
          <a:stretch>
            <a:fillRect/>
          </a:stretch>
        </p:blipFill>
        <p:spPr>
          <a:xfrm>
            <a:off x="11737725" y="75475"/>
            <a:ext cx="6550275" cy="3773800"/>
          </a:xfrm>
          <a:prstGeom prst="rect">
            <a:avLst/>
          </a:prstGeom>
          <a:noFill/>
          <a:ln>
            <a:noFill/>
          </a:ln>
        </p:spPr>
      </p:pic>
      <p:sp>
        <p:nvSpPr>
          <p:cNvPr id="96" name="Google Shape;96;g2cd32826699_0_8"/>
          <p:cNvSpPr txBox="1"/>
          <p:nvPr/>
        </p:nvSpPr>
        <p:spPr>
          <a:xfrm>
            <a:off x="129450" y="2996750"/>
            <a:ext cx="17982600" cy="7012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600">
                <a:solidFill>
                  <a:schemeClr val="dk1"/>
                </a:solidFill>
                <a:latin typeface="Calibri"/>
                <a:ea typeface="Calibri"/>
                <a:cs typeface="Calibri"/>
                <a:sym typeface="Calibri"/>
              </a:rPr>
              <a:t>2.</a:t>
            </a:r>
            <a:r>
              <a:rPr b="1" lang="en-US" sz="2600">
                <a:solidFill>
                  <a:schemeClr val="dk1"/>
                </a:solidFill>
                <a:latin typeface="Calibri"/>
                <a:ea typeface="Calibri"/>
                <a:cs typeface="Calibri"/>
                <a:sym typeface="Calibri"/>
              </a:rPr>
              <a:t> 99% data missing</a:t>
            </a:r>
            <a:r>
              <a:rPr lang="en-US" sz="2600">
                <a:solidFill>
                  <a:schemeClr val="dk1"/>
                </a:solidFill>
                <a:latin typeface="Calibri"/>
                <a:ea typeface="Calibri"/>
                <a:cs typeface="Calibri"/>
                <a:sym typeface="Calibri"/>
              </a:rPr>
              <a:t>: </a:t>
            </a:r>
            <a:r>
              <a:rPr b="1" lang="en-US" sz="2600">
                <a:solidFill>
                  <a:schemeClr val="dk1"/>
                </a:solidFill>
                <a:latin typeface="Calibri"/>
                <a:ea typeface="Calibri"/>
                <a:cs typeface="Calibri"/>
                <a:sym typeface="Calibri"/>
              </a:rPr>
              <a:t>delete</a:t>
            </a:r>
            <a:r>
              <a:rPr lang="en-US" sz="2600">
                <a:solidFill>
                  <a:schemeClr val="dk1"/>
                </a:solidFill>
                <a:latin typeface="Calibri"/>
                <a:ea typeface="Calibri"/>
                <a:cs typeface="Calibri"/>
                <a:sym typeface="Calibri"/>
              </a:rPr>
              <a:t> the variable.(PoolQC)</a:t>
            </a:r>
            <a:endParaRPr sz="2600">
              <a:solidFill>
                <a:schemeClr val="dk1"/>
              </a:solidFill>
              <a:latin typeface="Calibri"/>
              <a:ea typeface="Calibri"/>
              <a:cs typeface="Calibri"/>
              <a:sym typeface="Calibri"/>
            </a:endParaRPr>
          </a:p>
          <a:p>
            <a:pPr indent="0" lvl="0" marL="0" rtl="0" algn="l">
              <a:spcBef>
                <a:spcPts val="0"/>
              </a:spcBef>
              <a:spcAft>
                <a:spcPts val="0"/>
              </a:spcAft>
              <a:buNone/>
            </a:pPr>
            <a:r>
              <a:rPr lang="en-US" sz="2600">
                <a:solidFill>
                  <a:schemeClr val="dk1"/>
                </a:solidFill>
                <a:latin typeface="Calibri"/>
                <a:ea typeface="Calibri"/>
                <a:cs typeface="Calibri"/>
                <a:sym typeface="Calibri"/>
              </a:rPr>
              <a:t>3. </a:t>
            </a:r>
            <a:r>
              <a:rPr b="1" lang="en-US" sz="2600">
                <a:solidFill>
                  <a:schemeClr val="dk1"/>
                </a:solidFill>
                <a:latin typeface="Calibri"/>
                <a:ea typeface="Calibri"/>
                <a:cs typeface="Calibri"/>
                <a:sym typeface="Calibri"/>
              </a:rPr>
              <a:t>Categorical</a:t>
            </a:r>
            <a:r>
              <a:rPr lang="en-US" sz="2600">
                <a:solidFill>
                  <a:schemeClr val="dk1"/>
                </a:solidFill>
                <a:latin typeface="Calibri"/>
                <a:ea typeface="Calibri"/>
                <a:cs typeface="Calibri"/>
                <a:sym typeface="Calibri"/>
              </a:rPr>
              <a:t> </a:t>
            </a:r>
            <a:r>
              <a:rPr lang="en-US" sz="2600">
                <a:solidFill>
                  <a:schemeClr val="dk1"/>
                </a:solidFill>
                <a:latin typeface="Calibri"/>
                <a:ea typeface="Calibri"/>
                <a:cs typeface="Calibri"/>
                <a:sym typeface="Calibri"/>
              </a:rPr>
              <a:t>Variables</a:t>
            </a:r>
            <a:endParaRPr sz="2600">
              <a:solidFill>
                <a:schemeClr val="dk1"/>
              </a:solidFill>
              <a:latin typeface="Calibri"/>
              <a:ea typeface="Calibri"/>
              <a:cs typeface="Calibri"/>
              <a:sym typeface="Calibri"/>
            </a:endParaRPr>
          </a:p>
          <a:p>
            <a:pPr indent="0" lvl="0" marL="0" rtl="0" algn="l">
              <a:spcBef>
                <a:spcPts val="0"/>
              </a:spcBef>
              <a:spcAft>
                <a:spcPts val="0"/>
              </a:spcAft>
              <a:buNone/>
            </a:pPr>
            <a:r>
              <a:rPr lang="en-US" sz="2600">
                <a:solidFill>
                  <a:schemeClr val="dk1"/>
                </a:solidFill>
                <a:latin typeface="Calibri"/>
                <a:ea typeface="Calibri"/>
                <a:cs typeface="Calibri"/>
                <a:sym typeface="Calibri"/>
              </a:rPr>
              <a:t>(1) if here is NA categorical in the data description, use the NA replace the NAN. (Alley, FireplaceQu,Fence ,)</a:t>
            </a:r>
            <a:endParaRPr sz="2600">
              <a:solidFill>
                <a:schemeClr val="dk1"/>
              </a:solidFill>
              <a:latin typeface="Calibri"/>
              <a:ea typeface="Calibri"/>
              <a:cs typeface="Calibri"/>
              <a:sym typeface="Calibri"/>
            </a:endParaRPr>
          </a:p>
          <a:p>
            <a:pPr indent="0" lvl="0" marL="0" rtl="0" algn="l">
              <a:lnSpc>
                <a:spcPct val="135714"/>
              </a:lnSpc>
              <a:spcBef>
                <a:spcPts val="0"/>
              </a:spcBef>
              <a:spcAft>
                <a:spcPts val="0"/>
              </a:spcAft>
              <a:buNone/>
            </a:pPr>
            <a:r>
              <a:rPr lang="en-US" sz="2600">
                <a:solidFill>
                  <a:schemeClr val="dk1"/>
                </a:solidFill>
                <a:latin typeface="Calibri"/>
                <a:ea typeface="Calibri"/>
                <a:cs typeface="Calibri"/>
                <a:sym typeface="Calibri"/>
              </a:rPr>
              <a:t>(2) if there is no ‘NA’ or ‘None’ categorical in the data description, fill by the mode . (Electrical)</a:t>
            </a:r>
            <a:endParaRPr sz="2600">
              <a:solidFill>
                <a:schemeClr val="dk1"/>
              </a:solidFill>
              <a:latin typeface="Calibri"/>
              <a:ea typeface="Calibri"/>
              <a:cs typeface="Calibri"/>
              <a:sym typeface="Calibri"/>
            </a:endParaRPr>
          </a:p>
          <a:p>
            <a:pPr indent="0" lvl="0" marL="0" rtl="0" algn="l">
              <a:lnSpc>
                <a:spcPct val="135714"/>
              </a:lnSpc>
              <a:spcBef>
                <a:spcPts val="0"/>
              </a:spcBef>
              <a:spcAft>
                <a:spcPts val="0"/>
              </a:spcAft>
              <a:buNone/>
            </a:pPr>
            <a:r>
              <a:rPr lang="en-US" sz="2600">
                <a:solidFill>
                  <a:schemeClr val="dk1"/>
                </a:solidFill>
                <a:latin typeface="Calibri"/>
                <a:ea typeface="Calibri"/>
                <a:cs typeface="Calibri"/>
                <a:sym typeface="Calibri"/>
              </a:rPr>
              <a:t>4.</a:t>
            </a:r>
            <a:r>
              <a:rPr b="1" lang="en-US" sz="2600">
                <a:solidFill>
                  <a:schemeClr val="dk1"/>
                </a:solidFill>
                <a:latin typeface="Calibri"/>
                <a:ea typeface="Calibri"/>
                <a:cs typeface="Calibri"/>
                <a:sym typeface="Calibri"/>
              </a:rPr>
              <a:t>Numerical</a:t>
            </a:r>
            <a:r>
              <a:rPr lang="en-US" sz="2600">
                <a:solidFill>
                  <a:schemeClr val="dk1"/>
                </a:solidFill>
                <a:latin typeface="Calibri"/>
                <a:ea typeface="Calibri"/>
                <a:cs typeface="Calibri"/>
                <a:sym typeface="Calibri"/>
              </a:rPr>
              <a:t> Variables: fill by mean (LotFrontage)</a:t>
            </a:r>
            <a:endParaRPr sz="2600">
              <a:solidFill>
                <a:schemeClr val="dk1"/>
              </a:solidFill>
              <a:latin typeface="Calibri"/>
              <a:ea typeface="Calibri"/>
              <a:cs typeface="Calibri"/>
              <a:sym typeface="Calibri"/>
            </a:endParaRPr>
          </a:p>
          <a:p>
            <a:pPr indent="0" lvl="0" marL="0" rtl="0" algn="l">
              <a:spcBef>
                <a:spcPts val="0"/>
              </a:spcBef>
              <a:spcAft>
                <a:spcPts val="0"/>
              </a:spcAft>
              <a:buNone/>
            </a:pPr>
            <a:r>
              <a:rPr lang="en-US" sz="2600">
                <a:solidFill>
                  <a:schemeClr val="dk1"/>
                </a:solidFill>
                <a:latin typeface="Calibri"/>
                <a:ea typeface="Calibri"/>
                <a:cs typeface="Calibri"/>
                <a:sym typeface="Calibri"/>
              </a:rPr>
              <a:t>5. </a:t>
            </a:r>
            <a:r>
              <a:rPr b="1" lang="en-US" sz="2600">
                <a:solidFill>
                  <a:schemeClr val="dk1"/>
                </a:solidFill>
                <a:latin typeface="Calibri"/>
                <a:ea typeface="Calibri"/>
                <a:cs typeface="Calibri"/>
                <a:sym typeface="Calibri"/>
              </a:rPr>
              <a:t>Features groups that have strongly relationship</a:t>
            </a:r>
            <a:r>
              <a:rPr lang="en-US" sz="2600">
                <a:solidFill>
                  <a:schemeClr val="dk1"/>
                </a:solidFill>
                <a:latin typeface="Calibri"/>
                <a:ea typeface="Calibri"/>
                <a:cs typeface="Calibri"/>
                <a:sym typeface="Calibri"/>
              </a:rPr>
              <a:t>: whether the missing value is the same, whether lack them in the same level. </a:t>
            </a:r>
            <a:endParaRPr sz="2600">
              <a:solidFill>
                <a:schemeClr val="dk1"/>
              </a:solidFill>
              <a:latin typeface="Calibri"/>
              <a:ea typeface="Calibri"/>
              <a:cs typeface="Calibri"/>
              <a:sym typeface="Calibri"/>
            </a:endParaRPr>
          </a:p>
          <a:p>
            <a:pPr indent="457200" lvl="0" marL="0" rtl="0" algn="l">
              <a:lnSpc>
                <a:spcPct val="135714"/>
              </a:lnSpc>
              <a:spcBef>
                <a:spcPts val="0"/>
              </a:spcBef>
              <a:spcAft>
                <a:spcPts val="0"/>
              </a:spcAft>
              <a:buNone/>
            </a:pPr>
            <a:r>
              <a:rPr b="1" lang="en-US" sz="2600">
                <a:solidFill>
                  <a:schemeClr val="dk1"/>
                </a:solidFill>
                <a:latin typeface="Calibri"/>
                <a:ea typeface="Calibri"/>
                <a:cs typeface="Calibri"/>
                <a:sym typeface="Calibri"/>
              </a:rPr>
              <a:t>'GarageQual', 'GarageCond', 'GarageFinish', 'GarageType'</a:t>
            </a:r>
            <a:r>
              <a:rPr lang="en-US" sz="2600">
                <a:solidFill>
                  <a:schemeClr val="dk1"/>
                </a:solidFill>
                <a:latin typeface="Calibri"/>
                <a:ea typeface="Calibri"/>
                <a:cs typeface="Calibri"/>
                <a:sym typeface="Calibri"/>
              </a:rPr>
              <a:t>&amp; </a:t>
            </a:r>
            <a:r>
              <a:rPr b="1" lang="en-US" sz="2600">
                <a:solidFill>
                  <a:schemeClr val="dk1"/>
                </a:solidFill>
                <a:latin typeface="Calibri"/>
                <a:ea typeface="Calibri"/>
                <a:cs typeface="Calibri"/>
                <a:sym typeface="Calibri"/>
              </a:rPr>
              <a:t>‘MasVnrType’ and ‘MasVnrArea’</a:t>
            </a:r>
            <a:r>
              <a:rPr lang="en-US" sz="2600">
                <a:solidFill>
                  <a:schemeClr val="dk1"/>
                </a:solidFill>
                <a:latin typeface="Calibri"/>
                <a:ea typeface="Calibri"/>
                <a:cs typeface="Calibri"/>
                <a:sym typeface="Calibri"/>
              </a:rPr>
              <a:t>: their missing part(rows) is the same,filling the missing value together with ‘NA’</a:t>
            </a:r>
            <a:endParaRPr sz="2600">
              <a:solidFill>
                <a:schemeClr val="dk1"/>
              </a:solidFill>
              <a:latin typeface="Calibri"/>
              <a:ea typeface="Calibri"/>
              <a:cs typeface="Calibri"/>
              <a:sym typeface="Calibri"/>
            </a:endParaRPr>
          </a:p>
          <a:p>
            <a:pPr indent="0" lvl="0" marL="0" rtl="0" algn="l">
              <a:lnSpc>
                <a:spcPct val="135714"/>
              </a:lnSpc>
              <a:spcBef>
                <a:spcPts val="0"/>
              </a:spcBef>
              <a:spcAft>
                <a:spcPts val="0"/>
              </a:spcAft>
              <a:buNone/>
            </a:pPr>
            <a:r>
              <a:rPr lang="en-US" sz="2600">
                <a:solidFill>
                  <a:schemeClr val="dk1"/>
                </a:solidFill>
                <a:latin typeface="Calibri"/>
                <a:ea typeface="Calibri"/>
                <a:cs typeface="Calibri"/>
                <a:sym typeface="Calibri"/>
              </a:rPr>
              <a:t>	</a:t>
            </a:r>
            <a:r>
              <a:rPr b="1" lang="en-US" sz="2600">
                <a:solidFill>
                  <a:schemeClr val="dk1"/>
                </a:solidFill>
                <a:latin typeface="Calibri"/>
                <a:ea typeface="Calibri"/>
                <a:cs typeface="Calibri"/>
                <a:sym typeface="Calibri"/>
              </a:rPr>
              <a:t>'BsmtQual', 'BsmtCond', 'BsmtFinType1', ‘BsmtExposure’, ‘BsmtFinType2’</a:t>
            </a:r>
            <a:r>
              <a:rPr lang="en-US" sz="2600">
                <a:solidFill>
                  <a:schemeClr val="dk1"/>
                </a:solidFill>
                <a:latin typeface="Calibri"/>
                <a:ea typeface="Calibri"/>
                <a:cs typeface="Calibri"/>
                <a:sym typeface="Calibri"/>
              </a:rPr>
              <a:t>: the first 3 missing part is the same (37 rows), but the last two are not (38 missing&amp;missing parts are different). find the different missing part of ‘BsmtExposure’, ‘BsmtFinType2’, replace based on their variables to make sure all 37 missing rows are same and finally fill together with ‘NA’</a:t>
            </a:r>
            <a:endParaRPr sz="2600">
              <a:solidFill>
                <a:schemeClr val="dk1"/>
              </a:solidFill>
              <a:latin typeface="Calibri"/>
              <a:ea typeface="Calibri"/>
              <a:cs typeface="Calibri"/>
              <a:sym typeface="Calibri"/>
            </a:endParaRPr>
          </a:p>
          <a:p>
            <a:pPr indent="0" lvl="0" marL="0" rtl="0" algn="l">
              <a:lnSpc>
                <a:spcPct val="135714"/>
              </a:lnSpc>
              <a:spcBef>
                <a:spcPts val="0"/>
              </a:spcBef>
              <a:spcAft>
                <a:spcPts val="0"/>
              </a:spcAft>
              <a:buNone/>
            </a:pPr>
            <a:r>
              <a:rPr lang="en-US" sz="2600">
                <a:solidFill>
                  <a:schemeClr val="dk1"/>
                </a:solidFill>
                <a:latin typeface="Calibri"/>
                <a:ea typeface="Calibri"/>
                <a:cs typeface="Calibri"/>
                <a:sym typeface="Calibri"/>
              </a:rPr>
              <a:t>6. </a:t>
            </a:r>
            <a:r>
              <a:rPr b="1" lang="en-US" sz="2600">
                <a:solidFill>
                  <a:schemeClr val="dk1"/>
                </a:solidFill>
                <a:latin typeface="Calibri"/>
                <a:ea typeface="Calibri"/>
                <a:cs typeface="Calibri"/>
                <a:sym typeface="Calibri"/>
              </a:rPr>
              <a:t>Numerical Categorical</a:t>
            </a:r>
            <a:r>
              <a:rPr lang="en-US" sz="2600">
                <a:solidFill>
                  <a:schemeClr val="dk1"/>
                </a:solidFill>
                <a:latin typeface="Calibri"/>
                <a:ea typeface="Calibri"/>
                <a:cs typeface="Calibri"/>
                <a:sym typeface="Calibri"/>
              </a:rPr>
              <a:t> Variables</a:t>
            </a:r>
            <a:endParaRPr sz="2600">
              <a:solidFill>
                <a:schemeClr val="dk1"/>
              </a:solidFill>
              <a:latin typeface="Calibri"/>
              <a:ea typeface="Calibri"/>
              <a:cs typeface="Calibri"/>
              <a:sym typeface="Calibri"/>
            </a:endParaRPr>
          </a:p>
          <a:p>
            <a:pPr indent="0" lvl="0" marL="0" rtl="0" algn="l">
              <a:lnSpc>
                <a:spcPct val="135714"/>
              </a:lnSpc>
              <a:spcBef>
                <a:spcPts val="0"/>
              </a:spcBef>
              <a:spcAft>
                <a:spcPts val="0"/>
              </a:spcAft>
              <a:buNone/>
            </a:pPr>
            <a:r>
              <a:rPr lang="en-US" sz="2600">
                <a:solidFill>
                  <a:schemeClr val="dk1"/>
                </a:solidFill>
                <a:latin typeface="Calibri"/>
                <a:ea typeface="Calibri"/>
                <a:cs typeface="Calibri"/>
                <a:sym typeface="Calibri"/>
              </a:rPr>
              <a:t>Missing year: replace with 0 (GarageYrBlt)</a:t>
            </a:r>
            <a:endParaRPr sz="2600">
              <a:solidFill>
                <a:schemeClr val="dk1"/>
              </a:solidFill>
              <a:latin typeface="Calibri"/>
              <a:ea typeface="Calibri"/>
              <a:cs typeface="Calibri"/>
              <a:sym typeface="Calibri"/>
            </a:endParaRPr>
          </a:p>
          <a:p>
            <a:pPr indent="0" lvl="0" marL="0" rtl="0" algn="l">
              <a:spcBef>
                <a:spcPts val="0"/>
              </a:spcBef>
              <a:spcAft>
                <a:spcPts val="0"/>
              </a:spcAft>
              <a:buNone/>
            </a:pPr>
            <a:r>
              <a:t/>
            </a:r>
            <a:endParaRPr sz="22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g2cd32826699_0_16"/>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02" name="Google Shape;102;g2cd32826699_0_16"/>
          <p:cNvSpPr txBox="1"/>
          <p:nvPr/>
        </p:nvSpPr>
        <p:spPr>
          <a:xfrm>
            <a:off x="265789" y="697436"/>
            <a:ext cx="17180100" cy="1354500"/>
          </a:xfrm>
          <a:prstGeom prst="rect">
            <a:avLst/>
          </a:prstGeom>
          <a:noFill/>
          <a:ln>
            <a:noFill/>
          </a:ln>
        </p:spPr>
        <p:txBody>
          <a:bodyPr anchorCtr="0" anchor="t" bIns="0" lIns="0" spcFirstLastPara="1" rIns="0" wrap="square" tIns="0">
            <a:spAutoFit/>
          </a:bodyPr>
          <a:lstStyle/>
          <a:p>
            <a:pPr indent="0" lvl="0" marL="0" marR="0" rtl="0" algn="l">
              <a:lnSpc>
                <a:spcPct val="119991"/>
              </a:lnSpc>
              <a:spcBef>
                <a:spcPts val="0"/>
              </a:spcBef>
              <a:spcAft>
                <a:spcPts val="0"/>
              </a:spcAft>
              <a:buNone/>
            </a:pPr>
            <a:br>
              <a:rPr b="1" lang="en-US" sz="4000"/>
            </a:br>
            <a:endParaRPr b="1" i="0" sz="4000" u="none" cap="none" strike="noStrike">
              <a:solidFill>
                <a:srgbClr val="000000"/>
              </a:solidFill>
            </a:endParaRPr>
          </a:p>
        </p:txBody>
      </p:sp>
      <p:sp>
        <p:nvSpPr>
          <p:cNvPr id="103" name="Google Shape;103;g2cd32826699_0_16"/>
          <p:cNvSpPr/>
          <p:nvPr/>
        </p:nvSpPr>
        <p:spPr>
          <a:xfrm>
            <a:off x="782624" y="1636051"/>
            <a:ext cx="1137000" cy="157200"/>
          </a:xfrm>
          <a:prstGeom prst="rect">
            <a:avLst/>
          </a:prstGeom>
          <a:solidFill>
            <a:srgbClr val="00347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g2cd32826699_0_16"/>
          <p:cNvSpPr/>
          <p:nvPr/>
        </p:nvSpPr>
        <p:spPr>
          <a:xfrm>
            <a:off x="0" y="9378186"/>
            <a:ext cx="18288000" cy="908700"/>
          </a:xfrm>
          <a:prstGeom prst="rect">
            <a:avLst/>
          </a:prstGeom>
          <a:solidFill>
            <a:srgbClr val="00347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g2cd32826699_0_16"/>
          <p:cNvSpPr txBox="1"/>
          <p:nvPr/>
        </p:nvSpPr>
        <p:spPr>
          <a:xfrm>
            <a:off x="782625" y="1900950"/>
            <a:ext cx="16439700" cy="985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700"/>
              <a:buFont typeface="Arial"/>
              <a:buNone/>
            </a:pPr>
            <a:r>
              <a:rPr lang="en-US" sz="2600">
                <a:latin typeface="Calibri"/>
                <a:ea typeface="Calibri"/>
                <a:cs typeface="Calibri"/>
                <a:sym typeface="Calibri"/>
              </a:rPr>
              <a:t>1. Beginning: almost see each value’s relationship with the sale price, but there is shortcomings: Not Clear! </a:t>
            </a:r>
            <a:endParaRPr sz="2600">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700"/>
              <a:buFont typeface="Arial"/>
              <a:buNone/>
            </a:pPr>
            <a:r>
              <a:t/>
            </a:r>
            <a:endParaRPr sz="2600">
              <a:latin typeface="Calibri"/>
              <a:ea typeface="Calibri"/>
              <a:cs typeface="Calibri"/>
              <a:sym typeface="Calibri"/>
            </a:endParaRPr>
          </a:p>
        </p:txBody>
      </p:sp>
      <p:sp>
        <p:nvSpPr>
          <p:cNvPr id="106" name="Google Shape;106;g2cd32826699_0_16"/>
          <p:cNvSpPr txBox="1"/>
          <p:nvPr/>
        </p:nvSpPr>
        <p:spPr>
          <a:xfrm>
            <a:off x="265789" y="697436"/>
            <a:ext cx="17180100" cy="615600"/>
          </a:xfrm>
          <a:prstGeom prst="rect">
            <a:avLst/>
          </a:prstGeom>
          <a:noFill/>
          <a:ln>
            <a:noFill/>
          </a:ln>
        </p:spPr>
        <p:txBody>
          <a:bodyPr anchorCtr="0" anchor="t" bIns="0" lIns="0" spcFirstLastPara="1" rIns="0" wrap="square" tIns="0">
            <a:spAutoFit/>
          </a:bodyPr>
          <a:lstStyle/>
          <a:p>
            <a:pPr indent="0" lvl="0" marL="0" marR="0" rtl="0" algn="l">
              <a:lnSpc>
                <a:spcPct val="119991"/>
              </a:lnSpc>
              <a:spcBef>
                <a:spcPts val="0"/>
              </a:spcBef>
              <a:spcAft>
                <a:spcPts val="0"/>
              </a:spcAft>
              <a:buNone/>
            </a:pPr>
            <a:r>
              <a:rPr b="1" lang="en-US" sz="4000"/>
              <a:t>Feature </a:t>
            </a:r>
            <a:r>
              <a:rPr b="1" lang="en-US" sz="4000"/>
              <a:t>Selection</a:t>
            </a:r>
            <a:endParaRPr b="1" i="0" sz="4000" u="none" cap="none" strike="noStrike">
              <a:solidFill>
                <a:srgbClr val="000000"/>
              </a:solidFill>
            </a:endParaRPr>
          </a:p>
        </p:txBody>
      </p:sp>
      <p:pic>
        <p:nvPicPr>
          <p:cNvPr id="107" name="Google Shape;107;g2cd32826699_0_16"/>
          <p:cNvPicPr preferRelativeResize="0"/>
          <p:nvPr/>
        </p:nvPicPr>
        <p:blipFill>
          <a:blip r:embed="rId3">
            <a:alphaModFix/>
          </a:blip>
          <a:stretch>
            <a:fillRect/>
          </a:stretch>
        </p:blipFill>
        <p:spPr>
          <a:xfrm>
            <a:off x="265800" y="2591325"/>
            <a:ext cx="6547051" cy="4584894"/>
          </a:xfrm>
          <a:prstGeom prst="rect">
            <a:avLst/>
          </a:prstGeom>
          <a:noFill/>
          <a:ln>
            <a:noFill/>
          </a:ln>
        </p:spPr>
      </p:pic>
      <p:pic>
        <p:nvPicPr>
          <p:cNvPr id="108" name="Google Shape;108;g2cd32826699_0_16"/>
          <p:cNvPicPr preferRelativeResize="0"/>
          <p:nvPr/>
        </p:nvPicPr>
        <p:blipFill>
          <a:blip r:embed="rId4">
            <a:alphaModFix/>
          </a:blip>
          <a:stretch>
            <a:fillRect/>
          </a:stretch>
        </p:blipFill>
        <p:spPr>
          <a:xfrm>
            <a:off x="6812850" y="2747150"/>
            <a:ext cx="5804204" cy="4584900"/>
          </a:xfrm>
          <a:prstGeom prst="rect">
            <a:avLst/>
          </a:prstGeom>
          <a:noFill/>
          <a:ln>
            <a:noFill/>
          </a:ln>
        </p:spPr>
      </p:pic>
      <p:pic>
        <p:nvPicPr>
          <p:cNvPr id="109" name="Google Shape;109;g2cd32826699_0_16"/>
          <p:cNvPicPr preferRelativeResize="0"/>
          <p:nvPr/>
        </p:nvPicPr>
        <p:blipFill>
          <a:blip r:embed="rId5">
            <a:alphaModFix/>
          </a:blip>
          <a:stretch>
            <a:fillRect/>
          </a:stretch>
        </p:blipFill>
        <p:spPr>
          <a:xfrm>
            <a:off x="12271199" y="2886150"/>
            <a:ext cx="5487538" cy="429007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g2cd32826699_0_291"/>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15" name="Google Shape;115;g2cd32826699_0_291"/>
          <p:cNvSpPr txBox="1"/>
          <p:nvPr/>
        </p:nvSpPr>
        <p:spPr>
          <a:xfrm>
            <a:off x="265789" y="697436"/>
            <a:ext cx="17180100" cy="1354500"/>
          </a:xfrm>
          <a:prstGeom prst="rect">
            <a:avLst/>
          </a:prstGeom>
          <a:noFill/>
          <a:ln>
            <a:noFill/>
          </a:ln>
        </p:spPr>
        <p:txBody>
          <a:bodyPr anchorCtr="0" anchor="t" bIns="0" lIns="0" spcFirstLastPara="1" rIns="0" wrap="square" tIns="0">
            <a:spAutoFit/>
          </a:bodyPr>
          <a:lstStyle/>
          <a:p>
            <a:pPr indent="0" lvl="0" marL="0" marR="0" rtl="0" algn="l">
              <a:lnSpc>
                <a:spcPct val="119991"/>
              </a:lnSpc>
              <a:spcBef>
                <a:spcPts val="0"/>
              </a:spcBef>
              <a:spcAft>
                <a:spcPts val="0"/>
              </a:spcAft>
              <a:buNone/>
            </a:pPr>
            <a:br>
              <a:rPr b="1" lang="en-US" sz="4000"/>
            </a:br>
            <a:endParaRPr b="1" i="0" sz="4000" u="none" cap="none" strike="noStrike">
              <a:solidFill>
                <a:srgbClr val="000000"/>
              </a:solidFill>
            </a:endParaRPr>
          </a:p>
        </p:txBody>
      </p:sp>
      <p:sp>
        <p:nvSpPr>
          <p:cNvPr id="116" name="Google Shape;116;g2cd32826699_0_291"/>
          <p:cNvSpPr/>
          <p:nvPr/>
        </p:nvSpPr>
        <p:spPr>
          <a:xfrm>
            <a:off x="782624" y="1636051"/>
            <a:ext cx="1137000" cy="157200"/>
          </a:xfrm>
          <a:prstGeom prst="rect">
            <a:avLst/>
          </a:prstGeom>
          <a:solidFill>
            <a:srgbClr val="00347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g2cd32826699_0_291"/>
          <p:cNvSpPr/>
          <p:nvPr/>
        </p:nvSpPr>
        <p:spPr>
          <a:xfrm>
            <a:off x="0" y="9378186"/>
            <a:ext cx="18288000" cy="908700"/>
          </a:xfrm>
          <a:prstGeom prst="rect">
            <a:avLst/>
          </a:prstGeom>
          <a:solidFill>
            <a:srgbClr val="00347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g2cd32826699_0_291"/>
          <p:cNvSpPr txBox="1"/>
          <p:nvPr/>
        </p:nvSpPr>
        <p:spPr>
          <a:xfrm>
            <a:off x="782625" y="1900950"/>
            <a:ext cx="16439700" cy="178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700"/>
              <a:buFont typeface="Arial"/>
              <a:buNone/>
            </a:pPr>
            <a:r>
              <a:rPr lang="en-US" sz="2600">
                <a:latin typeface="Calibri"/>
                <a:ea typeface="Calibri"/>
                <a:cs typeface="Calibri"/>
                <a:sym typeface="Calibri"/>
              </a:rPr>
              <a:t>2. Statistic Method</a:t>
            </a:r>
            <a:endParaRPr sz="2600">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700"/>
              <a:buFont typeface="Arial"/>
              <a:buNone/>
            </a:pPr>
            <a:r>
              <a:t/>
            </a:r>
            <a:endParaRPr sz="2600">
              <a:latin typeface="Calibri"/>
              <a:ea typeface="Calibri"/>
              <a:cs typeface="Calibri"/>
              <a:sym typeface="Calibri"/>
            </a:endParaRPr>
          </a:p>
          <a:p>
            <a:pPr indent="-393700" lvl="0" marL="457200" marR="0" rtl="0" algn="l">
              <a:lnSpc>
                <a:spcPct val="100000"/>
              </a:lnSpc>
              <a:spcBef>
                <a:spcPts val="0"/>
              </a:spcBef>
              <a:spcAft>
                <a:spcPts val="0"/>
              </a:spcAft>
              <a:buSzPts val="2600"/>
              <a:buFont typeface="Calibri"/>
              <a:buAutoNum type="arabicParenBoth"/>
            </a:pPr>
            <a:r>
              <a:rPr lang="en-US" sz="2600">
                <a:latin typeface="Calibri"/>
                <a:ea typeface="Calibri"/>
                <a:cs typeface="Calibri"/>
                <a:sym typeface="Calibri"/>
              </a:rPr>
              <a:t>Maximum Information Coefficient (MIC) Scores</a:t>
            </a:r>
            <a:endParaRPr sz="2600">
              <a:latin typeface="Calibri"/>
              <a:ea typeface="Calibri"/>
              <a:cs typeface="Calibri"/>
              <a:sym typeface="Calibri"/>
            </a:endParaRPr>
          </a:p>
          <a:p>
            <a:pPr indent="0" lvl="0" marL="0" marR="0" rtl="0" algn="l">
              <a:lnSpc>
                <a:spcPct val="100000"/>
              </a:lnSpc>
              <a:spcBef>
                <a:spcPts val="0"/>
              </a:spcBef>
              <a:spcAft>
                <a:spcPts val="0"/>
              </a:spcAft>
              <a:buNone/>
            </a:pPr>
            <a:r>
              <a:t/>
            </a:r>
            <a:endParaRPr sz="2600">
              <a:latin typeface="Calibri"/>
              <a:ea typeface="Calibri"/>
              <a:cs typeface="Calibri"/>
              <a:sym typeface="Calibri"/>
            </a:endParaRPr>
          </a:p>
        </p:txBody>
      </p:sp>
      <p:sp>
        <p:nvSpPr>
          <p:cNvPr id="119" name="Google Shape;119;g2cd32826699_0_291"/>
          <p:cNvSpPr txBox="1"/>
          <p:nvPr/>
        </p:nvSpPr>
        <p:spPr>
          <a:xfrm>
            <a:off x="265789" y="697436"/>
            <a:ext cx="17180100" cy="615600"/>
          </a:xfrm>
          <a:prstGeom prst="rect">
            <a:avLst/>
          </a:prstGeom>
          <a:noFill/>
          <a:ln>
            <a:noFill/>
          </a:ln>
        </p:spPr>
        <p:txBody>
          <a:bodyPr anchorCtr="0" anchor="t" bIns="0" lIns="0" spcFirstLastPara="1" rIns="0" wrap="square" tIns="0">
            <a:spAutoFit/>
          </a:bodyPr>
          <a:lstStyle/>
          <a:p>
            <a:pPr indent="0" lvl="0" marL="0" marR="0" rtl="0" algn="l">
              <a:lnSpc>
                <a:spcPct val="119991"/>
              </a:lnSpc>
              <a:spcBef>
                <a:spcPts val="0"/>
              </a:spcBef>
              <a:spcAft>
                <a:spcPts val="0"/>
              </a:spcAft>
              <a:buNone/>
            </a:pPr>
            <a:r>
              <a:rPr b="1" lang="en-US" sz="4000"/>
              <a:t>Feature Selection</a:t>
            </a:r>
            <a:endParaRPr b="1" i="0" sz="4000" u="none" cap="none" strike="noStrike">
              <a:solidFill>
                <a:srgbClr val="000000"/>
              </a:solidFill>
            </a:endParaRPr>
          </a:p>
        </p:txBody>
      </p:sp>
      <p:pic>
        <p:nvPicPr>
          <p:cNvPr id="120" name="Google Shape;120;g2cd32826699_0_291"/>
          <p:cNvPicPr preferRelativeResize="0"/>
          <p:nvPr/>
        </p:nvPicPr>
        <p:blipFill>
          <a:blip r:embed="rId3">
            <a:alphaModFix/>
          </a:blip>
          <a:stretch>
            <a:fillRect/>
          </a:stretch>
        </p:blipFill>
        <p:spPr>
          <a:xfrm>
            <a:off x="505725" y="4289350"/>
            <a:ext cx="16439700" cy="48183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g2cd32826699_0_305"/>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26" name="Google Shape;126;g2cd32826699_0_305"/>
          <p:cNvSpPr txBox="1"/>
          <p:nvPr/>
        </p:nvSpPr>
        <p:spPr>
          <a:xfrm>
            <a:off x="265789" y="697436"/>
            <a:ext cx="17180100" cy="1354500"/>
          </a:xfrm>
          <a:prstGeom prst="rect">
            <a:avLst/>
          </a:prstGeom>
          <a:noFill/>
          <a:ln>
            <a:noFill/>
          </a:ln>
        </p:spPr>
        <p:txBody>
          <a:bodyPr anchorCtr="0" anchor="t" bIns="0" lIns="0" spcFirstLastPara="1" rIns="0" wrap="square" tIns="0">
            <a:spAutoFit/>
          </a:bodyPr>
          <a:lstStyle/>
          <a:p>
            <a:pPr indent="0" lvl="0" marL="0" marR="0" rtl="0" algn="l">
              <a:lnSpc>
                <a:spcPct val="119991"/>
              </a:lnSpc>
              <a:spcBef>
                <a:spcPts val="0"/>
              </a:spcBef>
              <a:spcAft>
                <a:spcPts val="0"/>
              </a:spcAft>
              <a:buNone/>
            </a:pPr>
            <a:br>
              <a:rPr b="1" lang="en-US" sz="4000"/>
            </a:br>
            <a:endParaRPr b="1" i="0" sz="4000" u="none" cap="none" strike="noStrike">
              <a:solidFill>
                <a:srgbClr val="000000"/>
              </a:solidFill>
            </a:endParaRPr>
          </a:p>
        </p:txBody>
      </p:sp>
      <p:sp>
        <p:nvSpPr>
          <p:cNvPr id="127" name="Google Shape;127;g2cd32826699_0_305"/>
          <p:cNvSpPr/>
          <p:nvPr/>
        </p:nvSpPr>
        <p:spPr>
          <a:xfrm>
            <a:off x="782624" y="1636051"/>
            <a:ext cx="1137000" cy="157200"/>
          </a:xfrm>
          <a:prstGeom prst="rect">
            <a:avLst/>
          </a:prstGeom>
          <a:solidFill>
            <a:srgbClr val="00347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g2cd32826699_0_305"/>
          <p:cNvSpPr/>
          <p:nvPr/>
        </p:nvSpPr>
        <p:spPr>
          <a:xfrm>
            <a:off x="0" y="9378186"/>
            <a:ext cx="18288000" cy="908700"/>
          </a:xfrm>
          <a:prstGeom prst="rect">
            <a:avLst/>
          </a:prstGeom>
          <a:solidFill>
            <a:srgbClr val="00347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g2cd32826699_0_305"/>
          <p:cNvSpPr txBox="1"/>
          <p:nvPr/>
        </p:nvSpPr>
        <p:spPr>
          <a:xfrm>
            <a:off x="782625" y="1900950"/>
            <a:ext cx="16439700" cy="2185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700"/>
              <a:buFont typeface="Arial"/>
              <a:buNone/>
            </a:pPr>
            <a:r>
              <a:rPr lang="en-US" sz="2600">
                <a:latin typeface="Calibri"/>
                <a:ea typeface="Calibri"/>
                <a:cs typeface="Calibri"/>
                <a:sym typeface="Calibri"/>
              </a:rPr>
              <a:t>2. Statistic Method</a:t>
            </a:r>
            <a:endParaRPr sz="2600">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700"/>
              <a:buFont typeface="Arial"/>
              <a:buNone/>
            </a:pPr>
            <a:r>
              <a:t/>
            </a:r>
            <a:endParaRPr sz="2600">
              <a:latin typeface="Calibri"/>
              <a:ea typeface="Calibri"/>
              <a:cs typeface="Calibri"/>
              <a:sym typeface="Calibri"/>
            </a:endParaRPr>
          </a:p>
          <a:p>
            <a:pPr indent="0" lvl="0" marL="0" marR="0" rtl="0" algn="l">
              <a:lnSpc>
                <a:spcPct val="100000"/>
              </a:lnSpc>
              <a:spcBef>
                <a:spcPts val="0"/>
              </a:spcBef>
              <a:spcAft>
                <a:spcPts val="0"/>
              </a:spcAft>
              <a:buNone/>
            </a:pPr>
            <a:r>
              <a:rPr lang="en-US" sz="2600">
                <a:latin typeface="Calibri"/>
                <a:ea typeface="Calibri"/>
                <a:cs typeface="Calibri"/>
                <a:sym typeface="Calibri"/>
              </a:rPr>
              <a:t>(2) </a:t>
            </a:r>
            <a:r>
              <a:rPr lang="en-US" sz="2600">
                <a:latin typeface="Calibri"/>
                <a:ea typeface="Calibri"/>
                <a:cs typeface="Calibri"/>
                <a:sym typeface="Calibri"/>
              </a:rPr>
              <a:t>Mutual Information Scores</a:t>
            </a:r>
            <a:endParaRPr sz="2600">
              <a:latin typeface="Calibri"/>
              <a:ea typeface="Calibri"/>
              <a:cs typeface="Calibri"/>
              <a:sym typeface="Calibri"/>
            </a:endParaRPr>
          </a:p>
          <a:p>
            <a:pPr indent="0" lvl="0" marL="0" marR="0" rtl="0" algn="l">
              <a:lnSpc>
                <a:spcPct val="100000"/>
              </a:lnSpc>
              <a:spcBef>
                <a:spcPts val="0"/>
              </a:spcBef>
              <a:spcAft>
                <a:spcPts val="0"/>
              </a:spcAft>
              <a:buNone/>
            </a:pPr>
            <a:r>
              <a:t/>
            </a:r>
            <a:endParaRPr sz="2600">
              <a:latin typeface="Calibri"/>
              <a:ea typeface="Calibri"/>
              <a:cs typeface="Calibri"/>
              <a:sym typeface="Calibri"/>
            </a:endParaRPr>
          </a:p>
          <a:p>
            <a:pPr indent="0" lvl="0" marL="0" marR="0" rtl="0" algn="l">
              <a:lnSpc>
                <a:spcPct val="100000"/>
              </a:lnSpc>
              <a:spcBef>
                <a:spcPts val="0"/>
              </a:spcBef>
              <a:spcAft>
                <a:spcPts val="0"/>
              </a:spcAft>
              <a:buNone/>
            </a:pPr>
            <a:r>
              <a:t/>
            </a:r>
            <a:endParaRPr sz="2600">
              <a:latin typeface="Calibri"/>
              <a:ea typeface="Calibri"/>
              <a:cs typeface="Calibri"/>
              <a:sym typeface="Calibri"/>
            </a:endParaRPr>
          </a:p>
        </p:txBody>
      </p:sp>
      <p:sp>
        <p:nvSpPr>
          <p:cNvPr id="130" name="Google Shape;130;g2cd32826699_0_305"/>
          <p:cNvSpPr txBox="1"/>
          <p:nvPr/>
        </p:nvSpPr>
        <p:spPr>
          <a:xfrm>
            <a:off x="265789" y="697436"/>
            <a:ext cx="17180100" cy="615600"/>
          </a:xfrm>
          <a:prstGeom prst="rect">
            <a:avLst/>
          </a:prstGeom>
          <a:noFill/>
          <a:ln>
            <a:noFill/>
          </a:ln>
        </p:spPr>
        <p:txBody>
          <a:bodyPr anchorCtr="0" anchor="t" bIns="0" lIns="0" spcFirstLastPara="1" rIns="0" wrap="square" tIns="0">
            <a:spAutoFit/>
          </a:bodyPr>
          <a:lstStyle/>
          <a:p>
            <a:pPr indent="0" lvl="0" marL="0" marR="0" rtl="0" algn="l">
              <a:lnSpc>
                <a:spcPct val="119991"/>
              </a:lnSpc>
              <a:spcBef>
                <a:spcPts val="0"/>
              </a:spcBef>
              <a:spcAft>
                <a:spcPts val="0"/>
              </a:spcAft>
              <a:buNone/>
            </a:pPr>
            <a:r>
              <a:rPr b="1" lang="en-US" sz="4000"/>
              <a:t>Feature Selection</a:t>
            </a:r>
            <a:endParaRPr b="1" i="0" sz="4000" u="none" cap="none" strike="noStrike">
              <a:solidFill>
                <a:srgbClr val="000000"/>
              </a:solidFill>
            </a:endParaRPr>
          </a:p>
        </p:txBody>
      </p:sp>
      <p:pic>
        <p:nvPicPr>
          <p:cNvPr id="131" name="Google Shape;131;g2cd32826699_0_305"/>
          <p:cNvPicPr preferRelativeResize="0"/>
          <p:nvPr/>
        </p:nvPicPr>
        <p:blipFill>
          <a:blip r:embed="rId3">
            <a:alphaModFix/>
          </a:blip>
          <a:stretch>
            <a:fillRect/>
          </a:stretch>
        </p:blipFill>
        <p:spPr>
          <a:xfrm>
            <a:off x="453575" y="3970375"/>
            <a:ext cx="16992325" cy="48579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g2cd32826699_0_327"/>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37" name="Google Shape;137;g2cd32826699_0_327"/>
          <p:cNvSpPr txBox="1"/>
          <p:nvPr/>
        </p:nvSpPr>
        <p:spPr>
          <a:xfrm>
            <a:off x="265789" y="697436"/>
            <a:ext cx="17180100" cy="1354500"/>
          </a:xfrm>
          <a:prstGeom prst="rect">
            <a:avLst/>
          </a:prstGeom>
          <a:noFill/>
          <a:ln>
            <a:noFill/>
          </a:ln>
        </p:spPr>
        <p:txBody>
          <a:bodyPr anchorCtr="0" anchor="t" bIns="0" lIns="0" spcFirstLastPara="1" rIns="0" wrap="square" tIns="0">
            <a:spAutoFit/>
          </a:bodyPr>
          <a:lstStyle/>
          <a:p>
            <a:pPr indent="0" lvl="0" marL="0" marR="0" rtl="0" algn="l">
              <a:lnSpc>
                <a:spcPct val="119991"/>
              </a:lnSpc>
              <a:spcBef>
                <a:spcPts val="0"/>
              </a:spcBef>
              <a:spcAft>
                <a:spcPts val="0"/>
              </a:spcAft>
              <a:buNone/>
            </a:pPr>
            <a:br>
              <a:rPr b="1" lang="en-US" sz="4000"/>
            </a:br>
            <a:endParaRPr b="1" i="0" sz="4000" u="none" cap="none" strike="noStrike">
              <a:solidFill>
                <a:srgbClr val="000000"/>
              </a:solidFill>
            </a:endParaRPr>
          </a:p>
        </p:txBody>
      </p:sp>
      <p:sp>
        <p:nvSpPr>
          <p:cNvPr id="138" name="Google Shape;138;g2cd32826699_0_327"/>
          <p:cNvSpPr/>
          <p:nvPr/>
        </p:nvSpPr>
        <p:spPr>
          <a:xfrm>
            <a:off x="782624" y="1636051"/>
            <a:ext cx="1137000" cy="157200"/>
          </a:xfrm>
          <a:prstGeom prst="rect">
            <a:avLst/>
          </a:prstGeom>
          <a:solidFill>
            <a:srgbClr val="00347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g2cd32826699_0_327"/>
          <p:cNvSpPr txBox="1"/>
          <p:nvPr/>
        </p:nvSpPr>
        <p:spPr>
          <a:xfrm>
            <a:off x="782625" y="1900950"/>
            <a:ext cx="16439700" cy="3991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700"/>
              <a:buFont typeface="Arial"/>
              <a:buNone/>
            </a:pPr>
            <a:r>
              <a:rPr lang="en-US" sz="2600">
                <a:latin typeface="Calibri"/>
                <a:ea typeface="Calibri"/>
                <a:cs typeface="Calibri"/>
                <a:sym typeface="Calibri"/>
              </a:rPr>
              <a:t>3</a:t>
            </a:r>
            <a:r>
              <a:rPr lang="en-US" sz="2600">
                <a:latin typeface="Calibri"/>
                <a:ea typeface="Calibri"/>
                <a:cs typeface="Calibri"/>
                <a:sym typeface="Calibri"/>
              </a:rPr>
              <a:t>. Final Feature Selection</a:t>
            </a:r>
            <a:endParaRPr sz="2600">
              <a:latin typeface="Calibri"/>
              <a:ea typeface="Calibri"/>
              <a:cs typeface="Calibri"/>
              <a:sym typeface="Calibri"/>
            </a:endParaRPr>
          </a:p>
          <a:p>
            <a:pPr indent="-393700" lvl="0" marL="457200" marR="0" rtl="0" algn="l">
              <a:lnSpc>
                <a:spcPct val="100000"/>
              </a:lnSpc>
              <a:spcBef>
                <a:spcPts val="0"/>
              </a:spcBef>
              <a:spcAft>
                <a:spcPts val="0"/>
              </a:spcAft>
              <a:buSzPts val="2600"/>
              <a:buFont typeface="Calibri"/>
              <a:buAutoNum type="arabicParenBoth"/>
            </a:pPr>
            <a:r>
              <a:rPr lang="en-US" sz="2600">
                <a:latin typeface="Calibri"/>
                <a:ea typeface="Calibri"/>
                <a:cs typeface="Calibri"/>
                <a:sym typeface="Calibri"/>
              </a:rPr>
              <a:t>small feature group(32)</a:t>
            </a:r>
            <a:endParaRPr sz="2600">
              <a:latin typeface="Calibri"/>
              <a:ea typeface="Calibri"/>
              <a:cs typeface="Calibri"/>
              <a:sym typeface="Calibri"/>
            </a:endParaRPr>
          </a:p>
          <a:p>
            <a:pPr indent="-393700" lvl="0" marL="457200" marR="0" rtl="0" algn="l">
              <a:lnSpc>
                <a:spcPct val="100000"/>
              </a:lnSpc>
              <a:spcBef>
                <a:spcPts val="0"/>
              </a:spcBef>
              <a:spcAft>
                <a:spcPts val="0"/>
              </a:spcAft>
              <a:buSzPts val="2600"/>
              <a:buFont typeface="Calibri"/>
              <a:buAutoNum type="arabicParenBoth"/>
            </a:pPr>
            <a:r>
              <a:rPr lang="en-US" sz="2600">
                <a:latin typeface="Calibri"/>
                <a:ea typeface="Calibri"/>
                <a:cs typeface="Calibri"/>
                <a:sym typeface="Calibri"/>
              </a:rPr>
              <a:t>large feature group(51)</a:t>
            </a:r>
            <a:endParaRPr sz="2600">
              <a:latin typeface="Calibri"/>
              <a:ea typeface="Calibri"/>
              <a:cs typeface="Calibri"/>
              <a:sym typeface="Calibri"/>
            </a:endParaRPr>
          </a:p>
          <a:p>
            <a:pPr indent="0" lvl="0" marL="0" rtl="0" algn="l">
              <a:spcBef>
                <a:spcPts val="1000"/>
              </a:spcBef>
              <a:spcAft>
                <a:spcPts val="0"/>
              </a:spcAft>
              <a:buNone/>
            </a:pPr>
            <a:r>
              <a:rPr lang="en-US" sz="2450">
                <a:solidFill>
                  <a:schemeClr val="dk1"/>
                </a:solidFill>
                <a:latin typeface="Helvetica Neue"/>
                <a:ea typeface="Helvetica Neue"/>
                <a:cs typeface="Helvetica Neue"/>
                <a:sym typeface="Helvetica Neue"/>
              </a:rPr>
              <a:t>The feature importance from XGboost is tailored for XGboost model so that cannot use that to decide the variable selection for other models. Also, since MIS views ID as the most useless variable comparing to MIC. Also after validation of several features, MIS is more reliable. we only choose the MIS as the final decision based on the structure of geologic fault data, selecting variables before "Extenrior2nd"， or before "LotShape".</a:t>
            </a:r>
            <a:endParaRPr sz="2450">
              <a:solidFill>
                <a:schemeClr val="dk1"/>
              </a:solidFill>
              <a:latin typeface="Helvetica Neue"/>
              <a:ea typeface="Helvetica Neue"/>
              <a:cs typeface="Helvetica Neue"/>
              <a:sym typeface="Helvetica Neue"/>
            </a:endParaRPr>
          </a:p>
          <a:p>
            <a:pPr indent="0" lvl="0" marL="0" marR="0" rtl="0" algn="l">
              <a:lnSpc>
                <a:spcPct val="100000"/>
              </a:lnSpc>
              <a:spcBef>
                <a:spcPts val="0"/>
              </a:spcBef>
              <a:spcAft>
                <a:spcPts val="0"/>
              </a:spcAft>
              <a:buNone/>
            </a:pPr>
            <a:r>
              <a:t/>
            </a:r>
            <a:endParaRPr sz="3700">
              <a:latin typeface="Calibri"/>
              <a:ea typeface="Calibri"/>
              <a:cs typeface="Calibri"/>
              <a:sym typeface="Calibri"/>
            </a:endParaRPr>
          </a:p>
          <a:p>
            <a:pPr indent="0" lvl="0" marL="0" marR="0" rtl="0" algn="l">
              <a:lnSpc>
                <a:spcPct val="100000"/>
              </a:lnSpc>
              <a:spcBef>
                <a:spcPts val="0"/>
              </a:spcBef>
              <a:spcAft>
                <a:spcPts val="0"/>
              </a:spcAft>
              <a:buNone/>
            </a:pPr>
            <a:r>
              <a:t/>
            </a:r>
            <a:endParaRPr sz="2600">
              <a:latin typeface="Calibri"/>
              <a:ea typeface="Calibri"/>
              <a:cs typeface="Calibri"/>
              <a:sym typeface="Calibri"/>
            </a:endParaRPr>
          </a:p>
        </p:txBody>
      </p:sp>
      <p:sp>
        <p:nvSpPr>
          <p:cNvPr id="140" name="Google Shape;140;g2cd32826699_0_327"/>
          <p:cNvSpPr txBox="1"/>
          <p:nvPr/>
        </p:nvSpPr>
        <p:spPr>
          <a:xfrm>
            <a:off x="265789" y="697436"/>
            <a:ext cx="17180100" cy="615600"/>
          </a:xfrm>
          <a:prstGeom prst="rect">
            <a:avLst/>
          </a:prstGeom>
          <a:noFill/>
          <a:ln>
            <a:noFill/>
          </a:ln>
        </p:spPr>
        <p:txBody>
          <a:bodyPr anchorCtr="0" anchor="t" bIns="0" lIns="0" spcFirstLastPara="1" rIns="0" wrap="square" tIns="0">
            <a:spAutoFit/>
          </a:bodyPr>
          <a:lstStyle/>
          <a:p>
            <a:pPr indent="0" lvl="0" marL="0" marR="0" rtl="0" algn="l">
              <a:lnSpc>
                <a:spcPct val="119991"/>
              </a:lnSpc>
              <a:spcBef>
                <a:spcPts val="0"/>
              </a:spcBef>
              <a:spcAft>
                <a:spcPts val="0"/>
              </a:spcAft>
              <a:buNone/>
            </a:pPr>
            <a:r>
              <a:rPr b="1" lang="en-US" sz="4000"/>
              <a:t>Feature Selection</a:t>
            </a:r>
            <a:endParaRPr b="1" i="0" sz="4000" u="none" cap="none" strike="noStrike">
              <a:solidFill>
                <a:srgbClr val="000000"/>
              </a:solidFill>
            </a:endParaRPr>
          </a:p>
        </p:txBody>
      </p:sp>
      <p:pic>
        <p:nvPicPr>
          <p:cNvPr id="141" name="Google Shape;141;g2cd32826699_0_327"/>
          <p:cNvPicPr preferRelativeResize="0"/>
          <p:nvPr/>
        </p:nvPicPr>
        <p:blipFill>
          <a:blip r:embed="rId3">
            <a:alphaModFix/>
          </a:blip>
          <a:stretch>
            <a:fillRect/>
          </a:stretch>
        </p:blipFill>
        <p:spPr>
          <a:xfrm>
            <a:off x="0" y="4916725"/>
            <a:ext cx="17445899" cy="5213500"/>
          </a:xfrm>
          <a:prstGeom prst="rect">
            <a:avLst/>
          </a:prstGeom>
          <a:noFill/>
          <a:ln>
            <a:noFill/>
          </a:ln>
        </p:spPr>
      </p:pic>
      <p:sp>
        <p:nvSpPr>
          <p:cNvPr id="142" name="Google Shape;142;g2cd32826699_0_327"/>
          <p:cNvSpPr/>
          <p:nvPr/>
        </p:nvSpPr>
        <p:spPr>
          <a:xfrm>
            <a:off x="7293425" y="8146250"/>
            <a:ext cx="217500" cy="365100"/>
          </a:xfrm>
          <a:prstGeom prst="downArrow">
            <a:avLst>
              <a:gd fmla="val 10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43" name="Google Shape;143;g2cd32826699_0_327"/>
          <p:cNvSpPr/>
          <p:nvPr/>
        </p:nvSpPr>
        <p:spPr>
          <a:xfrm>
            <a:off x="10965525" y="8511350"/>
            <a:ext cx="217500" cy="365100"/>
          </a:xfrm>
          <a:prstGeom prst="downArrow">
            <a:avLst>
              <a:gd fmla="val 10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g2cd32826699_0_24"/>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49" name="Google Shape;149;g2cd32826699_0_24"/>
          <p:cNvSpPr txBox="1"/>
          <p:nvPr/>
        </p:nvSpPr>
        <p:spPr>
          <a:xfrm>
            <a:off x="265789" y="697436"/>
            <a:ext cx="17180100" cy="492600"/>
          </a:xfrm>
          <a:prstGeom prst="rect">
            <a:avLst/>
          </a:prstGeom>
          <a:noFill/>
          <a:ln>
            <a:noFill/>
          </a:ln>
        </p:spPr>
        <p:txBody>
          <a:bodyPr anchorCtr="0" anchor="t" bIns="0" lIns="0" spcFirstLastPara="1" rIns="0" wrap="square" tIns="0">
            <a:spAutoFit/>
          </a:bodyPr>
          <a:lstStyle/>
          <a:p>
            <a:pPr indent="0" lvl="0" marL="0" marR="0" rtl="0" algn="l">
              <a:lnSpc>
                <a:spcPct val="119991"/>
              </a:lnSpc>
              <a:spcBef>
                <a:spcPts val="0"/>
              </a:spcBef>
              <a:spcAft>
                <a:spcPts val="0"/>
              </a:spcAft>
              <a:buNone/>
            </a:pPr>
            <a:r>
              <a:t/>
            </a:r>
            <a:endParaRPr b="0" i="0" sz="3200" u="none" cap="none" strike="noStrike">
              <a:solidFill>
                <a:srgbClr val="000000"/>
              </a:solidFill>
              <a:latin typeface="Arial"/>
              <a:ea typeface="Arial"/>
              <a:cs typeface="Arial"/>
              <a:sym typeface="Arial"/>
            </a:endParaRPr>
          </a:p>
        </p:txBody>
      </p:sp>
      <p:sp>
        <p:nvSpPr>
          <p:cNvPr id="150" name="Google Shape;150;g2cd32826699_0_24"/>
          <p:cNvSpPr/>
          <p:nvPr/>
        </p:nvSpPr>
        <p:spPr>
          <a:xfrm>
            <a:off x="782624" y="1636051"/>
            <a:ext cx="1137000" cy="157200"/>
          </a:xfrm>
          <a:prstGeom prst="rect">
            <a:avLst/>
          </a:prstGeom>
          <a:solidFill>
            <a:srgbClr val="00347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g2cd32826699_0_24"/>
          <p:cNvSpPr/>
          <p:nvPr/>
        </p:nvSpPr>
        <p:spPr>
          <a:xfrm>
            <a:off x="0" y="9378186"/>
            <a:ext cx="18288000" cy="908700"/>
          </a:xfrm>
          <a:prstGeom prst="rect">
            <a:avLst/>
          </a:prstGeom>
          <a:solidFill>
            <a:srgbClr val="00347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g2cd32826699_0_24"/>
          <p:cNvSpPr txBox="1"/>
          <p:nvPr/>
        </p:nvSpPr>
        <p:spPr>
          <a:xfrm>
            <a:off x="265800" y="1793250"/>
            <a:ext cx="17523900" cy="2339700"/>
          </a:xfrm>
          <a:prstGeom prst="rect">
            <a:avLst/>
          </a:prstGeom>
          <a:noFill/>
          <a:ln>
            <a:noFill/>
          </a:ln>
        </p:spPr>
        <p:txBody>
          <a:bodyPr anchorCtr="0" anchor="t" bIns="91425" lIns="91425" spcFirstLastPara="1" rIns="91425" wrap="square" tIns="91425">
            <a:spAutoFit/>
          </a:bodyPr>
          <a:lstStyle/>
          <a:p>
            <a:pPr indent="-406400" lvl="0" marL="457200" marR="0" rtl="0" algn="l">
              <a:lnSpc>
                <a:spcPct val="100000"/>
              </a:lnSpc>
              <a:spcBef>
                <a:spcPts val="0"/>
              </a:spcBef>
              <a:spcAft>
                <a:spcPts val="0"/>
              </a:spcAft>
              <a:buClr>
                <a:srgbClr val="000000"/>
              </a:buClr>
              <a:buSzPts val="2800"/>
              <a:buFont typeface="Calibri"/>
              <a:buAutoNum type="arabicPeriod"/>
            </a:pPr>
            <a:r>
              <a:rPr lang="en-US" sz="2800">
                <a:latin typeface="Calibri"/>
                <a:ea typeface="Calibri"/>
                <a:cs typeface="Calibri"/>
                <a:sym typeface="Calibri"/>
              </a:rPr>
              <a:t>For Small &amp; Large Feature Group: Use the </a:t>
            </a:r>
            <a:r>
              <a:rPr lang="en-US" sz="2800">
                <a:latin typeface="Calibri"/>
                <a:ea typeface="Calibri"/>
                <a:cs typeface="Calibri"/>
                <a:sym typeface="Calibri"/>
              </a:rPr>
              <a:t>pipeline</a:t>
            </a:r>
            <a:r>
              <a:rPr lang="en-US" sz="2800">
                <a:latin typeface="Calibri"/>
                <a:ea typeface="Calibri"/>
                <a:cs typeface="Calibri"/>
                <a:sym typeface="Calibri"/>
              </a:rPr>
              <a:t> to:</a:t>
            </a:r>
            <a:endParaRPr sz="2800">
              <a:latin typeface="Calibri"/>
              <a:ea typeface="Calibri"/>
              <a:cs typeface="Calibri"/>
              <a:sym typeface="Calibri"/>
            </a:endParaRPr>
          </a:p>
          <a:p>
            <a:pPr indent="0" lvl="0" marL="457200" marR="0" rtl="0" algn="l">
              <a:lnSpc>
                <a:spcPct val="100000"/>
              </a:lnSpc>
              <a:spcBef>
                <a:spcPts val="0"/>
              </a:spcBef>
              <a:spcAft>
                <a:spcPts val="0"/>
              </a:spcAft>
              <a:buNone/>
            </a:pPr>
            <a:r>
              <a:rPr lang="en-US" sz="2800">
                <a:latin typeface="Calibri"/>
                <a:ea typeface="Calibri"/>
                <a:cs typeface="Calibri"/>
                <a:sym typeface="Calibri"/>
              </a:rPr>
              <a:t>standard scale the Numerical Variables, </a:t>
            </a:r>
            <a:endParaRPr sz="2800">
              <a:latin typeface="Calibri"/>
              <a:ea typeface="Calibri"/>
              <a:cs typeface="Calibri"/>
              <a:sym typeface="Calibri"/>
            </a:endParaRPr>
          </a:p>
          <a:p>
            <a:pPr indent="0" lvl="0" marL="457200" marR="0" rtl="0" algn="l">
              <a:lnSpc>
                <a:spcPct val="100000"/>
              </a:lnSpc>
              <a:spcBef>
                <a:spcPts val="0"/>
              </a:spcBef>
              <a:spcAft>
                <a:spcPts val="0"/>
              </a:spcAft>
              <a:buNone/>
            </a:pPr>
            <a:r>
              <a:rPr lang="en-US" sz="2800">
                <a:latin typeface="Calibri"/>
                <a:ea typeface="Calibri"/>
                <a:cs typeface="Calibri"/>
                <a:sym typeface="Calibri"/>
              </a:rPr>
              <a:t>Ordinal</a:t>
            </a:r>
            <a:r>
              <a:rPr lang="en-US" sz="2800">
                <a:latin typeface="Calibri"/>
                <a:ea typeface="Calibri"/>
                <a:cs typeface="Calibri"/>
                <a:sym typeface="Calibri"/>
              </a:rPr>
              <a:t> Encoder to transform the an order pattern objective </a:t>
            </a:r>
            <a:r>
              <a:rPr lang="en-US" sz="2800">
                <a:latin typeface="Calibri"/>
                <a:ea typeface="Calibri"/>
                <a:cs typeface="Calibri"/>
                <a:sym typeface="Calibri"/>
              </a:rPr>
              <a:t>variables, </a:t>
            </a:r>
            <a:endParaRPr sz="2800">
              <a:latin typeface="Calibri"/>
              <a:ea typeface="Calibri"/>
              <a:cs typeface="Calibri"/>
              <a:sym typeface="Calibri"/>
            </a:endParaRPr>
          </a:p>
          <a:p>
            <a:pPr indent="0" lvl="0" marL="457200" marR="0" rtl="0" algn="l">
              <a:lnSpc>
                <a:spcPct val="100000"/>
              </a:lnSpc>
              <a:spcBef>
                <a:spcPts val="0"/>
              </a:spcBef>
              <a:spcAft>
                <a:spcPts val="0"/>
              </a:spcAft>
              <a:buNone/>
            </a:pPr>
            <a:r>
              <a:rPr lang="en-US" sz="2800">
                <a:latin typeface="Calibri"/>
                <a:ea typeface="Calibri"/>
                <a:cs typeface="Calibri"/>
                <a:sym typeface="Calibri"/>
              </a:rPr>
              <a:t>OneHot Encoder to deal with non-order objective variables by binary columns.</a:t>
            </a:r>
            <a:endParaRPr sz="2800">
              <a:latin typeface="Calibri"/>
              <a:ea typeface="Calibri"/>
              <a:cs typeface="Calibri"/>
              <a:sym typeface="Calibri"/>
            </a:endParaRPr>
          </a:p>
          <a:p>
            <a:pPr indent="0" lvl="0" marL="0" marR="0" rtl="0" algn="l">
              <a:lnSpc>
                <a:spcPct val="100000"/>
              </a:lnSpc>
              <a:spcBef>
                <a:spcPts val="0"/>
              </a:spcBef>
              <a:spcAft>
                <a:spcPts val="0"/>
              </a:spcAft>
              <a:buNone/>
            </a:pPr>
            <a:r>
              <a:rPr lang="en-US" sz="2800">
                <a:latin typeface="Calibri"/>
                <a:ea typeface="Calibri"/>
                <a:cs typeface="Calibri"/>
                <a:sym typeface="Calibri"/>
              </a:rPr>
              <a:t>Example:</a:t>
            </a:r>
            <a:endParaRPr sz="2800">
              <a:latin typeface="Calibri"/>
              <a:ea typeface="Calibri"/>
              <a:cs typeface="Calibri"/>
              <a:sym typeface="Calibri"/>
            </a:endParaRPr>
          </a:p>
        </p:txBody>
      </p:sp>
      <p:sp>
        <p:nvSpPr>
          <p:cNvPr id="153" name="Google Shape;153;g2cd32826699_0_24"/>
          <p:cNvSpPr txBox="1"/>
          <p:nvPr/>
        </p:nvSpPr>
        <p:spPr>
          <a:xfrm>
            <a:off x="265789" y="697436"/>
            <a:ext cx="17180100" cy="615600"/>
          </a:xfrm>
          <a:prstGeom prst="rect">
            <a:avLst/>
          </a:prstGeom>
          <a:noFill/>
          <a:ln>
            <a:noFill/>
          </a:ln>
        </p:spPr>
        <p:txBody>
          <a:bodyPr anchorCtr="0" anchor="t" bIns="0" lIns="0" spcFirstLastPara="1" rIns="0" wrap="square" tIns="0">
            <a:spAutoFit/>
          </a:bodyPr>
          <a:lstStyle/>
          <a:p>
            <a:pPr indent="0" lvl="0" marL="0" marR="0" rtl="0" algn="l">
              <a:lnSpc>
                <a:spcPct val="119991"/>
              </a:lnSpc>
              <a:spcBef>
                <a:spcPts val="0"/>
              </a:spcBef>
              <a:spcAft>
                <a:spcPts val="0"/>
              </a:spcAft>
              <a:buNone/>
            </a:pPr>
            <a:r>
              <a:rPr b="1" lang="en-US" sz="4000"/>
              <a:t>Model Construction</a:t>
            </a:r>
            <a:endParaRPr b="1" i="0" sz="4000" u="none" cap="none" strike="noStrike">
              <a:solidFill>
                <a:srgbClr val="000000"/>
              </a:solidFill>
            </a:endParaRPr>
          </a:p>
        </p:txBody>
      </p:sp>
      <p:pic>
        <p:nvPicPr>
          <p:cNvPr id="154" name="Google Shape;154;g2cd32826699_0_24"/>
          <p:cNvPicPr preferRelativeResize="0"/>
          <p:nvPr/>
        </p:nvPicPr>
        <p:blipFill>
          <a:blip r:embed="rId3">
            <a:alphaModFix/>
          </a:blip>
          <a:stretch>
            <a:fillRect/>
          </a:stretch>
        </p:blipFill>
        <p:spPr>
          <a:xfrm>
            <a:off x="471875" y="4654724"/>
            <a:ext cx="8598850" cy="36469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