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1"/>
  </p:notesMasterIdLst>
  <p:sldIdLst>
    <p:sldId id="256" r:id="rId2"/>
    <p:sldId id="314" r:id="rId3"/>
    <p:sldId id="319" r:id="rId4"/>
    <p:sldId id="320" r:id="rId5"/>
    <p:sldId id="321" r:id="rId6"/>
    <p:sldId id="322" r:id="rId7"/>
    <p:sldId id="323" r:id="rId8"/>
    <p:sldId id="329" r:id="rId9"/>
    <p:sldId id="333" r:id="rId10"/>
    <p:sldId id="324" r:id="rId11"/>
    <p:sldId id="325" r:id="rId12"/>
    <p:sldId id="326" r:id="rId13"/>
    <p:sldId id="334" r:id="rId14"/>
    <p:sldId id="327" r:id="rId15"/>
    <p:sldId id="318" r:id="rId16"/>
    <p:sldId id="307" r:id="rId17"/>
    <p:sldId id="315" r:id="rId18"/>
    <p:sldId id="328" r:id="rId19"/>
    <p:sldId id="317" r:id="rId20"/>
    <p:sldId id="316" r:id="rId21"/>
    <p:sldId id="330" r:id="rId22"/>
    <p:sldId id="332" r:id="rId23"/>
    <p:sldId id="335" r:id="rId24"/>
    <p:sldId id="337" r:id="rId25"/>
    <p:sldId id="336" r:id="rId26"/>
    <p:sldId id="340" r:id="rId27"/>
    <p:sldId id="341" r:id="rId28"/>
    <p:sldId id="342" r:id="rId29"/>
    <p:sldId id="345" r:id="rId30"/>
    <p:sldId id="346" r:id="rId31"/>
    <p:sldId id="347" r:id="rId32"/>
    <p:sldId id="349" r:id="rId33"/>
    <p:sldId id="348" r:id="rId34"/>
    <p:sldId id="350" r:id="rId35"/>
    <p:sldId id="351" r:id="rId36"/>
    <p:sldId id="343" r:id="rId37"/>
    <p:sldId id="344" r:id="rId38"/>
    <p:sldId id="352" r:id="rId39"/>
    <p:sldId id="353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B85"/>
    <a:srgbClr val="5D2F5D"/>
    <a:srgbClr val="72B6BA"/>
    <a:srgbClr val="1D8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79" autoAdjust="0"/>
  </p:normalViewPr>
  <p:slideViewPr>
    <p:cSldViewPr>
      <p:cViewPr varScale="1">
        <p:scale>
          <a:sx n="62" d="100"/>
          <a:sy n="62" d="100"/>
        </p:scale>
        <p:origin x="1400" y="28"/>
      </p:cViewPr>
      <p:guideLst>
        <p:guide orient="horz" pos="4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D2E54-9AB0-435E-8E56-40E630100C2F}" type="datetimeFigureOut">
              <a:rPr lang="en-GB" smtClean="0"/>
              <a:t>29/01/2017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E1CB-F4CB-43AB-8AA0-D58C90F3A5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74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814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487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854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977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948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705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673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062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86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159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760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67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400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084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321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944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699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162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212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176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0799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047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0953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2048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54942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0415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8683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2847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631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9653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6974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7174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523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936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93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100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62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760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5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29/01/2017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92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29/01/2017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004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29/01/2017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26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29/01/2017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091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29/01/2017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048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29/01/2017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03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29/01/2017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63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29/01/2017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408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29/01/2017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67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29/01/2017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389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29/01/2017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377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  <a:solidFill>
            <a:srgbClr val="E31B85"/>
          </a:solidFill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grp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29/01/2017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-76200"/>
            <a:ext cx="152400" cy="7010400"/>
          </a:xfrm>
          <a:prstGeom prst="rect">
            <a:avLst/>
          </a:prstGeom>
          <a:solidFill>
            <a:srgbClr val="5D2F5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3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" TargetMode="External"/><Relationship Id="rId5" Type="http://schemas.openxmlformats.org/officeDocument/2006/relationships/hyperlink" Target="https://developer.mozilla.org/en-US/docs/Web/JavaScript" TargetMode="External"/><Relationship Id="rId4" Type="http://schemas.openxmlformats.org/officeDocument/2006/relationships/hyperlink" Target="http://www.w3schools.com/js/default.a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acromates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brackets.i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ublimetext.com/" TargetMode="External"/><Relationship Id="rId5" Type="http://schemas.openxmlformats.org/officeDocument/2006/relationships/hyperlink" Target="https://notepad-plus-plus.org/" TargetMode="External"/><Relationship Id="rId4" Type="http://schemas.openxmlformats.org/officeDocument/2006/relationships/hyperlink" Target="https://jsfiddle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nuelc@justit.co.u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community/webed/wiki/A_Short_History_of_JavaScript" TargetMode="External"/><Relationship Id="rId5" Type="http://schemas.openxmlformats.org/officeDocument/2006/relationships/hyperlink" Target="http://benmccormick.org/2015/09/14/es5-es6-es2016-es-next-whats-going-on-with-javascript-versioning/" TargetMode="External"/><Relationship Id="rId4" Type="http://schemas.openxmlformats.org/officeDocument/2006/relationships/hyperlink" Target="http://kangax.github.io/compat-table/es5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jquery.com/" TargetMode="External"/><Relationship Id="rId13" Type="http://schemas.openxmlformats.org/officeDocument/2006/relationships/image" Target="../media/image11.png"/><Relationship Id="rId18" Type="http://schemas.openxmlformats.org/officeDocument/2006/relationships/hyperlink" Target="https://d3js.org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hyperlink" Target="http://getbootstrap.com/" TargetMode="Externa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cordova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JavaScript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hyperlink" Target="https://nodejs.org/en/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s://angular.io/" TargetMode="External"/><Relationship Id="rId9" Type="http://schemas.openxmlformats.org/officeDocument/2006/relationships/image" Target="../media/image9.png"/><Relationship Id="rId14" Type="http://schemas.openxmlformats.org/officeDocument/2006/relationships/hyperlink" Target="https://facebook.github.io/rea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09" y="757764"/>
            <a:ext cx="2067792" cy="206163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2819400"/>
            <a:ext cx="7772400" cy="3352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</a:p>
          <a:p>
            <a:pPr marL="0" indent="0" algn="ctr">
              <a:buNone/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Fundamentals</a:t>
            </a:r>
          </a:p>
          <a:p>
            <a:pPr marL="0" indent="0" algn="ctr">
              <a:buNone/>
            </a:pP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1 – Full-time DPP Course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05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Resources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2209800"/>
            <a:ext cx="8229600" cy="3916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3200" dirty="0"/>
              <a:t>Pluralsight video tutorials</a:t>
            </a:r>
          </a:p>
          <a:p>
            <a:pPr marL="274320" lvl="1" indent="0">
              <a:buNone/>
            </a:pP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dirty="0"/>
              <a:t>JavaScript &amp; jQuery – HTML5 &amp; CSS3 </a:t>
            </a:r>
            <a:r>
              <a:rPr lang="en-GB" sz="1900" dirty="0"/>
              <a:t>(book)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dirty="0">
                <a:hlinkClick r:id="rId4"/>
              </a:rPr>
              <a:t>W3 Schools </a:t>
            </a: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dirty="0">
                <a:hlinkClick r:id="rId5"/>
              </a:rPr>
              <a:t>Mozilla Developer Network </a:t>
            </a: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dirty="0">
                <a:hlinkClick r:id="rId6"/>
              </a:rPr>
              <a:t>Stack Overflow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63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Approach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how to walk before running!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457200" y="3505200"/>
            <a:ext cx="8229600" cy="262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Font typeface="Wingdings" pitchFamily="2" charset="2"/>
              <a:buNone/>
            </a:pPr>
            <a:r>
              <a:rPr lang="en-GB" sz="4400" dirty="0"/>
              <a:t>Who is the only person that started running before learning how to walk?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79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Usain Bolt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1" descr="usain bolt wins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57" y="2120900"/>
            <a:ext cx="6281085" cy="4051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22316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Practice</a:t>
            </a:r>
            <a:r>
              <a:rPr lang="en-US" sz="9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sz="9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Practice</a:t>
            </a:r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well congratulations you ve made it through the basics section you may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1981200"/>
            <a:ext cx="37814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60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Queen’s Chair</a:t>
            </a:r>
            <a:endParaRPr lang="en-GB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" b="7390"/>
          <a:stretch/>
        </p:blipFill>
        <p:spPr>
          <a:xfrm>
            <a:off x="2026444" y="2057400"/>
            <a:ext cx="509111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52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Full-time DPP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484437"/>
            <a:ext cx="8229600" cy="117316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6000" b="1" dirty="0"/>
              <a:t>Introductions</a:t>
            </a:r>
            <a:endParaRPr lang="en-US" sz="10900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1066800" y="3699401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Tell me a little bit about yourself…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434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What’s JavaScript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/>
              <a:t>A </a:t>
            </a:r>
            <a:r>
              <a:rPr lang="en-GB" sz="2400" b="1" dirty="0"/>
              <a:t>programming language </a:t>
            </a:r>
            <a:r>
              <a:rPr lang="en-GB" sz="2400" dirty="0"/>
              <a:t>to apply interactivity to web pages – JavaScript is the web programming language</a:t>
            </a:r>
          </a:p>
          <a:p>
            <a:endParaRPr lang="en-GB" sz="2400" dirty="0"/>
          </a:p>
          <a:p>
            <a:r>
              <a:rPr lang="en-GB" sz="2400" dirty="0"/>
              <a:t>Is an </a:t>
            </a:r>
            <a:r>
              <a:rPr lang="en-GB" sz="2400" b="1" dirty="0"/>
              <a:t>interpreted</a:t>
            </a:r>
            <a:r>
              <a:rPr lang="en-GB" sz="2400" dirty="0"/>
              <a:t> programming language (</a:t>
            </a:r>
            <a:r>
              <a:rPr lang="en-GB" sz="2200" i="1" dirty="0"/>
              <a:t>meaning it doesn’t need to be compiled such as Java or C</a:t>
            </a:r>
            <a:r>
              <a:rPr lang="en-GB" sz="2400" dirty="0"/>
              <a:t>)</a:t>
            </a:r>
          </a:p>
          <a:p>
            <a:endParaRPr lang="en-GB" sz="2400" dirty="0"/>
          </a:p>
          <a:p>
            <a:r>
              <a:rPr lang="en-GB" sz="2400" dirty="0"/>
              <a:t>JavaScript is executed on the </a:t>
            </a:r>
            <a:r>
              <a:rPr lang="en-GB" sz="2400" b="1" dirty="0"/>
              <a:t>client’s</a:t>
            </a:r>
            <a:r>
              <a:rPr lang="en-GB" sz="2400" dirty="0"/>
              <a:t> computer/browser (</a:t>
            </a:r>
            <a:r>
              <a:rPr lang="en-GB" sz="2200" i="1" dirty="0"/>
              <a:t>PHP or Ruby on Rails – they run on the server</a:t>
            </a:r>
            <a:r>
              <a:rPr lang="en-GB" sz="2400" dirty="0"/>
              <a:t>)</a:t>
            </a:r>
          </a:p>
          <a:p>
            <a:endParaRPr lang="en-GB" sz="2400" dirty="0"/>
          </a:p>
          <a:p>
            <a:r>
              <a:rPr lang="en-GB" sz="2400" dirty="0"/>
              <a:t>It’s also </a:t>
            </a:r>
            <a:r>
              <a:rPr lang="en-GB" sz="2400" b="1" dirty="0"/>
              <a:t>Object Based </a:t>
            </a:r>
            <a:r>
              <a:rPr lang="en-GB" sz="2400" dirty="0"/>
              <a:t>– an Object Oriented Programming language (</a:t>
            </a:r>
            <a:r>
              <a:rPr lang="en-GB" sz="2200" i="1" dirty="0"/>
              <a:t>but you don’t need to use it like that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4460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is NOT Java!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Similar names but completely different programming languages.</a:t>
            </a:r>
          </a:p>
          <a:p>
            <a:endParaRPr lang="en-GB" sz="2400" dirty="0"/>
          </a:p>
          <a:p>
            <a:r>
              <a:rPr lang="en-GB" sz="2400" b="1" dirty="0"/>
              <a:t>Java</a:t>
            </a:r>
            <a:r>
              <a:rPr lang="en-GB" sz="2400" dirty="0"/>
              <a:t> is much more complex and considered a high level programming language.</a:t>
            </a:r>
          </a:p>
          <a:p>
            <a:endParaRPr lang="en-GB" sz="2400" dirty="0"/>
          </a:p>
          <a:p>
            <a:r>
              <a:rPr lang="en-GB" sz="2400" b="1" dirty="0"/>
              <a:t>Java</a:t>
            </a:r>
            <a:r>
              <a:rPr lang="en-GB" sz="2400" dirty="0"/>
              <a:t> is on the same category as </a:t>
            </a:r>
            <a:r>
              <a:rPr lang="en-GB" sz="2400" b="1" dirty="0"/>
              <a:t>C</a:t>
            </a:r>
            <a:r>
              <a:rPr lang="en-GB" sz="2400" dirty="0"/>
              <a:t> and </a:t>
            </a:r>
            <a:r>
              <a:rPr lang="en-GB" sz="2400" b="1" dirty="0"/>
              <a:t>C++</a:t>
            </a:r>
          </a:p>
          <a:p>
            <a:endParaRPr lang="en-GB" sz="2400" dirty="0"/>
          </a:p>
          <a:p>
            <a:r>
              <a:rPr lang="en-GB" sz="2400" b="1" dirty="0"/>
              <a:t>JavaScript</a:t>
            </a:r>
            <a:r>
              <a:rPr lang="en-GB" sz="2400" dirty="0"/>
              <a:t> is what we call a </a:t>
            </a:r>
            <a:r>
              <a:rPr lang="en-GB" sz="2400" b="1" dirty="0"/>
              <a:t>Scripting</a:t>
            </a:r>
            <a:r>
              <a:rPr lang="en-GB" sz="2400" dirty="0"/>
              <a:t> language (</a:t>
            </a:r>
            <a:r>
              <a:rPr lang="en-GB" i="1" dirty="0"/>
              <a:t>lightweight, programming language with first-class functions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5452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Use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>
            <a:normAutofit/>
          </a:bodyPr>
          <a:lstStyle/>
          <a:p>
            <a:r>
              <a:rPr lang="en-GB" sz="2400" dirty="0"/>
              <a:t>Insert content in an HTML webpage dynamically</a:t>
            </a:r>
          </a:p>
          <a:p>
            <a:r>
              <a:rPr lang="en-GB" sz="2400" dirty="0"/>
              <a:t>Make Webpages responsive</a:t>
            </a:r>
          </a:p>
          <a:p>
            <a:r>
              <a:rPr lang="en-GB" sz="2400" dirty="0"/>
              <a:t>Detected browser info</a:t>
            </a:r>
          </a:p>
          <a:p>
            <a:r>
              <a:rPr lang="en-GB" sz="2400" dirty="0"/>
              <a:t>Validate forms</a:t>
            </a:r>
          </a:p>
          <a:p>
            <a:r>
              <a:rPr lang="en-GB" sz="2400" dirty="0"/>
              <a:t>Create animations, scrollers, slideshows etc.</a:t>
            </a:r>
          </a:p>
          <a:p>
            <a:endParaRPr lang="en-GB" sz="2400" dirty="0"/>
          </a:p>
          <a:p>
            <a:r>
              <a:rPr lang="en-GB" sz="2400" dirty="0"/>
              <a:t>Build Apps with JavaScript Frameworks (AngularJS, ReactJS, BackboneJS, </a:t>
            </a:r>
            <a:r>
              <a:rPr lang="en-GB" sz="2400" b="1" dirty="0"/>
              <a:t>NodeJS</a:t>
            </a:r>
            <a:r>
              <a:rPr lang="en-GB" sz="2400" dirty="0"/>
              <a:t> (JavaScript server side technology)</a:t>
            </a:r>
          </a:p>
        </p:txBody>
      </p:sp>
    </p:spTree>
    <p:extLst>
      <p:ext uri="{BB962C8B-B14F-4D97-AF65-F5344CB8AC3E}">
        <p14:creationId xmlns:p14="http://schemas.microsoft.com/office/powerpoint/2010/main" val="2902669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Run JavaScript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/>
              <a:t>All the modern web browsers</a:t>
            </a:r>
          </a:p>
          <a:p>
            <a:pPr lvl="1"/>
            <a:r>
              <a:rPr lang="en-GB" sz="2200" dirty="0"/>
              <a:t>Google Chrome</a:t>
            </a:r>
          </a:p>
          <a:p>
            <a:pPr lvl="1"/>
            <a:r>
              <a:rPr lang="en-GB" sz="2200" dirty="0"/>
              <a:t>Mozilla Firefox (</a:t>
            </a:r>
            <a:r>
              <a:rPr lang="en-GB" sz="1900" i="1" dirty="0"/>
              <a:t>own JavaScript with Mozilla Developer Network</a:t>
            </a:r>
            <a:r>
              <a:rPr lang="en-GB" sz="2200" dirty="0"/>
              <a:t>)</a:t>
            </a:r>
          </a:p>
          <a:p>
            <a:pPr lvl="1"/>
            <a:r>
              <a:rPr lang="en-GB" sz="2200" dirty="0"/>
              <a:t>Safire</a:t>
            </a:r>
          </a:p>
          <a:p>
            <a:pPr lvl="1"/>
            <a:r>
              <a:rPr lang="en-GB" sz="2200" dirty="0"/>
              <a:t>Internet Explorer</a:t>
            </a:r>
          </a:p>
          <a:p>
            <a:endParaRPr lang="en-GB" sz="2400" dirty="0"/>
          </a:p>
          <a:p>
            <a:r>
              <a:rPr lang="en-GB" sz="2400" dirty="0"/>
              <a:t>To write JavaScript code all you need is a text editor and give the file a </a:t>
            </a:r>
            <a:r>
              <a:rPr lang="en-GB" sz="2400" b="1" dirty="0"/>
              <a:t>.js </a:t>
            </a:r>
            <a:r>
              <a:rPr lang="en-GB" sz="2400" dirty="0"/>
              <a:t>extension to save it as a JavaScript file.</a:t>
            </a:r>
          </a:p>
          <a:p>
            <a:r>
              <a:rPr lang="en-GB" sz="2400" dirty="0"/>
              <a:t>Utilise FREE online JavaScript editors like </a:t>
            </a:r>
            <a:r>
              <a:rPr lang="en-GB" sz="2400" b="1" dirty="0">
                <a:hlinkClick r:id="rId4"/>
              </a:rPr>
              <a:t>JS Fiddle</a:t>
            </a:r>
            <a:endParaRPr lang="en-GB" sz="2400" b="1" dirty="0"/>
          </a:p>
          <a:p>
            <a:r>
              <a:rPr lang="en-GB" sz="2400" dirty="0"/>
              <a:t>Use text editors such as </a:t>
            </a:r>
            <a:r>
              <a:rPr lang="en-GB" sz="2400" dirty="0">
                <a:hlinkClick r:id="rId5"/>
              </a:rPr>
              <a:t>Notepad++</a:t>
            </a:r>
            <a:r>
              <a:rPr lang="en-GB" sz="2400" dirty="0"/>
              <a:t>, </a:t>
            </a:r>
            <a:r>
              <a:rPr lang="en-GB" sz="2400" dirty="0">
                <a:hlinkClick r:id="rId6"/>
              </a:rPr>
              <a:t>Sublime Text</a:t>
            </a:r>
            <a:r>
              <a:rPr lang="en-GB" sz="2400" dirty="0"/>
              <a:t>, </a:t>
            </a:r>
            <a:r>
              <a:rPr lang="en-GB" sz="2400" dirty="0">
                <a:hlinkClick r:id="rId7"/>
              </a:rPr>
              <a:t>Brackets</a:t>
            </a:r>
            <a:r>
              <a:rPr lang="en-GB" sz="2400" dirty="0"/>
              <a:t>, </a:t>
            </a:r>
            <a:r>
              <a:rPr lang="en-GB" sz="2400" dirty="0">
                <a:hlinkClick r:id="rId8"/>
              </a:rPr>
              <a:t>Textmate</a:t>
            </a:r>
            <a:r>
              <a:rPr lang="en-GB" sz="2400" dirty="0"/>
              <a:t> (for Mac), etc.)</a:t>
            </a:r>
          </a:p>
        </p:txBody>
      </p:sp>
    </p:spTree>
    <p:extLst>
      <p:ext uri="{BB962C8B-B14F-4D97-AF65-F5344CB8AC3E}">
        <p14:creationId xmlns:p14="http://schemas.microsoft.com/office/powerpoint/2010/main" val="1854913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2636837"/>
            <a:ext cx="8229600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Font typeface="Wingdings" pitchFamily="2" charset="2"/>
              <a:buNone/>
            </a:pPr>
            <a:r>
              <a:rPr lang="en-US" sz="4800" dirty="0"/>
              <a:t>Manuel Cubuca</a:t>
            </a:r>
          </a:p>
          <a:p>
            <a:pPr lvl="1" indent="0" algn="ctr">
              <a:buFont typeface="Wingdings" pitchFamily="2" charset="2"/>
              <a:buNone/>
            </a:pPr>
            <a:endParaRPr lang="en-US" dirty="0"/>
          </a:p>
          <a:p>
            <a:pPr lvl="1" indent="0" algn="ctr">
              <a:buFont typeface="Wingdings" pitchFamily="2" charset="2"/>
              <a:buNone/>
            </a:pPr>
            <a:r>
              <a:rPr lang="en-US" sz="4000" dirty="0">
                <a:solidFill>
                  <a:srgbClr val="E31B85"/>
                </a:solidFill>
              </a:rPr>
              <a:t>Technical</a:t>
            </a:r>
            <a:r>
              <a:rPr lang="en-US" sz="3600" dirty="0">
                <a:solidFill>
                  <a:srgbClr val="E31B85"/>
                </a:solidFill>
              </a:rPr>
              <a:t> Trainer</a:t>
            </a:r>
          </a:p>
          <a:p>
            <a:pPr lvl="1" indent="0" algn="ctr">
              <a:buFont typeface="Wingdings" pitchFamily="2" charset="2"/>
              <a:buNone/>
            </a:pPr>
            <a:endParaRPr lang="en-US" dirty="0"/>
          </a:p>
          <a:p>
            <a:pPr lvl="1" indent="0" algn="ctr">
              <a:buFont typeface="Wingdings" pitchFamily="2" charset="2"/>
              <a:buNone/>
            </a:pPr>
            <a:r>
              <a:rPr lang="en-US" sz="3600" b="1" dirty="0"/>
              <a:t>Email</a:t>
            </a:r>
            <a:r>
              <a:rPr lang="en-US" sz="3600" dirty="0"/>
              <a:t>: </a:t>
            </a:r>
            <a:r>
              <a:rPr lang="en-US" sz="3600" dirty="0">
                <a:hlinkClick r:id="rId4" tooltip="Click to Email Manuel - Just IT Technical Trainer"/>
              </a:rPr>
              <a:t>manuelc@justit.co.uk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2733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Course Overview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3733800" cy="4050792"/>
          </a:xfrm>
        </p:spPr>
        <p:txBody>
          <a:bodyPr>
            <a:normAutofit/>
          </a:bodyPr>
          <a:lstStyle/>
          <a:p>
            <a:r>
              <a:rPr lang="en-GB" sz="2400" dirty="0"/>
              <a:t>Variables</a:t>
            </a:r>
          </a:p>
          <a:p>
            <a:r>
              <a:rPr lang="en-GB" sz="2400" dirty="0"/>
              <a:t>Operators</a:t>
            </a:r>
          </a:p>
          <a:p>
            <a:r>
              <a:rPr lang="en-GB" sz="2400" dirty="0"/>
              <a:t>Data Types</a:t>
            </a:r>
          </a:p>
          <a:p>
            <a:r>
              <a:rPr lang="en-GB" sz="2400" dirty="0"/>
              <a:t>Arrays</a:t>
            </a:r>
          </a:p>
          <a:p>
            <a:r>
              <a:rPr lang="en-GB" sz="2400" dirty="0"/>
              <a:t>Functions</a:t>
            </a:r>
          </a:p>
          <a:p>
            <a:r>
              <a:rPr lang="en-GB" sz="2400" dirty="0"/>
              <a:t>Decisions &amp; Loops</a:t>
            </a:r>
          </a:p>
          <a:p>
            <a:r>
              <a:rPr lang="en-GB" sz="2400" dirty="0"/>
              <a:t>Scope</a:t>
            </a:r>
          </a:p>
          <a:p>
            <a:r>
              <a:rPr lang="en-GB" sz="2400" dirty="0"/>
              <a:t>Program Flow</a:t>
            </a:r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4909846" y="2120292"/>
            <a:ext cx="37338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DOM</a:t>
            </a:r>
          </a:p>
          <a:p>
            <a:r>
              <a:rPr lang="en-GB" sz="2400" dirty="0"/>
              <a:t>Events</a:t>
            </a:r>
          </a:p>
          <a:p>
            <a:r>
              <a:rPr lang="en-GB" sz="2400" dirty="0"/>
              <a:t>Objects</a:t>
            </a:r>
          </a:p>
          <a:p>
            <a:r>
              <a:rPr lang="en-GB" sz="2400" dirty="0"/>
              <a:t>Prototypes</a:t>
            </a:r>
          </a:p>
          <a:p>
            <a:r>
              <a:rPr lang="en-GB" sz="2400" dirty="0"/>
              <a:t>JavaScript OOP</a:t>
            </a:r>
          </a:p>
          <a:p>
            <a:r>
              <a:rPr lang="en-GB" sz="2400" dirty="0"/>
              <a:t>JSON &amp; Ajax</a:t>
            </a:r>
          </a:p>
          <a:p>
            <a:r>
              <a:rPr lang="en-GB" sz="2400" dirty="0"/>
              <a:t>API’s</a:t>
            </a:r>
          </a:p>
          <a:p>
            <a:r>
              <a:rPr lang="en-GB" sz="2400" dirty="0"/>
              <a:t>Assessment </a:t>
            </a:r>
          </a:p>
        </p:txBody>
      </p:sp>
    </p:spTree>
    <p:extLst>
      <p:ext uri="{BB962C8B-B14F-4D97-AF65-F5344CB8AC3E}">
        <p14:creationId xmlns:p14="http://schemas.microsoft.com/office/powerpoint/2010/main" val="761127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1 Learning Material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JavaScript Syntax</a:t>
            </a:r>
          </a:p>
          <a:p>
            <a:r>
              <a:rPr lang="en-GB" sz="2400" dirty="0"/>
              <a:t>What are Variables?</a:t>
            </a:r>
          </a:p>
          <a:p>
            <a:r>
              <a:rPr lang="en-GB" sz="2400" dirty="0"/>
              <a:t>JavaScript Range of Operators</a:t>
            </a:r>
          </a:p>
          <a:p>
            <a:r>
              <a:rPr lang="en-GB" sz="2400" dirty="0"/>
              <a:t>The concept of Data Types</a:t>
            </a:r>
          </a:p>
          <a:p>
            <a:r>
              <a:rPr lang="en-GB" sz="2400" dirty="0"/>
              <a:t>What is an Array?</a:t>
            </a:r>
          </a:p>
          <a:p>
            <a:r>
              <a:rPr lang="en-GB" sz="2400" dirty="0"/>
              <a:t>Functions and Methods</a:t>
            </a:r>
          </a:p>
          <a:p>
            <a:r>
              <a:rPr lang="en-GB" sz="2400" dirty="0"/>
              <a:t>The Conditions and Loops Concepts</a:t>
            </a:r>
          </a:p>
          <a:p>
            <a:r>
              <a:rPr lang="en-GB" sz="2400" dirty="0"/>
              <a:t>JavaScript Scope</a:t>
            </a:r>
          </a:p>
          <a:p>
            <a:r>
              <a:rPr lang="en-GB" sz="2400" dirty="0"/>
              <a:t>JavaScript Coding Sequence</a:t>
            </a:r>
          </a:p>
        </p:txBody>
      </p:sp>
    </p:spTree>
    <p:extLst>
      <p:ext uri="{BB962C8B-B14F-4D97-AF65-F5344CB8AC3E}">
        <p14:creationId xmlns:p14="http://schemas.microsoft.com/office/powerpoint/2010/main" val="2591992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1 Learning Objectives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Learners would have a good understanding of:</a:t>
            </a:r>
          </a:p>
          <a:p>
            <a:endParaRPr lang="en-GB" sz="2400" dirty="0"/>
          </a:p>
          <a:p>
            <a:pPr lvl="1"/>
            <a:r>
              <a:rPr lang="en-GB" sz="2200" dirty="0"/>
              <a:t>How JavaScript programs are constructed</a:t>
            </a:r>
          </a:p>
          <a:p>
            <a:pPr lvl="1"/>
            <a:r>
              <a:rPr lang="en-GB" sz="2200" dirty="0"/>
              <a:t>How to assign variables and distinguish data types</a:t>
            </a:r>
          </a:p>
          <a:p>
            <a:pPr lvl="1"/>
            <a:r>
              <a:rPr lang="en-GB" sz="2200" dirty="0"/>
              <a:t>Familiarity with JavaScript operators </a:t>
            </a:r>
          </a:p>
          <a:p>
            <a:pPr lvl="1"/>
            <a:r>
              <a:rPr lang="en-GB" sz="2200" dirty="0"/>
              <a:t>Manipulate the special variable array and its methods</a:t>
            </a:r>
          </a:p>
          <a:p>
            <a:pPr lvl="1"/>
            <a:r>
              <a:rPr lang="en-GB" sz="2200" dirty="0"/>
              <a:t>The application of functions and methods</a:t>
            </a:r>
          </a:p>
          <a:p>
            <a:pPr lvl="1"/>
            <a:r>
              <a:rPr lang="en-GB" sz="2200" dirty="0"/>
              <a:t>Local and global variables</a:t>
            </a:r>
          </a:p>
          <a:p>
            <a:pPr lvl="1"/>
            <a:r>
              <a:rPr lang="en-GB" sz="2200" dirty="0"/>
              <a:t>Sequence, Selection and Iteration</a:t>
            </a:r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69448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First Exercise</a:t>
            </a:r>
            <a:endParaRPr lang="en-GB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Collect 2 number values from a user and display the larger of those numbers on the webpage.</a:t>
            </a:r>
          </a:p>
          <a:p>
            <a:endParaRPr lang="en-GB" sz="2400" dirty="0"/>
          </a:p>
          <a:p>
            <a:endParaRPr lang="en-GB" sz="2400" dirty="0"/>
          </a:p>
          <a:p>
            <a:pPr marL="0" indent="0" algn="ctr">
              <a:buNone/>
            </a:pPr>
            <a:r>
              <a:rPr lang="en-GB" sz="2400" b="1" dirty="0"/>
              <a:t>WHAT DO YOU KNOW ABOUT JAVASCRIPT?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4442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Password Exercise</a:t>
            </a:r>
            <a:endParaRPr lang="en-GB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Hands on training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717343"/>
            <a:ext cx="7391400" cy="348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18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What’s the DOM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Document Object Model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3505200"/>
            <a:ext cx="8229600" cy="262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2700"/>
              <a:t>But what’s it? A language, is it part of JavaScript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700"/>
              <a:t>Is an application programming interface (API) for valid HTML and well-formed XML documents…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700"/>
              <a:t>It really doesn’t help much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700"/>
              <a:t>So let’s take it piece by piece</a:t>
            </a:r>
          </a:p>
          <a:p>
            <a:pPr lvl="1" indent="0">
              <a:buFont typeface="Wingdings" pitchFamily="2" charset="2"/>
              <a:buNone/>
            </a:pPr>
            <a:endParaRPr lang="en-GB"/>
          </a:p>
          <a:p>
            <a:pPr lvl="1" indent="0">
              <a:buFont typeface="Wingdings" pitchFamily="2" charset="2"/>
              <a:buNone/>
            </a:pPr>
            <a:endParaRPr lang="en-GB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41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What’s the Document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means the page,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the website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webpage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700" dirty="0"/>
              <a:t>Can be represented in different way, that means the HTML source code and the browser display or view of the webpage. </a:t>
            </a:r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r>
              <a:rPr lang="en-GB" sz="2700" dirty="0"/>
              <a:t>These two representations are the webpage is what we mean by document.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6682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Objects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is just a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anything that can be treated as an individual 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piece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rmAutofit lnSpcReduction="10000"/>
          </a:bodyPr>
          <a:lstStyle/>
          <a:p>
            <a:pPr marL="274320" lvl="1" indent="0">
              <a:buNone/>
            </a:pPr>
            <a:r>
              <a:rPr lang="en-GB" sz="2700" dirty="0"/>
              <a:t>The elements, the components the individual pieces of this document.</a:t>
            </a:r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r>
              <a:rPr lang="en-GB" sz="2700" dirty="0"/>
              <a:t>Therefore we will have a JavaScript term for every piece or every object at whatever level it makes sense, from the entire document to the smallest piece.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5859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What’s the Model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diagram structure of the document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700" dirty="0"/>
              <a:t>Take any HTML document and represent it as a tree structure.</a:t>
            </a:r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r>
              <a:rPr lang="en-GB" sz="2700" dirty="0"/>
              <a:t>Then how do you call the pieces of the structure and how do we describe the relationship between them?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7456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What’s the Model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2209800"/>
            <a:ext cx="66675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05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Classroom Rules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no rules – we all adults 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>
            <a:normAutofit fontScale="85000" lnSpcReduction="10000"/>
          </a:bodyPr>
          <a:lstStyle/>
          <a:p>
            <a:pPr marL="457200" lvl="1" indent="0" algn="ctr">
              <a:buNone/>
            </a:pPr>
            <a:r>
              <a:rPr lang="en-US" sz="3900" dirty="0"/>
              <a:t>Just respect each other</a:t>
            </a:r>
          </a:p>
          <a:p>
            <a:pPr marL="457200" lvl="1" indent="0" algn="ctr">
              <a:buNone/>
            </a:pPr>
            <a:r>
              <a:rPr lang="en-US" sz="3900" dirty="0"/>
              <a:t>Work together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sz="3600" dirty="0"/>
              <a:t>Collaborate and create lasting friendships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4" y="3129489"/>
            <a:ext cx="11239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91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What’s the Model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 is a set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terms we can agree on, basically set of 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Standards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700" dirty="0"/>
              <a:t>Agreed-upon set of terms that describes exactly how to interact with the pieces of a webpage.</a:t>
            </a:r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r>
              <a:rPr lang="en-GB" sz="2700" dirty="0"/>
              <a:t>This set of STANDARDS we call it the </a:t>
            </a:r>
            <a:r>
              <a:rPr lang="en-GB" sz="2700" dirty="0">
                <a:solidFill>
                  <a:srgbClr val="C00000"/>
                </a:solidFill>
              </a:rPr>
              <a:t>DOM</a:t>
            </a:r>
            <a:r>
              <a:rPr lang="en-GB" sz="2700" dirty="0"/>
              <a:t>, so the agreed terms allows JavaScript to interact and navigate within any webpage.</a:t>
            </a:r>
            <a:endParaRPr lang="en-GB" sz="27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64129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Nodes and Elements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12 nodes type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the DOM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700" dirty="0"/>
              <a:t>We have different kind of nodes such as body tag, comments, attributes even simple text.</a:t>
            </a:r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r>
              <a:rPr lang="en-GB" sz="2700" dirty="0"/>
              <a:t>But we really interested in 3: </a:t>
            </a:r>
            <a:r>
              <a:rPr lang="en-GB" sz="2700" dirty="0">
                <a:solidFill>
                  <a:srgbClr val="C00000"/>
                </a:solidFill>
              </a:rPr>
              <a:t>Element</a:t>
            </a:r>
            <a:r>
              <a:rPr lang="en-GB" sz="2700" dirty="0"/>
              <a:t>, </a:t>
            </a:r>
            <a:r>
              <a:rPr lang="en-GB" sz="2700" dirty="0">
                <a:solidFill>
                  <a:srgbClr val="C00000"/>
                </a:solidFill>
              </a:rPr>
              <a:t>Attributes</a:t>
            </a:r>
            <a:r>
              <a:rPr lang="en-GB" sz="2700" dirty="0"/>
              <a:t> and </a:t>
            </a:r>
            <a:r>
              <a:rPr lang="en-GB" sz="2700" dirty="0">
                <a:solidFill>
                  <a:srgbClr val="C00000"/>
                </a:solidFill>
              </a:rPr>
              <a:t>Text</a:t>
            </a:r>
            <a:r>
              <a:rPr lang="en-GB" sz="2700" dirty="0"/>
              <a:t>.</a:t>
            </a:r>
            <a:endParaRPr lang="en-GB" sz="27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7009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Nodes and Elements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3600" dirty="0"/>
              <a:t>&lt;ul id=“optionList”&gt;</a:t>
            </a:r>
          </a:p>
          <a:p>
            <a:pPr marL="274320" lvl="1" indent="0">
              <a:buNone/>
            </a:pPr>
            <a:r>
              <a:rPr lang="en-GB" sz="3600" dirty="0">
                <a:solidFill>
                  <a:srgbClr val="C00000"/>
                </a:solidFill>
              </a:rPr>
              <a:t>	</a:t>
            </a:r>
            <a:r>
              <a:rPr lang="en-GB" sz="3600" dirty="0"/>
              <a:t>&lt;li&gt;This is the first option&lt;/li&gt;</a:t>
            </a:r>
          </a:p>
          <a:p>
            <a:pPr marL="274320" lvl="1" indent="0">
              <a:buNone/>
            </a:pPr>
            <a:r>
              <a:rPr lang="en-GB" sz="3600" dirty="0"/>
              <a:t>	&lt;li&gt;This is the second option&lt;/li&gt;</a:t>
            </a:r>
          </a:p>
          <a:p>
            <a:pPr marL="274320" lvl="1" indent="0">
              <a:buNone/>
            </a:pPr>
            <a:r>
              <a:rPr lang="en-GB" sz="3600" dirty="0"/>
              <a:t>	&lt;li&gt;This is the third option&lt;/li&gt;</a:t>
            </a:r>
          </a:p>
          <a:p>
            <a:pPr marL="274320" lvl="1" indent="0">
              <a:buNone/>
            </a:pPr>
            <a:r>
              <a:rPr lang="en-GB" sz="3600" dirty="0"/>
              <a:t>&lt;/ul&gt;</a:t>
            </a:r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6548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get an Element Node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 lnSpcReduction="10000"/>
          </a:bodyPr>
          <a:lstStyle/>
          <a:p>
            <a:pPr marL="274320" lvl="1" indent="0">
              <a:buNone/>
            </a:pPr>
            <a:r>
              <a:rPr lang="en-GB" sz="2800" dirty="0"/>
              <a:t>How to write JavaScript to get access to one of this nodes?</a:t>
            </a:r>
          </a:p>
          <a:p>
            <a:pPr marL="274320" lvl="1" indent="0">
              <a:buNone/>
            </a:pPr>
            <a:endParaRPr lang="en-GB" sz="2800" dirty="0"/>
          </a:p>
          <a:p>
            <a:pPr marL="274320" lvl="1" indent="0">
              <a:buNone/>
            </a:pPr>
            <a:r>
              <a:rPr lang="en-GB" sz="2800" dirty="0"/>
              <a:t>The main question to ask is the node </a:t>
            </a:r>
            <a:r>
              <a:rPr lang="en-GB" sz="2800" b="1" dirty="0">
                <a:solidFill>
                  <a:srgbClr val="C00000"/>
                </a:solidFill>
              </a:rPr>
              <a:t>UNIQUE</a:t>
            </a:r>
            <a:r>
              <a:rPr lang="en-GB" sz="2800" dirty="0"/>
              <a:t>?</a:t>
            </a:r>
          </a:p>
          <a:p>
            <a:pPr marL="274320" lvl="1" indent="0">
              <a:buNone/>
            </a:pPr>
            <a:r>
              <a:rPr lang="en-GB" sz="2800" dirty="0"/>
              <a:t>Is the element you are after is unique in the document, that means it has an </a:t>
            </a:r>
            <a:r>
              <a:rPr lang="en-GB" sz="2800" dirty="0">
                <a:solidFill>
                  <a:srgbClr val="C00000"/>
                </a:solidFill>
              </a:rPr>
              <a:t>id</a:t>
            </a:r>
            <a:r>
              <a:rPr lang="en-GB" sz="2800" dirty="0"/>
              <a:t>.</a:t>
            </a:r>
          </a:p>
          <a:p>
            <a:pPr marL="274320" lvl="1" indent="0">
              <a:buNone/>
            </a:pPr>
            <a:endParaRPr lang="en-GB" sz="2800" dirty="0"/>
          </a:p>
          <a:p>
            <a:pPr marL="274320" lvl="1" indent="0">
              <a:buNone/>
            </a:pPr>
            <a:r>
              <a:rPr lang="en-GB" sz="2800" dirty="0"/>
              <a:t>Then you can grab it in JavaScript with the most important method of the DOM.</a:t>
            </a:r>
          </a:p>
          <a:p>
            <a:pPr marL="274320" lvl="1" indent="0">
              <a:buNone/>
            </a:pPr>
            <a:endParaRPr lang="en-GB" sz="28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5229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Accessing Elements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 fontScale="92500"/>
          </a:bodyPr>
          <a:lstStyle/>
          <a:p>
            <a:pPr marL="274320" lvl="1" indent="0">
              <a:buNone/>
            </a:pPr>
            <a:r>
              <a:rPr lang="en-GB" sz="3500" dirty="0"/>
              <a:t>Methods that return a single element node:</a:t>
            </a:r>
          </a:p>
          <a:p>
            <a:pPr marL="274320" lvl="1" indent="0">
              <a:buNone/>
            </a:pPr>
            <a:endParaRPr lang="en-GB" sz="36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3600" dirty="0">
                <a:solidFill>
                  <a:srgbClr val="0070C0"/>
                </a:solidFill>
              </a:rPr>
              <a:t>document.getElementById</a:t>
            </a:r>
            <a:r>
              <a:rPr lang="en-GB" sz="3600" dirty="0"/>
              <a:t>(“someId”);</a:t>
            </a:r>
          </a:p>
          <a:p>
            <a:pPr marL="274320" lvl="1" indent="0">
              <a:buNone/>
            </a:pPr>
            <a:endParaRPr lang="en-GB" sz="1400" dirty="0"/>
          </a:p>
          <a:p>
            <a:pPr marL="274320" lvl="1" indent="0">
              <a:buNone/>
            </a:pPr>
            <a:r>
              <a:rPr lang="en-GB" sz="2600" dirty="0">
                <a:solidFill>
                  <a:srgbClr val="0070C0"/>
                </a:solidFill>
              </a:rPr>
              <a:t>var</a:t>
            </a:r>
            <a:r>
              <a:rPr lang="en-GB" sz="2600" dirty="0"/>
              <a:t> myElement = </a:t>
            </a:r>
            <a:r>
              <a:rPr lang="en-GB" sz="2600" dirty="0">
                <a:solidFill>
                  <a:srgbClr val="0070C0"/>
                </a:solidFill>
              </a:rPr>
              <a:t>document.getElementById</a:t>
            </a:r>
            <a:r>
              <a:rPr lang="en-GB" sz="2600" dirty="0"/>
              <a:t>(“abc”);</a:t>
            </a:r>
          </a:p>
          <a:p>
            <a:pPr marL="274320" lvl="1" indent="0">
              <a:buNone/>
            </a:pPr>
            <a:endParaRPr lang="en-GB" sz="2600" dirty="0"/>
          </a:p>
          <a:p>
            <a:pPr marL="274320" lvl="1" indent="0">
              <a:buNone/>
            </a:pPr>
            <a:r>
              <a:rPr lang="en-GB" sz="3600" dirty="0">
                <a:solidFill>
                  <a:srgbClr val="0070C0"/>
                </a:solidFill>
              </a:rPr>
              <a:t>document.querySelector</a:t>
            </a:r>
            <a:r>
              <a:rPr lang="en-GB" sz="3600" dirty="0"/>
              <a:t>(“css selector”);</a:t>
            </a:r>
          </a:p>
          <a:p>
            <a:pPr marL="274320" lvl="1" indent="0">
              <a:buNone/>
            </a:pPr>
            <a:endParaRPr lang="en-GB" sz="1400" dirty="0"/>
          </a:p>
          <a:p>
            <a:pPr marL="274320" lvl="1" indent="0">
              <a:buNone/>
            </a:pPr>
            <a:r>
              <a:rPr lang="en-GB" sz="2600" dirty="0">
                <a:solidFill>
                  <a:srgbClr val="0070C0"/>
                </a:solidFill>
              </a:rPr>
              <a:t>var</a:t>
            </a:r>
            <a:r>
              <a:rPr lang="en-GB" sz="2600" dirty="0"/>
              <a:t> myElement = </a:t>
            </a:r>
            <a:r>
              <a:rPr lang="en-GB" sz="2600" dirty="0">
                <a:solidFill>
                  <a:srgbClr val="0070C0"/>
                </a:solidFill>
              </a:rPr>
              <a:t>document.querySelector</a:t>
            </a:r>
            <a:r>
              <a:rPr lang="en-GB" sz="2600" dirty="0"/>
              <a:t>(“li.myList”);</a:t>
            </a:r>
          </a:p>
          <a:p>
            <a:pPr marL="274320" lvl="1" indent="0">
              <a:buNone/>
            </a:pPr>
            <a:endParaRPr lang="en-GB" sz="2600" dirty="0"/>
          </a:p>
          <a:p>
            <a:pPr marL="274320" lvl="1" indent="0">
              <a:buNone/>
            </a:pPr>
            <a:endParaRPr lang="en-GB" sz="26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8078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Accessing Elements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cont.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4958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GB" sz="2500" dirty="0"/>
              <a:t>Methods that return one or more elements (as a nodelist):</a:t>
            </a:r>
          </a:p>
          <a:p>
            <a:pPr marL="274320" lvl="1" indent="0">
              <a:buNone/>
            </a:pPr>
            <a:endParaRPr lang="en-GB" sz="36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3000" dirty="0">
                <a:solidFill>
                  <a:srgbClr val="0070C0"/>
                </a:solidFill>
              </a:rPr>
              <a:t>document.getElementsByClassName </a:t>
            </a:r>
            <a:r>
              <a:rPr lang="en-GB" sz="3000" dirty="0"/>
              <a:t>(“class”);</a:t>
            </a:r>
          </a:p>
          <a:p>
            <a:pPr marL="274320" lvl="1" indent="0">
              <a:buNone/>
            </a:pPr>
            <a:endParaRPr lang="en-GB" sz="1400" dirty="0"/>
          </a:p>
          <a:p>
            <a:pPr marL="274320" lvl="1" indent="0">
              <a:buNone/>
            </a:pPr>
            <a:r>
              <a:rPr lang="en-GB" sz="2200" dirty="0">
                <a:solidFill>
                  <a:srgbClr val="0070C0"/>
                </a:solidFill>
              </a:rPr>
              <a:t>var</a:t>
            </a:r>
            <a:r>
              <a:rPr lang="en-GB" sz="2200" dirty="0"/>
              <a:t> myElement = </a:t>
            </a:r>
            <a:r>
              <a:rPr lang="en-GB" sz="2200" dirty="0">
                <a:solidFill>
                  <a:srgbClr val="0070C0"/>
                </a:solidFill>
              </a:rPr>
              <a:t>document.getElementsByClassName</a:t>
            </a:r>
            <a:r>
              <a:rPr lang="en-GB" sz="2200" dirty="0"/>
              <a:t>(“abc”);</a:t>
            </a:r>
          </a:p>
          <a:p>
            <a:pPr marL="274320" lvl="1" indent="0">
              <a:buNone/>
            </a:pPr>
            <a:endParaRPr lang="en-GB" sz="2600" dirty="0"/>
          </a:p>
          <a:p>
            <a:pPr marL="274320" lvl="1" indent="0">
              <a:buNone/>
            </a:pPr>
            <a:r>
              <a:rPr lang="en-GB" sz="3400" dirty="0">
                <a:solidFill>
                  <a:srgbClr val="0070C0"/>
                </a:solidFill>
              </a:rPr>
              <a:t>document.getElementsByTagName</a:t>
            </a:r>
            <a:r>
              <a:rPr lang="en-GB" sz="3400" dirty="0"/>
              <a:t>(“a”);</a:t>
            </a:r>
          </a:p>
          <a:p>
            <a:pPr marL="274320" lvl="1" indent="0">
              <a:buNone/>
            </a:pPr>
            <a:endParaRPr lang="en-GB" sz="1400" dirty="0"/>
          </a:p>
          <a:p>
            <a:pPr marL="274320" lvl="1" indent="0">
              <a:buNone/>
            </a:pPr>
            <a:r>
              <a:rPr lang="en-GB" sz="2300" dirty="0">
                <a:solidFill>
                  <a:srgbClr val="0070C0"/>
                </a:solidFill>
              </a:rPr>
              <a:t>var</a:t>
            </a:r>
            <a:r>
              <a:rPr lang="en-GB" sz="2300" dirty="0"/>
              <a:t> myListItems = </a:t>
            </a:r>
            <a:r>
              <a:rPr lang="en-GB" sz="2300" dirty="0">
                <a:solidFill>
                  <a:srgbClr val="0070C0"/>
                </a:solidFill>
              </a:rPr>
              <a:t>document.getElementsByTagName</a:t>
            </a:r>
            <a:r>
              <a:rPr lang="en-GB" sz="2300" dirty="0"/>
              <a:t>(“li”);</a:t>
            </a:r>
          </a:p>
          <a:p>
            <a:pPr marL="274320" lvl="1" indent="0">
              <a:buNone/>
            </a:pPr>
            <a:endParaRPr lang="en-GB" sz="2300" dirty="0"/>
          </a:p>
          <a:p>
            <a:pPr marL="274320" lvl="1" indent="0">
              <a:buNone/>
            </a:pPr>
            <a:r>
              <a:rPr lang="en-GB" sz="3400" dirty="0">
                <a:solidFill>
                  <a:srgbClr val="0070C0"/>
                </a:solidFill>
              </a:rPr>
              <a:t>document.querySelectorsAll</a:t>
            </a:r>
            <a:r>
              <a:rPr lang="en-GB" sz="3400" dirty="0"/>
              <a:t>(“css slector”);</a:t>
            </a:r>
          </a:p>
          <a:p>
            <a:pPr marL="274320" lvl="1" indent="0">
              <a:buNone/>
            </a:pPr>
            <a:endParaRPr lang="en-GB" sz="1400" dirty="0"/>
          </a:p>
          <a:p>
            <a:pPr marL="274320" lvl="1" indent="0">
              <a:buNone/>
            </a:pPr>
            <a:r>
              <a:rPr lang="en-GB" sz="2300" dirty="0">
                <a:solidFill>
                  <a:srgbClr val="0070C0"/>
                </a:solidFill>
              </a:rPr>
              <a:t>var</a:t>
            </a:r>
            <a:r>
              <a:rPr lang="en-GB" sz="2300" dirty="0"/>
              <a:t> myListItems = </a:t>
            </a:r>
            <a:r>
              <a:rPr lang="en-GB" sz="2300" dirty="0">
                <a:solidFill>
                  <a:srgbClr val="0070C0"/>
                </a:solidFill>
              </a:rPr>
              <a:t>document.querySelectorsAll</a:t>
            </a:r>
            <a:r>
              <a:rPr lang="en-GB" sz="2300" dirty="0"/>
              <a:t>(“li.myList”);</a:t>
            </a:r>
            <a:endParaRPr lang="en-GB" sz="26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7518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Events and Event Listeners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600" dirty="0"/>
              <a:t>Events are already happening, they been happening all along:</a:t>
            </a:r>
          </a:p>
          <a:p>
            <a:pPr lvl="1"/>
            <a:r>
              <a:rPr lang="en-GB" sz="2600" dirty="0"/>
              <a:t>When a user clicks a button</a:t>
            </a:r>
          </a:p>
          <a:p>
            <a:pPr lvl="1"/>
            <a:r>
              <a:rPr lang="en-GB" sz="2600" dirty="0"/>
              <a:t>When the page loads</a:t>
            </a:r>
          </a:p>
          <a:p>
            <a:pPr lvl="1"/>
            <a:r>
              <a:rPr lang="en-GB" sz="2600" dirty="0"/>
              <a:t>When the move they mouse</a:t>
            </a:r>
          </a:p>
          <a:p>
            <a:pPr lvl="1"/>
            <a:r>
              <a:rPr lang="en-GB" sz="2600" dirty="0"/>
              <a:t>Click a form field</a:t>
            </a:r>
          </a:p>
          <a:p>
            <a:pPr lvl="1"/>
            <a:r>
              <a:rPr lang="en-GB" sz="2600" dirty="0"/>
              <a:t>Scroll the screen</a:t>
            </a:r>
          </a:p>
          <a:p>
            <a:pPr lvl="1"/>
            <a:r>
              <a:rPr lang="en-GB" sz="2600" dirty="0"/>
              <a:t>A keypress</a:t>
            </a:r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8159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Names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4000" dirty="0"/>
              <a:t>onload</a:t>
            </a:r>
          </a:p>
          <a:p>
            <a:pPr marL="274320" lvl="1" indent="0">
              <a:buNone/>
            </a:pPr>
            <a:r>
              <a:rPr lang="en-GB" sz="4000" dirty="0"/>
              <a:t>onclick</a:t>
            </a:r>
          </a:p>
          <a:p>
            <a:pPr marL="274320" lvl="1" indent="0">
              <a:buNone/>
            </a:pPr>
            <a:r>
              <a:rPr lang="en-GB" sz="4000" dirty="0"/>
              <a:t>onmouseover</a:t>
            </a:r>
          </a:p>
          <a:p>
            <a:pPr marL="274320" lvl="1" indent="0">
              <a:buNone/>
            </a:pPr>
            <a:r>
              <a:rPr lang="en-GB" sz="4000" dirty="0"/>
              <a:t>onblur</a:t>
            </a:r>
          </a:p>
          <a:p>
            <a:pPr marL="274320" lvl="1" indent="0">
              <a:buNone/>
            </a:pPr>
            <a:r>
              <a:rPr lang="en-GB" sz="4000" dirty="0"/>
              <a:t>onfocus</a:t>
            </a:r>
          </a:p>
          <a:p>
            <a:pPr marL="274320" lvl="1" indent="0">
              <a:buNone/>
            </a:pPr>
            <a:endParaRPr lang="en-GB" sz="26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4267200" y="2286000"/>
            <a:ext cx="3886342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Function pageLoaded () {</a:t>
            </a:r>
          </a:p>
          <a:p>
            <a:r>
              <a:rPr lang="en-GB" sz="2400" dirty="0"/>
              <a:t>	// write a function to listen to 	// the event</a:t>
            </a:r>
          </a:p>
          <a:p>
            <a:r>
              <a:rPr lang="en-GB" sz="2400" dirty="0"/>
              <a:t>}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438400" y="2590800"/>
            <a:ext cx="17526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67000" y="2971800"/>
            <a:ext cx="15240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19400" y="3962400"/>
            <a:ext cx="13716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02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Handling Events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2400" dirty="0"/>
              <a:t>Method 1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myElement.onclick = function() { </a:t>
            </a:r>
            <a:r>
              <a:rPr lang="en-GB" sz="2000" dirty="0"/>
              <a:t>// unanimous function</a:t>
            </a:r>
            <a:endParaRPr lang="en-GB" sz="2000" dirty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r>
              <a:rPr lang="en-GB" sz="2400" dirty="0"/>
              <a:t>	// your event handler code</a:t>
            </a:r>
          </a:p>
          <a:p>
            <a:pPr marL="274320" lvl="1" indent="0">
              <a:buNone/>
            </a:pPr>
            <a:r>
              <a:rPr lang="en-GB" sz="2400" dirty="0"/>
              <a:t>	// later on when the user clicks then do something</a:t>
            </a:r>
          </a:p>
          <a:p>
            <a:pPr marL="274320" lvl="1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} </a:t>
            </a:r>
            <a:r>
              <a:rPr lang="en-GB" sz="2400" dirty="0"/>
              <a:t>;    // the semicolon is because is a statement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r>
              <a:rPr lang="en-GB" sz="2400" dirty="0"/>
              <a:t>Method 2</a:t>
            </a:r>
          </a:p>
          <a:p>
            <a:pPr marL="274320" lvl="1" indent="0">
              <a:buNone/>
            </a:pPr>
            <a:r>
              <a:rPr lang="en-GB" sz="2500" dirty="0">
                <a:solidFill>
                  <a:srgbClr val="0070C0"/>
                </a:solidFill>
              </a:rPr>
              <a:t>Document.addEventListener</a:t>
            </a:r>
            <a:r>
              <a:rPr lang="en-GB" sz="2500" dirty="0"/>
              <a:t>(‘</a:t>
            </a:r>
            <a:r>
              <a:rPr lang="en-GB" sz="2500" dirty="0">
                <a:solidFill>
                  <a:srgbClr val="00B050"/>
                </a:solidFill>
              </a:rPr>
              <a:t>click</a:t>
            </a:r>
            <a:r>
              <a:rPr lang="en-GB" sz="2500" dirty="0"/>
              <a:t>’, myFunction, </a:t>
            </a:r>
            <a:r>
              <a:rPr lang="en-GB" sz="2500" dirty="0">
                <a:solidFill>
                  <a:srgbClr val="C00000"/>
                </a:solidFill>
              </a:rPr>
              <a:t>false</a:t>
            </a:r>
            <a:r>
              <a:rPr lang="en-GB" sz="2500" dirty="0"/>
              <a:t>);</a:t>
            </a:r>
          </a:p>
          <a:p>
            <a:pPr marL="274320" lvl="1" indent="0">
              <a:buNone/>
            </a:pPr>
            <a:r>
              <a:rPr lang="en-GB" sz="2000" dirty="0"/>
              <a:t>// click rather than onclick, can add listener to multiple events.</a:t>
            </a:r>
          </a:p>
          <a:p>
            <a:pPr marL="274320" lvl="1" indent="0">
              <a:buNone/>
            </a:pPr>
            <a:endParaRPr lang="en-GB" sz="24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274320" lvl="1" indent="0">
              <a:buNone/>
            </a:pPr>
            <a:endParaRPr lang="en-GB" sz="2700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7479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 Account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https://github.com/biatoSalo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57200" y="3505200"/>
            <a:ext cx="8229600" cy="262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2700" dirty="0"/>
              <a:t>Enter the URL above in your browser window to access the course material.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700" dirty="0"/>
              <a:t>Open the Training repository and download the passwordLearner folder.</a:t>
            </a:r>
          </a:p>
          <a:p>
            <a:pPr lvl="1" indent="0">
              <a:buFont typeface="Wingdings" pitchFamily="2" charset="2"/>
              <a:buNone/>
            </a:pPr>
            <a:endParaRPr lang="en-GB" dirty="0"/>
          </a:p>
          <a:p>
            <a:pPr lvl="1" indent="0">
              <a:buFont typeface="Wingdings" pitchFamily="2" charset="2"/>
              <a:buNone/>
            </a:pPr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41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 &amp; Safety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feel unwell please let me know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7200" y="3505200"/>
            <a:ext cx="8229600" cy="262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Info about the building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Careful with cables and drinks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Get breaks away from the screen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Make sure you comfortable</a:t>
            </a:r>
          </a:p>
        </p:txBody>
      </p:sp>
    </p:spTree>
    <p:extLst>
      <p:ext uri="{BB962C8B-B14F-4D97-AF65-F5344CB8AC3E}">
        <p14:creationId xmlns:p14="http://schemas.microsoft.com/office/powerpoint/2010/main" val="3154746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Structure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Start at 9:30am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Break in between (10-15 min)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Lunch break at 1pm (for an hour)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Break in between (10-15 min)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We finish at 4:30pm</a:t>
            </a:r>
          </a:p>
        </p:txBody>
      </p:sp>
    </p:spTree>
    <p:extLst>
      <p:ext uri="{BB962C8B-B14F-4D97-AF65-F5344CB8AC3E}">
        <p14:creationId xmlns:p14="http://schemas.microsoft.com/office/powerpoint/2010/main" val="2692870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1 Overview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and  GitHub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GB" sz="2600" dirty="0"/>
              <a:t>The fundamentals of the </a:t>
            </a:r>
            <a:r>
              <a:rPr lang="en-GB" sz="2600" b="1" dirty="0"/>
              <a:t>JavaScript programming language</a:t>
            </a:r>
            <a:r>
              <a:rPr lang="en-GB" sz="2600" dirty="0"/>
              <a:t>. You will be using the </a:t>
            </a:r>
            <a:r>
              <a:rPr lang="en-GB" sz="2600" b="1" dirty="0"/>
              <a:t>GitHub account</a:t>
            </a:r>
            <a:r>
              <a:rPr lang="en-GB" sz="2600" dirty="0"/>
              <a:t> when building your small projects. You will also be introduced to </a:t>
            </a:r>
            <a:r>
              <a:rPr lang="en-GB" sz="2600" b="1" dirty="0"/>
              <a:t>Bootstrap framework</a:t>
            </a:r>
            <a:r>
              <a:rPr lang="en-GB" sz="2600" dirty="0"/>
              <a:t> to help you quickly and efficiently build responsive webpages.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9554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1 Overview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3"/>
          <p:cNvSpPr txBox="1">
            <a:spLocks/>
          </p:cNvSpPr>
          <p:nvPr/>
        </p:nvSpPr>
        <p:spPr>
          <a:xfrm>
            <a:off x="4572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aim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2600" dirty="0"/>
              <a:t>At the end of this week it is anticipated you will have the knowledge and skills to </a:t>
            </a:r>
            <a:r>
              <a:rPr lang="en-GB" sz="2600" b="1" dirty="0"/>
              <a:t>independently write simple JavaScript programs</a:t>
            </a:r>
            <a:r>
              <a:rPr lang="en-GB" sz="2600" dirty="0"/>
              <a:t> and the knowledge to extend beyond this in the future.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11802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Short history of JavaScript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For a detailed but short history of JavaScript click the button below to access the W3C website.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Also, have a look at JavaScript versioning links.</a:t>
            </a:r>
          </a:p>
          <a:p>
            <a:r>
              <a:rPr lang="en-GB" sz="2400" dirty="0">
                <a:hlinkClick r:id="rId4"/>
              </a:rPr>
              <a:t>JavaScript versions</a:t>
            </a:r>
            <a:r>
              <a:rPr lang="en-GB" sz="2400" dirty="0"/>
              <a:t> (</a:t>
            </a:r>
            <a:r>
              <a:rPr lang="en-GB" dirty="0"/>
              <a:t>ECMAScript compatibility table)</a:t>
            </a:r>
          </a:p>
          <a:p>
            <a:r>
              <a:rPr lang="en-GB" sz="2400" dirty="0">
                <a:hlinkClick r:id="rId5"/>
              </a:rPr>
              <a:t>Article about versions</a:t>
            </a:r>
            <a:endParaRPr lang="en-GB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9" name="Rectangle: Rounded Corners 8">
            <a:hlinkClick r:id="rId6"/>
          </p:cNvPr>
          <p:cNvSpPr/>
          <p:nvPr/>
        </p:nvSpPr>
        <p:spPr>
          <a:xfrm>
            <a:off x="2971800" y="3200400"/>
            <a:ext cx="3200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History</a:t>
            </a:r>
          </a:p>
        </p:txBody>
      </p:sp>
    </p:spTree>
    <p:extLst>
      <p:ext uri="{BB962C8B-B14F-4D97-AF65-F5344CB8AC3E}">
        <p14:creationId xmlns:p14="http://schemas.microsoft.com/office/powerpoint/2010/main" val="3218376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should I learn JavaScript</a:t>
            </a:r>
            <a:endParaRPr lang="en-GB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JavaScript is rapidly taking over as the programming language for the Web, with very popular JS Frameworks.</a:t>
            </a:r>
          </a:p>
          <a:p>
            <a:r>
              <a:rPr lang="en-GB" sz="2400" dirty="0"/>
              <a:t>Have you heard about </a:t>
            </a:r>
            <a:r>
              <a:rPr lang="en-GB" sz="2400" b="1" dirty="0"/>
              <a:t>Apache Cordova</a:t>
            </a:r>
            <a:r>
              <a:rPr lang="en-GB" sz="2400" dirty="0"/>
              <a:t>?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2" name="Picture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447" y="3733800"/>
            <a:ext cx="1248876" cy="1248876"/>
          </a:xfrm>
          <a:prstGeom prst="rect">
            <a:avLst/>
          </a:prstGeom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39901"/>
            <a:ext cx="914400" cy="1036675"/>
          </a:xfrm>
          <a:prstGeom prst="rect">
            <a:avLst/>
          </a:prstGeom>
        </p:spPr>
      </p:pic>
      <p:pic>
        <p:nvPicPr>
          <p:cNvPr id="7" name="Picture 6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239" y="3839901"/>
            <a:ext cx="1036675" cy="1036675"/>
          </a:xfrm>
          <a:prstGeom prst="rect">
            <a:avLst/>
          </a:prstGeom>
        </p:spPr>
      </p:pic>
      <p:pic>
        <p:nvPicPr>
          <p:cNvPr id="8" name="Picture 7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766" y="3839900"/>
            <a:ext cx="1036675" cy="1036675"/>
          </a:xfrm>
          <a:prstGeom prst="rect">
            <a:avLst/>
          </a:prstGeom>
        </p:spPr>
      </p:pic>
      <p:pic>
        <p:nvPicPr>
          <p:cNvPr id="11" name="Picture 10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330343"/>
            <a:ext cx="914400" cy="918057"/>
          </a:xfrm>
          <a:prstGeom prst="rect">
            <a:avLst/>
          </a:prstGeom>
        </p:spPr>
      </p:pic>
      <p:pic>
        <p:nvPicPr>
          <p:cNvPr id="12" name="Picture 11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43" y="5332170"/>
            <a:ext cx="914400" cy="914400"/>
          </a:xfrm>
          <a:prstGeom prst="rect">
            <a:avLst/>
          </a:prstGeom>
        </p:spPr>
      </p:pic>
      <p:pic>
        <p:nvPicPr>
          <p:cNvPr id="13" name="Picture 12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85" y="5316759"/>
            <a:ext cx="914400" cy="914400"/>
          </a:xfrm>
          <a:prstGeom prst="rect">
            <a:avLst/>
          </a:prstGeom>
        </p:spPr>
      </p:pic>
      <p:pic>
        <p:nvPicPr>
          <p:cNvPr id="14" name="Picture 13">
            <a:hlinkClick r:id="rId18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04" y="5324596"/>
            <a:ext cx="914400" cy="8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7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3953</TotalTime>
  <Words>1294</Words>
  <Application>Microsoft Office PowerPoint</Application>
  <PresentationFormat>On-screen Show (4:3)</PresentationFormat>
  <Paragraphs>348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Black</vt:lpstr>
      <vt:lpstr>Calibri</vt:lpstr>
      <vt:lpstr>Tahoma</vt:lpstr>
      <vt:lpstr>Wingdings</vt:lpstr>
      <vt:lpstr>Wood Type</vt:lpstr>
      <vt:lpstr>PowerPoint Presentation</vt:lpstr>
      <vt:lpstr>Welcome</vt:lpstr>
      <vt:lpstr>Classroom Rules</vt:lpstr>
      <vt:lpstr>Health &amp; Safety</vt:lpstr>
      <vt:lpstr>Class Structure</vt:lpstr>
      <vt:lpstr>Week 1 Overview</vt:lpstr>
      <vt:lpstr>Week 1 Overviewcont.</vt:lpstr>
      <vt:lpstr>Short history of JavaScript</vt:lpstr>
      <vt:lpstr>Why should I learn JavaScript</vt:lpstr>
      <vt:lpstr>Resources</vt:lpstr>
      <vt:lpstr>My Approach</vt:lpstr>
      <vt:lpstr>Usain Bolt</vt:lpstr>
      <vt:lpstr>Practice and Practice…</vt:lpstr>
      <vt:lpstr>The Queen’s Chair</vt:lpstr>
      <vt:lpstr>Full-time DPP</vt:lpstr>
      <vt:lpstr>What’s JavaScript</vt:lpstr>
      <vt:lpstr>JavaScript is NOT Java!</vt:lpstr>
      <vt:lpstr>JavaScript Use</vt:lpstr>
      <vt:lpstr>To Run JavaScript</vt:lpstr>
      <vt:lpstr>JavaScript Course Overview</vt:lpstr>
      <vt:lpstr>Part 1 Learning Material</vt:lpstr>
      <vt:lpstr>Part 1 Learning Objectives</vt:lpstr>
      <vt:lpstr>JavaScript First Exercise</vt:lpstr>
      <vt:lpstr>JavaScript Password Exercise</vt:lpstr>
      <vt:lpstr>What’s the DOM</vt:lpstr>
      <vt:lpstr>What’s the Document</vt:lpstr>
      <vt:lpstr>What are the Objects</vt:lpstr>
      <vt:lpstr>What’s the Model</vt:lpstr>
      <vt:lpstr>What’s the Model cont.</vt:lpstr>
      <vt:lpstr>What’s the Model cont.</vt:lpstr>
      <vt:lpstr>Nodes and Elements</vt:lpstr>
      <vt:lpstr>Nodes and Elements cont.</vt:lpstr>
      <vt:lpstr>How to get an Element Node</vt:lpstr>
      <vt:lpstr>Accessing Elements</vt:lpstr>
      <vt:lpstr>Accessing Elements cont.</vt:lpstr>
      <vt:lpstr>Events and Event Listeners</vt:lpstr>
      <vt:lpstr>Event Names</vt:lpstr>
      <vt:lpstr>Handling Events</vt:lpstr>
      <vt:lpstr>GitHub Account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week</dc:title>
  <dc:creator>student</dc:creator>
  <cp:lastModifiedBy>Manuel Cubuca</cp:lastModifiedBy>
  <cp:revision>448</cp:revision>
  <dcterms:created xsi:type="dcterms:W3CDTF">2016-08-01T07:52:37Z</dcterms:created>
  <dcterms:modified xsi:type="dcterms:W3CDTF">2017-01-30T01:06:09Z</dcterms:modified>
</cp:coreProperties>
</file>