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8011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8493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4825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74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7685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7070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4088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19284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118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49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877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520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918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5984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334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763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980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5DD9884-3DC1-4EE8-9DD2-9B6F5913FA00}" type="datetimeFigureOut">
              <a:rPr lang="es-HN" smtClean="0"/>
              <a:t>30/05/2025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E5676E-4E11-46BA-9CB7-3E967D1B0F8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70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c4aab9d086293c27ef4f815d1b6dd6f8102e43ae4238b18938230710c2596401JmltdHM9MTc0NTcxMjAwMA&amp;ptn=3&amp;ver=2&amp;hsh=4&amp;fclid=2a5bfd67-6742-653f-39b8-e82866d2641d&amp;u=a1aHR0cHM6Ly9sb3Z0ZWNobm9sb2d5LmNvbS9xdWUtZXMtZWwtbm9ydGhicmlkZ2UtY29tby1mdW5jaW9uYS15LXBhcmEtcXVlLXNpcnZlLw&amp;ntb=1" TargetMode="External"/><Relationship Id="rId2" Type="http://schemas.openxmlformats.org/officeDocument/2006/relationships/hyperlink" Target="https://www.bing.com/ck/a?!&amp;&amp;p=e343852d8a48f0180d4e553ec3ea9b798a084caa18b13a39c66f3f798a99cbdeJmltdHM9MTc0NTcxMjAwMA&amp;ptn=3&amp;ver=2&amp;hsh=4&amp;fclid=2a5bfd67-6742-653f-39b8-e82866d2641d&amp;u=a1aHR0cHM6Ly9zZXJ2ZXJuZXQuY29tLmFyL3pvY2Fsby1kZS1jb21wdXRhZG9yYS8&amp;ntb=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014686332b70dcc77a79097593369bb427446a4eb76c3ed19e11cabe7e2c67f3JmltdHM9MTc0NTcxMjAwMA&amp;ptn=3&amp;ver=2&amp;hsh=4&amp;fclid=2a5bfd67-6742-653f-39b8-e82866d2641d&amp;u=a1aHR0cHM6Ly9tdXl0ZWNub2xvZ2ljb3MuY29tL2RpY2Npb25hcmlvLXRlY25vbG9naWNvL2J1cy1kZS1kYXRvcw&amp;ntb=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c83df0777d7331c23647cfc12f477aed5b16377126506e2693e3ada17b15d9d1JmltdHM9MTc0NTcxMjAwMA&amp;ptn=3&amp;ver=2&amp;hsh=4&amp;fclid=2a5bfd67-6742-653f-39b8-e82866d2641d&amp;u=a1aHR0cHM6Ly90b2Rvc2xvc2hlY2hvcy5lcy9xdWUtZXMtdW4tY29uZWN0b3ItZGUtZW5lcmdpYQ&amp;ntb=1" TargetMode="External"/><Relationship Id="rId2" Type="http://schemas.openxmlformats.org/officeDocument/2006/relationships/hyperlink" Target="https://www.bing.com/ck/a?!&amp;&amp;p=2a8f237cecc4fb2c7571ec04824200ed206356a88e2531ae56495a4c7ba13fbaJmltdHM9MTc0NTcxMjAwMA&amp;ptn=3&amp;ver=2&amp;hsh=4&amp;fclid=2a5bfd67-6742-653f-39b8-e82866d2641d&amp;u=a1aHR0cHM6Ly9lbGVjdHJvbmljYW9ubGluZS5uZXQvY2VudHJvLWRlLWRhdG9zL3BjaS1leHByZXNzLw&amp;ntb=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ng.com/ck/a?!&amp;&amp;p=94c01ddc974b9be04b95efe1bca2d09eee7e85b0035de63ed3e0e1eaf39a1e39JmltdHM9MTc0NTcxMjAwMA&amp;ptn=3&amp;ver=2&amp;hsh=4&amp;fclid=2a5bfd67-6742-653f-39b8-e82866d2641d&amp;u=a1aHR0cHM6Ly93d3cuYWxlZ3NhLmNvbS5hci9EaWMvY29vbGVyLnBocA&amp;ntb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10221" y="333103"/>
            <a:ext cx="10411097" cy="6191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56854" y="589896"/>
            <a:ext cx="5747657" cy="9233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Tarjeta madre</a:t>
            </a:r>
            <a:endParaRPr lang="es-E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echa abajo 6"/>
          <p:cNvSpPr/>
          <p:nvPr/>
        </p:nvSpPr>
        <p:spPr>
          <a:xfrm>
            <a:off x="5919648" y="1685110"/>
            <a:ext cx="431075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8" name="CuadroTexto 7"/>
          <p:cNvSpPr txBox="1"/>
          <p:nvPr/>
        </p:nvSpPr>
        <p:spPr>
          <a:xfrm>
            <a:off x="5653220" y="2468880"/>
            <a:ext cx="963929" cy="40011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HN" sz="2000" dirty="0" smtClean="0">
                <a:solidFill>
                  <a:schemeClr val="accent1"/>
                </a:solidFill>
              </a:rPr>
              <a:t>PARTES</a:t>
            </a:r>
            <a:endParaRPr lang="es-HN" sz="2000" dirty="0">
              <a:solidFill>
                <a:schemeClr val="accent1"/>
              </a:solidFill>
            </a:endParaRPr>
          </a:p>
        </p:txBody>
      </p:sp>
      <p:sp>
        <p:nvSpPr>
          <p:cNvPr id="9" name="Llamada rectangular 8"/>
          <p:cNvSpPr/>
          <p:nvPr/>
        </p:nvSpPr>
        <p:spPr>
          <a:xfrm>
            <a:off x="1385648" y="2969622"/>
            <a:ext cx="2985536" cy="3213461"/>
          </a:xfrm>
          <a:prstGeom prst="wedgeRectCallou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00B050"/>
                </a:solidFill>
              </a:rPr>
              <a:t>Zócalo</a:t>
            </a:r>
            <a:endParaRPr lang="es-HN" sz="2000" dirty="0">
              <a:solidFill>
                <a:srgbClr val="00B050"/>
              </a:solidFill>
            </a:endParaRPr>
          </a:p>
        </p:txBody>
      </p:sp>
      <p:sp>
        <p:nvSpPr>
          <p:cNvPr id="10" name="Llamada rectangular 9"/>
          <p:cNvSpPr/>
          <p:nvPr/>
        </p:nvSpPr>
        <p:spPr>
          <a:xfrm>
            <a:off x="8038690" y="2969621"/>
            <a:ext cx="2907983" cy="3213462"/>
          </a:xfrm>
          <a:prstGeom prst="wedgeRectCallou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1" name="Llamada rectangular 10"/>
          <p:cNvSpPr/>
          <p:nvPr/>
        </p:nvSpPr>
        <p:spPr>
          <a:xfrm>
            <a:off x="4687235" y="2969622"/>
            <a:ext cx="2938318" cy="3213462"/>
          </a:xfrm>
          <a:prstGeom prst="wedgeRectCallou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H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 </a:t>
            </a:r>
            <a:r>
              <a:rPr lang="es-H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 conector físico en una computadora </a:t>
            </a:r>
            <a:r>
              <a:rPr lang="es-H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tarjeta madre</a:t>
            </a:r>
            <a:r>
              <a:rPr lang="es-H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  <a:r>
              <a:rPr lang="es-H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diseñado </a:t>
            </a:r>
            <a:r>
              <a:rPr lang="es-H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 contener y conectar módulos de </a:t>
            </a:r>
            <a:r>
              <a:rPr lang="es-H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memoria </a:t>
            </a:r>
            <a:r>
              <a:rPr lang="es-H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acceso aleatorio</a:t>
            </a:r>
            <a:r>
              <a:rPr lang="es-HN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 </a:t>
            </a:r>
            <a:endParaRPr lang="es-H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89611" y="3866605"/>
            <a:ext cx="216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HN" dirty="0"/>
          </a:p>
        </p:txBody>
      </p:sp>
      <p:sp>
        <p:nvSpPr>
          <p:cNvPr id="14" name="Rectángulo 13"/>
          <p:cNvSpPr/>
          <p:nvPr/>
        </p:nvSpPr>
        <p:spPr>
          <a:xfrm>
            <a:off x="1397727" y="3656354"/>
            <a:ext cx="27040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Permite la </a:t>
            </a:r>
            <a:r>
              <a:rPr lang="es-HN" b="1" dirty="0" smtClean="0">
                <a:solidFill>
                  <a:srgbClr val="0070C0"/>
                </a:solidFill>
                <a:hlinkClick r:id="rId2"/>
              </a:rPr>
              <a:t>conexión eléctrica entre la CPU y los demás componentes de la placa base</a:t>
            </a:r>
            <a:r>
              <a:rPr lang="es-HN" dirty="0" smtClean="0">
                <a:solidFill>
                  <a:srgbClr val="0070C0"/>
                </a:solidFill>
                <a:hlinkClick r:id="rId2"/>
              </a:rPr>
              <a:t>,</a:t>
            </a:r>
            <a:endParaRPr lang="es-HN" dirty="0">
              <a:solidFill>
                <a:srgbClr val="0070C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974540" y="3244334"/>
            <a:ext cx="2497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HN" dirty="0" smtClean="0">
                <a:solidFill>
                  <a:srgbClr val="92D050"/>
                </a:solidFill>
              </a:rPr>
              <a:t>Slot de memoria RAM</a:t>
            </a:r>
            <a:endParaRPr lang="es-HN" dirty="0">
              <a:solidFill>
                <a:srgbClr val="92D05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8825833" y="3287022"/>
            <a:ext cx="133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HN" dirty="0" err="1" smtClean="0">
                <a:solidFill>
                  <a:srgbClr val="92D050"/>
                </a:solidFill>
              </a:rPr>
              <a:t>Northbridge</a:t>
            </a:r>
            <a:endParaRPr lang="es-HN" dirty="0">
              <a:solidFill>
                <a:srgbClr val="92D050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175631" y="3673903"/>
            <a:ext cx="27785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dirty="0">
                <a:solidFill>
                  <a:srgbClr val="4007A2"/>
                </a:solidFill>
                <a:latin typeface="-apple-system"/>
                <a:hlinkClick r:id="rId3"/>
              </a:rPr>
              <a:t>E</a:t>
            </a:r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3"/>
              </a:rPr>
              <a:t>s un chip de la placa base de un ordenador que se encarga de la comunicación con la CPU y otros componentes de alta velocidad. También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6231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2480" y="3531325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Tarjeta grafica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4451441" y="3505200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Tarjeta de red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400402" y="3505200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CPU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400402" y="174173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Buses de datos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540768" y="22806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Puertos SATA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502480" y="71847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Bacterias BIOS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9269" y="1180738"/>
            <a:ext cx="2648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dirty="0">
                <a:solidFill>
                  <a:srgbClr val="181818"/>
                </a:solidFill>
                <a:latin typeface="Raleway"/>
              </a:rPr>
              <a:t>E</a:t>
            </a:r>
            <a:r>
              <a:rPr lang="es-HN" b="0" i="0" dirty="0" smtClean="0">
                <a:solidFill>
                  <a:srgbClr val="181818"/>
                </a:solidFill>
                <a:effectLst/>
                <a:latin typeface="Raleway"/>
              </a:rPr>
              <a:t>s un componente importante en la placa base de una computadora</a:t>
            </a:r>
            <a:endParaRPr lang="es-HN" dirty="0"/>
          </a:p>
        </p:txBody>
      </p:sp>
      <p:sp>
        <p:nvSpPr>
          <p:cNvPr id="9" name="Rectángulo 8"/>
          <p:cNvSpPr/>
          <p:nvPr/>
        </p:nvSpPr>
        <p:spPr>
          <a:xfrm>
            <a:off x="4820867" y="733586"/>
            <a:ext cx="24253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dirty="0">
                <a:solidFill>
                  <a:srgbClr val="4007A2"/>
                </a:solidFill>
                <a:latin typeface="-apple-system"/>
              </a:rPr>
              <a:t>E</a:t>
            </a:r>
            <a:r>
              <a:rPr lang="es-HN" b="0" i="0" u="none" strike="noStrike" dirty="0" smtClean="0">
                <a:solidFill>
                  <a:srgbClr val="4007A2"/>
                </a:solidFill>
                <a:effectLst/>
                <a:latin typeface="-apple-system"/>
              </a:rPr>
              <a:t>s un documento que define de manera clara y precisa las responsabilidades, competencias y condiciones relacionadas con un puesto de trabajo</a:t>
            </a:r>
            <a:endParaRPr lang="es-HN" dirty="0"/>
          </a:p>
        </p:txBody>
      </p:sp>
      <p:sp>
        <p:nvSpPr>
          <p:cNvPr id="11" name="Rectángulo 10"/>
          <p:cNvSpPr/>
          <p:nvPr/>
        </p:nvSpPr>
        <p:spPr>
          <a:xfrm>
            <a:off x="8646574" y="1010585"/>
            <a:ext cx="274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Un </a:t>
            </a:r>
            <a:r>
              <a:rPr lang="es-HN" b="1" i="0" dirty="0" smtClean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bus de datos</a:t>
            </a:r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 es un </a:t>
            </a:r>
            <a:r>
              <a:rPr lang="es-HN" b="1" i="0" dirty="0" smtClean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mecanismo de comunicación</a:t>
            </a:r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 que </a:t>
            </a:r>
            <a:r>
              <a:rPr lang="es-HN" b="1" i="0" dirty="0" smtClean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une los dispositivos electrónicos en una computadora</a:t>
            </a:r>
            <a:endParaRPr lang="es-HN" dirty="0"/>
          </a:p>
        </p:txBody>
      </p:sp>
      <p:sp>
        <p:nvSpPr>
          <p:cNvPr id="12" name="Rectángulo 11"/>
          <p:cNvSpPr/>
          <p:nvPr/>
        </p:nvSpPr>
        <p:spPr>
          <a:xfrm>
            <a:off x="578602" y="4373265"/>
            <a:ext cx="2960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dirty="0" smtClean="0">
                <a:effectLst/>
                <a:latin typeface="Roboto"/>
              </a:rPr>
              <a:t>Una </a:t>
            </a:r>
            <a:r>
              <a:rPr lang="es-HN" b="1" i="0" dirty="0" smtClean="0">
                <a:effectLst/>
                <a:latin typeface="Roboto"/>
              </a:rPr>
              <a:t>tarjeta gráfica</a:t>
            </a:r>
            <a:r>
              <a:rPr lang="es-HN" b="0" i="0" dirty="0" smtClean="0">
                <a:effectLst/>
                <a:latin typeface="Roboto"/>
              </a:rPr>
              <a:t> es un componente electrónico que se encarga de procesar la información que le llega al dispositivo</a:t>
            </a:r>
            <a:endParaRPr lang="es-HN" dirty="0"/>
          </a:p>
        </p:txBody>
      </p:sp>
      <p:sp>
        <p:nvSpPr>
          <p:cNvPr id="13" name="Rectángulo 12"/>
          <p:cNvSpPr/>
          <p:nvPr/>
        </p:nvSpPr>
        <p:spPr>
          <a:xfrm>
            <a:off x="4604346" y="4121947"/>
            <a:ext cx="2921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dirty="0">
                <a:latin typeface="Roboto"/>
              </a:rPr>
              <a:t>T</a:t>
            </a:r>
            <a:r>
              <a:rPr lang="es-HN" b="0" i="0" dirty="0" smtClean="0">
                <a:effectLst/>
                <a:latin typeface="Roboto"/>
              </a:rPr>
              <a:t>arjeta que se conecta a uno de los puertos de la placa madre de una computadora para posibilitar que la máquina se sume a una red y pueda compartir sus recursos</a:t>
            </a:r>
            <a:endParaRPr lang="es-HN" dirty="0"/>
          </a:p>
        </p:txBody>
      </p:sp>
      <p:sp>
        <p:nvSpPr>
          <p:cNvPr id="14" name="Rectángulo 13"/>
          <p:cNvSpPr/>
          <p:nvPr/>
        </p:nvSpPr>
        <p:spPr>
          <a:xfrm>
            <a:off x="8822015" y="4224046"/>
            <a:ext cx="21423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dirty="0" smtClean="0">
                <a:effectLst/>
                <a:latin typeface="Roboto"/>
              </a:rPr>
              <a:t>Es un componente básico de todo dispositivo que procesa datos y realiza cálculos matemáticos-informáticos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7600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477191" y="3505200"/>
            <a:ext cx="2985536" cy="321346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err="1" smtClean="0">
                <a:solidFill>
                  <a:srgbClr val="92D050"/>
                </a:solidFill>
              </a:rPr>
              <a:t>Cooler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471273" y="3531324"/>
            <a:ext cx="2985536" cy="321346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Conector de </a:t>
            </a:r>
            <a:r>
              <a:rPr lang="es-HN" sz="2000" dirty="0" err="1" smtClean="0">
                <a:solidFill>
                  <a:srgbClr val="92D050"/>
                </a:solidFill>
              </a:rPr>
              <a:t>energia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8465252" y="139337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PCI </a:t>
            </a:r>
            <a:r>
              <a:rPr lang="es-HN" sz="2000" dirty="0" err="1" smtClean="0">
                <a:solidFill>
                  <a:srgbClr val="92D050"/>
                </a:solidFill>
              </a:rPr>
              <a:t>express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477191" y="139337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Puertos PCI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489130" y="87086"/>
            <a:ext cx="2985536" cy="321346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HN" sz="2000" dirty="0" smtClean="0">
                <a:solidFill>
                  <a:srgbClr val="92D050"/>
                </a:solidFill>
              </a:rPr>
              <a:t>Memoria RAM</a:t>
            </a:r>
            <a:endParaRPr lang="es-HN" sz="2000" dirty="0">
              <a:solidFill>
                <a:srgbClr val="92D05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36021" y="1004064"/>
            <a:ext cx="2720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dirty="0" smtClean="0">
                <a:effectLst/>
                <a:latin typeface="Roboto"/>
              </a:rPr>
              <a:t>es un componente de un dispositivo electrónico que se encarga de almacenar los datos e instrucciones de forma temporal</a:t>
            </a:r>
            <a:endParaRPr lang="es-HN" dirty="0"/>
          </a:p>
        </p:txBody>
      </p:sp>
      <p:sp>
        <p:nvSpPr>
          <p:cNvPr id="9" name="Rectángulo 8"/>
          <p:cNvSpPr/>
          <p:nvPr/>
        </p:nvSpPr>
        <p:spPr>
          <a:xfrm>
            <a:off x="4768025" y="1004064"/>
            <a:ext cx="24652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u="none" strike="noStrike" dirty="0" smtClean="0">
                <a:solidFill>
                  <a:srgbClr val="4007A2"/>
                </a:solidFill>
                <a:effectLst/>
                <a:latin typeface="-apple-system"/>
              </a:rPr>
              <a:t>es un bus estándar de computadoras para conectar dispositivos periféricos directamente a la placa base</a:t>
            </a:r>
            <a:endParaRPr lang="es-HN" dirty="0"/>
          </a:p>
        </p:txBody>
      </p:sp>
      <p:sp>
        <p:nvSpPr>
          <p:cNvPr id="10" name="Rectángulo 9"/>
          <p:cNvSpPr/>
          <p:nvPr/>
        </p:nvSpPr>
        <p:spPr>
          <a:xfrm>
            <a:off x="8830235" y="1004064"/>
            <a:ext cx="2519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u="none" strike="noStrike" dirty="0" smtClean="0">
                <a:solidFill>
                  <a:srgbClr val="4007A2"/>
                </a:solidFill>
                <a:effectLst/>
                <a:latin typeface="-apple-system"/>
                <a:hlinkClick r:id="rId2"/>
              </a:rPr>
              <a:t> es un estándar de bus de expansión en serie que permite conectar una computadora a uno o varios dispositivos</a:t>
            </a:r>
            <a:endParaRPr lang="es-HN" dirty="0"/>
          </a:p>
        </p:txBody>
      </p:sp>
      <p:sp>
        <p:nvSpPr>
          <p:cNvPr id="11" name="Rectángulo 10"/>
          <p:cNvSpPr/>
          <p:nvPr/>
        </p:nvSpPr>
        <p:spPr>
          <a:xfrm>
            <a:off x="789592" y="4029653"/>
            <a:ext cx="23846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3"/>
              </a:rPr>
              <a:t>Un </a:t>
            </a:r>
            <a:r>
              <a:rPr lang="es-HN" b="1" i="0" dirty="0" smtClean="0">
                <a:solidFill>
                  <a:srgbClr val="4007A2"/>
                </a:solidFill>
                <a:effectLst/>
                <a:latin typeface="-apple-system"/>
                <a:hlinkClick r:id="rId3"/>
              </a:rPr>
              <a:t>conector de energía</a:t>
            </a:r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3"/>
              </a:rPr>
              <a:t> es un dispositivo que permite la </a:t>
            </a:r>
            <a:r>
              <a:rPr lang="es-HN" b="1" i="0" dirty="0" smtClean="0">
                <a:solidFill>
                  <a:srgbClr val="4007A2"/>
                </a:solidFill>
                <a:effectLst/>
                <a:latin typeface="-apple-system"/>
                <a:hlinkClick r:id="rId3"/>
              </a:rPr>
              <a:t>unión y desunión de conductores eléctricos para transmitir corriente eléctrica</a:t>
            </a:r>
            <a:endParaRPr lang="es-HN" dirty="0"/>
          </a:p>
        </p:txBody>
      </p:sp>
      <p:sp>
        <p:nvSpPr>
          <p:cNvPr id="12" name="Rectángulo 11"/>
          <p:cNvSpPr/>
          <p:nvPr/>
        </p:nvSpPr>
        <p:spPr>
          <a:xfrm>
            <a:off x="4634753" y="4373264"/>
            <a:ext cx="2598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4"/>
              </a:rPr>
              <a:t>Un </a:t>
            </a:r>
            <a:r>
              <a:rPr lang="es-HN" b="1" i="0" dirty="0" err="1" smtClean="0">
                <a:solidFill>
                  <a:srgbClr val="4007A2"/>
                </a:solidFill>
                <a:effectLst/>
                <a:latin typeface="-apple-system"/>
                <a:hlinkClick r:id="rId4"/>
              </a:rPr>
              <a:t>cooler</a:t>
            </a:r>
            <a:r>
              <a:rPr lang="es-HN" b="0" i="0" dirty="0" smtClean="0">
                <a:solidFill>
                  <a:srgbClr val="4007A2"/>
                </a:solidFill>
                <a:effectLst/>
                <a:latin typeface="-apple-system"/>
                <a:hlinkClick r:id="rId4"/>
              </a:rPr>
              <a:t> es un </a:t>
            </a:r>
            <a:r>
              <a:rPr lang="es-HN" b="1" i="0" dirty="0" smtClean="0">
                <a:solidFill>
                  <a:srgbClr val="4007A2"/>
                </a:solidFill>
                <a:effectLst/>
                <a:latin typeface="-apple-system"/>
                <a:hlinkClick r:id="rId4"/>
              </a:rPr>
              <a:t>ventilador utilizado en las computadoras y dispositivos electrónicos para refrigerarlos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25181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157</TotalTime>
  <Words>198</Words>
  <Application>Microsoft Office PowerPoint</Application>
  <PresentationFormat>Panorámica</PresentationFormat>
  <Paragraphs>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Raleway</vt:lpstr>
      <vt:lpstr>Roboto</vt:lpstr>
      <vt:lpstr>Tw Cen MT</vt:lpstr>
      <vt:lpstr>Gota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</dc:creator>
  <cp:lastModifiedBy>Hp</cp:lastModifiedBy>
  <cp:revision>12</cp:revision>
  <dcterms:created xsi:type="dcterms:W3CDTF">2025-04-27T21:59:20Z</dcterms:created>
  <dcterms:modified xsi:type="dcterms:W3CDTF">2025-05-30T23:41:39Z</dcterms:modified>
</cp:coreProperties>
</file>