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0" r:id="rId1"/>
    <p:sldMasterId id="2147484445" r:id="rId2"/>
  </p:sldMasterIdLst>
  <p:notesMasterIdLst>
    <p:notesMasterId r:id="rId56"/>
  </p:notesMasterIdLst>
  <p:sldIdLst>
    <p:sldId id="319" r:id="rId3"/>
    <p:sldId id="320" r:id="rId4"/>
    <p:sldId id="644" r:id="rId5"/>
    <p:sldId id="645" r:id="rId6"/>
    <p:sldId id="768" r:id="rId7"/>
    <p:sldId id="769" r:id="rId8"/>
    <p:sldId id="754" r:id="rId9"/>
    <p:sldId id="784" r:id="rId10"/>
    <p:sldId id="780" r:id="rId11"/>
    <p:sldId id="785" r:id="rId12"/>
    <p:sldId id="781" r:id="rId13"/>
    <p:sldId id="787" r:id="rId14"/>
    <p:sldId id="786" r:id="rId15"/>
    <p:sldId id="715" r:id="rId16"/>
    <p:sldId id="568" r:id="rId17"/>
    <p:sldId id="716" r:id="rId18"/>
    <p:sldId id="744" r:id="rId19"/>
    <p:sldId id="717" r:id="rId20"/>
    <p:sldId id="798" r:id="rId21"/>
    <p:sldId id="800" r:id="rId22"/>
    <p:sldId id="799" r:id="rId23"/>
    <p:sldId id="803" r:id="rId24"/>
    <p:sldId id="801" r:id="rId25"/>
    <p:sldId id="804" r:id="rId26"/>
    <p:sldId id="802" r:id="rId27"/>
    <p:sldId id="805" r:id="rId28"/>
    <p:sldId id="806" r:id="rId29"/>
    <p:sldId id="807" r:id="rId30"/>
    <p:sldId id="808" r:id="rId31"/>
    <p:sldId id="809" r:id="rId32"/>
    <p:sldId id="745" r:id="rId33"/>
    <p:sldId id="810" r:id="rId34"/>
    <p:sldId id="770" r:id="rId35"/>
    <p:sldId id="788" r:id="rId36"/>
    <p:sldId id="771" r:id="rId37"/>
    <p:sldId id="789" r:id="rId38"/>
    <p:sldId id="772" r:id="rId39"/>
    <p:sldId id="773" r:id="rId40"/>
    <p:sldId id="790" r:id="rId41"/>
    <p:sldId id="791" r:id="rId42"/>
    <p:sldId id="792" r:id="rId43"/>
    <p:sldId id="793" r:id="rId44"/>
    <p:sldId id="774" r:id="rId45"/>
    <p:sldId id="775" r:id="rId46"/>
    <p:sldId id="776" r:id="rId47"/>
    <p:sldId id="794" r:id="rId48"/>
    <p:sldId id="777" r:id="rId49"/>
    <p:sldId id="795" r:id="rId50"/>
    <p:sldId id="778" r:id="rId51"/>
    <p:sldId id="796" r:id="rId52"/>
    <p:sldId id="779" r:id="rId53"/>
    <p:sldId id="797" r:id="rId54"/>
    <p:sldId id="700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4" autoAdjust="0"/>
    <p:restoredTop sz="88014" autoAdjust="0"/>
  </p:normalViewPr>
  <p:slideViewPr>
    <p:cSldViewPr>
      <p:cViewPr varScale="1">
        <p:scale>
          <a:sx n="86" d="100"/>
          <a:sy n="86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3787BFC-7761-41C8-A832-216AADD82C70}" type="datetimeFigureOut">
              <a:rPr lang="en-US"/>
              <a:pPr>
                <a:defRPr/>
              </a:pPr>
              <a:t>16-06-16</a:t>
            </a:fld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D5BEF6B-1F9C-4F8E-9091-EE69C3ECEA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1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CD172F4-B233-406C-A74D-1D3C0F869C98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1D63A-76B6-43A6-AA46-2A7BE6E441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9BEEC-AB06-486D-9A64-E0B99625FAA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1D63A-76B6-43A6-AA46-2A7BE6E441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9BEEC-AB06-486D-9A64-E0B99625FAA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1D63A-76B6-43A6-AA46-2A7BE6E441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46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2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42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3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F49871-30D0-4F52-B207-020AEF529C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An 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access control list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(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ACL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) is a table that tells a computer operating system which access rights each user has to a particular 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62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6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36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78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46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66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1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52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8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1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B65DA-B579-43E1-B935-EC64AC2D00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1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proxy server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is a 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server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(a computer system or an application) that acts as an intermediary for requests from clients seeking resources from other 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servers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81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07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 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DMZ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demilitarized zone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is a physical or logical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subnetwork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hat contains and exposes an organization's external-facing services to a larger and untrusted network, usually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50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3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35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06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101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61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6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9BEEC-AB06-486D-9A64-E0B99625FAA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36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38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91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06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ACL:</a:t>
            </a:r>
            <a:r>
              <a:rPr lang="en-US" baseline="0" dirty="0" smtClean="0"/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network access control list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(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ACL</a:t>
            </a:r>
            <a:r>
              <a:rPr lang="en-US" sz="12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) is an optional layer of security that acts as a firewall for controlling traffic in and out of a subnet.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633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451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640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9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579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3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1D63A-76B6-43A6-AA46-2A7BE6E441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64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108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BEF6B-1F9C-4F8E-9091-EE69C3ECEA5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40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48026-DA1A-4A48-B339-384EB370D0D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9BEEC-AB06-486D-9A64-E0B99625FAA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9BEEC-AB06-486D-9A64-E0B99625FAA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1D63A-76B6-43A6-AA46-2A7BE6E441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9BEEC-AB06-486D-9A64-E0B99625FAA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3600" b="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64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 dirty="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2013 Course Technology/Cengage Learning. All Rights Reserved.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74B0-9DE9-4592-B393-CD8E5C13BE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22222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2013 Course Technology/Cengage Learning. All Rights Reserved.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783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22222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2013 Course Technology/Cengage Learning. All Rights Reserved.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rgbClr val="22222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DE83EF5-1E15-4AD1-9539-EDA2F261D3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1" r:id="rId1"/>
    <p:sldLayoutId id="2147485122" r:id="rId2"/>
    <p:sldLayoutId id="2147485123" r:id="rId3"/>
    <p:sldLayoutId id="2147485124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Guide to Network Security</a:t>
            </a:r>
            <a:br>
              <a:rPr lang="en-US" dirty="0" smtClean="0"/>
            </a:br>
            <a:r>
              <a:rPr lang="en-US" smtClean="0"/>
              <a:t> First </a:t>
            </a:r>
            <a:r>
              <a:rPr lang="en-US" dirty="0" smtClean="0"/>
              <a:t>Edition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Four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Firewall Technologies and Administration</a:t>
            </a:r>
          </a:p>
        </p:txBody>
      </p:sp>
      <p:pic>
        <p:nvPicPr>
          <p:cNvPr id="614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1381C-EA38-45BB-8D31-91A826E9F9C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2971800" y="5662183"/>
            <a:ext cx="26244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4-3 VPN perimeters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0533"/>
            <a:ext cx="6457950" cy="506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1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Uses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firewall applications (cont’d.)</a:t>
            </a:r>
          </a:p>
          <a:p>
            <a:pPr lvl="1"/>
            <a:r>
              <a:rPr lang="en-US" dirty="0" smtClean="0"/>
              <a:t>Prevents malicious traffic from leaving the network</a:t>
            </a:r>
          </a:p>
          <a:p>
            <a:pPr lvl="2"/>
            <a:r>
              <a:rPr lang="en-US" dirty="0" smtClean="0"/>
              <a:t>Users could visit malicious Web site and install malware</a:t>
            </a:r>
          </a:p>
          <a:p>
            <a:pPr lvl="2"/>
            <a:r>
              <a:rPr lang="en-US" dirty="0" smtClean="0"/>
              <a:t>Malware can attack other organizations from inside network</a:t>
            </a:r>
          </a:p>
          <a:p>
            <a:pPr lvl="1"/>
            <a:r>
              <a:rPr lang="en-US" dirty="0" smtClean="0"/>
              <a:t>Provides more precise control for employees using external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7FAA8-6331-4176-B95B-A183389D43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3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1381C-EA38-45BB-8D31-91A826E9F9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2743200" y="5133692"/>
            <a:ext cx="34579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4-4 Outbound packet filtering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05800" cy="37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59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Uses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firewall applications (cont’d.)</a:t>
            </a:r>
          </a:p>
          <a:p>
            <a:pPr lvl="1"/>
            <a:r>
              <a:rPr lang="en-US" dirty="0" smtClean="0"/>
              <a:t>Protects critical resources</a:t>
            </a:r>
          </a:p>
          <a:p>
            <a:pPr lvl="2"/>
            <a:r>
              <a:rPr lang="en-US" dirty="0" smtClean="0"/>
              <a:t>Firewalls segment networks within an organization</a:t>
            </a:r>
          </a:p>
          <a:p>
            <a:pPr lvl="2"/>
            <a:r>
              <a:rPr lang="en-US" dirty="0" smtClean="0"/>
              <a:t>Different types of servers separated by firewalls</a:t>
            </a:r>
          </a:p>
          <a:p>
            <a:pPr lvl="1"/>
            <a:r>
              <a:rPr lang="en-US" dirty="0" smtClean="0"/>
              <a:t>Enables an audit trail</a:t>
            </a:r>
          </a:p>
          <a:p>
            <a:pPr lvl="2"/>
            <a:r>
              <a:rPr lang="en-US" dirty="0" smtClean="0"/>
              <a:t>Log files record attempted intrusions</a:t>
            </a:r>
          </a:p>
          <a:p>
            <a:pPr lvl="2"/>
            <a:r>
              <a:rPr lang="en-US" dirty="0" smtClean="0"/>
              <a:t>Review log files regularly</a:t>
            </a:r>
          </a:p>
          <a:p>
            <a:pPr lvl="1"/>
            <a:r>
              <a:rPr lang="en-US" dirty="0" smtClean="0"/>
              <a:t>Provides authentication</a:t>
            </a:r>
          </a:p>
          <a:p>
            <a:pPr lvl="2"/>
            <a:r>
              <a:rPr lang="en-US" dirty="0" smtClean="0"/>
              <a:t>Authentication process can be performed at the firewall</a:t>
            </a:r>
          </a:p>
          <a:p>
            <a:pPr lvl="2"/>
            <a:r>
              <a:rPr lang="en-US" dirty="0" smtClean="0"/>
              <a:t>Protect credentials using encryption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7FAA8-6331-4176-B95B-A183389D43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9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Firewalls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perform two basic security functions</a:t>
            </a:r>
          </a:p>
          <a:p>
            <a:pPr lvl="1"/>
            <a:r>
              <a:rPr lang="en-US" dirty="0" smtClean="0"/>
              <a:t>Packet filter</a:t>
            </a:r>
          </a:p>
          <a:p>
            <a:pPr lvl="1"/>
            <a:r>
              <a:rPr lang="en-US" dirty="0" smtClean="0"/>
              <a:t>Application proxy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3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1381C-EA38-45BB-8D31-91A826E9F9C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2700154" y="4495800"/>
            <a:ext cx="36372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Table 4-1 Network layers and firewalls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0" y="1295400"/>
            <a:ext cx="8153854" cy="297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</a:p>
          <a:p>
            <a:pPr lvl="1"/>
            <a:r>
              <a:rPr lang="en-US" dirty="0" smtClean="0"/>
              <a:t>Rules control overall flow of IP traffic through a network</a:t>
            </a:r>
          </a:p>
          <a:p>
            <a:r>
              <a:rPr lang="en-US" dirty="0" smtClean="0"/>
              <a:t>Internet Control Message Protocol (ICMP)</a:t>
            </a:r>
          </a:p>
          <a:p>
            <a:pPr lvl="1"/>
            <a:r>
              <a:rPr lang="en-US" dirty="0" smtClean="0"/>
              <a:t>Used to report transmission errors</a:t>
            </a:r>
          </a:p>
          <a:p>
            <a:r>
              <a:rPr lang="en-US" dirty="0" smtClean="0"/>
              <a:t>User Datagram Protocol (UDP)</a:t>
            </a:r>
          </a:p>
          <a:p>
            <a:pPr lvl="1"/>
            <a:r>
              <a:rPr lang="en-US" dirty="0" smtClean="0"/>
              <a:t>Handles message addressing</a:t>
            </a:r>
          </a:p>
          <a:p>
            <a:r>
              <a:rPr lang="en-US" dirty="0" smtClean="0"/>
              <a:t>Transmission Control Protocol (TCP)</a:t>
            </a:r>
          </a:p>
          <a:p>
            <a:pPr lvl="1"/>
            <a:r>
              <a:rPr lang="en-US" dirty="0" smtClean="0"/>
              <a:t>Provides connections for error checking</a:t>
            </a:r>
          </a:p>
          <a:p>
            <a:pPr lvl="1"/>
            <a:r>
              <a:rPr lang="en-US" dirty="0" smtClean="0"/>
              <a:t>Enables assurance of transmission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0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subaddress</a:t>
            </a:r>
          </a:p>
          <a:p>
            <a:r>
              <a:rPr lang="en-US" dirty="0" smtClean="0"/>
              <a:t>Number between zero and 65,535</a:t>
            </a:r>
          </a:p>
          <a:p>
            <a:r>
              <a:rPr lang="en-US" dirty="0" smtClean="0"/>
              <a:t>Well-known ports (1023 and below)</a:t>
            </a:r>
          </a:p>
          <a:p>
            <a:pPr lvl="1"/>
            <a:r>
              <a:rPr lang="en-US" dirty="0" smtClean="0"/>
              <a:t>Used for common services</a:t>
            </a:r>
          </a:p>
          <a:p>
            <a:r>
              <a:rPr lang="en-US" dirty="0" smtClean="0"/>
              <a:t>Ephemeral ports (1024 through 65,535)</a:t>
            </a:r>
          </a:p>
          <a:p>
            <a:pPr lvl="1"/>
            <a:r>
              <a:rPr lang="en-US" dirty="0" smtClean="0"/>
              <a:t>Dynamically assigned as needed</a:t>
            </a:r>
          </a:p>
          <a:p>
            <a:pPr lvl="1"/>
            <a:r>
              <a:rPr lang="en-US" dirty="0" smtClean="0"/>
              <a:t>No special meaning outside the connection using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1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Packet-Filtering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filtering: key function of any firewall</a:t>
            </a:r>
          </a:p>
          <a:p>
            <a:r>
              <a:rPr lang="en-US" dirty="0" smtClean="0"/>
              <a:t>Types of information in the frame and the packet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Trailer (footer)</a:t>
            </a:r>
          </a:p>
          <a:p>
            <a:r>
              <a:rPr lang="en-US" dirty="0" smtClean="0"/>
              <a:t>Packet-filtering firewall functions at the IP level</a:t>
            </a:r>
          </a:p>
          <a:p>
            <a:pPr lvl="1"/>
            <a:r>
              <a:rPr lang="en-US" dirty="0" smtClean="0"/>
              <a:t>Determines whether to reject, drop, or allow a packet</a:t>
            </a:r>
          </a:p>
          <a:p>
            <a:pPr lvl="1"/>
            <a:r>
              <a:rPr lang="en-US" dirty="0" smtClean="0"/>
              <a:t>Uses set of rules programmed into the firewall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5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2462"/>
            <a:ext cx="6629400" cy="508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796363" y="5562600"/>
            <a:ext cx="310694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4-5 IPv4 packet structure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a firewall does</a:t>
            </a:r>
          </a:p>
          <a:p>
            <a:r>
              <a:rPr lang="en-US" dirty="0" smtClean="0"/>
              <a:t>Explain </a:t>
            </a:r>
            <a:r>
              <a:rPr lang="en-US" dirty="0"/>
              <a:t>how a firewall restricts access to a network</a:t>
            </a:r>
          </a:p>
          <a:p>
            <a:r>
              <a:rPr lang="en-US" dirty="0" smtClean="0"/>
              <a:t>List </a:t>
            </a:r>
            <a:r>
              <a:rPr lang="en-US" dirty="0"/>
              <a:t>the types of firewall protection as well as the types of firewall </a:t>
            </a:r>
            <a:r>
              <a:rPr lang="en-US" dirty="0" smtClean="0"/>
              <a:t>implementations and </a:t>
            </a:r>
            <a:r>
              <a:rPr lang="en-US" dirty="0"/>
              <a:t>the ways they are used</a:t>
            </a:r>
          </a:p>
          <a:p>
            <a:r>
              <a:rPr lang="en-US" dirty="0" smtClean="0"/>
              <a:t>Describe </a:t>
            </a:r>
            <a:r>
              <a:rPr lang="en-US" dirty="0"/>
              <a:t>how firewall rules are created and how they are used to control the </a:t>
            </a:r>
            <a:r>
              <a:rPr lang="en-US" dirty="0" smtClean="0"/>
              <a:t>behavior of </a:t>
            </a:r>
            <a:r>
              <a:rPr lang="en-US" dirty="0"/>
              <a:t>the firewall</a:t>
            </a:r>
          </a:p>
          <a:p>
            <a:r>
              <a:rPr lang="en-US" dirty="0" smtClean="0"/>
              <a:t>Explain </a:t>
            </a:r>
            <a:r>
              <a:rPr lang="en-US" dirty="0"/>
              <a:t>how </a:t>
            </a:r>
            <a:r>
              <a:rPr lang="en-US" dirty="0" smtClean="0"/>
              <a:t>intrusion </a:t>
            </a:r>
            <a:r>
              <a:rPr lang="en-US" dirty="0"/>
              <a:t>detection and prevention systems are related and how they </a:t>
            </a:r>
            <a:r>
              <a:rPr lang="en-US" dirty="0" smtClean="0"/>
              <a:t>may be </a:t>
            </a:r>
            <a:r>
              <a:rPr lang="en-US" dirty="0"/>
              <a:t>made to interact with one another</a:t>
            </a:r>
            <a:endParaRPr lang="en-US" dirty="0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2BD39CD-E75D-4AA6-BB14-D5C971AD7182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Packet-Filtering Firewalls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Packet-filtering rules</a:t>
            </a:r>
          </a:p>
          <a:p>
            <a:pPr lvl="1"/>
            <a:r>
              <a:rPr lang="en-US" dirty="0" smtClean="0"/>
              <a:t>Simple models examine destination and source address</a:t>
            </a:r>
          </a:p>
          <a:p>
            <a:pPr lvl="2"/>
            <a:r>
              <a:rPr lang="en-US" dirty="0" smtClean="0"/>
              <a:t>Enforce address restrictions as defined in ACLs</a:t>
            </a:r>
          </a:p>
          <a:p>
            <a:pPr lvl="1"/>
            <a:r>
              <a:rPr lang="en-US" dirty="0" smtClean="0"/>
              <a:t>Rule specifies protocol, address or range, and desired firewall action</a:t>
            </a:r>
          </a:p>
          <a:p>
            <a:pPr lvl="1"/>
            <a:r>
              <a:rPr lang="en-US" dirty="0" smtClean="0"/>
              <a:t>Rules are executed in order</a:t>
            </a:r>
          </a:p>
          <a:p>
            <a:pPr lvl="2"/>
            <a:r>
              <a:rPr lang="en-US" dirty="0" smtClean="0"/>
              <a:t>Later rules can override a previous rule</a:t>
            </a:r>
          </a:p>
          <a:p>
            <a:pPr lvl="1"/>
            <a:r>
              <a:rPr lang="en-US" dirty="0" smtClean="0"/>
              <a:t>Best practice: start with rule to drop all incoming traffic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8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820025" cy="167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67000" y="3962400"/>
            <a:ext cx="40073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Table 4-2 Sample firewall rule and format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22222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2013 Course Technology/Cengage Learning. All Rights Reserved.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Packet-Filtering Firewalls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Packet-filtering best practices</a:t>
            </a:r>
          </a:p>
          <a:p>
            <a:pPr lvl="1"/>
            <a:r>
              <a:rPr lang="en-US" dirty="0" smtClean="0"/>
              <a:t>Outbound source address must be in internal network</a:t>
            </a:r>
          </a:p>
          <a:p>
            <a:pPr lvl="1"/>
            <a:r>
              <a:rPr lang="en-US" dirty="0" smtClean="0"/>
              <a:t>Outbound destination address must not be in internal network</a:t>
            </a:r>
          </a:p>
          <a:p>
            <a:pPr lvl="1"/>
            <a:r>
              <a:rPr lang="en-US" dirty="0" smtClean="0"/>
              <a:t>Inbound packet source address not in internal network</a:t>
            </a:r>
          </a:p>
          <a:p>
            <a:pPr lvl="1"/>
            <a:r>
              <a:rPr lang="en-US" dirty="0" smtClean="0"/>
              <a:t>Inbound packet destination address in internal network</a:t>
            </a:r>
          </a:p>
          <a:p>
            <a:pPr lvl="1"/>
            <a:r>
              <a:rPr lang="en-US" dirty="0" smtClean="0"/>
              <a:t>Other best practices on Pages 144-145 of the text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2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Packet-Filtering Firewalls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packet-filtering firewalls</a:t>
            </a:r>
          </a:p>
          <a:p>
            <a:pPr lvl="1"/>
            <a:r>
              <a:rPr lang="en-US" dirty="0" smtClean="0"/>
              <a:t>Stateless inspection ignores state of the connection:</a:t>
            </a:r>
          </a:p>
          <a:p>
            <a:pPr lvl="2"/>
            <a:r>
              <a:rPr lang="en-US" dirty="0" smtClean="0"/>
              <a:t>Between internal and external computers</a:t>
            </a:r>
          </a:p>
          <a:p>
            <a:pPr lvl="1"/>
            <a:r>
              <a:rPr lang="en-US" dirty="0" smtClean="0"/>
              <a:t>Blocks or allows packets based on header information only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775098" y="5287373"/>
            <a:ext cx="30978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4-6 TCP packet structure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700187" cy="436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2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Packet-Filtering Firewalls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Packet-filtering router</a:t>
            </a:r>
          </a:p>
          <a:p>
            <a:pPr lvl="1"/>
            <a:r>
              <a:rPr lang="en-US" dirty="0" smtClean="0"/>
              <a:t>Ability to restrict a specific service</a:t>
            </a:r>
          </a:p>
          <a:p>
            <a:pPr lvl="2"/>
            <a:r>
              <a:rPr lang="en-US" dirty="0" smtClean="0"/>
              <a:t>Standard in most routers</a:t>
            </a:r>
          </a:p>
          <a:p>
            <a:pPr lvl="1"/>
            <a:r>
              <a:rPr lang="en-US" dirty="0" smtClean="0"/>
              <a:t>Unable to detect whether packet headers have been modified</a:t>
            </a:r>
          </a:p>
          <a:p>
            <a:r>
              <a:rPr lang="en-US" dirty="0" smtClean="0"/>
              <a:t>IP spoofing</a:t>
            </a:r>
          </a:p>
          <a:p>
            <a:pPr lvl="1"/>
            <a:r>
              <a:rPr lang="en-US" dirty="0" smtClean="0"/>
              <a:t>Falsification of the source IP address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590800" y="4495800"/>
            <a:ext cx="31240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4-7 UDP packet structure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4605"/>
            <a:ext cx="8067675" cy="29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743200" y="4512300"/>
            <a:ext cx="31277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4-8 Packet-filtering router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7" y="1066800"/>
            <a:ext cx="8172450" cy="32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33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Packet-Filtering Firewalls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Stateful packet-filtering firewalls</a:t>
            </a:r>
          </a:p>
          <a:p>
            <a:pPr lvl="1"/>
            <a:r>
              <a:rPr lang="en-US" dirty="0" smtClean="0"/>
              <a:t>Examine data in the packet</a:t>
            </a:r>
          </a:p>
          <a:p>
            <a:pPr lvl="1"/>
            <a:r>
              <a:rPr lang="en-US" dirty="0" smtClean="0"/>
              <a:t>Examine state of the connection between internal and external computers</a:t>
            </a:r>
          </a:p>
          <a:p>
            <a:r>
              <a:rPr lang="en-US" dirty="0" smtClean="0"/>
              <a:t>State table tracks state and context of each packet</a:t>
            </a:r>
          </a:p>
          <a:p>
            <a:pPr lvl="1"/>
            <a:r>
              <a:rPr lang="en-US" dirty="0" smtClean="0"/>
              <a:t>Records which station sent what packet and when</a:t>
            </a:r>
          </a:p>
          <a:p>
            <a:r>
              <a:rPr lang="en-US" dirty="0" smtClean="0"/>
              <a:t>Stateful packet filtering</a:t>
            </a:r>
          </a:p>
          <a:p>
            <a:pPr lvl="1"/>
            <a:r>
              <a:rPr lang="en-US" dirty="0" smtClean="0"/>
              <a:t>Allows incoming packets sent in response to internal requests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6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Packet-Filtering Firewalls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 of stateful packet-filtering</a:t>
            </a:r>
          </a:p>
          <a:p>
            <a:pPr lvl="1"/>
            <a:r>
              <a:rPr lang="en-US" dirty="0" smtClean="0"/>
              <a:t>Additional processing required to manage packets and verify against state table</a:t>
            </a:r>
          </a:p>
          <a:p>
            <a:r>
              <a:rPr lang="en-US" dirty="0" smtClean="0"/>
              <a:t>Dynamic stateful filtering firewalls</a:t>
            </a:r>
          </a:p>
          <a:p>
            <a:pPr lvl="1"/>
            <a:r>
              <a:rPr lang="en-US" dirty="0" smtClean="0"/>
              <a:t>Make changes to filtering rules based on events as they 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0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Combination of hardware and software components</a:t>
            </a:r>
            <a:endParaRPr lang="en-US" dirty="0"/>
          </a:p>
          <a:p>
            <a:r>
              <a:rPr lang="en-US" dirty="0" smtClean="0"/>
              <a:t>Firewall security tasks</a:t>
            </a:r>
          </a:p>
          <a:p>
            <a:pPr lvl="1"/>
            <a:r>
              <a:rPr lang="en-US" dirty="0" smtClean="0"/>
              <a:t>Restrict traffic between networks</a:t>
            </a:r>
          </a:p>
          <a:p>
            <a:pPr lvl="1"/>
            <a:r>
              <a:rPr lang="en-US" dirty="0" smtClean="0"/>
              <a:t>Provide a checkpoint</a:t>
            </a:r>
          </a:p>
          <a:p>
            <a:pPr lvl="1"/>
            <a:r>
              <a:rPr lang="en-US" dirty="0" smtClean="0"/>
              <a:t>Record network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31593-77A7-4A21-AAD1-DC0400A4614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95600" y="3886200"/>
            <a:ext cx="2739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Table 4-3 State table entries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28289" cy="124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9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Application-Level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67" y="1657510"/>
            <a:ext cx="8077200" cy="4572000"/>
          </a:xfrm>
        </p:spPr>
        <p:txBody>
          <a:bodyPr/>
          <a:lstStyle/>
          <a:p>
            <a:r>
              <a:rPr lang="en-US" dirty="0" smtClean="0"/>
              <a:t>Also called proxy server</a:t>
            </a:r>
          </a:p>
          <a:p>
            <a:r>
              <a:rPr lang="en-US" dirty="0" smtClean="0"/>
              <a:t>Works at the application layer</a:t>
            </a:r>
          </a:p>
          <a:p>
            <a:r>
              <a:rPr lang="en-US" dirty="0" smtClean="0"/>
              <a:t>Intermediary between two systems</a:t>
            </a:r>
          </a:p>
          <a:p>
            <a:r>
              <a:rPr lang="en-US" dirty="0" smtClean="0"/>
              <a:t>Control the way applications inside the network access external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8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Application-Level Gateways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67" y="1657510"/>
            <a:ext cx="8077200" cy="4572000"/>
          </a:xfrm>
        </p:spPr>
        <p:txBody>
          <a:bodyPr/>
          <a:lstStyle/>
          <a:p>
            <a:r>
              <a:rPr lang="en-US" dirty="0" smtClean="0"/>
              <a:t>Other application-level gateway tasks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IP address mapping</a:t>
            </a:r>
          </a:p>
          <a:p>
            <a:pPr lvl="1"/>
            <a:r>
              <a:rPr lang="en-US" dirty="0" smtClean="0"/>
              <a:t>Filtering specific content</a:t>
            </a:r>
          </a:p>
          <a:p>
            <a:pPr lvl="1"/>
            <a:r>
              <a:rPr lang="en-US" dirty="0" smtClean="0"/>
              <a:t>URL filtering</a:t>
            </a:r>
          </a:p>
          <a:p>
            <a:pPr lvl="1"/>
            <a:r>
              <a:rPr lang="en-US" dirty="0" smtClean="0"/>
              <a:t>Fragmentation attack prevention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5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705725" cy="341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686157" y="5410200"/>
            <a:ext cx="3092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4-9 Multiple packet filters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</p:spTree>
    <p:extLst>
      <p:ext uri="{BB962C8B-B14F-4D97-AF65-F5344CB8AC3E}">
        <p14:creationId xmlns:p14="http://schemas.microsoft.com/office/powerpoint/2010/main" val="31759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Filtering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packet inspection</a:t>
            </a:r>
          </a:p>
          <a:p>
            <a:pPr lvl="1"/>
            <a:r>
              <a:rPr lang="en-US" dirty="0" smtClean="0"/>
              <a:t>Combines stateful packet filtering with ability to analyze protocols for inconsistencies</a:t>
            </a:r>
          </a:p>
          <a:p>
            <a:r>
              <a:rPr lang="en-US" dirty="0" smtClean="0"/>
              <a:t>Disadvantage of multi-layer filtering</a:t>
            </a:r>
          </a:p>
          <a:p>
            <a:pPr lvl="1"/>
            <a:r>
              <a:rPr lang="en-US" dirty="0" smtClean="0"/>
              <a:t>Longer processing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Circuit-Level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 at the transport layer</a:t>
            </a:r>
          </a:p>
          <a:p>
            <a:r>
              <a:rPr lang="en-US" dirty="0" smtClean="0"/>
              <a:t>Do not usually examine traffic</a:t>
            </a:r>
          </a:p>
          <a:p>
            <a:r>
              <a:rPr lang="en-US" dirty="0" smtClean="0"/>
              <a:t>Create tunnels connecting specific processes or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8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248525" cy="460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19400" y="5437913"/>
            <a:ext cx="36840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4-10 Firewalls in the OSI model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</p:spTree>
    <p:extLst>
      <p:ext uri="{BB962C8B-B14F-4D97-AF65-F5344CB8AC3E}">
        <p14:creationId xmlns:p14="http://schemas.microsoft.com/office/powerpoint/2010/main" val="245256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Form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 categorization</a:t>
            </a:r>
          </a:p>
          <a:p>
            <a:pPr lvl="1"/>
            <a:r>
              <a:rPr lang="en-US" dirty="0" smtClean="0"/>
              <a:t>Grade: residential or commercial</a:t>
            </a:r>
          </a:p>
          <a:p>
            <a:pPr lvl="1"/>
            <a:r>
              <a:rPr lang="en-US" dirty="0" smtClean="0"/>
              <a:t>Hardware-based, software-based, appliance-based</a:t>
            </a:r>
          </a:p>
          <a:p>
            <a:r>
              <a:rPr lang="en-US" dirty="0" smtClean="0"/>
              <a:t>Commercial-grade firewalls</a:t>
            </a:r>
          </a:p>
          <a:p>
            <a:pPr lvl="1"/>
            <a:r>
              <a:rPr lang="en-US" dirty="0" smtClean="0"/>
              <a:t>Most are dedicated appliances</a:t>
            </a:r>
          </a:p>
          <a:p>
            <a:pPr lvl="1"/>
            <a:r>
              <a:rPr lang="en-US" dirty="0" smtClean="0"/>
              <a:t>Some are general computer systems with custom software</a:t>
            </a:r>
          </a:p>
          <a:p>
            <a:r>
              <a:rPr lang="en-US" dirty="0" smtClean="0"/>
              <a:t>Residential-grade firewalls</a:t>
            </a:r>
          </a:p>
          <a:p>
            <a:pPr lvl="1"/>
            <a:r>
              <a:rPr lang="en-US" dirty="0" smtClean="0"/>
              <a:t>Software on user’s computer</a:t>
            </a:r>
          </a:p>
          <a:p>
            <a:pPr lvl="1"/>
            <a:r>
              <a:rPr lang="en-US" dirty="0" smtClean="0"/>
              <a:t>Simplified dedicated appliance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6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Appliances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Stand-alone, self-contained</a:t>
            </a:r>
          </a:p>
          <a:p>
            <a:r>
              <a:rPr lang="en-US" dirty="0" smtClean="0"/>
              <a:t>Combine hardware and software</a:t>
            </a:r>
          </a:p>
          <a:p>
            <a:r>
              <a:rPr lang="en-US" dirty="0" smtClean="0"/>
              <a:t>Firewall rules stored in NVM(Network Visibility Module)</a:t>
            </a:r>
          </a:p>
          <a:p>
            <a:pPr lvl="1"/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Available each time device is restarted</a:t>
            </a:r>
          </a:p>
          <a:p>
            <a:r>
              <a:rPr lang="en-US" dirty="0" smtClean="0"/>
              <a:t>Examples of firewall appliances</a:t>
            </a:r>
          </a:p>
          <a:p>
            <a:pPr lvl="1"/>
            <a:r>
              <a:rPr lang="en-US" dirty="0" smtClean="0"/>
              <a:t>Cisco Systems Adaptive Security Appliance </a:t>
            </a:r>
          </a:p>
          <a:p>
            <a:pPr lvl="1"/>
            <a:r>
              <a:rPr lang="en-US" dirty="0" smtClean="0"/>
              <a:t>Fortinet Fortigate</a:t>
            </a:r>
          </a:p>
          <a:p>
            <a:pPr lvl="1"/>
            <a:r>
              <a:rPr lang="en-US" dirty="0" smtClean="0"/>
              <a:t>McAfee Firewall Enterprise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Appliances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systems</a:t>
            </a:r>
          </a:p>
          <a:p>
            <a:pPr lvl="1"/>
            <a:r>
              <a:rPr lang="en-US" dirty="0" smtClean="0"/>
              <a:t>Application software configured for the firewall application</a:t>
            </a:r>
          </a:p>
          <a:p>
            <a:pPr lvl="2"/>
            <a:r>
              <a:rPr lang="en-US" dirty="0" smtClean="0"/>
              <a:t>Installed on general computer or specialized hardware</a:t>
            </a:r>
          </a:p>
          <a:p>
            <a:r>
              <a:rPr lang="en-US" dirty="0" smtClean="0"/>
              <a:t>Examples of commercial-grade firewall packages</a:t>
            </a:r>
          </a:p>
          <a:p>
            <a:pPr lvl="1"/>
            <a:r>
              <a:rPr lang="en-US" dirty="0" smtClean="0"/>
              <a:t>Check Point Software Technologies Firewall Software Blade</a:t>
            </a:r>
          </a:p>
          <a:p>
            <a:pPr lvl="1"/>
            <a:r>
              <a:rPr lang="en-US" dirty="0" smtClean="0"/>
              <a:t>Barracuda Networks NG Firewall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7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Overview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 authorized traffic to pass through</a:t>
            </a:r>
          </a:p>
          <a:p>
            <a:pPr lvl="1"/>
            <a:r>
              <a:rPr lang="en-US" dirty="0" smtClean="0"/>
              <a:t>Block unauthorized traffic</a:t>
            </a:r>
          </a:p>
          <a:p>
            <a:r>
              <a:rPr lang="en-US" dirty="0" smtClean="0"/>
              <a:t>Firewalls filter packets of digital information as they attempt to pass through network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7FAA8-6331-4176-B95B-A183389D43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Appliances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firewalls</a:t>
            </a:r>
          </a:p>
          <a:p>
            <a:pPr lvl="1"/>
            <a:r>
              <a:rPr lang="en-US" dirty="0" smtClean="0"/>
              <a:t>Same features as traditional firewall</a:t>
            </a:r>
          </a:p>
          <a:p>
            <a:pPr lvl="1"/>
            <a:r>
              <a:rPr lang="en-US" dirty="0" smtClean="0"/>
              <a:t>Located on a virtual server</a:t>
            </a:r>
          </a:p>
          <a:p>
            <a:pPr lvl="1"/>
            <a:r>
              <a:rPr lang="en-US" dirty="0" smtClean="0"/>
              <a:t>Implemented as a virtual security appliance</a:t>
            </a:r>
          </a:p>
          <a:p>
            <a:r>
              <a:rPr lang="en-US" dirty="0" smtClean="0"/>
              <a:t>Examples of virtual firewalls</a:t>
            </a:r>
          </a:p>
          <a:p>
            <a:pPr lvl="1"/>
            <a:r>
              <a:rPr lang="en-US" dirty="0" smtClean="0"/>
              <a:t>Juniper Networks vGW Series</a:t>
            </a:r>
          </a:p>
          <a:p>
            <a:pPr lvl="1"/>
            <a:r>
              <a:rPr lang="en-US" dirty="0" smtClean="0"/>
              <a:t>Altor v4.0</a:t>
            </a:r>
          </a:p>
          <a:p>
            <a:pPr lvl="1"/>
            <a:r>
              <a:rPr lang="en-US" dirty="0" smtClean="0"/>
              <a:t>McAfee Firewall Enterprise, Virtual Appliance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7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Appliances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office/home office firewall appliances</a:t>
            </a:r>
          </a:p>
          <a:p>
            <a:pPr lvl="1"/>
            <a:r>
              <a:rPr lang="en-US" dirty="0" smtClean="0"/>
              <a:t>Residential-grade firewall</a:t>
            </a:r>
          </a:p>
          <a:p>
            <a:pPr lvl="1"/>
            <a:r>
              <a:rPr lang="en-US" dirty="0" smtClean="0"/>
              <a:t>Broadband gateway or DSL/cable modem router</a:t>
            </a:r>
          </a:p>
          <a:p>
            <a:r>
              <a:rPr lang="en-US" dirty="0" smtClean="0"/>
              <a:t>Recent advancements</a:t>
            </a:r>
          </a:p>
          <a:p>
            <a:pPr lvl="1"/>
            <a:r>
              <a:rPr lang="en-US" dirty="0" smtClean="0"/>
              <a:t>Broadband firewall combined with features of wireless access point and stackable LAN switches</a:t>
            </a:r>
          </a:p>
          <a:p>
            <a:pPr lvl="1"/>
            <a:r>
              <a:rPr lang="en-US" dirty="0" smtClean="0"/>
              <a:t>Some systems include packet-filtering, port-filtering, and simple intrusion detection systems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Appliances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software</a:t>
            </a:r>
          </a:p>
          <a:p>
            <a:pPr lvl="1"/>
            <a:r>
              <a:rPr lang="en-US" dirty="0" smtClean="0"/>
              <a:t>Examines communication on its installed system</a:t>
            </a:r>
          </a:p>
          <a:p>
            <a:r>
              <a:rPr lang="en-US" dirty="0" smtClean="0"/>
              <a:t>Free firewall tools on the Internet</a:t>
            </a:r>
          </a:p>
          <a:p>
            <a:pPr lvl="1"/>
            <a:r>
              <a:rPr lang="en-US" dirty="0" smtClean="0"/>
              <a:t>Most run on free operating systems</a:t>
            </a:r>
          </a:p>
          <a:p>
            <a:pPr lvl="1"/>
            <a:r>
              <a:rPr lang="en-US" dirty="0" smtClean="0"/>
              <a:t>Examples: Windows Firewall, Application Firewall, Netfilter and iptables, ZoneAlarm Free Firewall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Firewall Architectures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common architectural implementations</a:t>
            </a:r>
          </a:p>
          <a:p>
            <a:pPr lvl="1"/>
            <a:r>
              <a:rPr lang="en-US" dirty="0" smtClean="0"/>
              <a:t>Packet-filtering routers</a:t>
            </a:r>
          </a:p>
          <a:p>
            <a:pPr lvl="1"/>
            <a:r>
              <a:rPr lang="en-US" dirty="0" smtClean="0"/>
              <a:t>Screened host firewalls</a:t>
            </a:r>
          </a:p>
          <a:p>
            <a:pPr lvl="1"/>
            <a:r>
              <a:rPr lang="en-US" dirty="0" smtClean="0"/>
              <a:t>Dual-homed firewalls</a:t>
            </a:r>
          </a:p>
          <a:p>
            <a:pPr lvl="1"/>
            <a:r>
              <a:rPr lang="en-US" dirty="0" smtClean="0"/>
              <a:t>Screened subnet firewalls</a:t>
            </a:r>
          </a:p>
          <a:p>
            <a:r>
              <a:rPr lang="en-US" dirty="0" smtClean="0"/>
              <a:t>Best </a:t>
            </a:r>
            <a:r>
              <a:rPr lang="en-US" dirty="0"/>
              <a:t>f</a:t>
            </a:r>
            <a:r>
              <a:rPr lang="en-US" dirty="0" smtClean="0"/>
              <a:t>irewall configuration depends on:</a:t>
            </a:r>
          </a:p>
          <a:p>
            <a:pPr lvl="1"/>
            <a:r>
              <a:rPr lang="en-US" dirty="0" smtClean="0"/>
              <a:t>Objectives of the network</a:t>
            </a:r>
          </a:p>
          <a:p>
            <a:pPr lvl="1"/>
            <a:r>
              <a:rPr lang="en-US" dirty="0" smtClean="0"/>
              <a:t>Organization’s ability to develop and implement architecture</a:t>
            </a:r>
          </a:p>
          <a:p>
            <a:pPr lvl="1"/>
            <a:r>
              <a:rPr lang="en-US" dirty="0" smtClean="0"/>
              <a:t>Available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Packet-Filtering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effective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Lacks auditing capability</a:t>
            </a:r>
          </a:p>
          <a:p>
            <a:pPr lvl="1"/>
            <a:r>
              <a:rPr lang="en-US" dirty="0" smtClean="0"/>
              <a:t>Lacks strong authentication</a:t>
            </a:r>
          </a:p>
          <a:p>
            <a:pPr lvl="1"/>
            <a:r>
              <a:rPr lang="en-US" dirty="0" smtClean="0"/>
              <a:t>Complex ACLs can degrade network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9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Screened Host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Packet-filtering router is combined with a separate dedicated firewall</a:t>
            </a:r>
          </a:p>
          <a:p>
            <a:pPr lvl="1"/>
            <a:r>
              <a:rPr lang="en-US" dirty="0" smtClean="0"/>
              <a:t>Router prescreens packets and minimizes load on internal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7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Screened Host Firewalls (cont’d.)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56204" cy="38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538812" y="5451145"/>
            <a:ext cx="3743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4-16 Screened host architecture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</p:spTree>
    <p:extLst>
      <p:ext uri="{BB962C8B-B14F-4D97-AF65-F5344CB8AC3E}">
        <p14:creationId xmlns:p14="http://schemas.microsoft.com/office/powerpoint/2010/main" val="319665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Dual-Homed Host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Bastion host contains two NICs</a:t>
            </a:r>
          </a:p>
          <a:p>
            <a:pPr lvl="1"/>
            <a:r>
              <a:rPr lang="en-US" dirty="0" smtClean="0"/>
              <a:t>One NIC connected to the external network</a:t>
            </a:r>
          </a:p>
          <a:p>
            <a:pPr lvl="1"/>
            <a:r>
              <a:rPr lang="en-US" dirty="0" smtClean="0"/>
              <a:t>One NIC connected to the internal network</a:t>
            </a:r>
          </a:p>
          <a:p>
            <a:r>
              <a:rPr lang="en-US" dirty="0" smtClean="0"/>
              <a:t>Network address translation</a:t>
            </a:r>
          </a:p>
          <a:p>
            <a:pPr lvl="1"/>
            <a:r>
              <a:rPr lang="en-US" dirty="0" smtClean="0"/>
              <a:t>Mapping real, valid, external IP addresses to special ranges of nonroutable internal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Dual-Homed Host Firewalls (cont’d.)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30827"/>
            <a:ext cx="7858125" cy="386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563694" y="5591838"/>
            <a:ext cx="28520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4-17 Dual-homed host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</p:spTree>
    <p:extLst>
      <p:ext uri="{BB962C8B-B14F-4D97-AF65-F5344CB8AC3E}">
        <p14:creationId xmlns:p14="http://schemas.microsoft.com/office/powerpoint/2010/main" val="14584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Screened Subnet Firewalls (with DMZ)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Dominant architecture in use today</a:t>
            </a:r>
          </a:p>
          <a:p>
            <a:r>
              <a:rPr lang="en-US" dirty="0" smtClean="0"/>
              <a:t>DMZ</a:t>
            </a:r>
          </a:p>
          <a:p>
            <a:pPr lvl="1"/>
            <a:r>
              <a:rPr lang="en-US" dirty="0" smtClean="0"/>
              <a:t>Dedicated port on the firewall device or connected to a screened subnet</a:t>
            </a:r>
          </a:p>
          <a:p>
            <a:r>
              <a:rPr lang="en-US" dirty="0" smtClean="0"/>
              <a:t>Extranet</a:t>
            </a:r>
          </a:p>
          <a:p>
            <a:pPr lvl="1"/>
            <a:r>
              <a:rPr lang="en-US" dirty="0" smtClean="0"/>
              <a:t>DMZ segment</a:t>
            </a:r>
            <a:r>
              <a:rPr lang="en-US" dirty="0"/>
              <a:t> </a:t>
            </a:r>
            <a:r>
              <a:rPr lang="en-US" dirty="0" smtClean="0"/>
              <a:t>with additional authentication and authorization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6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1381C-EA38-45BB-8D31-91A826E9F9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2686158" y="5334000"/>
            <a:ext cx="37305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4-1 General firewall architecture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691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38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Screened Subnet Firewalls (cont’d.)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563694" y="5591838"/>
            <a:ext cx="28408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4-18 Screened subnet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10780"/>
            <a:ext cx="7419975" cy="407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2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should be part of an overall security plan</a:t>
            </a:r>
          </a:p>
          <a:p>
            <a:pPr lvl="1"/>
            <a:r>
              <a:rPr lang="en-US" dirty="0" smtClean="0"/>
              <a:t>Used in conjunction with other forms of protection</a:t>
            </a:r>
          </a:p>
          <a:p>
            <a:r>
              <a:rPr lang="en-US" dirty="0" smtClean="0"/>
              <a:t>Firewall infrastructure considerations </a:t>
            </a:r>
          </a:p>
          <a:p>
            <a:pPr lvl="1"/>
            <a:r>
              <a:rPr lang="en-US" dirty="0" smtClean="0"/>
              <a:t>Packet filtering has limitations</a:t>
            </a:r>
          </a:p>
          <a:p>
            <a:pPr lvl="1"/>
            <a:r>
              <a:rPr lang="en-US" dirty="0" smtClean="0"/>
              <a:t>Firewalls can be circumvented</a:t>
            </a:r>
          </a:p>
          <a:p>
            <a:pPr lvl="1"/>
            <a:r>
              <a:rPr lang="en-US" dirty="0" smtClean="0"/>
              <a:t>Key concepts include defense-in-depth and principle of least privilege</a:t>
            </a:r>
          </a:p>
          <a:p>
            <a:pPr lvl="1"/>
            <a:r>
              <a:rPr lang="en-US" dirty="0" smtClean="0"/>
              <a:t>Firewalls must be kept updated with latest patches</a:t>
            </a:r>
          </a:p>
          <a:p>
            <a:pPr lvl="1"/>
            <a:r>
              <a:rPr lang="en-US" dirty="0" smtClean="0"/>
              <a:t>Firewall rules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1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Firewalls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infrastructure considerations  (cont’d.)</a:t>
            </a:r>
          </a:p>
          <a:p>
            <a:pPr lvl="1"/>
            <a:r>
              <a:rPr lang="en-US" dirty="0" smtClean="0"/>
              <a:t>Firewall placement is crucial</a:t>
            </a:r>
          </a:p>
          <a:p>
            <a:pPr lvl="1"/>
            <a:r>
              <a:rPr lang="en-US" dirty="0" smtClean="0"/>
              <a:t>Firewalls are not substitutes for security policy</a:t>
            </a:r>
          </a:p>
          <a:p>
            <a:pPr lvl="1"/>
            <a:r>
              <a:rPr lang="en-US" dirty="0" smtClean="0"/>
              <a:t>Trained administrators must understand network protocols and the security policy</a:t>
            </a:r>
          </a:p>
          <a:p>
            <a:pPr lvl="1"/>
            <a:r>
              <a:rPr lang="en-US" dirty="0" smtClean="0"/>
              <a:t>Firewalls will introduce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A74B0-9DE9-4592-B393-CD8E5C13BE9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1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can be hardware, software, or a combination of the two</a:t>
            </a:r>
          </a:p>
          <a:p>
            <a:r>
              <a:rPr lang="en-US" dirty="0" smtClean="0"/>
              <a:t>Firewalls filter the transmission of information packets</a:t>
            </a:r>
          </a:p>
          <a:p>
            <a:r>
              <a:rPr lang="en-US" dirty="0" smtClean="0"/>
              <a:t>Application-level gateways control the way applications inside the network access external networks</a:t>
            </a:r>
          </a:p>
          <a:p>
            <a:r>
              <a:rPr lang="en-US" dirty="0" smtClean="0"/>
              <a:t>Firewall categorization types include generation and form factor</a:t>
            </a:r>
          </a:p>
          <a:p>
            <a:r>
              <a:rPr lang="en-US" dirty="0" smtClean="0"/>
              <a:t>Firewalls can have different network connection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6FE04B-DE24-4883-8A28-CD350ADD2B5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Overview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advanced features</a:t>
            </a:r>
          </a:p>
          <a:p>
            <a:pPr lvl="1"/>
            <a:r>
              <a:rPr lang="en-US" dirty="0" smtClean="0"/>
              <a:t>Scanning for viruses</a:t>
            </a:r>
          </a:p>
          <a:p>
            <a:pPr lvl="1"/>
            <a:r>
              <a:rPr lang="en-US" dirty="0" smtClean="0"/>
              <a:t>Repairing infected files</a:t>
            </a:r>
          </a:p>
          <a:p>
            <a:pPr lvl="1"/>
            <a:r>
              <a:rPr lang="en-US" dirty="0" smtClean="0"/>
              <a:t>Sending alert messages</a:t>
            </a:r>
          </a:p>
          <a:p>
            <a:pPr lvl="1"/>
            <a:r>
              <a:rPr lang="en-US" dirty="0"/>
              <a:t>Providing a VPN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Authenticating users</a:t>
            </a:r>
          </a:p>
          <a:p>
            <a:pPr lvl="1"/>
            <a:r>
              <a:rPr lang="en-US" dirty="0" smtClean="0"/>
              <a:t>Shielding hosts inside the network</a:t>
            </a:r>
          </a:p>
          <a:p>
            <a:pPr lvl="1"/>
            <a:r>
              <a:rPr lang="en-US" dirty="0" smtClean="0"/>
              <a:t>Caching data</a:t>
            </a:r>
          </a:p>
          <a:p>
            <a:pPr lvl="1"/>
            <a:r>
              <a:rPr lang="en-US" dirty="0" smtClean="0"/>
              <a:t>Filtering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7FAA8-6331-4176-B95B-A183389D43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3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Uses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firewall applications</a:t>
            </a:r>
          </a:p>
          <a:p>
            <a:pPr lvl="1"/>
            <a:r>
              <a:rPr lang="en-US" dirty="0" smtClean="0"/>
              <a:t>Protects a system</a:t>
            </a:r>
          </a:p>
          <a:p>
            <a:pPr lvl="2"/>
            <a:r>
              <a:rPr lang="en-US" dirty="0" smtClean="0"/>
              <a:t>Prevent viruses and Trojan horses from entering a system</a:t>
            </a:r>
          </a:p>
          <a:p>
            <a:pPr lvl="2"/>
            <a:r>
              <a:rPr lang="en-US" dirty="0" smtClean="0"/>
              <a:t>Alert user when attachment containing a virus is found</a:t>
            </a:r>
          </a:p>
          <a:p>
            <a:pPr lvl="1"/>
            <a:r>
              <a:rPr lang="en-US" dirty="0" smtClean="0"/>
              <a:t>Restricts access to the network</a:t>
            </a:r>
            <a:endParaRPr lang="en-US" dirty="0"/>
          </a:p>
          <a:p>
            <a:pPr lvl="2"/>
            <a:r>
              <a:rPr lang="en-US" dirty="0" smtClean="0"/>
              <a:t>Perimeter: boundary between two zones of trust</a:t>
            </a:r>
          </a:p>
          <a:p>
            <a:pPr lvl="2"/>
            <a:r>
              <a:rPr lang="en-US" dirty="0" smtClean="0"/>
              <a:t>Common to install a firewall at the perimeter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7FAA8-6331-4176-B95B-A183389D43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1381C-EA38-45BB-8D31-91A826E9F9C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2656611" y="4780002"/>
            <a:ext cx="33778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smtClean="0"/>
              <a:t>Figure 4-2 Firewall at the perimeter</a:t>
            </a:r>
          </a:p>
          <a:p>
            <a:pPr eaLnBrk="1" hangingPunct="1"/>
            <a:r>
              <a:rPr lang="en-US" sz="1400" i="1" dirty="0"/>
              <a:t>© Cengage Learning 2013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162925" cy="31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48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Uses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firewall applications (cont’d.)</a:t>
            </a:r>
          </a:p>
          <a:p>
            <a:pPr lvl="1"/>
            <a:r>
              <a:rPr lang="en-US" dirty="0" smtClean="0"/>
              <a:t>Extends the network</a:t>
            </a:r>
          </a:p>
          <a:p>
            <a:pPr lvl="2"/>
            <a:r>
              <a:rPr lang="en-US" dirty="0" smtClean="0"/>
              <a:t>Extranet: extended network sharing part of an organization’s network with a third party</a:t>
            </a:r>
          </a:p>
          <a:p>
            <a:pPr lvl="2"/>
            <a:r>
              <a:rPr lang="en-US" dirty="0" smtClean="0"/>
              <a:t>Firewall an ideal endpoint for virtual private network</a:t>
            </a:r>
          </a:p>
          <a:p>
            <a:pPr lvl="2"/>
            <a:r>
              <a:rPr lang="en-US" dirty="0" smtClean="0"/>
              <a:t>Most secure configuration shown in Figure 4-3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7FAA8-6331-4176-B95B-A183389D432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3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15712</TotalTime>
  <Words>1933</Words>
  <Application>Microsoft Macintosh PowerPoint</Application>
  <PresentationFormat>On-screen Show (4:3)</PresentationFormat>
  <Paragraphs>400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Default Design</vt:lpstr>
      <vt:lpstr>4_Default Design</vt:lpstr>
      <vt:lpstr>Guide to Network Security  First Edition</vt:lpstr>
      <vt:lpstr>Objectives</vt:lpstr>
      <vt:lpstr>Introduction</vt:lpstr>
      <vt:lpstr>Firewall Overview</vt:lpstr>
      <vt:lpstr>PowerPoint Presentation</vt:lpstr>
      <vt:lpstr>Firewall Overview (cont’d.)</vt:lpstr>
      <vt:lpstr>Firewall Uses</vt:lpstr>
      <vt:lpstr>PowerPoint Presentation</vt:lpstr>
      <vt:lpstr>Firewall Uses (cont’d.)</vt:lpstr>
      <vt:lpstr>PowerPoint Presentation</vt:lpstr>
      <vt:lpstr>Firewall Uses (cont’d.)</vt:lpstr>
      <vt:lpstr>PowerPoint Presentation</vt:lpstr>
      <vt:lpstr>Firewall Uses (cont’d.)</vt:lpstr>
      <vt:lpstr>How do Firewalls Work?</vt:lpstr>
      <vt:lpstr>PowerPoint Presentation</vt:lpstr>
      <vt:lpstr>Protocols</vt:lpstr>
      <vt:lpstr>Ports</vt:lpstr>
      <vt:lpstr>Packet-Filtering Firewalls</vt:lpstr>
      <vt:lpstr>PowerPoint Presentation</vt:lpstr>
      <vt:lpstr>Packet-Filtering Firewalls (cont’d.)</vt:lpstr>
      <vt:lpstr>PowerPoint Presentation</vt:lpstr>
      <vt:lpstr>Packet-Filtering Firewalls (cont’d.)</vt:lpstr>
      <vt:lpstr>Packet-Filtering Firewalls (cont’d.)</vt:lpstr>
      <vt:lpstr>PowerPoint Presentation</vt:lpstr>
      <vt:lpstr>Packet-Filtering Firewalls (cont’d.)</vt:lpstr>
      <vt:lpstr>PowerPoint Presentation</vt:lpstr>
      <vt:lpstr>PowerPoint Presentation</vt:lpstr>
      <vt:lpstr>Packet-Filtering Firewalls (cont’d.)</vt:lpstr>
      <vt:lpstr>Packet-Filtering Firewalls (cont’d.)</vt:lpstr>
      <vt:lpstr>PowerPoint Presentation</vt:lpstr>
      <vt:lpstr>Application-Level Gateways</vt:lpstr>
      <vt:lpstr>Application-Level Gateways (cont’d.)</vt:lpstr>
      <vt:lpstr>Multi-Layer Filtering</vt:lpstr>
      <vt:lpstr>Multi-Layer Filtering (cont’d.)</vt:lpstr>
      <vt:lpstr>Circuit-Level Gateways</vt:lpstr>
      <vt:lpstr>PowerPoint Presentation</vt:lpstr>
      <vt:lpstr>Firewall Form Factors</vt:lpstr>
      <vt:lpstr>Firewall Appliances</vt:lpstr>
      <vt:lpstr>Firewall Appliances (cont’d.)</vt:lpstr>
      <vt:lpstr>Firewall Appliances (cont’d.)</vt:lpstr>
      <vt:lpstr>Firewall Appliances (cont’d.)</vt:lpstr>
      <vt:lpstr>Firewall Appliances (cont’d.)</vt:lpstr>
      <vt:lpstr>Firewall Architectures</vt:lpstr>
      <vt:lpstr>Packet-Filtering Routers</vt:lpstr>
      <vt:lpstr>Screened Host Firewalls</vt:lpstr>
      <vt:lpstr>Screened Host Firewalls (cont’d.)</vt:lpstr>
      <vt:lpstr>Dual-Homed Host Firewalls</vt:lpstr>
      <vt:lpstr>Dual-Homed Host Firewalls (cont’d.)</vt:lpstr>
      <vt:lpstr>Screened Subnet Firewalls (with DMZ)</vt:lpstr>
      <vt:lpstr>Screened Subnet Firewalls (cont’d.)</vt:lpstr>
      <vt:lpstr>Limitations of Firewalls</vt:lpstr>
      <vt:lpstr>Limitations of Firewalls (cont’d.)</vt:lpstr>
      <vt:lpstr>Summary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Network Security  1st Edition</dc:title>
  <dc:creator/>
  <cp:lastModifiedBy>Mehrnoush Ashrafi</cp:lastModifiedBy>
  <cp:revision>1062</cp:revision>
  <dcterms:created xsi:type="dcterms:W3CDTF">2007-07-09T21:56:01Z</dcterms:created>
  <dcterms:modified xsi:type="dcterms:W3CDTF">2016-06-16T18:32:53Z</dcterms:modified>
</cp:coreProperties>
</file>