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4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B043-E5D7-564F-B47B-C0FE35424682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7B2D-7E63-1A47-953D-628BFFDF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 dark Room: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2212" y="1846479"/>
            <a:ext cx="478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wood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0926" y="3955251"/>
            <a:ext cx="412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huts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072390" y="3948621"/>
            <a:ext cx="47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lodge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706450" y="394862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tannery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85361" y="3945487"/>
            <a:ext cx="815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rading post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8809" y="3948621"/>
            <a:ext cx="84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smokehouse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32266" y="3952117"/>
            <a:ext cx="699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workshop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3083" y="3952117"/>
            <a:ext cx="747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49587" y="395211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armoury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450409" y="116720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Alien alloy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92659" y="5568709"/>
            <a:ext cx="53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bullets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2891" y="114454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charm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2973" y="1929503"/>
            <a:ext cx="4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cloth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84405" y="2519163"/>
            <a:ext cx="397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coal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363062" y="2528946"/>
            <a:ext cx="781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ured meat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80790" y="265205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fur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849587" y="2496319"/>
            <a:ext cx="393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1185" y="254728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leather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96355" y="2364737"/>
            <a:ext cx="455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meat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1802" y="1161771"/>
            <a:ext cx="662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medicine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12366" y="1683443"/>
            <a:ext cx="493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scales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940468" y="2547282"/>
            <a:ext cx="434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988931" y="1572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teeth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272057" y="1185545"/>
            <a:ext cx="461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torch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94925"/>
            <a:ext cx="95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BUILDINGS/</a:t>
            </a:r>
          </a:p>
          <a:p>
            <a:r>
              <a:rPr lang="en-US" sz="1000" dirty="0" smtClean="0"/>
              <a:t>OCCUPATIONS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1477" y="1852807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6629" y="5076266"/>
            <a:ext cx="72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WEAPONS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7658" y="519937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spear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7475" y="5526580"/>
            <a:ext cx="506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sword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6355" y="5199376"/>
            <a:ext cx="613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bayonet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75791" y="5270656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rifle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96937" y="5322488"/>
            <a:ext cx="69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Laser rifle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13159" y="5199376"/>
            <a:ext cx="613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grenade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46913" y="5526580"/>
            <a:ext cx="46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bolas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60880" y="136058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34911" y="2241626"/>
            <a:ext cx="42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cart</a:t>
            </a:r>
            <a:endParaRPr lang="en-US" sz="1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0744" y="2099028"/>
            <a:ext cx="2712" cy="128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36259" y="338196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trap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108805" y="2058074"/>
            <a:ext cx="513733" cy="148798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5" idx="1"/>
          </p:cNvCxnSpPr>
          <p:nvPr/>
        </p:nvCxnSpPr>
        <p:spPr>
          <a:xfrm flipV="1">
            <a:off x="2135639" y="2487848"/>
            <a:ext cx="560716" cy="10301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78480" y="2935146"/>
            <a:ext cx="1985662" cy="300770"/>
          </a:xfrm>
          <a:prstGeom prst="bentConnector4">
            <a:avLst>
              <a:gd name="adj1" fmla="val 46900"/>
              <a:gd name="adj2" fmla="val 176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81545" y="42274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+f/m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19925" y="4220135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968703" y="4250308"/>
            <a:ext cx="287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+f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19682" y="4250308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+m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92974" y="4258821"/>
            <a:ext cx="3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+l/s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188957" y="4265497"/>
            <a:ext cx="381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 err="1" smtClean="0"/>
              <a:t>i</a:t>
            </a:r>
            <a:r>
              <a:rPr lang="en-US" sz="1000" dirty="0" smtClean="0"/>
              <a:t>/</a:t>
            </a:r>
            <a:r>
              <a:rPr lang="en-US" sz="1000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12729" y="4258821"/>
            <a:ext cx="5343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</a:t>
            </a:r>
            <a:r>
              <a:rPr lang="en-US" sz="1000" dirty="0"/>
              <a:t>s</a:t>
            </a:r>
            <a:r>
              <a:rPr lang="en-US" sz="1000" dirty="0" smtClean="0"/>
              <a:t>/</a:t>
            </a:r>
            <a:r>
              <a:rPr lang="en-US" sz="1000" dirty="0" err="1" smtClean="0"/>
              <a:t>sulf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1411826" y="2021422"/>
            <a:ext cx="235181" cy="27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8748" y="3718084"/>
            <a:ext cx="145611" cy="328724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38933" y="3667001"/>
            <a:ext cx="75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population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33322" y="329120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Hunter   trapper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96833" y="3291202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tanner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470072" y="329120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smoker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883467" y="329120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steelworker</a:t>
            </a:r>
            <a:endParaRPr lang="en-US" sz="1000" dirty="0"/>
          </a:p>
        </p:txBody>
      </p:sp>
      <p:cxnSp>
        <p:nvCxnSpPr>
          <p:cNvPr id="79" name="Straight Arrow Connector 78"/>
          <p:cNvCxnSpPr>
            <a:stCxn id="76" idx="0"/>
            <a:endCxn id="21" idx="2"/>
          </p:cNvCxnSpPr>
          <p:nvPr/>
        </p:nvCxnSpPr>
        <p:spPr>
          <a:xfrm flipH="1" flipV="1">
            <a:off x="5753955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134888" y="277516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971615" y="2793503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2138933" y="2742540"/>
            <a:ext cx="593221" cy="801352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2" idx="2"/>
          </p:cNvCxnSpPr>
          <p:nvPr/>
        </p:nvCxnSpPr>
        <p:spPr>
          <a:xfrm flipH="1" flipV="1">
            <a:off x="2950067" y="2898277"/>
            <a:ext cx="127199" cy="4503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3069989" y="2568325"/>
            <a:ext cx="127198" cy="722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2"/>
          </p:cNvCxnSpPr>
          <p:nvPr/>
        </p:nvCxnSpPr>
        <p:spPr>
          <a:xfrm flipV="1">
            <a:off x="2079014" y="1929664"/>
            <a:ext cx="380287" cy="16142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7" idx="1"/>
          </p:cNvCxnSpPr>
          <p:nvPr/>
        </p:nvCxnSpPr>
        <p:spPr>
          <a:xfrm flipV="1">
            <a:off x="2079014" y="1806554"/>
            <a:ext cx="133352" cy="173628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47467" y="3504977"/>
            <a:ext cx="385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bait</a:t>
            </a:r>
            <a:endParaRPr lang="en-US" sz="1000" dirty="0"/>
          </a:p>
        </p:txBody>
      </p:sp>
      <p:cxnSp>
        <p:nvCxnSpPr>
          <p:cNvPr id="95" name="Elbow Connector 94"/>
          <p:cNvCxnSpPr>
            <a:endCxn id="93" idx="3"/>
          </p:cNvCxnSpPr>
          <p:nvPr/>
        </p:nvCxnSpPr>
        <p:spPr>
          <a:xfrm rot="10800000" flipV="1">
            <a:off x="2833323" y="3546056"/>
            <a:ext cx="712337" cy="82032"/>
          </a:xfrm>
          <a:prstGeom prst="bentConnector3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1"/>
            <a:endCxn id="43" idx="2"/>
          </p:cNvCxnSpPr>
          <p:nvPr/>
        </p:nvCxnSpPr>
        <p:spPr>
          <a:xfrm rot="10800000" flipV="1">
            <a:off x="1937597" y="3628088"/>
            <a:ext cx="509871" cy="100"/>
          </a:xfrm>
          <a:prstGeom prst="bentConnector4">
            <a:avLst>
              <a:gd name="adj1" fmla="val 30256"/>
              <a:gd name="adj2" fmla="val 35171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</p:cNvCxnSpPr>
          <p:nvPr/>
        </p:nvCxnSpPr>
        <p:spPr>
          <a:xfrm flipH="1">
            <a:off x="6870626" y="4075228"/>
            <a:ext cx="1612468" cy="1305541"/>
          </a:xfrm>
          <a:prstGeom prst="bentConnector3">
            <a:avLst>
              <a:gd name="adj1" fmla="val -14177"/>
            </a:avLst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51188" y="3551746"/>
            <a:ext cx="1463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Iron/Coal/</a:t>
            </a:r>
            <a:r>
              <a:rPr lang="en-US" sz="1000" dirty="0" err="1" smtClean="0"/>
              <a:t>Suplher</a:t>
            </a:r>
            <a:r>
              <a:rPr lang="en-US" sz="1000" dirty="0" smtClean="0"/>
              <a:t> mines</a:t>
            </a:r>
          </a:p>
          <a:p>
            <a:r>
              <a:rPr lang="en-US" sz="1000" dirty="0" smtClean="0"/>
              <a:t>(unlocked </a:t>
            </a:r>
            <a:r>
              <a:rPr lang="en-US" sz="1000" dirty="0" err="1" smtClean="0"/>
              <a:t>sep.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42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1848"/>
            <a:ext cx="8229600" cy="1143000"/>
          </a:xfrm>
        </p:spPr>
        <p:txBody>
          <a:bodyPr/>
          <a:lstStyle/>
          <a:p>
            <a:r>
              <a:rPr lang="en-US" dirty="0" smtClean="0"/>
              <a:t>Game Timeline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4565" y="951152"/>
            <a:ext cx="0" cy="5126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1325" y="2798919"/>
            <a:ext cx="0" cy="3278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0781" y="945440"/>
            <a:ext cx="1373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P.e.</a:t>
            </a:r>
            <a:r>
              <a:rPr lang="en-US" sz="1000" dirty="0" smtClean="0"/>
              <a:t> murders victim in an online blackmail scheme gone wrong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7028" y="6187395"/>
            <a:ext cx="188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Historical timeline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0691" y="6187395"/>
            <a:ext cx="219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reveal timeline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0781" y="1789154"/>
            <a:ext cx="1373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P.e.</a:t>
            </a:r>
            <a:r>
              <a:rPr lang="en-US" sz="1000" dirty="0" smtClean="0"/>
              <a:t> leaves the U.S. and joins an online criminal syndicate, eventually starting his own organization and becoming THE online crime kingpin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7790" y="2361603"/>
            <a:ext cx="12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game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0781" y="3418762"/>
            <a:ext cx="137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E.Q. group posts a puzzle</a:t>
            </a:r>
            <a:endParaRPr lang="en-US" sz="1000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384405" y="2958705"/>
            <a:ext cx="2086355" cy="66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26263" y="2722207"/>
            <a:ext cx="259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starts with a puzzle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5386" y="3880427"/>
            <a:ext cx="409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can read an article about P.E.’s rise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5084" y="2034047"/>
            <a:ext cx="2335676" cy="1938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0022" y="1318311"/>
            <a:ext cx="2280738" cy="3631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3551" y="4765274"/>
            <a:ext cx="45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learns that P.E. murdered someone long ago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0781" y="4395942"/>
            <a:ext cx="1373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made with E.Q. and worm is provided</a:t>
            </a:r>
            <a:endParaRPr lang="en-US" sz="1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08789" y="4765274"/>
            <a:ext cx="2461971" cy="962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0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676" y="278566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Puzzle 9 : resource overview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88637" y="2916573"/>
            <a:ext cx="349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6629" y="6478980"/>
            <a:ext cx="8760097" cy="51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1433" y="5025345"/>
            <a:ext cx="55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RBC</a:t>
            </a:r>
          </a:p>
          <a:p>
            <a:r>
              <a:rPr lang="en-US" sz="1000" dirty="0" smtClean="0"/>
              <a:t>forums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977264" y="501871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Spyware/</a:t>
            </a:r>
          </a:p>
          <a:p>
            <a:r>
              <a:rPr lang="en-US" sz="1000" dirty="0" err="1" smtClean="0">
                <a:solidFill>
                  <a:schemeClr val="accent6"/>
                </a:solidFill>
              </a:rPr>
              <a:t>Zyng</a:t>
            </a:r>
            <a:r>
              <a:rPr lang="en-US" sz="1000" dirty="0" smtClean="0">
                <a:solidFill>
                  <a:schemeClr val="accent6"/>
                </a:solidFill>
              </a:rPr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5330" y="5141740"/>
            <a:ext cx="909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freedompress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669" y="5088742"/>
            <a:ext cx="716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dirty="0" smtClean="0"/>
              <a:t>oyal road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50443" y="3469216"/>
            <a:ext cx="863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BBB59"/>
                </a:solidFill>
              </a:rPr>
              <a:t>t</a:t>
            </a:r>
            <a:r>
              <a:rPr lang="en-US" sz="1000" dirty="0" smtClean="0">
                <a:solidFill>
                  <a:srgbClr val="9BBB59"/>
                </a:solidFill>
              </a:rPr>
              <a:t>rade secrets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4686" y="292290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8457" y="3899224"/>
            <a:ext cx="390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pills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02" y="4465019"/>
            <a:ext cx="45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SITES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84" y="2922901"/>
            <a:ext cx="8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RESOURCES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41387" y="243068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primary</a:t>
            </a:r>
            <a:endParaRPr lang="en-US" sz="1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13560" y="4388496"/>
            <a:ext cx="71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Cloud-</a:t>
            </a:r>
          </a:p>
          <a:p>
            <a:r>
              <a:rPr lang="en-US" sz="1000" i="1" dirty="0" smtClean="0"/>
              <a:t>awesome</a:t>
            </a:r>
            <a:endParaRPr lang="en-US" sz="1000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045421" y="3203608"/>
            <a:ext cx="100358" cy="1170683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2"/>
            <a:endCxn id="8" idx="1"/>
          </p:cNvCxnSpPr>
          <p:nvPr/>
        </p:nvCxnSpPr>
        <p:spPr>
          <a:xfrm rot="5400000">
            <a:off x="601038" y="4063189"/>
            <a:ext cx="2062606" cy="261816"/>
          </a:xfrm>
          <a:prstGeom prst="bentConnector4">
            <a:avLst>
              <a:gd name="adj1" fmla="val 45150"/>
              <a:gd name="adj2" fmla="val 1873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7264" y="538796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372197" y="5419698"/>
            <a:ext cx="64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btc+bots</a:t>
            </a:r>
            <a:endParaRPr lang="en-US" sz="1000" dirty="0"/>
          </a:p>
        </p:txBody>
      </p:sp>
      <p:cxnSp>
        <p:nvCxnSpPr>
          <p:cNvPr id="70" name="Straight Connector 69"/>
          <p:cNvCxnSpPr>
            <a:endCxn id="3" idx="0"/>
          </p:cNvCxnSpPr>
          <p:nvPr/>
        </p:nvCxnSpPr>
        <p:spPr>
          <a:xfrm flipH="1">
            <a:off x="971203" y="3162794"/>
            <a:ext cx="617435" cy="122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8" idx="0"/>
          </p:cNvCxnSpPr>
          <p:nvPr/>
        </p:nvCxnSpPr>
        <p:spPr>
          <a:xfrm rot="5400000" flipH="1" flipV="1">
            <a:off x="1815320" y="4527588"/>
            <a:ext cx="461927" cy="533588"/>
          </a:xfrm>
          <a:prstGeom prst="bentConnector2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9597" y="4456606"/>
            <a:ext cx="460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users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275713" y="4361964"/>
            <a:ext cx="72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journalists</a:t>
            </a:r>
            <a:endParaRPr lang="en-US" sz="1000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156006" y="3469216"/>
            <a:ext cx="164143" cy="91056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576429" y="4575739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" idx="3"/>
            <a:endCxn id="18" idx="1"/>
          </p:cNvCxnSpPr>
          <p:nvPr/>
        </p:nvCxnSpPr>
        <p:spPr>
          <a:xfrm>
            <a:off x="1937861" y="3039684"/>
            <a:ext cx="526825" cy="6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99745" y="2748081"/>
            <a:ext cx="464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2751415" y="2957387"/>
            <a:ext cx="52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emails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45778" y="3222995"/>
            <a:ext cx="73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passwords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08" name="Straight Arrow Connector 107"/>
          <p:cNvCxnSpPr>
            <a:endCxn id="16" idx="2"/>
          </p:cNvCxnSpPr>
          <p:nvPr/>
        </p:nvCxnSpPr>
        <p:spPr>
          <a:xfrm flipH="1" flipV="1">
            <a:off x="5482319" y="3715437"/>
            <a:ext cx="22874" cy="6289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44247" y="5367348"/>
            <a:ext cx="61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tc+pills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562656" y="3720705"/>
            <a:ext cx="7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Diplomatic </a:t>
            </a:r>
          </a:p>
          <a:p>
            <a:r>
              <a:rPr lang="en-US" sz="1000" dirty="0" err="1" smtClean="0">
                <a:solidFill>
                  <a:srgbClr val="9BBB59"/>
                </a:solidFill>
              </a:rPr>
              <a:t>intel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787449" y="4171361"/>
            <a:ext cx="0" cy="24236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904352" y="5039616"/>
            <a:ext cx="89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operation137</a:t>
            </a:r>
            <a:endParaRPr 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92000" y="508003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E-pharmacy</a:t>
            </a:r>
            <a:endParaRPr lang="en-US" sz="100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7731" y="3388403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14642" y="53852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066226" y="47464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11322" y="4453517"/>
            <a:ext cx="532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coders</a:t>
            </a:r>
            <a:endParaRPr lang="en-US" sz="1000" dirty="0"/>
          </a:p>
        </p:txBody>
      </p:sp>
      <p:cxnSp>
        <p:nvCxnSpPr>
          <p:cNvPr id="68" name="Straight Arrow Connector 67"/>
          <p:cNvCxnSpPr>
            <a:stCxn id="9" idx="0"/>
          </p:cNvCxnSpPr>
          <p:nvPr/>
        </p:nvCxnSpPr>
        <p:spPr>
          <a:xfrm flipH="1" flipV="1">
            <a:off x="3302232" y="4709366"/>
            <a:ext cx="17434" cy="30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7287" y="4449955"/>
            <a:ext cx="497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mules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780760" y="1244585"/>
            <a:ext cx="110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5"/>
                </a:solidFill>
              </a:rPr>
              <a:t>John the Ripper(</a:t>
            </a:r>
            <a:r>
              <a:rPr lang="en-US" sz="1000" dirty="0" err="1" smtClean="0">
                <a:solidFill>
                  <a:schemeClr val="accent5"/>
                </a:solidFill>
              </a:rPr>
              <a:t>i</a:t>
            </a:r>
            <a:r>
              <a:rPr lang="en-US" sz="1000" dirty="0" smtClean="0">
                <a:solidFill>
                  <a:schemeClr val="accent5"/>
                </a:solidFill>
              </a:rPr>
              <a:t>)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9464" y="1802398"/>
            <a:ext cx="94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Dictionaries(1)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74874" y="1679287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Trojan (d)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</a:t>
            </a:r>
            <a:r>
              <a:rPr lang="en-US" sz="1000" dirty="0" err="1" smtClean="0">
                <a:solidFill>
                  <a:srgbClr val="3366FF"/>
                </a:solidFill>
              </a:rPr>
              <a:t>exploits+usd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69380" y="1230295"/>
            <a:ext cx="981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Virus (1)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</a:t>
            </a:r>
            <a:r>
              <a:rPr lang="en-US" sz="1000" dirty="0" err="1" smtClean="0">
                <a:solidFill>
                  <a:srgbClr val="3366FF"/>
                </a:solidFill>
              </a:rPr>
              <a:t>exploits+usd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98128"/>
            <a:ext cx="1043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TOOLS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67699" y="1398128"/>
            <a:ext cx="796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5"/>
                </a:solidFill>
              </a:rPr>
              <a:t>hackerware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1369" y="952962"/>
            <a:ext cx="1143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Password cracking</a:t>
            </a:r>
            <a:endParaRPr lang="en-US" sz="1000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447073" y="1244239"/>
            <a:ext cx="78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Quark II (d)</a:t>
            </a:r>
          </a:p>
          <a:p>
            <a:r>
              <a:rPr lang="en-US" sz="1000" dirty="0" smtClean="0">
                <a:solidFill>
                  <a:srgbClr val="3366FF"/>
                </a:solidFill>
              </a:rPr>
              <a:t>(+t.s.+</a:t>
            </a:r>
            <a:r>
              <a:rPr lang="en-US" sz="1000" dirty="0" err="1" smtClean="0">
                <a:solidFill>
                  <a:srgbClr val="3366FF"/>
                </a:solidFill>
              </a:rPr>
              <a:t>ch</a:t>
            </a:r>
            <a:r>
              <a:rPr lang="en-US" sz="1000" dirty="0" smtClean="0">
                <a:solidFill>
                  <a:srgbClr val="3366FF"/>
                </a:solidFill>
              </a:rPr>
              <a:t>)</a:t>
            </a:r>
            <a:endParaRPr lang="en-US" sz="1000" dirty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94909" y="1542598"/>
            <a:ext cx="0" cy="26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126395" y="1296377"/>
            <a:ext cx="6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worm (1)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88242" y="836882"/>
            <a:ext cx="8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Other access</a:t>
            </a:r>
            <a:endParaRPr lang="en-US" sz="1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084050" y="940004"/>
            <a:ext cx="442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tools</a:t>
            </a:r>
            <a:endParaRPr lang="en-US" sz="1000" u="sng" dirty="0"/>
          </a:p>
        </p:txBody>
      </p:sp>
      <p:sp>
        <p:nvSpPr>
          <p:cNvPr id="97" name="TextBox 96"/>
          <p:cNvSpPr txBox="1"/>
          <p:nvPr/>
        </p:nvSpPr>
        <p:spPr>
          <a:xfrm>
            <a:off x="7366567" y="1332312"/>
            <a:ext cx="710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rootkit (1)</a:t>
            </a:r>
            <a:endParaRPr lang="en-US" sz="1000" dirty="0">
              <a:solidFill>
                <a:srgbClr val="3366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13078" y="1644349"/>
            <a:ext cx="2002087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567669" y="2916573"/>
            <a:ext cx="6519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881100" y="1485350"/>
            <a:ext cx="623943" cy="13499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063702" y="41713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22" idx="1"/>
          </p:cNvCxnSpPr>
          <p:nvPr/>
        </p:nvCxnSpPr>
        <p:spPr>
          <a:xfrm>
            <a:off x="5371620" y="3200661"/>
            <a:ext cx="2191225" cy="456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126052" y="3509114"/>
            <a:ext cx="0" cy="1541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41507" y="3011600"/>
            <a:ext cx="807697" cy="3563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38577" y="2048619"/>
            <a:ext cx="1832822" cy="1057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10590" y="2425264"/>
            <a:ext cx="477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+pass</a:t>
            </a:r>
            <a:endParaRPr lang="en-US" sz="1000" dirty="0"/>
          </a:p>
        </p:txBody>
      </p:sp>
      <p:sp>
        <p:nvSpPr>
          <p:cNvPr id="43" name="Right Brace 42"/>
          <p:cNvSpPr/>
          <p:nvPr/>
        </p:nvSpPr>
        <p:spPr>
          <a:xfrm rot="5400000">
            <a:off x="6685250" y="1032821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126052" y="2426700"/>
            <a:ext cx="2577" cy="5460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8941" y="1756269"/>
            <a:ext cx="560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3366FF"/>
                </a:solidFill>
              </a:rPr>
              <a:t>Bots(d)</a:t>
            </a:r>
            <a:endParaRPr lang="en-US" sz="1000" dirty="0">
              <a:solidFill>
                <a:srgbClr val="3366FF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44593" y="5109029"/>
            <a:ext cx="740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orangebox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32929" y="5355250"/>
            <a:ext cx="77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Usd+silicon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62845" y="3534190"/>
            <a:ext cx="453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chips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906429" y="4703272"/>
            <a:ext cx="1" cy="3925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50365" y="4281610"/>
            <a:ext cx="951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manufacturers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endCxn id="122" idx="2"/>
          </p:cNvCxnSpPr>
          <p:nvPr/>
        </p:nvCxnSpPr>
        <p:spPr>
          <a:xfrm flipH="1" flipV="1">
            <a:off x="7789461" y="3780411"/>
            <a:ext cx="134484" cy="46782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35539" y="4426688"/>
            <a:ext cx="1581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</a:t>
            </a:r>
            <a:r>
              <a:rPr lang="en-US" sz="1000" dirty="0" err="1" smtClean="0"/>
              <a:t>silicon+usd+trade</a:t>
            </a:r>
            <a:r>
              <a:rPr lang="en-US" sz="1000" dirty="0" smtClean="0"/>
              <a:t> secrets)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271061" y="3682771"/>
            <a:ext cx="59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exploits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13280" y="5129534"/>
            <a:ext cx="660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6"/>
                </a:solidFill>
              </a:rPr>
              <a:t>safeware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69380" y="544453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3397" y="4388256"/>
            <a:ext cx="7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researchers</a:t>
            </a:r>
            <a:endParaRPr lang="en-US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6594249" y="4634477"/>
            <a:ext cx="7223" cy="516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6499435" y="388145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ight Brace 142"/>
          <p:cNvSpPr/>
          <p:nvPr/>
        </p:nvSpPr>
        <p:spPr>
          <a:xfrm rot="16200000">
            <a:off x="7601850" y="2379"/>
            <a:ext cx="324329" cy="22636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508351" y="719959"/>
            <a:ext cx="595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Disrupt</a:t>
            </a:r>
            <a:endParaRPr 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8382044" y="5162727"/>
            <a:ext cx="755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E.Q. Group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70380" y="5408948"/>
            <a:ext cx="610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dip </a:t>
            </a:r>
            <a:r>
              <a:rPr lang="en-US" sz="1000" dirty="0" err="1" smtClean="0"/>
              <a:t>intel</a:t>
            </a:r>
            <a:endParaRPr lang="en-US" sz="1000" dirty="0" smtClean="0"/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Puzzle</a:t>
            </a:r>
            <a:endParaRPr lang="en-US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 flipV="1">
            <a:off x="8526841" y="1630405"/>
            <a:ext cx="262428" cy="3478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594249" y="5804520"/>
            <a:ext cx="121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Commodities group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82790" y="6050741"/>
            <a:ext cx="369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</a:t>
            </a:r>
            <a:endParaRPr 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6929723" y="4930319"/>
            <a:ext cx="24455" cy="81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32181" y="4711240"/>
            <a:ext cx="559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traders</a:t>
            </a:r>
            <a:endParaRPr lang="en-US" sz="1000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6904352" y="4176306"/>
            <a:ext cx="50741" cy="5606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47634" y="3969856"/>
            <a:ext cx="512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silicon</a:t>
            </a:r>
            <a:endParaRPr lang="en-US" sz="1000" dirty="0">
              <a:solidFill>
                <a:srgbClr val="9BBB59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9322" y="4064582"/>
            <a:ext cx="4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3"/>
                </a:solidFill>
              </a:rPr>
              <a:t>docs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65414" y="5232437"/>
            <a:ext cx="836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6"/>
                </a:solidFill>
              </a:rPr>
              <a:t>E-Z-Passport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88056" y="553765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Usd+identity</a:t>
            </a:r>
            <a:r>
              <a:rPr lang="en-US" sz="1000" dirty="0" smtClean="0"/>
              <a:t> info+</a:t>
            </a:r>
          </a:p>
          <a:p>
            <a:r>
              <a:rPr lang="en-US" sz="1000" dirty="0" smtClean="0"/>
              <a:t>passwords</a:t>
            </a:r>
            <a:endParaRPr lang="en-US" sz="10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2839640" y="4898813"/>
            <a:ext cx="2" cy="304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590701" y="4602355"/>
            <a:ext cx="485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clerks</a:t>
            </a:r>
            <a:endParaRPr lang="en-US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 flipV="1">
            <a:off x="2837116" y="4323761"/>
            <a:ext cx="203" cy="31447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4175640" y="3388403"/>
            <a:ext cx="373444" cy="528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563722" y="2871341"/>
            <a:ext cx="589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Epsilon</a:t>
            </a:r>
          </a:p>
          <a:p>
            <a:r>
              <a:rPr lang="en-US" sz="1000" dirty="0" smtClean="0"/>
              <a:t>address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36" idx="1"/>
            <a:endCxn id="28" idx="3"/>
          </p:cNvCxnSpPr>
          <p:nvPr/>
        </p:nvCxnSpPr>
        <p:spPr>
          <a:xfrm flipH="1">
            <a:off x="5219666" y="3071396"/>
            <a:ext cx="344056" cy="23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837319" y="3231669"/>
            <a:ext cx="1597420" cy="8329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937583" y="1610341"/>
            <a:ext cx="5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accent5"/>
                </a:solidFill>
              </a:rPr>
              <a:t>dospro</a:t>
            </a: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407241" y="1863365"/>
            <a:ext cx="844128" cy="8847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111397" y="4006104"/>
            <a:ext cx="550670" cy="3573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435450" y="3715437"/>
            <a:ext cx="33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9BBB59"/>
                </a:solidFill>
              </a:rPr>
              <a:t>IPs</a:t>
            </a:r>
            <a:endParaRPr lang="en-US" sz="1000" dirty="0">
              <a:solidFill>
                <a:srgbClr val="9BBB59"/>
              </a:solidFill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7369144" y="2079397"/>
            <a:ext cx="280060" cy="843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13453" y="2330291"/>
            <a:ext cx="3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+IPs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46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523" y="1529039"/>
            <a:ext cx="22878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types:</a:t>
            </a:r>
          </a:p>
          <a:p>
            <a:r>
              <a:rPr lang="en-US" dirty="0" smtClean="0"/>
              <a:t>Non-criminal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Financial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Gov’t organizations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corps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Criminal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Peripheral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Syndicate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centers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Blackhats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Capos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5291"/>
              </p:ext>
            </p:extLst>
          </p:nvPr>
        </p:nvGraphicFramePr>
        <p:xfrm>
          <a:off x="457200" y="521183"/>
          <a:ext cx="8366477" cy="4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958"/>
                <a:gridCol w="1951789"/>
                <a:gridCol w="2326106"/>
                <a:gridCol w="2326624"/>
              </a:tblGrid>
              <a:tr h="4802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 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Actions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Notes</a:t>
                      </a:r>
                      <a:endParaRPr lang="en-US" sz="1000" dirty="0"/>
                    </a:p>
                  </a:txBody>
                  <a:tcPr/>
                </a:tc>
              </a:tr>
              <a:tr h="25826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431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Financial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Extract_btc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6736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Gov’t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Extract_intel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intel</a:t>
                      </a:r>
                      <a:r>
                        <a:rPr lang="en-US" sz="1000" dirty="0" smtClean="0"/>
                        <a:t> may include ‘worm’ plans &amp; dip. </a:t>
                      </a:r>
                      <a:r>
                        <a:rPr lang="en-US" sz="1000" dirty="0" err="1" smtClean="0"/>
                        <a:t>intel</a:t>
                      </a:r>
                      <a:endParaRPr lang="en-US" sz="1000" dirty="0"/>
                    </a:p>
                  </a:txBody>
                  <a:tcPr/>
                </a:tc>
              </a:tr>
              <a:tr h="29891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DoS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(virus)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9410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Corps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Extract_tradesecrets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277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peripheral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smtClean="0"/>
                        <a:t>Trojan(rootkit)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users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Brute(rootkit),</a:t>
                      </a:r>
                    </a:p>
                    <a:p>
                      <a:r>
                        <a:rPr lang="en-US" sz="1000" dirty="0" err="1" smtClean="0"/>
                        <a:t>trojan</a:t>
                      </a:r>
                      <a:r>
                        <a:rPr lang="en-US" sz="1000" dirty="0" smtClean="0"/>
                        <a:t>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Trojan</a:t>
                      </a:r>
                      <a:r>
                        <a:rPr lang="en-US" sz="1000" baseline="0" dirty="0" smtClean="0"/>
                        <a:t> can only be deployed from peripheral – not outside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Extract_data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45336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datacenters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Disrupt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Brute(Worm)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Have</a:t>
                      </a:r>
                      <a:r>
                        <a:rPr lang="en-US" sz="1000" baseline="0" dirty="0" smtClean="0"/>
                        <a:t> to get access to one </a:t>
                      </a:r>
                      <a:r>
                        <a:rPr lang="en-US" sz="1000" baseline="0" dirty="0" err="1" smtClean="0"/>
                        <a:t>dataserver</a:t>
                      </a:r>
                      <a:r>
                        <a:rPr lang="en-US" sz="1000" baseline="0" dirty="0" smtClean="0"/>
                        <a:t> node via Brute to release worm</a:t>
                      </a:r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capos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Extract_networkinfo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Brute(rootkit)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Specifically info</a:t>
                      </a:r>
                      <a:r>
                        <a:rPr lang="en-US" sz="1000" baseline="0" dirty="0" smtClean="0"/>
                        <a:t> about various </a:t>
                      </a:r>
                      <a:r>
                        <a:rPr lang="en-US" sz="1000" baseline="0" dirty="0" err="1" smtClean="0"/>
                        <a:t>dataservers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02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Syn</a:t>
                      </a:r>
                      <a:r>
                        <a:rPr lang="en-US" sz="1000" dirty="0" smtClean="0"/>
                        <a:t>: @</a:t>
                      </a:r>
                      <a:r>
                        <a:rPr lang="en-US" sz="1000" dirty="0" err="1" smtClean="0"/>
                        <a:t>pabloESC</a:t>
                      </a:r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Extract_location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Reverse_trojan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broadcast_location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606" y="1697493"/>
            <a:ext cx="1429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Node: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581" y="2583080"/>
            <a:ext cx="12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945" y="3567885"/>
            <a:ext cx="7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24919" y="3755806"/>
            <a:ext cx="220299" cy="207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1854735" y="2952412"/>
            <a:ext cx="602446" cy="833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6" idx="3"/>
          </p:cNvCxnSpPr>
          <p:nvPr/>
        </p:nvCxnSpPr>
        <p:spPr>
          <a:xfrm flipH="1" flipV="1">
            <a:off x="1319376" y="3752551"/>
            <a:ext cx="1105543" cy="106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</p:cNvCxnSpPr>
          <p:nvPr/>
        </p:nvCxnSpPr>
        <p:spPr>
          <a:xfrm flipH="1">
            <a:off x="1995643" y="3932771"/>
            <a:ext cx="461538" cy="49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85462" y="4302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3764" y="1697493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Brute: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password cracking tool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Run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Deploy rootkit (access) or </a:t>
            </a:r>
            <a:r>
              <a:rPr lang="en-US" dirty="0" err="1" smtClean="0"/>
              <a:t>virus,worm</a:t>
            </a:r>
            <a:r>
              <a:rPr lang="en-US" dirty="0" smtClean="0"/>
              <a:t> (disrupt) on success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9536" y="3101713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Trojan: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Select payload: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Virus (disrupt)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Rootkit (access)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764" y="4770315"/>
            <a:ext cx="2514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Disrupts (requires bots)</a:t>
            </a:r>
          </a:p>
        </p:txBody>
      </p:sp>
    </p:spTree>
    <p:extLst>
      <p:ext uri="{BB962C8B-B14F-4D97-AF65-F5344CB8AC3E}">
        <p14:creationId xmlns:p14="http://schemas.microsoft.com/office/powerpoint/2010/main" val="23911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Rootkit: 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904" y="2060316"/>
            <a:ext cx="24160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Extract_btc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Extract_intel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Extract_tradesecrets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Scan_network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Extract_data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Extract_networkinfo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Extract_location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359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8063" y="30166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19927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27267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79102" y="297781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0748" y="348993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75432" y="2476440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21134" y="290006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1160" y="313330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0748" y="328880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58446" y="2893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30937" y="342687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65655" y="305555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3820" y="321105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95161" y="4473379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17490" y="338800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599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0463" y="427051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72327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9667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31502" y="4231640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03148" y="474376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73534" y="415389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73560" y="4387136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03148" y="4542632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83337" y="4680707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18055" y="4309388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6220" y="4464884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9890" y="4641833"/>
            <a:ext cx="103670" cy="77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3180" y="4473379"/>
            <a:ext cx="261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server clusters</a:t>
            </a:r>
          </a:p>
          <a:p>
            <a:r>
              <a:rPr lang="en-US" dirty="0"/>
              <a:t> </a:t>
            </a:r>
            <a:r>
              <a:rPr lang="en-US" dirty="0" smtClean="0"/>
              <a:t>    - data extraction</a:t>
            </a:r>
          </a:p>
          <a:p>
            <a:r>
              <a:rPr lang="en-US" dirty="0"/>
              <a:t> </a:t>
            </a:r>
            <a:r>
              <a:rPr lang="en-US" dirty="0" smtClean="0"/>
              <a:t>    - destruction by worms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7007" y="2070934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Capos: </a:t>
            </a:r>
          </a:p>
          <a:p>
            <a:r>
              <a:rPr lang="en-US" dirty="0"/>
              <a:t> </a:t>
            </a:r>
            <a:r>
              <a:rPr lang="en-US" dirty="0" smtClean="0"/>
              <a:t>      - extract info for </a:t>
            </a:r>
            <a:r>
              <a:rPr lang="en-US" dirty="0" err="1" smtClean="0"/>
              <a:t>dataclusters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- broadcast locations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310281" y="34899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31667" y="3016684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75951" y="2900062"/>
            <a:ext cx="103670" cy="77748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35944" y="33508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88344" y="35032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4074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87214" y="3655655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79099" y="1828003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82769" y="2346538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52320" y="1951032"/>
            <a:ext cx="103670" cy="7774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854" y="1275100"/>
            <a:ext cx="2274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Users:</a:t>
            </a:r>
          </a:p>
          <a:p>
            <a:r>
              <a:rPr lang="en-US" dirty="0"/>
              <a:t> </a:t>
            </a:r>
            <a:r>
              <a:rPr lang="en-US" dirty="0" smtClean="0"/>
              <a:t>- extract network info</a:t>
            </a:r>
          </a:p>
          <a:p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37041" y="1418569"/>
            <a:ext cx="103670" cy="77748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66955" y="3961390"/>
            <a:ext cx="103670" cy="77748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24980" y="4141718"/>
            <a:ext cx="103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financial,</a:t>
            </a:r>
          </a:p>
          <a:p>
            <a:r>
              <a:rPr lang="en-US" dirty="0" smtClean="0"/>
              <a:t>corps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6818" y="1259420"/>
            <a:ext cx="222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Peripherals:</a:t>
            </a:r>
          </a:p>
          <a:p>
            <a:r>
              <a:rPr lang="en-US" dirty="0" smtClean="0"/>
              <a:t>- Gain network access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04117" y="5581626"/>
            <a:ext cx="6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Viruses can burn out lots of intermediate links to shorten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4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Progression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1009" y="4548244"/>
            <a:ext cx="8375791" cy="25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394986"/>
            <a:ext cx="124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Guessing</a:t>
            </a:r>
          </a:p>
          <a:p>
            <a:r>
              <a:rPr lang="en-US" dirty="0" smtClean="0"/>
              <a:t>Brute force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 flipH="1">
            <a:off x="1075574" y="4041317"/>
            <a:ext cx="2349" cy="506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201" y="3394986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Password</a:t>
            </a:r>
          </a:p>
          <a:p>
            <a:r>
              <a:rPr lang="en-US" dirty="0" smtClean="0"/>
              <a:t>Crackers – get bots</a:t>
            </a: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>
            <a:off x="2604150" y="4041317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63629" y="3369070"/>
            <a:ext cx="176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Released Viruses</a:t>
            </a:r>
          </a:p>
          <a:p>
            <a:pPr algn="ctr"/>
            <a:r>
              <a:rPr lang="en-US" dirty="0" smtClean="0"/>
              <a:t>Acquire Bots</a:t>
            </a:r>
          </a:p>
        </p:txBody>
      </p:sp>
      <p:cxnSp>
        <p:nvCxnSpPr>
          <p:cNvPr id="13" name="Straight Connector 12"/>
          <p:cNvCxnSpPr>
            <a:stCxn id="12" idx="2"/>
          </p:cNvCxnSpPr>
          <p:nvPr/>
        </p:nvCxnSpPr>
        <p:spPr>
          <a:xfrm>
            <a:off x="4345109" y="4015401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6589" y="336907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DDOS attacks</a:t>
            </a:r>
          </a:p>
          <a:p>
            <a:pPr algn="ctr"/>
            <a:r>
              <a:rPr lang="en-US" dirty="0" smtClean="0"/>
              <a:t>w/bots</a:t>
            </a: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>
            <a:off x="5947299" y="4015401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0909" y="3356113"/>
            <a:ext cx="1418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Quark II</a:t>
            </a:r>
          </a:p>
          <a:p>
            <a:pPr algn="ctr"/>
            <a:r>
              <a:rPr lang="en-US" dirty="0" smtClean="0"/>
              <a:t>To crack high </a:t>
            </a:r>
          </a:p>
          <a:p>
            <a:pPr algn="ctr"/>
            <a:r>
              <a:rPr lang="en-US" dirty="0" smtClean="0"/>
              <a:t>profile sites</a:t>
            </a: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7550223" y="4279443"/>
            <a:ext cx="0" cy="255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41270" y="3369070"/>
            <a:ext cx="0" cy="1205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5166" y="2722739"/>
            <a:ext cx="144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worms attack</a:t>
            </a:r>
          </a:p>
          <a:p>
            <a:pPr algn="ctr"/>
            <a:r>
              <a:rPr lang="en-US" dirty="0" smtClean="0"/>
              <a:t>datacenters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568391" y="4548244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4498" y="5134486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for </a:t>
            </a:r>
          </a:p>
          <a:p>
            <a:pPr algn="ctr"/>
            <a:r>
              <a:rPr lang="en-US" dirty="0" smtClean="0"/>
              <a:t>Mining </a:t>
            </a:r>
            <a:r>
              <a:rPr lang="en-US" dirty="0" err="1" smtClean="0"/>
              <a:t>btc</a:t>
            </a:r>
            <a:endParaRPr lang="en-US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74002" y="4574160"/>
            <a:ext cx="0" cy="532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46465" y="516044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for </a:t>
            </a:r>
          </a:p>
          <a:p>
            <a:pPr algn="ctr"/>
            <a:r>
              <a:rPr lang="en-US" dirty="0" smtClean="0"/>
              <a:t>defense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7826" y="2774572"/>
            <a:ext cx="207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bots to get Bots</a:t>
            </a: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>
            <a:off x="5083833" y="3143904"/>
            <a:ext cx="0" cy="1391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Title screen</a:t>
            </a:r>
          </a:p>
          <a:p>
            <a:r>
              <a:rPr lang="en-US" dirty="0" smtClean="0"/>
              <a:t>Intro sequence – load RBN - </a:t>
            </a:r>
          </a:p>
          <a:p>
            <a:r>
              <a:rPr lang="en-US" dirty="0" smtClean="0"/>
              <a:t>RBN initiates bit-o-</a:t>
            </a:r>
            <a:r>
              <a:rPr lang="en-US" dirty="0" err="1" smtClean="0"/>
              <a:t>matic</a:t>
            </a:r>
            <a:endParaRPr lang="en-US" dirty="0"/>
          </a:p>
          <a:p>
            <a:r>
              <a:rPr lang="en-US" dirty="0" smtClean="0"/>
              <a:t>RBN initiates </a:t>
            </a:r>
            <a:r>
              <a:rPr lang="en-US" dirty="0" err="1" smtClean="0"/>
              <a:t>crypton</a:t>
            </a:r>
            <a:r>
              <a:rPr lang="en-US" dirty="0" smtClean="0"/>
              <a:t>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cloud awesome after </a:t>
            </a:r>
            <a:r>
              <a:rPr lang="en-US" dirty="0" err="1" smtClean="0"/>
              <a:t>btc</a:t>
            </a:r>
            <a:r>
              <a:rPr lang="en-US" dirty="0" smtClean="0"/>
              <a:t> threshold</a:t>
            </a:r>
          </a:p>
          <a:p>
            <a:r>
              <a:rPr lang="en-US" dirty="0" smtClean="0"/>
              <a:t>RBN initiates RBN forums after </a:t>
            </a:r>
            <a:r>
              <a:rPr lang="en-US" dirty="0" err="1" smtClean="0"/>
              <a:t>btc</a:t>
            </a:r>
            <a:r>
              <a:rPr lang="en-US" dirty="0" smtClean="0"/>
              <a:t> threshold – at forum initialization, new actors are initialized: </a:t>
            </a:r>
          </a:p>
          <a:p>
            <a:pPr lvl="1"/>
            <a:r>
              <a:rPr lang="en-US" dirty="0" smtClean="0"/>
              <a:t>a sketchy user </a:t>
            </a:r>
          </a:p>
          <a:p>
            <a:pPr lvl="1"/>
            <a:r>
              <a:rPr lang="en-US" dirty="0" smtClean="0"/>
              <a:t>Anon</a:t>
            </a:r>
          </a:p>
          <a:p>
            <a:pPr lvl="1"/>
            <a:r>
              <a:rPr lang="en-US" dirty="0" smtClean="0"/>
              <a:t>Silicon guy</a:t>
            </a:r>
          </a:p>
          <a:p>
            <a:r>
              <a:rPr lang="en-US" dirty="0" smtClean="0"/>
              <a:t>Sketchy user initiates Zing! After user threshold –unlocks scammer occupation</a:t>
            </a:r>
          </a:p>
          <a:p>
            <a:r>
              <a:rPr lang="en-US" dirty="0" smtClean="0"/>
              <a:t>Sketchy user initiates </a:t>
            </a:r>
            <a:r>
              <a:rPr lang="en-US" dirty="0" err="1" smtClean="0"/>
              <a:t>epharm</a:t>
            </a:r>
            <a:r>
              <a:rPr lang="en-US" dirty="0" smtClean="0"/>
              <a:t> after identify info threshold</a:t>
            </a:r>
          </a:p>
          <a:p>
            <a:r>
              <a:rPr lang="en-US" dirty="0" smtClean="0"/>
              <a:t>Sketchy user initiates royal road after pills threshold </a:t>
            </a:r>
          </a:p>
          <a:p>
            <a:r>
              <a:rPr lang="en-US" dirty="0" smtClean="0"/>
              <a:t>Anon initiates Faction site after bot threshold</a:t>
            </a:r>
          </a:p>
          <a:p>
            <a:r>
              <a:rPr lang="en-US" dirty="0" smtClean="0"/>
              <a:t>Silicon initiates </a:t>
            </a:r>
            <a:r>
              <a:rPr lang="en-US" dirty="0" err="1" smtClean="0"/>
              <a:t>safeware</a:t>
            </a:r>
            <a:r>
              <a:rPr lang="en-US" dirty="0" smtClean="0"/>
              <a:t> after thresholds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268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02611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92090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01433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776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sniffer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700255" y="545239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trojan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3268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02611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92090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passports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1433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10776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ripper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0255" y="4864181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virus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3268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2611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ssns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92090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pills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01433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10776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Quark II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00255" y="426260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rootkit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268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02611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intel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92090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silicon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01433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410776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0255" y="3714497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3268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02611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sec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792090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101433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10776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0255" y="3153023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3268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02611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exploits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792090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01433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10776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00255" y="2604918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268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02611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792090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01433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10776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00255" y="2083550"/>
            <a:ext cx="1156943" cy="41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0129" y="2094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13497" y="25552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000129" y="3153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13497" y="36722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01699" y="4233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0129" y="4766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13497" y="538337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9477" y="1206217"/>
            <a:ext cx="67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1                   2                       3                       4                        5                       6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14218"/>
            <a:ext cx="59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51398" y="1714218"/>
            <a:ext cx="5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84083" y="1725413"/>
            <a:ext cx="62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2611" y="6444575"/>
            <a:ext cx="10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1837204" y="5041639"/>
            <a:ext cx="484430" cy="23214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57718" y="6444574"/>
            <a:ext cx="64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 rot="16200000">
            <a:off x="5761385" y="5041638"/>
            <a:ext cx="484430" cy="23214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799</Words>
  <Application>Microsoft Macintosh PowerPoint</Application>
  <PresentationFormat>On-screen Show (4:3)</PresentationFormat>
  <Paragraphs>317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Network</vt:lpstr>
      <vt:lpstr>Node Actions</vt:lpstr>
      <vt:lpstr>Rootkit: Actions</vt:lpstr>
      <vt:lpstr>Network Architecture</vt:lpstr>
      <vt:lpstr>Hacking Progression</vt:lpstr>
      <vt:lpstr>Game Flow</vt:lpstr>
      <vt:lpstr>Inventory</vt:lpstr>
      <vt:lpstr>Game Timeline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Stone</dc:creator>
  <cp:lastModifiedBy>Jesse Stone</cp:lastModifiedBy>
  <cp:revision>85</cp:revision>
  <dcterms:created xsi:type="dcterms:W3CDTF">2015-10-17T13:35:18Z</dcterms:created>
  <dcterms:modified xsi:type="dcterms:W3CDTF">2015-11-27T05:04:40Z</dcterms:modified>
</cp:coreProperties>
</file>