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B043-E5D7-564F-B47B-C0FE3542468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dark Room: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2212" y="1846479"/>
            <a:ext cx="478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wood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412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47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lodge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6450" y="394862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61" y="3945487"/>
            <a:ext cx="815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rading post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8809" y="3948621"/>
            <a:ext cx="84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smokehouse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266" y="3952117"/>
            <a:ext cx="699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3083" y="3952117"/>
            <a:ext cx="747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9587" y="395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armoury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0409" y="116720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Alien alloy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92659" y="5568709"/>
            <a:ext cx="53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bullets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2891" y="114454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charm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2973" y="1929503"/>
            <a:ext cx="4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cloth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84405" y="2519163"/>
            <a:ext cx="397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coal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3062" y="2528946"/>
            <a:ext cx="781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ured meat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90" y="26520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587" y="2496319"/>
            <a:ext cx="393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1185" y="25472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leather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55" y="2364737"/>
            <a:ext cx="45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1802" y="1161771"/>
            <a:ext cx="662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medicine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2366" y="1683443"/>
            <a:ext cx="493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scales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468" y="2547282"/>
            <a:ext cx="434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931" y="1572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teeth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2057" y="1185545"/>
            <a:ext cx="461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94925"/>
            <a:ext cx="95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BUILDINGS/</a:t>
            </a:r>
          </a:p>
          <a:p>
            <a:r>
              <a:rPr lang="en-US" sz="1000" dirty="0" smtClean="0"/>
              <a:t>OCCUPATIONS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629" y="5076266"/>
            <a:ext cx="72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WEAPONS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7658" y="519937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spear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7475" y="5526580"/>
            <a:ext cx="506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sword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6355" y="5199376"/>
            <a:ext cx="613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bayonet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75791" y="5270656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rifle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96937" y="5322488"/>
            <a:ext cx="69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Laser rifle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3159" y="5199376"/>
            <a:ext cx="6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grenade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6913" y="5526580"/>
            <a:ext cx="46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bolas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4911" y="2241626"/>
            <a:ext cx="42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cart</a:t>
            </a:r>
            <a:endParaRPr lang="en-US" sz="1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0744" y="2099028"/>
            <a:ext cx="2712" cy="128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6259" y="338196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trap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08805" y="2058074"/>
            <a:ext cx="513733" cy="148798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1"/>
          </p:cNvCxnSpPr>
          <p:nvPr/>
        </p:nvCxnSpPr>
        <p:spPr>
          <a:xfrm flipV="1">
            <a:off x="2135639" y="2487848"/>
            <a:ext cx="560716" cy="10301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78480" y="2935146"/>
            <a:ext cx="1985662" cy="300770"/>
          </a:xfrm>
          <a:prstGeom prst="bentConnector4">
            <a:avLst>
              <a:gd name="adj1" fmla="val 46900"/>
              <a:gd name="adj2" fmla="val 176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1545" y="4227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+f/m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9925" y="4220135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68703" y="4250308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9682" y="425030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+m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74" y="4258821"/>
            <a:ext cx="3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+l/s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88957" y="4265497"/>
            <a:ext cx="38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 err="1" smtClean="0"/>
              <a:t>i</a:t>
            </a:r>
            <a:r>
              <a:rPr lang="en-US" sz="1000" dirty="0" smtClean="0"/>
              <a:t>/</a:t>
            </a:r>
            <a:r>
              <a:rPr lang="en-US" sz="1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2729" y="4258821"/>
            <a:ext cx="534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/</a:t>
            </a:r>
            <a:r>
              <a:rPr lang="en-US" sz="1000" dirty="0" err="1" smtClean="0"/>
              <a:t>sulf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411826" y="2021422"/>
            <a:ext cx="235181" cy="27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8748" y="3718084"/>
            <a:ext cx="145611" cy="328724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75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3322" y="329120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Hunter   trapper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96833" y="329120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0072" y="329120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3467" y="329120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steelworker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6" idx="0"/>
            <a:endCxn id="21" idx="2"/>
          </p:cNvCxnSpPr>
          <p:nvPr/>
        </p:nvCxnSpPr>
        <p:spPr>
          <a:xfrm flipH="1" flipV="1">
            <a:off x="5753955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134888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971615" y="2793503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38933" y="2742540"/>
            <a:ext cx="593221" cy="8013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2" idx="2"/>
          </p:cNvCxnSpPr>
          <p:nvPr/>
        </p:nvCxnSpPr>
        <p:spPr>
          <a:xfrm flipH="1" flipV="1">
            <a:off x="2950067" y="2898277"/>
            <a:ext cx="127199" cy="4503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069989" y="2568325"/>
            <a:ext cx="127198" cy="722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2"/>
          </p:cNvCxnSpPr>
          <p:nvPr/>
        </p:nvCxnSpPr>
        <p:spPr>
          <a:xfrm flipV="1">
            <a:off x="2079014" y="1929664"/>
            <a:ext cx="380287" cy="16142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2079014" y="1806554"/>
            <a:ext cx="133352" cy="173628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47467" y="3504977"/>
            <a:ext cx="385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bait</a:t>
            </a:r>
            <a:endParaRPr lang="en-US" sz="1000" dirty="0"/>
          </a:p>
        </p:txBody>
      </p:sp>
      <p:cxnSp>
        <p:nvCxnSpPr>
          <p:cNvPr id="95" name="Elbow Connector 94"/>
          <p:cNvCxnSpPr>
            <a:endCxn id="93" idx="3"/>
          </p:cNvCxnSpPr>
          <p:nvPr/>
        </p:nvCxnSpPr>
        <p:spPr>
          <a:xfrm rot="10800000" flipV="1">
            <a:off x="2833323" y="3546056"/>
            <a:ext cx="712337" cy="82032"/>
          </a:xfrm>
          <a:prstGeom prst="bentConnector3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1"/>
            <a:endCxn id="43" idx="2"/>
          </p:cNvCxnSpPr>
          <p:nvPr/>
        </p:nvCxnSpPr>
        <p:spPr>
          <a:xfrm rot="10800000" flipV="1">
            <a:off x="1937597" y="3628088"/>
            <a:ext cx="509871" cy="100"/>
          </a:xfrm>
          <a:prstGeom prst="bentConnector4">
            <a:avLst>
              <a:gd name="adj1" fmla="val 30256"/>
              <a:gd name="adj2" fmla="val 3517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</p:cNvCxnSpPr>
          <p:nvPr/>
        </p:nvCxnSpPr>
        <p:spPr>
          <a:xfrm flipH="1">
            <a:off x="6870626" y="4075228"/>
            <a:ext cx="1612468" cy="1305541"/>
          </a:xfrm>
          <a:prstGeom prst="bentConnector3">
            <a:avLst>
              <a:gd name="adj1" fmla="val -14177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51188" y="3551746"/>
            <a:ext cx="146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Iron/Coal/</a:t>
            </a:r>
            <a:r>
              <a:rPr lang="en-US" sz="1000" dirty="0" err="1" smtClean="0"/>
              <a:t>Suplher</a:t>
            </a:r>
            <a:r>
              <a:rPr lang="en-US" sz="1000" dirty="0" smtClean="0"/>
              <a:t> mines</a:t>
            </a:r>
          </a:p>
          <a:p>
            <a:r>
              <a:rPr lang="en-US" sz="1000" dirty="0" smtClean="0"/>
              <a:t>(unlocked </a:t>
            </a:r>
            <a:r>
              <a:rPr lang="en-US" sz="1000" dirty="0" err="1" smtClean="0"/>
              <a:t>sep.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4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848"/>
            <a:ext cx="8229600" cy="1143000"/>
          </a:xfrm>
        </p:spPr>
        <p:txBody>
          <a:bodyPr/>
          <a:lstStyle/>
          <a:p>
            <a:r>
              <a:rPr lang="en-US" dirty="0" smtClean="0"/>
              <a:t>Game Timeline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4565" y="951152"/>
            <a:ext cx="0" cy="5126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325" y="2798919"/>
            <a:ext cx="0" cy="327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0781" y="945440"/>
            <a:ext cx="1373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P.e.</a:t>
            </a:r>
            <a:r>
              <a:rPr lang="en-US" sz="1000" dirty="0" smtClean="0"/>
              <a:t> murders victim in an online blackmail scheme gone wrong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7028" y="6187395"/>
            <a:ext cx="188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timeline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0691" y="6187395"/>
            <a:ext cx="219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reveal timeline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781" y="1789154"/>
            <a:ext cx="1373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P.e.</a:t>
            </a:r>
            <a:r>
              <a:rPr lang="en-US" sz="1000" dirty="0" smtClean="0"/>
              <a:t> leaves the U.S. and joins an online criminal syndicate, eventually starting his own organization and becoming THE online crime kingpin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7790" y="2361603"/>
            <a:ext cx="12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game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0781" y="3418762"/>
            <a:ext cx="137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E.Q. group posts a puzzle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384405" y="2958705"/>
            <a:ext cx="2086355" cy="66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26263" y="2722207"/>
            <a:ext cx="259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starts with a puzzle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5386" y="3880427"/>
            <a:ext cx="409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can read an article about P.E.’s rise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5084" y="2034047"/>
            <a:ext cx="2335676" cy="1938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0022" y="1318311"/>
            <a:ext cx="2280738" cy="363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3551" y="4765274"/>
            <a:ext cx="45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learns that P.E. murdered someone long ago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0781" y="4395942"/>
            <a:ext cx="1373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made with E.Q. and worm is provided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08789" y="4765274"/>
            <a:ext cx="2461971" cy="96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Puzzle 9 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8637" y="2916573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1433" y="5025345"/>
            <a:ext cx="55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RBC</a:t>
            </a:r>
          </a:p>
          <a:p>
            <a:r>
              <a:rPr lang="en-US" sz="1000" dirty="0" smtClean="0"/>
              <a:t>forums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977264" y="501871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Spyware/</a:t>
            </a:r>
          </a:p>
          <a:p>
            <a:r>
              <a:rPr lang="en-US" sz="1000" dirty="0" err="1" smtClean="0">
                <a:solidFill>
                  <a:schemeClr val="accent6"/>
                </a:solidFill>
              </a:rPr>
              <a:t>Zyng</a:t>
            </a:r>
            <a:r>
              <a:rPr lang="en-US" sz="1000" dirty="0" smtClean="0">
                <a:solidFill>
                  <a:schemeClr val="accent6"/>
                </a:solidFill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5330" y="5141740"/>
            <a:ext cx="909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freedompress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669" y="5088742"/>
            <a:ext cx="716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oyal road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0443" y="3469216"/>
            <a:ext cx="863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BBB59"/>
                </a:solidFill>
              </a:rPr>
              <a:t>t</a:t>
            </a:r>
            <a:r>
              <a:rPr lang="en-US" sz="1000" dirty="0" smtClean="0">
                <a:solidFill>
                  <a:srgbClr val="9BBB59"/>
                </a:solidFill>
              </a:rPr>
              <a:t>rade secrets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4686" y="292290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457" y="3899224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pills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02" y="4465019"/>
            <a:ext cx="45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SITES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4" y="2922901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41387" y="243068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13560" y="4388496"/>
            <a:ext cx="71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Cloud-</a:t>
            </a:r>
          </a:p>
          <a:p>
            <a:r>
              <a:rPr lang="en-US" sz="1000" i="1" dirty="0" smtClean="0"/>
              <a:t>awesome</a:t>
            </a:r>
            <a:endParaRPr lang="en-US" sz="1000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045421" y="3203608"/>
            <a:ext cx="100358" cy="11706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01038" y="4063189"/>
            <a:ext cx="2062606" cy="261816"/>
          </a:xfrm>
          <a:prstGeom prst="bentConnector4">
            <a:avLst>
              <a:gd name="adj1" fmla="val 45150"/>
              <a:gd name="adj2" fmla="val 1873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7264" y="538796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372197" y="5419698"/>
            <a:ext cx="64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btc+bots</a:t>
            </a:r>
            <a:endParaRPr lang="en-US" sz="1000" dirty="0"/>
          </a:p>
        </p:txBody>
      </p:sp>
      <p:cxnSp>
        <p:nvCxnSpPr>
          <p:cNvPr id="70" name="Straight Connector 69"/>
          <p:cNvCxnSpPr>
            <a:endCxn id="3" idx="0"/>
          </p:cNvCxnSpPr>
          <p:nvPr/>
        </p:nvCxnSpPr>
        <p:spPr>
          <a:xfrm flipH="1">
            <a:off x="971203" y="3162794"/>
            <a:ext cx="617435" cy="122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5320" y="4527588"/>
            <a:ext cx="461927" cy="533588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9597" y="4456606"/>
            <a:ext cx="460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users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275713" y="4361964"/>
            <a:ext cx="72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journalists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56006" y="3469216"/>
            <a:ext cx="164143" cy="9105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576429" y="4575739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8" idx="1"/>
          </p:cNvCxnSpPr>
          <p:nvPr/>
        </p:nvCxnSpPr>
        <p:spPr>
          <a:xfrm>
            <a:off x="1937861" y="3039684"/>
            <a:ext cx="526825" cy="6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745" y="2748081"/>
            <a:ext cx="46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751415" y="2957387"/>
            <a:ext cx="52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emails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45778" y="3222995"/>
            <a:ext cx="73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passwords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08" name="Straight Arrow Connector 107"/>
          <p:cNvCxnSpPr>
            <a:endCxn id="16" idx="2"/>
          </p:cNvCxnSpPr>
          <p:nvPr/>
        </p:nvCxnSpPr>
        <p:spPr>
          <a:xfrm flipH="1" flipV="1">
            <a:off x="5482319" y="3715437"/>
            <a:ext cx="22874" cy="6289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44247" y="5367348"/>
            <a:ext cx="61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tc+pills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62656" y="3720705"/>
            <a:ext cx="7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Diplomatic </a:t>
            </a:r>
          </a:p>
          <a:p>
            <a:r>
              <a:rPr lang="en-US" sz="1000" dirty="0" err="1" smtClean="0">
                <a:solidFill>
                  <a:srgbClr val="9BBB59"/>
                </a:solidFill>
              </a:rPr>
              <a:t>intel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787449" y="4171361"/>
            <a:ext cx="0" cy="24236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904352" y="5039616"/>
            <a:ext cx="89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operation137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92000" y="508003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E-pharmacy</a:t>
            </a:r>
            <a:endParaRPr lang="en-US" sz="100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7731" y="3388403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14642" y="53852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066226" y="47464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11322" y="4453517"/>
            <a:ext cx="532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coders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9" idx="0"/>
          </p:cNvCxnSpPr>
          <p:nvPr/>
        </p:nvCxnSpPr>
        <p:spPr>
          <a:xfrm flipH="1" flipV="1">
            <a:off x="3302232" y="4709366"/>
            <a:ext cx="17434" cy="30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7287" y="4449955"/>
            <a:ext cx="497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mules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80760" y="1244585"/>
            <a:ext cx="11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John the Ripper(</a:t>
            </a:r>
            <a:r>
              <a:rPr lang="en-US" sz="1000" dirty="0" err="1" smtClean="0">
                <a:solidFill>
                  <a:schemeClr val="accent5"/>
                </a:solidFill>
              </a:rPr>
              <a:t>i</a:t>
            </a:r>
            <a:r>
              <a:rPr lang="en-US" sz="1000" dirty="0" smtClean="0">
                <a:solidFill>
                  <a:schemeClr val="accent5"/>
                </a:solidFill>
              </a:rPr>
              <a:t>)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9464" y="1802398"/>
            <a:ext cx="9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Dictionaries(1)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74874" y="1679287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Trojan (d)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</a:t>
            </a:r>
            <a:r>
              <a:rPr lang="en-US" sz="1000" dirty="0" err="1" smtClean="0">
                <a:solidFill>
                  <a:srgbClr val="3366FF"/>
                </a:solidFill>
              </a:rPr>
              <a:t>exploits+usd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69380" y="1230295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Virus (1)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</a:t>
            </a:r>
            <a:r>
              <a:rPr lang="en-US" sz="1000" dirty="0" err="1" smtClean="0">
                <a:solidFill>
                  <a:srgbClr val="3366FF"/>
                </a:solidFill>
              </a:rPr>
              <a:t>exploits+usd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98128"/>
            <a:ext cx="1043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TOOLS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7699" y="1398128"/>
            <a:ext cx="796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5"/>
                </a:solidFill>
              </a:rPr>
              <a:t>hackerware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1369" y="952962"/>
            <a:ext cx="1143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Password cracking</a:t>
            </a:r>
            <a:endParaRPr lang="en-US" sz="1000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447073" y="1244239"/>
            <a:ext cx="78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Quark II (d)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(+t.s.</a:t>
            </a:r>
            <a:r>
              <a:rPr lang="en-US" sz="1000" dirty="0" smtClean="0">
                <a:solidFill>
                  <a:srgbClr val="3366FF"/>
                </a:solidFill>
              </a:rPr>
              <a:t>+</a:t>
            </a:r>
            <a:r>
              <a:rPr lang="en-US" sz="1000" dirty="0" err="1" smtClean="0">
                <a:solidFill>
                  <a:srgbClr val="3366FF"/>
                </a:solidFill>
              </a:rPr>
              <a:t>ch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94909" y="1542598"/>
            <a:ext cx="0" cy="2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26395" y="1296377"/>
            <a:ext cx="6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worm (1)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88242" y="836882"/>
            <a:ext cx="8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Other access</a:t>
            </a:r>
            <a:endParaRPr lang="en-US" sz="1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084050" y="940004"/>
            <a:ext cx="442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tools</a:t>
            </a:r>
            <a:endParaRPr lang="en-US" sz="1000" u="sng" dirty="0"/>
          </a:p>
        </p:txBody>
      </p:sp>
      <p:sp>
        <p:nvSpPr>
          <p:cNvPr id="97" name="TextBox 96"/>
          <p:cNvSpPr txBox="1"/>
          <p:nvPr/>
        </p:nvSpPr>
        <p:spPr>
          <a:xfrm>
            <a:off x="7366567" y="1332312"/>
            <a:ext cx="710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rootkit (1)</a:t>
            </a:r>
            <a:endParaRPr lang="en-US" sz="1000" dirty="0">
              <a:solidFill>
                <a:srgbClr val="3366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13078" y="1644349"/>
            <a:ext cx="2002087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567669" y="2916573"/>
            <a:ext cx="6519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881100" y="1485350"/>
            <a:ext cx="623943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063702" y="41713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22" idx="1"/>
          </p:cNvCxnSpPr>
          <p:nvPr/>
        </p:nvCxnSpPr>
        <p:spPr>
          <a:xfrm>
            <a:off x="5371620" y="3200661"/>
            <a:ext cx="2191225" cy="456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126052" y="3509114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41507" y="3011600"/>
            <a:ext cx="8076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38577" y="2048619"/>
            <a:ext cx="1832822" cy="1057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10590" y="2425264"/>
            <a:ext cx="4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+pass</a:t>
            </a:r>
            <a:endParaRPr lang="en-US" sz="1000" dirty="0"/>
          </a:p>
        </p:txBody>
      </p:sp>
      <p:sp>
        <p:nvSpPr>
          <p:cNvPr id="43" name="Right Brace 42"/>
          <p:cNvSpPr/>
          <p:nvPr/>
        </p:nvSpPr>
        <p:spPr>
          <a:xfrm rot="5400000">
            <a:off x="6685250" y="1032821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126052" y="2426700"/>
            <a:ext cx="2577" cy="546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8941" y="1756269"/>
            <a:ext cx="560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Bots(d)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44593" y="5109029"/>
            <a:ext cx="740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orangebox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32929" y="5355250"/>
            <a:ext cx="77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Usd+silicon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62845" y="3534190"/>
            <a:ext cx="453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chips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906429" y="4703272"/>
            <a:ext cx="1" cy="3925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50365" y="4281610"/>
            <a:ext cx="951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manufacturers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endCxn id="122" idx="2"/>
          </p:cNvCxnSpPr>
          <p:nvPr/>
        </p:nvCxnSpPr>
        <p:spPr>
          <a:xfrm flipH="1" flipV="1">
            <a:off x="7789461" y="3780411"/>
            <a:ext cx="134484" cy="46782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35539" y="4426688"/>
            <a:ext cx="1581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silicon+usd+trade</a:t>
            </a:r>
            <a:r>
              <a:rPr lang="en-US" sz="1000" dirty="0" smtClean="0"/>
              <a:t> secrets)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71061" y="3682771"/>
            <a:ext cx="5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exploits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13280" y="5129534"/>
            <a:ext cx="660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safeware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69380" y="544453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3397" y="4388256"/>
            <a:ext cx="7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researchers</a:t>
            </a:r>
            <a:endParaRPr lang="en-US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6594249" y="463447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6499435" y="388145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/>
          <p:cNvSpPr/>
          <p:nvPr/>
        </p:nvSpPr>
        <p:spPr>
          <a:xfrm rot="16200000">
            <a:off x="7601850" y="2379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508351" y="719959"/>
            <a:ext cx="595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Disrupt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8382044" y="5162727"/>
            <a:ext cx="755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E.Q. Group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70380" y="5408948"/>
            <a:ext cx="610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dip </a:t>
            </a:r>
            <a:r>
              <a:rPr lang="en-US" sz="1000" dirty="0" err="1" smtClean="0"/>
              <a:t>intel</a:t>
            </a:r>
            <a:endParaRPr lang="en-US" sz="1000" dirty="0" smtClean="0"/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Puzzle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 flipV="1">
            <a:off x="8526841" y="1630405"/>
            <a:ext cx="262428" cy="3478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4249" y="5804520"/>
            <a:ext cx="121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Commodities group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82790" y="605074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6929723" y="4930319"/>
            <a:ext cx="24455" cy="81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32181" y="4711240"/>
            <a:ext cx="559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traders</a:t>
            </a:r>
            <a:endParaRPr lang="en-US" sz="10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904352" y="417630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47634" y="3969856"/>
            <a:ext cx="512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silicon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9322" y="4064582"/>
            <a:ext cx="4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docs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65414" y="5232437"/>
            <a:ext cx="836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E-Z-Passport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88056" y="55376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2839640" y="48988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590701" y="4602355"/>
            <a:ext cx="485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clerks</a:t>
            </a:r>
            <a:endParaRPr lang="en-US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2837116" y="43237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175640" y="3388403"/>
            <a:ext cx="373444" cy="528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63722" y="2871341"/>
            <a:ext cx="589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Epsilon</a:t>
            </a:r>
          </a:p>
          <a:p>
            <a:r>
              <a:rPr lang="en-US" sz="1000" dirty="0" smtClean="0"/>
              <a:t>address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36" idx="1"/>
            <a:endCxn id="28" idx="3"/>
          </p:cNvCxnSpPr>
          <p:nvPr/>
        </p:nvCxnSpPr>
        <p:spPr>
          <a:xfrm flipH="1">
            <a:off x="5219666" y="3071396"/>
            <a:ext cx="344056" cy="23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837319" y="3231669"/>
            <a:ext cx="1597420" cy="832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937583" y="1610341"/>
            <a:ext cx="5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5"/>
                </a:solidFill>
              </a:rPr>
              <a:t>dospro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407241" y="1863365"/>
            <a:ext cx="844128" cy="884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111397" y="4006104"/>
            <a:ext cx="550670" cy="3573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35450" y="3715437"/>
            <a:ext cx="33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IPs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7369144" y="2079397"/>
            <a:ext cx="280060" cy="843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13453" y="2330291"/>
            <a:ext cx="3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+IPs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46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523" y="1529039"/>
            <a:ext cx="22878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types:</a:t>
            </a:r>
          </a:p>
          <a:p>
            <a:r>
              <a:rPr lang="en-US" dirty="0" smtClean="0"/>
              <a:t>Non-criminal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Financial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Gov’t organizations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corps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Criminal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Peripheral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Syndicate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centers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Blackhats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Capos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5291"/>
              </p:ext>
            </p:extLst>
          </p:nvPr>
        </p:nvGraphicFramePr>
        <p:xfrm>
          <a:off x="457200" y="521183"/>
          <a:ext cx="8366477" cy="4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58"/>
                <a:gridCol w="1951789"/>
                <a:gridCol w="2326106"/>
                <a:gridCol w="2326624"/>
              </a:tblGrid>
              <a:tr h="4802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/>
                </a:tc>
              </a:tr>
              <a:tr h="2582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43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Extract_btc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73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Gov’t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Extract_intel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intel</a:t>
                      </a:r>
                      <a:r>
                        <a:rPr lang="en-US" sz="1000" dirty="0" smtClean="0"/>
                        <a:t> may include ‘worm’ plans &amp; dip. </a:t>
                      </a:r>
                      <a:r>
                        <a:rPr lang="en-US" sz="1000" dirty="0" err="1" smtClean="0"/>
                        <a:t>intel</a:t>
                      </a:r>
                      <a:endParaRPr lang="en-US" sz="1000" dirty="0"/>
                    </a:p>
                  </a:txBody>
                  <a:tcPr/>
                </a:tc>
              </a:tr>
              <a:tr h="2989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941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Extract_tradesecrets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277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peripheral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users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</a:t>
                      </a:r>
                      <a:r>
                        <a:rPr lang="en-US" sz="1000" baseline="0" dirty="0" smtClean="0"/>
                        <a:t> can only be deployed from peripheral – not outside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5336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Brute(Worm)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Have</a:t>
                      </a:r>
                      <a:r>
                        <a:rPr lang="en-US" sz="1000" baseline="0" dirty="0" smtClean="0"/>
                        <a:t> to get access to one </a:t>
                      </a:r>
                      <a:r>
                        <a:rPr lang="en-US" sz="1000" baseline="0" dirty="0" err="1" smtClean="0"/>
                        <a:t>dataserver</a:t>
                      </a:r>
                      <a:r>
                        <a:rPr lang="en-US" sz="1000" baseline="0" dirty="0" smtClean="0"/>
                        <a:t> node via Brute to release worm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capos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Specifically info</a:t>
                      </a:r>
                      <a:r>
                        <a:rPr lang="en-US" sz="1000" baseline="0" dirty="0" smtClean="0"/>
                        <a:t> about various </a:t>
                      </a:r>
                      <a:r>
                        <a:rPr lang="en-US" sz="1000" baseline="0" dirty="0" err="1" smtClean="0"/>
                        <a:t>dataservers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@</a:t>
                      </a:r>
                      <a:r>
                        <a:rPr lang="en-US" sz="1000" dirty="0" err="1" smtClean="0"/>
                        <a:t>pabloESC</a:t>
                      </a:r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Reverse_trojan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broadcast_location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606" y="1697493"/>
            <a:ext cx="142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Node: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581" y="258308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945" y="3567885"/>
            <a:ext cx="7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4919" y="3755806"/>
            <a:ext cx="220299" cy="207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1854735" y="2952412"/>
            <a:ext cx="602446" cy="833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3"/>
          </p:cNvCxnSpPr>
          <p:nvPr/>
        </p:nvCxnSpPr>
        <p:spPr>
          <a:xfrm flipH="1" flipV="1">
            <a:off x="1319376" y="3752551"/>
            <a:ext cx="1105543" cy="106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H="1">
            <a:off x="1995643" y="3932771"/>
            <a:ext cx="461538" cy="49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85462" y="4302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3764" y="169749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password cracking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Deploy rootkit (access) or </a:t>
            </a:r>
            <a:r>
              <a:rPr lang="en-US" dirty="0" err="1" smtClean="0"/>
              <a:t>virus,worm</a:t>
            </a:r>
            <a:r>
              <a:rPr lang="en-US" dirty="0" smtClean="0"/>
              <a:t> (disrupt) on success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9536" y="3101713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payload: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Virus (disrupt)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Rootkit (access)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764" y="4770315"/>
            <a:ext cx="251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Disrupts (requires bots)</a:t>
            </a:r>
          </a:p>
        </p:txBody>
      </p:sp>
    </p:spTree>
    <p:extLst>
      <p:ext uri="{BB962C8B-B14F-4D97-AF65-F5344CB8AC3E}">
        <p14:creationId xmlns:p14="http://schemas.microsoft.com/office/powerpoint/2010/main" val="23911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Rootkit: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904" y="2060316"/>
            <a:ext cx="2416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Extract_btc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Extract_intel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Extract_tradesecrets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Scan_network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Extract_networkinfo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Extract_location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359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8063" y="30166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9927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7267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79102" y="297781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748" y="348993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5432" y="2476440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1134" y="290006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1160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0748" y="328880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8446" y="2893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093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5655" y="305555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3820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161" y="4473379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7490" y="338800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599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0463" y="427051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2327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9667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31502" y="423164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3148" y="474376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3534" y="415389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3560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03148" y="454263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33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18055" y="430938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6220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9890" y="464183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3180" y="4473379"/>
            <a:ext cx="261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 clusters</a:t>
            </a:r>
          </a:p>
          <a:p>
            <a:r>
              <a:rPr lang="en-US" dirty="0"/>
              <a:t> </a:t>
            </a:r>
            <a:r>
              <a:rPr lang="en-US" dirty="0" smtClean="0"/>
              <a:t>    - data extraction</a:t>
            </a:r>
          </a:p>
          <a:p>
            <a:r>
              <a:rPr lang="en-US" dirty="0"/>
              <a:t> </a:t>
            </a:r>
            <a:r>
              <a:rPr lang="en-US" dirty="0" smtClean="0"/>
              <a:t>    - destruction by worms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7007" y="207093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Capos: </a:t>
            </a:r>
          </a:p>
          <a:p>
            <a:r>
              <a:rPr lang="en-US" dirty="0"/>
              <a:t> </a:t>
            </a:r>
            <a:r>
              <a:rPr lang="en-US" dirty="0" smtClean="0"/>
              <a:t>      - extract info for </a:t>
            </a:r>
            <a:r>
              <a:rPr lang="en-US" dirty="0" err="1" smtClean="0"/>
              <a:t>dataclusters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- broadcast locations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10281" y="34899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31667" y="3016684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75951" y="2900062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35944" y="33508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88344" y="35032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074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8721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79099" y="1828003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82769" y="23465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2320" y="1951032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854" y="1275100"/>
            <a:ext cx="227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Users:</a:t>
            </a:r>
          </a:p>
          <a:p>
            <a:r>
              <a:rPr lang="en-US" dirty="0"/>
              <a:t> </a:t>
            </a:r>
            <a:r>
              <a:rPr lang="en-US" dirty="0" smtClean="0"/>
              <a:t>- extract network info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041" y="1418569"/>
            <a:ext cx="103670" cy="77748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6955" y="3961390"/>
            <a:ext cx="103670" cy="77748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4980" y="4141718"/>
            <a:ext cx="103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financial,</a:t>
            </a:r>
          </a:p>
          <a:p>
            <a:r>
              <a:rPr lang="en-US" dirty="0" smtClean="0"/>
              <a:t>corps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6818" y="1259420"/>
            <a:ext cx="222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Peripherals:</a:t>
            </a:r>
          </a:p>
          <a:p>
            <a:r>
              <a:rPr lang="en-US" dirty="0" smtClean="0"/>
              <a:t>- Gain network access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4117" y="5581626"/>
            <a:ext cx="6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Viruses can burn out lots of intermediate links to shorten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Progression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1009" y="4548244"/>
            <a:ext cx="8375791" cy="25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394986"/>
            <a:ext cx="124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Guessing</a:t>
            </a:r>
          </a:p>
          <a:p>
            <a:r>
              <a:rPr lang="en-US" dirty="0" smtClean="0"/>
              <a:t>Brute force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1075574" y="4041317"/>
            <a:ext cx="2349" cy="506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201" y="3394986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Password</a:t>
            </a:r>
          </a:p>
          <a:p>
            <a:r>
              <a:rPr lang="en-US" dirty="0" smtClean="0"/>
              <a:t>Crackers – get bots</a:t>
            </a: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>
            <a:off x="2604150" y="4041317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3629" y="3369070"/>
            <a:ext cx="176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Released Viruses</a:t>
            </a:r>
          </a:p>
          <a:p>
            <a:pPr algn="ctr"/>
            <a:r>
              <a:rPr lang="en-US" dirty="0" smtClean="0"/>
              <a:t>Acquire Bots</a:t>
            </a:r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>
            <a:off x="4345109" y="4015401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6589" y="336907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DDOS attacks</a:t>
            </a:r>
          </a:p>
          <a:p>
            <a:pPr algn="ctr"/>
            <a:r>
              <a:rPr lang="en-US" dirty="0" smtClean="0"/>
              <a:t>w/bots</a:t>
            </a: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5947299" y="4015401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0909" y="3356113"/>
            <a:ext cx="1418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Quark II</a:t>
            </a:r>
          </a:p>
          <a:p>
            <a:pPr algn="ctr"/>
            <a:r>
              <a:rPr lang="en-US" dirty="0" smtClean="0"/>
              <a:t>To crack high </a:t>
            </a:r>
          </a:p>
          <a:p>
            <a:pPr algn="ctr"/>
            <a:r>
              <a:rPr lang="en-US" dirty="0" smtClean="0"/>
              <a:t>profile sites</a:t>
            </a: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7550223" y="4279443"/>
            <a:ext cx="0" cy="255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41270" y="3369070"/>
            <a:ext cx="0" cy="120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5166" y="2722739"/>
            <a:ext cx="144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worms attack</a:t>
            </a:r>
          </a:p>
          <a:p>
            <a:pPr algn="ctr"/>
            <a:r>
              <a:rPr lang="en-US" dirty="0" smtClean="0"/>
              <a:t>datacenters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568391" y="4548244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498" y="513448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for </a:t>
            </a:r>
          </a:p>
          <a:p>
            <a:pPr algn="ctr"/>
            <a:r>
              <a:rPr lang="en-US" dirty="0" smtClean="0"/>
              <a:t>Mining </a:t>
            </a:r>
            <a:r>
              <a:rPr lang="en-US" dirty="0" err="1" smtClean="0"/>
              <a:t>btc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74002" y="4574160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46465" y="516044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for </a:t>
            </a:r>
          </a:p>
          <a:p>
            <a:pPr algn="ctr"/>
            <a:r>
              <a:rPr lang="en-US" dirty="0" smtClean="0"/>
              <a:t>defense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7826" y="2774572"/>
            <a:ext cx="207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to get Bots</a:t>
            </a: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>
            <a:off x="5083833" y="3143904"/>
            <a:ext cx="0" cy="1391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Title screen</a:t>
            </a:r>
          </a:p>
          <a:p>
            <a:r>
              <a:rPr lang="en-US" dirty="0" smtClean="0"/>
              <a:t>Intro sequence – load RBN - </a:t>
            </a:r>
          </a:p>
          <a:p>
            <a:r>
              <a:rPr lang="en-US" dirty="0" smtClean="0"/>
              <a:t>RBN initiates bit-o-</a:t>
            </a:r>
            <a:r>
              <a:rPr lang="en-US" dirty="0" err="1" smtClean="0"/>
              <a:t>matic</a:t>
            </a:r>
            <a:endParaRPr lang="en-US" dirty="0"/>
          </a:p>
          <a:p>
            <a:r>
              <a:rPr lang="en-US" dirty="0" smtClean="0"/>
              <a:t>RBN initiates </a:t>
            </a:r>
            <a:r>
              <a:rPr lang="en-US" dirty="0" err="1" smtClean="0"/>
              <a:t>crypton</a:t>
            </a:r>
            <a:r>
              <a:rPr lang="en-US" dirty="0" smtClean="0"/>
              <a:t>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cloud awesome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RBN forums after </a:t>
            </a:r>
            <a:r>
              <a:rPr lang="en-US" dirty="0" err="1" smtClean="0"/>
              <a:t>btc</a:t>
            </a:r>
            <a:r>
              <a:rPr lang="en-US" dirty="0" smtClean="0"/>
              <a:t> threshold – at forum initialization, new actors are initialized: </a:t>
            </a:r>
          </a:p>
          <a:p>
            <a:pPr lvl="1"/>
            <a:r>
              <a:rPr lang="en-US" dirty="0" smtClean="0"/>
              <a:t>a sketchy user </a:t>
            </a:r>
          </a:p>
          <a:p>
            <a:pPr lvl="1"/>
            <a:r>
              <a:rPr lang="en-US" dirty="0" smtClean="0"/>
              <a:t>Anon</a:t>
            </a:r>
          </a:p>
          <a:p>
            <a:pPr lvl="1"/>
            <a:r>
              <a:rPr lang="en-US" dirty="0" smtClean="0"/>
              <a:t>Silicon guy</a:t>
            </a:r>
          </a:p>
          <a:p>
            <a:r>
              <a:rPr lang="en-US" dirty="0" smtClean="0"/>
              <a:t>Sketchy user initiates Zing! After user threshold –unlocks scammer occupation</a:t>
            </a:r>
          </a:p>
          <a:p>
            <a:r>
              <a:rPr lang="en-US" dirty="0" smtClean="0"/>
              <a:t>Sketchy user initiates </a:t>
            </a:r>
            <a:r>
              <a:rPr lang="en-US" dirty="0" err="1" smtClean="0"/>
              <a:t>epharm</a:t>
            </a:r>
            <a:r>
              <a:rPr lang="en-US" dirty="0" smtClean="0"/>
              <a:t> after identify info threshold</a:t>
            </a:r>
          </a:p>
          <a:p>
            <a:r>
              <a:rPr lang="en-US" dirty="0" smtClean="0"/>
              <a:t>Sketchy user initiates royal road after pills threshold </a:t>
            </a:r>
          </a:p>
          <a:p>
            <a:r>
              <a:rPr lang="en-US" dirty="0" smtClean="0"/>
              <a:t>Anon initiates Faction site after bot threshold</a:t>
            </a:r>
          </a:p>
          <a:p>
            <a:r>
              <a:rPr lang="en-US" dirty="0" smtClean="0"/>
              <a:t>Silicon initiates </a:t>
            </a:r>
            <a:r>
              <a:rPr lang="en-US" dirty="0" err="1" smtClean="0"/>
              <a:t>safeware</a:t>
            </a:r>
            <a:r>
              <a:rPr lang="en-US" dirty="0" smtClean="0"/>
              <a:t> after thresholds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268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02611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92090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01433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776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sniffer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0255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trojan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3268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02611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92090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passports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1433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776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ripper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0255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3268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2611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sec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92090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01433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10776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</a:t>
            </a:r>
            <a:r>
              <a:rPr lang="en-US" dirty="0" err="1" smtClean="0"/>
              <a:t>Ckd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00255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rootkit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268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02611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intel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92090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1433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10776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Quark II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0255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3268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02611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92090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01433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10776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0255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3268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02611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92090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silicon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01433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776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00255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268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02611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92090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01433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776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00255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0129" y="2094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3497" y="255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00129" y="3153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13497" y="36722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01699" y="4233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0129" y="4766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13497" y="53833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9477" y="1206217"/>
            <a:ext cx="67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1                   2                       3                       4                        5                       6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794</Words>
  <Application>Microsoft Macintosh PowerPoint</Application>
  <PresentationFormat>On-screen Show (4:3)</PresentationFormat>
  <Paragraphs>312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Network</vt:lpstr>
      <vt:lpstr>Node Actions</vt:lpstr>
      <vt:lpstr>Rootkit: Actions</vt:lpstr>
      <vt:lpstr>Network Architecture</vt:lpstr>
      <vt:lpstr>Hacking Progression</vt:lpstr>
      <vt:lpstr>Game Flow</vt:lpstr>
      <vt:lpstr>Inventory</vt:lpstr>
      <vt:lpstr>Game Timeline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Stone</dc:creator>
  <cp:lastModifiedBy>Jesse Stone</cp:lastModifiedBy>
  <cp:revision>82</cp:revision>
  <dcterms:created xsi:type="dcterms:W3CDTF">2015-10-17T13:35:18Z</dcterms:created>
  <dcterms:modified xsi:type="dcterms:W3CDTF">2015-11-11T22:25:31Z</dcterms:modified>
</cp:coreProperties>
</file>