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8" d="100"/>
          <a:sy n="48" d="100"/>
        </p:scale>
        <p:origin x="67" y="7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na clement" userId="7fc5aa5b8065f7be" providerId="LiveId" clId="{194FE58D-DD56-4468-AE13-371858FE1DB7}"/>
    <pc:docChg chg="modSld">
      <pc:chgData name="deena clement" userId="7fc5aa5b8065f7be" providerId="LiveId" clId="{194FE58D-DD56-4468-AE13-371858FE1DB7}" dt="2024-07-27T15:26:16.473" v="310" actId="20577"/>
      <pc:docMkLst>
        <pc:docMk/>
      </pc:docMkLst>
      <pc:sldChg chg="modSp mod">
        <pc:chgData name="deena clement" userId="7fc5aa5b8065f7be" providerId="LiveId" clId="{194FE58D-DD56-4468-AE13-371858FE1DB7}" dt="2024-07-27T15:26:16.473" v="310" actId="20577"/>
        <pc:sldMkLst>
          <pc:docMk/>
          <pc:sldMk cId="2721948948" sldId="262"/>
        </pc:sldMkLst>
        <pc:spChg chg="mod">
          <ac:chgData name="deena clement" userId="7fc5aa5b8065f7be" providerId="LiveId" clId="{194FE58D-DD56-4468-AE13-371858FE1DB7}" dt="2024-07-27T15:26:16.473" v="310" actId="20577"/>
          <ac:spMkLst>
            <pc:docMk/>
            <pc:sldMk cId="2721948948" sldId="262"/>
            <ac:spMk id="3" creationId="{AFB2D2D6-CB35-0CBF-1D57-0D463A3D162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7/27/2024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49970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7/27/2024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58231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7/27/2024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94598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7/27/2024</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9059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7/27/2024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84515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7/27/2024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13679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7/27/2024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21030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7/27/2024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25975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7/27/2024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85752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7/27/2024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39195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7/27/2024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00526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7/27/2024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B069-34E7-9DCC-6B0E-2ED68BB0E78E}"/>
              </a:ext>
            </a:extLst>
          </p:cNvPr>
          <p:cNvSpPr>
            <a:spLocks noGrp="1"/>
          </p:cNvSpPr>
          <p:nvPr>
            <p:ph type="ctrTitle"/>
          </p:nvPr>
        </p:nvSpPr>
        <p:spPr>
          <a:xfrm>
            <a:off x="1524000" y="403692"/>
            <a:ext cx="9144000" cy="3025308"/>
          </a:xfrm>
        </p:spPr>
        <p:txBody>
          <a:bodyPr/>
          <a:lstStyle/>
          <a:p>
            <a:r>
              <a:rPr lang="en-US" dirty="0"/>
              <a:t>Bacchus Case study</a:t>
            </a:r>
          </a:p>
        </p:txBody>
      </p:sp>
      <p:sp>
        <p:nvSpPr>
          <p:cNvPr id="3" name="Subtitle 2">
            <a:extLst>
              <a:ext uri="{FF2B5EF4-FFF2-40B4-BE49-F238E27FC236}">
                <a16:creationId xmlns:a16="http://schemas.microsoft.com/office/drawing/2014/main" id="{BFE02A52-CAE2-6EA8-9F85-A8C34B742DA0}"/>
              </a:ext>
            </a:extLst>
          </p:cNvPr>
          <p:cNvSpPr>
            <a:spLocks noGrp="1"/>
          </p:cNvSpPr>
          <p:nvPr>
            <p:ph type="subTitle" idx="1"/>
          </p:nvPr>
        </p:nvSpPr>
        <p:spPr>
          <a:xfrm>
            <a:off x="1524000" y="3626560"/>
            <a:ext cx="9144000" cy="2390781"/>
          </a:xfrm>
        </p:spPr>
        <p:txBody>
          <a:bodyPr>
            <a:normAutofit fontScale="92500" lnSpcReduction="20000"/>
          </a:bodyPr>
          <a:lstStyle/>
          <a:p>
            <a:r>
              <a:rPr lang="en-US" dirty="0"/>
              <a:t>Jonathan Davis</a:t>
            </a:r>
          </a:p>
          <a:p>
            <a:r>
              <a:rPr lang="en-US" dirty="0"/>
              <a:t>Madisyn </a:t>
            </a:r>
            <a:r>
              <a:rPr lang="en-US" dirty="0" err="1"/>
              <a:t>kovacic</a:t>
            </a:r>
            <a:endParaRPr lang="en-US" dirty="0"/>
          </a:p>
          <a:p>
            <a:r>
              <a:rPr lang="en-US" dirty="0"/>
              <a:t>Deena </a:t>
            </a:r>
            <a:r>
              <a:rPr lang="en-US" dirty="0" err="1"/>
              <a:t>linehan</a:t>
            </a:r>
            <a:endParaRPr lang="en-US" dirty="0"/>
          </a:p>
          <a:p>
            <a:r>
              <a:rPr lang="en-US" dirty="0"/>
              <a:t>Giancarlo </a:t>
            </a:r>
            <a:r>
              <a:rPr lang="en-US" dirty="0" err="1"/>
              <a:t>ruiz</a:t>
            </a:r>
            <a:endParaRPr lang="en-US" dirty="0"/>
          </a:p>
          <a:p>
            <a:r>
              <a:rPr lang="en-US" dirty="0"/>
              <a:t>Jarred santos</a:t>
            </a:r>
          </a:p>
          <a:p>
            <a:r>
              <a:rPr lang="en-US" dirty="0"/>
              <a:t>Caleb stark</a:t>
            </a:r>
          </a:p>
        </p:txBody>
      </p:sp>
    </p:spTree>
    <p:extLst>
      <p:ext uri="{BB962C8B-B14F-4D97-AF65-F5344CB8AC3E}">
        <p14:creationId xmlns:p14="http://schemas.microsoft.com/office/powerpoint/2010/main" val="523449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37554-3184-7A52-D723-31072E2D2CF9}"/>
              </a:ext>
            </a:extLst>
          </p:cNvPr>
          <p:cNvSpPr>
            <a:spLocks noGrp="1"/>
          </p:cNvSpPr>
          <p:nvPr>
            <p:ph type="title"/>
          </p:nvPr>
        </p:nvSpPr>
        <p:spPr/>
        <p:txBody>
          <a:bodyPr/>
          <a:lstStyle/>
          <a:p>
            <a:pPr algn="ctr"/>
            <a:r>
              <a:rPr lang="en-US" dirty="0"/>
              <a:t>Bacchus case study</a:t>
            </a:r>
          </a:p>
        </p:txBody>
      </p:sp>
      <p:sp>
        <p:nvSpPr>
          <p:cNvPr id="3" name="Content Placeholder 2">
            <a:extLst>
              <a:ext uri="{FF2B5EF4-FFF2-40B4-BE49-F238E27FC236}">
                <a16:creationId xmlns:a16="http://schemas.microsoft.com/office/drawing/2014/main" id="{2F007137-BE89-C32F-9625-0E712B3F5503}"/>
              </a:ext>
            </a:extLst>
          </p:cNvPr>
          <p:cNvSpPr>
            <a:spLocks noGrp="1"/>
          </p:cNvSpPr>
          <p:nvPr>
            <p:ph idx="1"/>
          </p:nvPr>
        </p:nvSpPr>
        <p:spPr/>
        <p:txBody>
          <a:bodyPr/>
          <a:lstStyle/>
          <a:p>
            <a:pPr marL="0" indent="0">
              <a:buNone/>
            </a:pPr>
            <a:r>
              <a:rPr lang="en-US" dirty="0"/>
              <a:t>Stan and Davis Bacchus inherited Bacchus Winery from their father three years ago and aim to modernize the business. They retained existing staff: Janet Collins (finance), Roz Murphy (marketing, with assistant Bob Ulrich), Henry Doyle (production manager, overseeing 20 employees), and Maria Costanza (distribution).</a:t>
            </a:r>
          </a:p>
          <a:p>
            <a:pPr marL="0" indent="0">
              <a:buNone/>
            </a:pPr>
            <a:r>
              <a:rPr lang="en-US" dirty="0"/>
              <a:t>The winery produces Merlot, Cabernet, Chablis, and Chardonnay, with supplies from three main suppliers. Stan and Davis want a more efficient inventory and ordering system, possibly online, and Maria seeks online ordering and shipment tracking for distributors.</a:t>
            </a:r>
          </a:p>
          <a:p>
            <a:pPr marL="0" indent="0">
              <a:buNone/>
            </a:pPr>
            <a:r>
              <a:rPr lang="en-US" dirty="0"/>
              <a:t>With their annual review approaching, they need to assess supplier punctuality, wine sales, distributor performance, and employee work hours over the past year.</a:t>
            </a:r>
          </a:p>
          <a:p>
            <a:endParaRPr lang="en-US" dirty="0"/>
          </a:p>
        </p:txBody>
      </p:sp>
    </p:spTree>
    <p:extLst>
      <p:ext uri="{BB962C8B-B14F-4D97-AF65-F5344CB8AC3E}">
        <p14:creationId xmlns:p14="http://schemas.microsoft.com/office/powerpoint/2010/main" val="2440137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B8BB-1C3C-89DA-3D09-A170130C6D83}"/>
              </a:ext>
            </a:extLst>
          </p:cNvPr>
          <p:cNvSpPr>
            <a:spLocks noGrp="1"/>
          </p:cNvSpPr>
          <p:nvPr>
            <p:ph type="title"/>
          </p:nvPr>
        </p:nvSpPr>
        <p:spPr/>
        <p:txBody>
          <a:bodyPr/>
          <a:lstStyle/>
          <a:p>
            <a:pPr algn="ctr"/>
            <a:r>
              <a:rPr lang="en-US" dirty="0"/>
              <a:t>Finalized </a:t>
            </a:r>
            <a:r>
              <a:rPr lang="en-US" dirty="0" err="1"/>
              <a:t>erd</a:t>
            </a:r>
            <a:endParaRPr lang="en-US" dirty="0"/>
          </a:p>
        </p:txBody>
      </p:sp>
      <p:pic>
        <p:nvPicPr>
          <p:cNvPr id="5" name="Content Placeholder 4" descr="A diagram of a company&#10;&#10;Description automatically generated with medium confidence">
            <a:extLst>
              <a:ext uri="{FF2B5EF4-FFF2-40B4-BE49-F238E27FC236}">
                <a16:creationId xmlns:a16="http://schemas.microsoft.com/office/drawing/2014/main" id="{516B31E8-40EF-5E82-9089-390903B2F5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9929" y="1518161"/>
            <a:ext cx="9152141" cy="4509013"/>
          </a:xfrm>
        </p:spPr>
      </p:pic>
    </p:spTree>
    <p:extLst>
      <p:ext uri="{BB962C8B-B14F-4D97-AF65-F5344CB8AC3E}">
        <p14:creationId xmlns:p14="http://schemas.microsoft.com/office/powerpoint/2010/main" val="1745599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CED9-204B-A49E-305A-181A5009CEEC}"/>
              </a:ext>
            </a:extLst>
          </p:cNvPr>
          <p:cNvSpPr>
            <a:spLocks noGrp="1"/>
          </p:cNvSpPr>
          <p:nvPr>
            <p:ph type="title"/>
          </p:nvPr>
        </p:nvSpPr>
        <p:spPr>
          <a:xfrm>
            <a:off x="6324963" y="1398966"/>
            <a:ext cx="3932237" cy="1600200"/>
          </a:xfrm>
        </p:spPr>
        <p:txBody>
          <a:bodyPr/>
          <a:lstStyle/>
          <a:p>
            <a:pPr algn="ctr"/>
            <a:r>
              <a:rPr lang="en-US" dirty="0"/>
              <a:t>Supplier delivery performance</a:t>
            </a:r>
          </a:p>
        </p:txBody>
      </p:sp>
      <p:sp>
        <p:nvSpPr>
          <p:cNvPr id="4" name="Text Placeholder 3">
            <a:extLst>
              <a:ext uri="{FF2B5EF4-FFF2-40B4-BE49-F238E27FC236}">
                <a16:creationId xmlns:a16="http://schemas.microsoft.com/office/drawing/2014/main" id="{F6AD92DD-0337-73AE-5AC8-7E91985B14B1}"/>
              </a:ext>
            </a:extLst>
          </p:cNvPr>
          <p:cNvSpPr>
            <a:spLocks noGrp="1"/>
          </p:cNvSpPr>
          <p:nvPr>
            <p:ph type="body" sz="half" idx="2"/>
          </p:nvPr>
        </p:nvSpPr>
        <p:spPr>
          <a:xfrm>
            <a:off x="839788" y="1523204"/>
            <a:ext cx="3932237" cy="4258164"/>
          </a:xfrm>
        </p:spPr>
        <p:txBody>
          <a:bodyPr>
            <a:normAutofit fontScale="92500" lnSpcReduction="20000"/>
          </a:bodyPr>
          <a:lstStyle/>
          <a:p>
            <a:r>
              <a:rPr lang="en-US" sz="2800" dirty="0"/>
              <a:t>This report displays supplier delivery performance by showing order dates and average delivery time per point of contact. This system allows both vendors and suppliers to track processes as desired by Maria. It also facilitates creating a yearly snapshot, providing Stan and Davis with their desired information to easily flag orders that are taking longer.</a:t>
            </a:r>
            <a:endParaRPr lang="en-US" sz="2400" dirty="0"/>
          </a:p>
        </p:txBody>
      </p:sp>
      <p:pic>
        <p:nvPicPr>
          <p:cNvPr id="14" name="Content Placeholder 13" descr="A black screen with white text&#10;&#10;Description automatically generated">
            <a:extLst>
              <a:ext uri="{FF2B5EF4-FFF2-40B4-BE49-F238E27FC236}">
                <a16:creationId xmlns:a16="http://schemas.microsoft.com/office/drawing/2014/main" id="{C5AE02B0-5425-DED5-86C4-3A8AEAE393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9977" y="3255928"/>
            <a:ext cx="5222208" cy="2078865"/>
          </a:xfrm>
        </p:spPr>
      </p:pic>
    </p:spTree>
    <p:extLst>
      <p:ext uri="{BB962C8B-B14F-4D97-AF65-F5344CB8AC3E}">
        <p14:creationId xmlns:p14="http://schemas.microsoft.com/office/powerpoint/2010/main" val="365051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CED9-204B-A49E-305A-181A5009CEEC}"/>
              </a:ext>
            </a:extLst>
          </p:cNvPr>
          <p:cNvSpPr>
            <a:spLocks noGrp="1"/>
          </p:cNvSpPr>
          <p:nvPr>
            <p:ph type="title"/>
          </p:nvPr>
        </p:nvSpPr>
        <p:spPr>
          <a:xfrm>
            <a:off x="6324963" y="1398966"/>
            <a:ext cx="3932237" cy="1600200"/>
          </a:xfrm>
        </p:spPr>
        <p:txBody>
          <a:bodyPr/>
          <a:lstStyle/>
          <a:p>
            <a:pPr algn="ctr"/>
            <a:r>
              <a:rPr lang="en-US" dirty="0"/>
              <a:t>Wine distribution and sales</a:t>
            </a:r>
          </a:p>
        </p:txBody>
      </p:sp>
      <p:sp>
        <p:nvSpPr>
          <p:cNvPr id="4" name="Text Placeholder 3">
            <a:extLst>
              <a:ext uri="{FF2B5EF4-FFF2-40B4-BE49-F238E27FC236}">
                <a16:creationId xmlns:a16="http://schemas.microsoft.com/office/drawing/2014/main" id="{F6AD92DD-0337-73AE-5AC8-7E91985B14B1}"/>
              </a:ext>
            </a:extLst>
          </p:cNvPr>
          <p:cNvSpPr>
            <a:spLocks noGrp="1"/>
          </p:cNvSpPr>
          <p:nvPr>
            <p:ph type="body" sz="half" idx="2"/>
          </p:nvPr>
        </p:nvSpPr>
        <p:spPr>
          <a:xfrm>
            <a:off x="839788" y="993059"/>
            <a:ext cx="3932237" cy="4945626"/>
          </a:xfrm>
        </p:spPr>
        <p:txBody>
          <a:bodyPr>
            <a:normAutofit fontScale="92500" lnSpcReduction="20000"/>
          </a:bodyPr>
          <a:lstStyle/>
          <a:p>
            <a:r>
              <a:rPr lang="en-US" sz="2800" dirty="0"/>
              <a:t>In addition to Report One, Report Two enables easy tracking by product, sales platform, status, and sales/orders. This provides Bacchus Winery with a detailed tracking source, showing where sales are most likely, which wines are selling best, and allowing in-house tracking of distribution status. This supports Stan and Davis's goal for a comprehensive yearly snapshot.</a:t>
            </a:r>
            <a:endParaRPr lang="en-US" sz="2400" dirty="0"/>
          </a:p>
        </p:txBody>
      </p:sp>
      <p:pic>
        <p:nvPicPr>
          <p:cNvPr id="7" name="Content Placeholder 6" descr="A screen shot of a black screen&#10;&#10;Description automatically generated">
            <a:extLst>
              <a:ext uri="{FF2B5EF4-FFF2-40B4-BE49-F238E27FC236}">
                <a16:creationId xmlns:a16="http://schemas.microsoft.com/office/drawing/2014/main" id="{BF53891F-99BB-7E79-52F0-507A61A16C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6845" y="3186779"/>
            <a:ext cx="5453448" cy="1965324"/>
          </a:xfrm>
        </p:spPr>
      </p:pic>
    </p:spTree>
    <p:extLst>
      <p:ext uri="{BB962C8B-B14F-4D97-AF65-F5344CB8AC3E}">
        <p14:creationId xmlns:p14="http://schemas.microsoft.com/office/powerpoint/2010/main" val="3462691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CED9-204B-A49E-305A-181A5009CEEC}"/>
              </a:ext>
            </a:extLst>
          </p:cNvPr>
          <p:cNvSpPr>
            <a:spLocks noGrp="1"/>
          </p:cNvSpPr>
          <p:nvPr>
            <p:ph type="title"/>
          </p:nvPr>
        </p:nvSpPr>
        <p:spPr>
          <a:xfrm>
            <a:off x="6598137" y="644818"/>
            <a:ext cx="3932237" cy="1600200"/>
          </a:xfrm>
        </p:spPr>
        <p:txBody>
          <a:bodyPr/>
          <a:lstStyle/>
          <a:p>
            <a:pPr algn="ctr"/>
            <a:r>
              <a:rPr lang="en-US" dirty="0"/>
              <a:t>Employee hours summary and analysis</a:t>
            </a:r>
          </a:p>
        </p:txBody>
      </p:sp>
      <p:sp>
        <p:nvSpPr>
          <p:cNvPr id="4" name="Text Placeholder 3">
            <a:extLst>
              <a:ext uri="{FF2B5EF4-FFF2-40B4-BE49-F238E27FC236}">
                <a16:creationId xmlns:a16="http://schemas.microsoft.com/office/drawing/2014/main" id="{F6AD92DD-0337-73AE-5AC8-7E91985B14B1}"/>
              </a:ext>
            </a:extLst>
          </p:cNvPr>
          <p:cNvSpPr>
            <a:spLocks noGrp="1"/>
          </p:cNvSpPr>
          <p:nvPr>
            <p:ph type="body" sz="half" idx="2"/>
          </p:nvPr>
        </p:nvSpPr>
        <p:spPr>
          <a:xfrm>
            <a:off x="839788" y="1523205"/>
            <a:ext cx="3932237" cy="4415479"/>
          </a:xfrm>
        </p:spPr>
        <p:txBody>
          <a:bodyPr>
            <a:normAutofit lnSpcReduction="10000"/>
          </a:bodyPr>
          <a:lstStyle/>
          <a:p>
            <a:r>
              <a:rPr lang="en-US" sz="2800" dirty="0"/>
              <a:t>Report Three enhances the information available to Stan and Davis for their yearly snapshot by enabling tracking of employee hours. By breaking down employee hour statistics, they can identify full-time and part-time work patterns, providing insights for future improvements.</a:t>
            </a:r>
            <a:endParaRPr lang="en-US" sz="2400" dirty="0"/>
          </a:p>
        </p:txBody>
      </p:sp>
      <p:pic>
        <p:nvPicPr>
          <p:cNvPr id="8" name="Content Placeholder 7" descr="A screenshot of a computer&#10;&#10;Description automatically generated">
            <a:extLst>
              <a:ext uri="{FF2B5EF4-FFF2-40B4-BE49-F238E27FC236}">
                <a16:creationId xmlns:a16="http://schemas.microsoft.com/office/drawing/2014/main" id="{BCB2718C-DE98-9EDF-ED5B-9007A8FFCD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68490" y="2326440"/>
            <a:ext cx="3991532" cy="3886742"/>
          </a:xfrm>
        </p:spPr>
      </p:pic>
    </p:spTree>
    <p:extLst>
      <p:ext uri="{BB962C8B-B14F-4D97-AF65-F5344CB8AC3E}">
        <p14:creationId xmlns:p14="http://schemas.microsoft.com/office/powerpoint/2010/main" val="2611811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59A4C-3535-0FB9-E8A7-84BBFCBE40DD}"/>
              </a:ext>
            </a:extLst>
          </p:cNvPr>
          <p:cNvSpPr>
            <a:spLocks noGrp="1"/>
          </p:cNvSpPr>
          <p:nvPr>
            <p:ph type="title"/>
          </p:nvPr>
        </p:nvSpPr>
        <p:spPr/>
        <p:txBody>
          <a:bodyPr/>
          <a:lstStyle/>
          <a:p>
            <a:pPr algn="ctr"/>
            <a:r>
              <a:rPr lang="en-US" dirty="0"/>
              <a:t>assumptions</a:t>
            </a:r>
          </a:p>
        </p:txBody>
      </p:sp>
      <p:sp>
        <p:nvSpPr>
          <p:cNvPr id="3" name="Content Placeholder 2">
            <a:extLst>
              <a:ext uri="{FF2B5EF4-FFF2-40B4-BE49-F238E27FC236}">
                <a16:creationId xmlns:a16="http://schemas.microsoft.com/office/drawing/2014/main" id="{AFB2D2D6-CB35-0CBF-1D57-0D463A3D162A}"/>
              </a:ext>
            </a:extLst>
          </p:cNvPr>
          <p:cNvSpPr>
            <a:spLocks noGrp="1"/>
          </p:cNvSpPr>
          <p:nvPr>
            <p:ph idx="1"/>
          </p:nvPr>
        </p:nvSpPr>
        <p:spPr>
          <a:xfrm>
            <a:off x="1068805" y="1915557"/>
            <a:ext cx="10054389" cy="4118421"/>
          </a:xfrm>
        </p:spPr>
        <p:txBody>
          <a:bodyPr/>
          <a:lstStyle/>
          <a:p>
            <a:pPr marL="0" indent="0">
              <a:buNone/>
            </a:pPr>
            <a:r>
              <a:rPr lang="en-US" dirty="0"/>
              <a:t>Stand and Davis seek an automated, internet-based system for efficient inventory tracking and ordering.</a:t>
            </a:r>
          </a:p>
          <a:p>
            <a:pPr marL="0" indent="0">
              <a:buNone/>
            </a:pPr>
            <a:r>
              <a:rPr lang="en-US" dirty="0"/>
              <a:t>All employees’ hours are to be tracked regularly to allow for a Stan and Davis to easily track in their yearly snapshot.</a:t>
            </a:r>
          </a:p>
          <a:p>
            <a:pPr marL="0" indent="0">
              <a:buNone/>
            </a:pPr>
            <a:r>
              <a:rPr lang="en-US" dirty="0"/>
              <a:t>Shipment date, expected arrival date, and actual arrival date are tracked, with any discrepancies between the actual and expected arrival dates flagged for review.</a:t>
            </a:r>
          </a:p>
          <a:p>
            <a:pPr marL="0" indent="0">
              <a:buNone/>
            </a:pPr>
            <a:r>
              <a:rPr lang="en-US" dirty="0"/>
              <a:t>Stan and Davis need a system that consolidates data and generates detailed reports to facilitate business decision-making.</a:t>
            </a:r>
          </a:p>
          <a:p>
            <a:pPr marL="0" indent="0">
              <a:buNone/>
            </a:pPr>
            <a:r>
              <a:rPr lang="en-US" dirty="0"/>
              <a:t>Each wine utilizes a single distribution vendor and method.</a:t>
            </a:r>
          </a:p>
          <a:p>
            <a:pPr marL="0" indent="0">
              <a:buNone/>
            </a:pPr>
            <a:endParaRPr lang="en-US" dirty="0"/>
          </a:p>
        </p:txBody>
      </p:sp>
    </p:spTree>
    <p:extLst>
      <p:ext uri="{BB962C8B-B14F-4D97-AF65-F5344CB8AC3E}">
        <p14:creationId xmlns:p14="http://schemas.microsoft.com/office/powerpoint/2010/main" val="2721948948"/>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4877760137424FADE4FD6FBD00A1C4" ma:contentTypeVersion="9" ma:contentTypeDescription="Create a new document." ma:contentTypeScope="" ma:versionID="b76b18ee2b30bbf58b40ca980de4d2d8">
  <xsd:schema xmlns:xsd="http://www.w3.org/2001/XMLSchema" xmlns:xs="http://www.w3.org/2001/XMLSchema" xmlns:p="http://schemas.microsoft.com/office/2006/metadata/properties" xmlns:ns3="add6e29d-b04a-4361-88f1-7a981c992660" xmlns:ns4="e415b014-c428-465b-bfca-ede927501e3f" targetNamespace="http://schemas.microsoft.com/office/2006/metadata/properties" ma:root="true" ma:fieldsID="ba654f114e3851c260f66f68c718f324" ns3:_="" ns4:_="">
    <xsd:import namespace="add6e29d-b04a-4361-88f1-7a981c992660"/>
    <xsd:import namespace="e415b014-c428-465b-bfca-ede927501e3f"/>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element ref="ns3:MediaServiceDateTake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d6e29d-b04a-4361-88f1-7a981c9926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415b014-c428-465b-bfca-ede927501e3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add6e29d-b04a-4361-88f1-7a981c992660" xsi:nil="true"/>
  </documentManagement>
</p:properties>
</file>

<file path=customXml/itemProps1.xml><?xml version="1.0" encoding="utf-8"?>
<ds:datastoreItem xmlns:ds="http://schemas.openxmlformats.org/officeDocument/2006/customXml" ds:itemID="{727E9B01-7B4E-4ADA-8024-CB283425EF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d6e29d-b04a-4361-88f1-7a981c992660"/>
    <ds:schemaRef ds:uri="e415b014-c428-465b-bfca-ede927501e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DB5567-97F4-4E74-B0A1-AE0C8CB3CD7F}">
  <ds:schemaRefs>
    <ds:schemaRef ds:uri="http://schemas.microsoft.com/sharepoint/v3/contenttype/forms"/>
  </ds:schemaRefs>
</ds:datastoreItem>
</file>

<file path=customXml/itemProps3.xml><?xml version="1.0" encoding="utf-8"?>
<ds:datastoreItem xmlns:ds="http://schemas.openxmlformats.org/officeDocument/2006/customXml" ds:itemID="{57451AA5-8A16-444F-9CA5-E167E74CFAC2}">
  <ds:schemaRefs>
    <ds:schemaRef ds:uri="add6e29d-b04a-4361-88f1-7a981c992660"/>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e415b014-c428-465b-bfca-ede927501e3f"/>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Angle lines</Template>
  <TotalTime>142</TotalTime>
  <Words>427</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Univers Condensed Light</vt:lpstr>
      <vt:lpstr>Walbaum Display Light</vt:lpstr>
      <vt:lpstr>AngleLinesVTI</vt:lpstr>
      <vt:lpstr>Bacchus Case study</vt:lpstr>
      <vt:lpstr>Bacchus case study</vt:lpstr>
      <vt:lpstr>Finalized erd</vt:lpstr>
      <vt:lpstr>Supplier delivery performance</vt:lpstr>
      <vt:lpstr>Wine distribution and sales</vt:lpstr>
      <vt:lpstr>Employee hours summary and analysis</vt:lpstr>
      <vt:lpstr>assumptions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Deena Linehan</dc:creator>
  <cp:lastModifiedBy>deena clement</cp:lastModifiedBy>
  <cp:revision>1</cp:revision>
  <dcterms:created xsi:type="dcterms:W3CDTF">2024-07-20T13:58:50Z</dcterms:created>
  <dcterms:modified xsi:type="dcterms:W3CDTF">2024-07-27T15:26:20Z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0x010100A84877760137424FADE4FD6FBD00A1C4</vt:lpwstr>
  </property>
</Properties>
</file>