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7" r:id="rId1"/>
  </p:sldMasterIdLst>
  <p:notesMasterIdLst>
    <p:notesMasterId r:id="rId13"/>
  </p:notesMasterIdLst>
  <p:sldIdLst>
    <p:sldId id="256" r:id="rId2"/>
    <p:sldId id="257" r:id="rId3"/>
    <p:sldId id="259" r:id="rId4"/>
    <p:sldId id="258" r:id="rId5"/>
    <p:sldId id="260" r:id="rId6"/>
    <p:sldId id="263" r:id="rId7"/>
    <p:sldId id="262" r:id="rId8"/>
    <p:sldId id="264"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4DEEB2-1BC7-4FB2-94EB-E531099C691B}">
          <p14:sldIdLst>
            <p14:sldId id="256"/>
            <p14:sldId id="257"/>
            <p14:sldId id="259"/>
            <p14:sldId id="258"/>
            <p14:sldId id="260"/>
            <p14:sldId id="263"/>
            <p14:sldId id="262"/>
            <p14:sldId id="264"/>
            <p14:sldId id="266"/>
            <p14:sldId id="267"/>
            <p14:sldId id="26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B80E51-EE1B-9A28-96D1-46ED7A0BB085}" name="divya tiwari" initials="dt" userId="db3840c3fdd525d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61857-E716-45DA-AB0E-F9DB028FCB12}" v="39" dt="2023-11-09T07:30:02.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39639-5E46-3945-87F9-80A773C875A1}"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1196A-50D7-8149-9CA3-875D5F6EBF10}" type="slidenum">
              <a:rPr lang="en-US" smtClean="0"/>
              <a:t>‹#›</a:t>
            </a:fld>
            <a:endParaRPr lang="en-US"/>
          </a:p>
        </p:txBody>
      </p:sp>
    </p:spTree>
    <p:extLst>
      <p:ext uri="{BB962C8B-B14F-4D97-AF65-F5344CB8AC3E}">
        <p14:creationId xmlns:p14="http://schemas.microsoft.com/office/powerpoint/2010/main" val="342739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err="1"/>
              <a:t>Rhifdf</a:t>
            </a:r>
            <a:r>
              <a:rPr lang="en-IN"/>
              <a:t> look</a:t>
            </a:r>
          </a:p>
          <a:p>
            <a:endParaRPr lang="en-US"/>
          </a:p>
        </p:txBody>
      </p:sp>
      <p:sp>
        <p:nvSpPr>
          <p:cNvPr id="4" name="Slide Number Placeholder 3"/>
          <p:cNvSpPr>
            <a:spLocks noGrp="1"/>
          </p:cNvSpPr>
          <p:nvPr>
            <p:ph type="sldNum" sz="quarter" idx="5"/>
          </p:nvPr>
        </p:nvSpPr>
        <p:spPr/>
        <p:txBody>
          <a:bodyPr/>
          <a:lstStyle/>
          <a:p>
            <a:fld id="{CFD1196A-50D7-8149-9CA3-875D5F6EBF10}" type="slidenum">
              <a:rPr lang="en-US" smtClean="0"/>
              <a:t>2</a:t>
            </a:fld>
            <a:endParaRPr lang="en-US"/>
          </a:p>
        </p:txBody>
      </p:sp>
    </p:spTree>
    <p:extLst>
      <p:ext uri="{BB962C8B-B14F-4D97-AF65-F5344CB8AC3E}">
        <p14:creationId xmlns:p14="http://schemas.microsoft.com/office/powerpoint/2010/main" val="142190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November 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2762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November 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701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November 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07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November 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8572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November 8,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9490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November 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670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November 8,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4102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November 8,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2398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November 8,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3136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November 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350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November 8,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7364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November 8,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3579125509"/>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0" r:id="rId6"/>
    <p:sldLayoutId id="2147483806" r:id="rId7"/>
    <p:sldLayoutId id="2147483807" r:id="rId8"/>
    <p:sldLayoutId id="2147483808" r:id="rId9"/>
    <p:sldLayoutId id="2147483809" r:id="rId10"/>
    <p:sldLayoutId id="214748381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5D6A032-F742-47E1-82F2-1EC629434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9AF7C97-BADA-4A0C-82CB-5BB641BAB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D9C6F9B-2CB0-4FD8-8F6E-C04D4CE09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60324" cy="6434340"/>
          </a:xfrm>
          <a:custGeom>
            <a:avLst/>
            <a:gdLst>
              <a:gd name="connsiteX0" fmla="*/ 0 w 7760324"/>
              <a:gd name="connsiteY0" fmla="*/ 0 h 6434340"/>
              <a:gd name="connsiteX1" fmla="*/ 7193558 w 7760324"/>
              <a:gd name="connsiteY1" fmla="*/ 0 h 6434340"/>
              <a:gd name="connsiteX2" fmla="*/ 7270378 w 7760324"/>
              <a:gd name="connsiteY2" fmla="*/ 141666 h 6434340"/>
              <a:gd name="connsiteX3" fmla="*/ 7477890 w 7760324"/>
              <a:gd name="connsiteY3" fmla="*/ 744772 h 6434340"/>
              <a:gd name="connsiteX4" fmla="*/ 7459137 w 7760324"/>
              <a:gd name="connsiteY4" fmla="*/ 3396664 h 6434340"/>
              <a:gd name="connsiteX5" fmla="*/ 5749038 w 7760324"/>
              <a:gd name="connsiteY5" fmla="*/ 5643529 h 6434340"/>
              <a:gd name="connsiteX6" fmla="*/ 5004621 w 7760324"/>
              <a:gd name="connsiteY6" fmla="*/ 6096153 h 6434340"/>
              <a:gd name="connsiteX7" fmla="*/ 3484742 w 7760324"/>
              <a:gd name="connsiteY7" fmla="*/ 6399972 h 6434340"/>
              <a:gd name="connsiteX8" fmla="*/ 1300034 w 7760324"/>
              <a:gd name="connsiteY8" fmla="*/ 5884178 h 6434340"/>
              <a:gd name="connsiteX9" fmla="*/ 248715 w 7760324"/>
              <a:gd name="connsiteY9" fmla="*/ 5048740 h 6434340"/>
              <a:gd name="connsiteX10" fmla="*/ 0 w 7760324"/>
              <a:gd name="connsiteY10" fmla="*/ 4799696 h 6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24" h="6434340">
                <a:moveTo>
                  <a:pt x="0" y="0"/>
                </a:moveTo>
                <a:lnTo>
                  <a:pt x="7193558" y="0"/>
                </a:lnTo>
                <a:lnTo>
                  <a:pt x="7270378" y="141666"/>
                </a:lnTo>
                <a:cubicBezTo>
                  <a:pt x="7374759" y="354823"/>
                  <a:pt x="7479140" y="567979"/>
                  <a:pt x="7477890" y="744772"/>
                </a:cubicBezTo>
                <a:cubicBezTo>
                  <a:pt x="7860620" y="1526346"/>
                  <a:pt x="7854369" y="2410310"/>
                  <a:pt x="7459137" y="3396664"/>
                </a:cubicBezTo>
                <a:cubicBezTo>
                  <a:pt x="7063906" y="4383018"/>
                  <a:pt x="6458662" y="5119852"/>
                  <a:pt x="5749038" y="5643529"/>
                </a:cubicBezTo>
                <a:cubicBezTo>
                  <a:pt x="5571320" y="5818646"/>
                  <a:pt x="5358807" y="5922711"/>
                  <a:pt x="5004621" y="6096153"/>
                </a:cubicBezTo>
                <a:cubicBezTo>
                  <a:pt x="4508758" y="6338972"/>
                  <a:pt x="3978103" y="6510739"/>
                  <a:pt x="3484742" y="6399972"/>
                </a:cubicBezTo>
                <a:cubicBezTo>
                  <a:pt x="2955337" y="6394946"/>
                  <a:pt x="2250713" y="6211452"/>
                  <a:pt x="1300034" y="5884178"/>
                </a:cubicBezTo>
                <a:cubicBezTo>
                  <a:pt x="904856" y="5615219"/>
                  <a:pt x="554416" y="5336740"/>
                  <a:pt x="248715" y="5048740"/>
                </a:cubicBezTo>
                <a:lnTo>
                  <a:pt x="0" y="4799696"/>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20000" y="720000"/>
            <a:ext cx="5015638" cy="3136192"/>
          </a:xfrm>
        </p:spPr>
        <p:txBody>
          <a:bodyPr anchor="ctr">
            <a:normAutofit/>
          </a:bodyPr>
          <a:lstStyle/>
          <a:p>
            <a:r>
              <a:rPr lang="en-US" sz="4800"/>
              <a:t>MY SQL PRESENTATION</a:t>
            </a:r>
          </a:p>
        </p:txBody>
      </p:sp>
      <p:grpSp>
        <p:nvGrpSpPr>
          <p:cNvPr id="30" name="Group 29">
            <a:extLst>
              <a:ext uri="{FF2B5EF4-FFF2-40B4-BE49-F238E27FC236}">
                <a16:creationId xmlns:a16="http://schemas.microsoft.com/office/drawing/2014/main" id="{58CE1DD1-65E2-46E3-8E5D-3D9551ADC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063" y="1460855"/>
            <a:ext cx="4904299" cy="5511445"/>
            <a:chOff x="6435063" y="1460855"/>
            <a:chExt cx="4904299" cy="5511445"/>
          </a:xfrm>
        </p:grpSpPr>
        <p:sp>
          <p:nvSpPr>
            <p:cNvPr id="31" name="Freeform 79">
              <a:extLst>
                <a:ext uri="{FF2B5EF4-FFF2-40B4-BE49-F238E27FC236}">
                  <a16:creationId xmlns:a16="http://schemas.microsoft.com/office/drawing/2014/main" id="{BA46EBEE-EDAC-420B-8980-1CC96D332A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671651" y="5894855"/>
              <a:ext cx="667711" cy="1077445"/>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80">
              <a:extLst>
                <a:ext uri="{FF2B5EF4-FFF2-40B4-BE49-F238E27FC236}">
                  <a16:creationId xmlns:a16="http://schemas.microsoft.com/office/drawing/2014/main" id="{77940BD3-2762-48F7-9EED-0890C00B1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35063" y="3856192"/>
              <a:ext cx="895341" cy="460318"/>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2">
              <a:extLst>
                <a:ext uri="{FF2B5EF4-FFF2-40B4-BE49-F238E27FC236}">
                  <a16:creationId xmlns:a16="http://schemas.microsoft.com/office/drawing/2014/main" id="{9A8D39D2-38DC-4485-99D4-ED78E3436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55114" y="1460855"/>
              <a:ext cx="500784" cy="910515"/>
            </a:xfrm>
            <a:custGeom>
              <a:avLst/>
              <a:gdLst>
                <a:gd name="T0" fmla="*/ 3 w 37"/>
                <a:gd name="T1" fmla="*/ 28 h 67"/>
                <a:gd name="T2" fmla="*/ 4 w 37"/>
                <a:gd name="T3" fmla="*/ 19 h 67"/>
                <a:gd name="T4" fmla="*/ 5 w 37"/>
                <a:gd name="T5" fmla="*/ 12 h 67"/>
                <a:gd name="T6" fmla="*/ 13 w 37"/>
                <a:gd name="T7" fmla="*/ 1 h 67"/>
                <a:gd name="T8" fmla="*/ 25 w 37"/>
                <a:gd name="T9" fmla="*/ 1 h 67"/>
                <a:gd name="T10" fmla="*/ 35 w 37"/>
                <a:gd name="T11" fmla="*/ 7 h 67"/>
                <a:gd name="T12" fmla="*/ 33 w 37"/>
                <a:gd name="T13" fmla="*/ 47 h 67"/>
                <a:gd name="T14" fmla="*/ 24 w 37"/>
                <a:gd name="T15" fmla="*/ 65 h 67"/>
                <a:gd name="T16" fmla="*/ 13 w 37"/>
                <a:gd name="T17" fmla="*/ 66 h 67"/>
                <a:gd name="T18" fmla="*/ 2 w 37"/>
                <a:gd name="T19" fmla="*/ 60 h 67"/>
                <a:gd name="T20" fmla="*/ 1 w 37"/>
                <a:gd name="T21" fmla="*/ 48 h 67"/>
                <a:gd name="T22" fmla="*/ 3 w 37"/>
                <a:gd name="T2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7">
                  <a:moveTo>
                    <a:pt x="3" y="28"/>
                  </a:moveTo>
                  <a:cubicBezTo>
                    <a:pt x="3" y="25"/>
                    <a:pt x="4" y="20"/>
                    <a:pt x="4" y="19"/>
                  </a:cubicBezTo>
                  <a:cubicBezTo>
                    <a:pt x="5" y="12"/>
                    <a:pt x="5" y="12"/>
                    <a:pt x="5" y="12"/>
                  </a:cubicBezTo>
                  <a:cubicBezTo>
                    <a:pt x="7" y="6"/>
                    <a:pt x="10" y="3"/>
                    <a:pt x="13" y="1"/>
                  </a:cubicBezTo>
                  <a:cubicBezTo>
                    <a:pt x="16" y="0"/>
                    <a:pt x="20" y="0"/>
                    <a:pt x="25" y="1"/>
                  </a:cubicBezTo>
                  <a:cubicBezTo>
                    <a:pt x="30" y="2"/>
                    <a:pt x="34" y="4"/>
                    <a:pt x="35" y="7"/>
                  </a:cubicBezTo>
                  <a:cubicBezTo>
                    <a:pt x="37" y="11"/>
                    <a:pt x="33" y="43"/>
                    <a:pt x="33" y="47"/>
                  </a:cubicBezTo>
                  <a:cubicBezTo>
                    <a:pt x="32" y="57"/>
                    <a:pt x="30" y="63"/>
                    <a:pt x="24" y="65"/>
                  </a:cubicBezTo>
                  <a:cubicBezTo>
                    <a:pt x="21" y="67"/>
                    <a:pt x="17" y="67"/>
                    <a:pt x="13" y="66"/>
                  </a:cubicBezTo>
                  <a:cubicBezTo>
                    <a:pt x="8" y="66"/>
                    <a:pt x="4" y="64"/>
                    <a:pt x="2" y="60"/>
                  </a:cubicBezTo>
                  <a:cubicBezTo>
                    <a:pt x="1" y="57"/>
                    <a:pt x="0" y="53"/>
                    <a:pt x="1" y="48"/>
                  </a:cubicBezTo>
                  <a:cubicBezTo>
                    <a:pt x="1" y="48"/>
                    <a:pt x="3" y="30"/>
                    <a:pt x="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3">
              <a:extLst>
                <a:ext uri="{FF2B5EF4-FFF2-40B4-BE49-F238E27FC236}">
                  <a16:creationId xmlns:a16="http://schemas.microsoft.com/office/drawing/2014/main" id="{6D44268A-9D5E-4A1A-B4F8-95251A18A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63820" y="1482445"/>
              <a:ext cx="515958" cy="910515"/>
            </a:xfrm>
            <a:custGeom>
              <a:avLst/>
              <a:gdLst>
                <a:gd name="T0" fmla="*/ 36 w 38"/>
                <a:gd name="T1" fmla="*/ 58 h 67"/>
                <a:gd name="T2" fmla="*/ 33 w 38"/>
                <a:gd name="T3" fmla="*/ 63 h 67"/>
                <a:gd name="T4" fmla="*/ 27 w 38"/>
                <a:gd name="T5" fmla="*/ 65 h 67"/>
                <a:gd name="T6" fmla="*/ 24 w 38"/>
                <a:gd name="T7" fmla="*/ 66 h 67"/>
                <a:gd name="T8" fmla="*/ 16 w 38"/>
                <a:gd name="T9" fmla="*/ 65 h 67"/>
                <a:gd name="T10" fmla="*/ 9 w 38"/>
                <a:gd name="T11" fmla="*/ 59 h 67"/>
                <a:gd name="T12" fmla="*/ 6 w 38"/>
                <a:gd name="T13" fmla="*/ 48 h 67"/>
                <a:gd name="T14" fmla="*/ 5 w 38"/>
                <a:gd name="T15" fmla="*/ 37 h 67"/>
                <a:gd name="T16" fmla="*/ 2 w 38"/>
                <a:gd name="T17" fmla="*/ 22 h 67"/>
                <a:gd name="T18" fmla="*/ 1 w 38"/>
                <a:gd name="T19" fmla="*/ 9 h 67"/>
                <a:gd name="T20" fmla="*/ 13 w 38"/>
                <a:gd name="T21" fmla="*/ 1 h 67"/>
                <a:gd name="T22" fmla="*/ 23 w 38"/>
                <a:gd name="T23" fmla="*/ 2 h 67"/>
                <a:gd name="T24" fmla="*/ 28 w 38"/>
                <a:gd name="T25" fmla="*/ 6 h 67"/>
                <a:gd name="T26" fmla="*/ 32 w 38"/>
                <a:gd name="T27" fmla="*/ 14 h 67"/>
                <a:gd name="T28" fmla="*/ 37 w 38"/>
                <a:gd name="T29" fmla="*/ 46 h 67"/>
                <a:gd name="T30" fmla="*/ 36 w 38"/>
                <a:gd name="T31"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67">
                  <a:moveTo>
                    <a:pt x="36" y="58"/>
                  </a:moveTo>
                  <a:cubicBezTo>
                    <a:pt x="35" y="60"/>
                    <a:pt x="34" y="62"/>
                    <a:pt x="33" y="63"/>
                  </a:cubicBezTo>
                  <a:cubicBezTo>
                    <a:pt x="31" y="64"/>
                    <a:pt x="29" y="64"/>
                    <a:pt x="27" y="65"/>
                  </a:cubicBezTo>
                  <a:cubicBezTo>
                    <a:pt x="26" y="65"/>
                    <a:pt x="25" y="66"/>
                    <a:pt x="24" y="66"/>
                  </a:cubicBezTo>
                  <a:cubicBezTo>
                    <a:pt x="21" y="67"/>
                    <a:pt x="18" y="67"/>
                    <a:pt x="16" y="65"/>
                  </a:cubicBezTo>
                  <a:cubicBezTo>
                    <a:pt x="13" y="64"/>
                    <a:pt x="11" y="62"/>
                    <a:pt x="9" y="59"/>
                  </a:cubicBezTo>
                  <a:cubicBezTo>
                    <a:pt x="7" y="56"/>
                    <a:pt x="6" y="52"/>
                    <a:pt x="6" y="48"/>
                  </a:cubicBezTo>
                  <a:cubicBezTo>
                    <a:pt x="5" y="37"/>
                    <a:pt x="5" y="37"/>
                    <a:pt x="5" y="37"/>
                  </a:cubicBezTo>
                  <a:cubicBezTo>
                    <a:pt x="2" y="22"/>
                    <a:pt x="2" y="22"/>
                    <a:pt x="2" y="22"/>
                  </a:cubicBezTo>
                  <a:cubicBezTo>
                    <a:pt x="0" y="16"/>
                    <a:pt x="0" y="12"/>
                    <a:pt x="1" y="9"/>
                  </a:cubicBezTo>
                  <a:cubicBezTo>
                    <a:pt x="3" y="5"/>
                    <a:pt x="7" y="1"/>
                    <a:pt x="13" y="1"/>
                  </a:cubicBezTo>
                  <a:cubicBezTo>
                    <a:pt x="18" y="0"/>
                    <a:pt x="21" y="2"/>
                    <a:pt x="23" y="2"/>
                  </a:cubicBezTo>
                  <a:cubicBezTo>
                    <a:pt x="25" y="3"/>
                    <a:pt x="26" y="4"/>
                    <a:pt x="28" y="6"/>
                  </a:cubicBezTo>
                  <a:cubicBezTo>
                    <a:pt x="29" y="8"/>
                    <a:pt x="30" y="10"/>
                    <a:pt x="32" y="14"/>
                  </a:cubicBezTo>
                  <a:cubicBezTo>
                    <a:pt x="33" y="18"/>
                    <a:pt x="37" y="46"/>
                    <a:pt x="37" y="46"/>
                  </a:cubicBezTo>
                  <a:cubicBezTo>
                    <a:pt x="38" y="52"/>
                    <a:pt x="37" y="56"/>
                    <a:pt x="36" y="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4">
              <a:extLst>
                <a:ext uri="{FF2B5EF4-FFF2-40B4-BE49-F238E27FC236}">
                  <a16:creationId xmlns:a16="http://schemas.microsoft.com/office/drawing/2014/main" id="{F0E273A2-7C37-438A-A4F5-7864B2DD2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85417" y="5361771"/>
              <a:ext cx="773940" cy="814407"/>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9C5A859B-CCA2-4744-9DFE-B734A9AEE4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79512" y="5973150"/>
              <a:ext cx="485608" cy="885225"/>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F941723D-F68C-46C9-9763-281E9A4D2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32755" y="2056731"/>
              <a:ext cx="748646" cy="804290"/>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3" name="Subtitle 2"/>
          <p:cNvSpPr>
            <a:spLocks noGrp="1"/>
          </p:cNvSpPr>
          <p:nvPr>
            <p:ph type="subTitle" idx="1"/>
          </p:nvPr>
        </p:nvSpPr>
        <p:spPr>
          <a:xfrm>
            <a:off x="8364537" y="2636838"/>
            <a:ext cx="3107463" cy="3132137"/>
          </a:xfrm>
        </p:spPr>
        <p:txBody>
          <a:bodyPr anchor="ctr">
            <a:normAutofit/>
          </a:bodyPr>
          <a:lstStyle/>
          <a:p>
            <a:r>
              <a:rPr lang="en-US" dirty="0">
                <a:solidFill>
                  <a:schemeClr val="tx2">
                    <a:lumMod val="90000"/>
                  </a:schemeClr>
                </a:solidFill>
              </a:rPr>
              <a:t>SQL </a:t>
            </a:r>
            <a:endParaRPr lang="en-US">
              <a:solidFill>
                <a:schemeClr val="tx2">
                  <a:lumMod val="90000"/>
                </a:schemeClr>
              </a:solidFill>
            </a:endParaRPr>
          </a:p>
          <a:p>
            <a:r>
              <a:rPr lang="en-US" dirty="0">
                <a:solidFill>
                  <a:schemeClr val="tx2">
                    <a:lumMod val="90000"/>
                  </a:schemeClr>
                </a:solidFill>
              </a:rPr>
              <a:t>Queries on</a:t>
            </a:r>
          </a:p>
          <a:p>
            <a:r>
              <a:rPr lang="en-US" dirty="0">
                <a:solidFill>
                  <a:schemeClr val="tx2">
                    <a:lumMod val="90000"/>
                  </a:schemeClr>
                </a:solidFill>
              </a:rPr>
              <a:t>"World Database"</a:t>
            </a:r>
          </a:p>
        </p:txBody>
      </p:sp>
    </p:spTree>
    <p:extLst>
      <p:ext uri="{BB962C8B-B14F-4D97-AF65-F5344CB8AC3E}">
        <p14:creationId xmlns:p14="http://schemas.microsoft.com/office/powerpoint/2010/main" val="16271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E9B9-4DEF-D58F-8B6F-6A29AC432143}"/>
              </a:ext>
            </a:extLst>
          </p:cNvPr>
          <p:cNvSpPr>
            <a:spLocks noGrp="1"/>
          </p:cNvSpPr>
          <p:nvPr>
            <p:ph type="title"/>
          </p:nvPr>
        </p:nvSpPr>
        <p:spPr>
          <a:xfrm>
            <a:off x="734377" y="302898"/>
            <a:ext cx="10728322" cy="1477328"/>
          </a:xfrm>
        </p:spPr>
        <p:txBody>
          <a:bodyPr>
            <a:normAutofit/>
          </a:bodyPr>
          <a:lstStyle/>
          <a:p>
            <a:r>
              <a:rPr lang="en-US" sz="2800" b="1" dirty="0">
                <a:solidFill>
                  <a:schemeClr val="bg1"/>
                </a:solidFill>
                <a:ea typeface="+mj-lt"/>
                <a:cs typeface="+mj-lt"/>
              </a:rPr>
              <a:t>Find the continent with the most land area, and list</a:t>
            </a:r>
            <a:br>
              <a:rPr lang="en-US" sz="2800" b="1" dirty="0">
                <a:solidFill>
                  <a:schemeClr val="bg1"/>
                </a:solidFill>
                <a:ea typeface="+mj-lt"/>
                <a:cs typeface="+mj-lt"/>
              </a:rPr>
            </a:br>
            <a:r>
              <a:rPr lang="en-US" sz="2800" b="1" dirty="0">
                <a:solidFill>
                  <a:schemeClr val="bg1"/>
                </a:solidFill>
                <a:ea typeface="+mj-lt"/>
                <a:cs typeface="+mj-lt"/>
              </a:rPr>
              <a:t> the countries in that continent</a:t>
            </a:r>
            <a:endParaRPr lang="en-US" sz="2800" b="1" dirty="0">
              <a:solidFill>
                <a:schemeClr val="bg1"/>
              </a:solidFill>
            </a:endParaRPr>
          </a:p>
        </p:txBody>
      </p:sp>
      <p:pic>
        <p:nvPicPr>
          <p:cNvPr id="4" name="Content Placeholder 3">
            <a:extLst>
              <a:ext uri="{FF2B5EF4-FFF2-40B4-BE49-F238E27FC236}">
                <a16:creationId xmlns:a16="http://schemas.microsoft.com/office/drawing/2014/main" id="{725B8995-6F66-31EA-DBBC-5FC2DC4D4632}"/>
              </a:ext>
            </a:extLst>
          </p:cNvPr>
          <p:cNvPicPr>
            <a:picLocks noGrp="1" noChangeAspect="1"/>
          </p:cNvPicPr>
          <p:nvPr>
            <p:ph idx="1"/>
          </p:nvPr>
        </p:nvPicPr>
        <p:blipFill rotWithShape="1">
          <a:blip r:embed="rId2"/>
          <a:srcRect l="85" b="5806"/>
          <a:stretch/>
        </p:blipFill>
        <p:spPr>
          <a:xfrm>
            <a:off x="689249" y="2052769"/>
            <a:ext cx="6683584" cy="4191097"/>
          </a:xfrm>
        </p:spPr>
      </p:pic>
      <p:sp>
        <p:nvSpPr>
          <p:cNvPr id="5" name="TextBox 4">
            <a:extLst>
              <a:ext uri="{FF2B5EF4-FFF2-40B4-BE49-F238E27FC236}">
                <a16:creationId xmlns:a16="http://schemas.microsoft.com/office/drawing/2014/main" id="{4CF4316A-FAAF-DF70-9531-31DB0C2858DF}"/>
              </a:ext>
            </a:extLst>
          </p:cNvPr>
          <p:cNvSpPr txBox="1"/>
          <p:nvPr/>
        </p:nvSpPr>
        <p:spPr>
          <a:xfrm>
            <a:off x="8117456" y="1719532"/>
            <a:ext cx="27432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Century Gothic"/>
              </a:rPr>
              <a:t>    </a:t>
            </a:r>
            <a:r>
              <a:rPr lang="en-US" b="1" u="sng" dirty="0">
                <a:solidFill>
                  <a:schemeClr val="bg1"/>
                </a:solidFill>
                <a:latin typeface="Century Gothic"/>
              </a:rPr>
              <a:t>In this SQL query :</a:t>
            </a:r>
            <a:endParaRPr lang="en-US" b="1" u="sng">
              <a:solidFill>
                <a:schemeClr val="bg1"/>
              </a:solidFill>
            </a:endParaRPr>
          </a:p>
          <a:p>
            <a:pPr marL="285750" indent="-285750" algn="ctr">
              <a:buFont typeface="Wingdings"/>
              <a:buChar char="v"/>
            </a:pPr>
            <a:endParaRPr lang="en-US" dirty="0">
              <a:solidFill>
                <a:schemeClr val="bg1"/>
              </a:solidFill>
              <a:latin typeface="Century Gothic"/>
            </a:endParaRPr>
          </a:p>
          <a:p>
            <a:pPr marL="342900" indent="-342900">
              <a:buFont typeface="Wingdings"/>
              <a:buChar char="v"/>
            </a:pPr>
            <a:r>
              <a:rPr lang="en-US" dirty="0">
                <a:latin typeface="Century Gothic"/>
              </a:rPr>
              <a:t>In "World" database a table named "country" containing columns "NAME", "POPULATION" &amp; "SURFACE AREA".</a:t>
            </a:r>
          </a:p>
          <a:p>
            <a:pPr marL="342900" indent="-342900">
              <a:buFont typeface="Wingdings"/>
              <a:buChar char="v"/>
            </a:pPr>
            <a:r>
              <a:rPr lang="en-US" dirty="0">
                <a:latin typeface="Century Gothic"/>
              </a:rPr>
              <a:t>It calculates TSA for each continent. </a:t>
            </a:r>
          </a:p>
          <a:p>
            <a:pPr marL="342900" indent="-342900">
              <a:buFont typeface="Wingdings"/>
              <a:buChar char="v"/>
            </a:pPr>
            <a:r>
              <a:rPr lang="en-US" dirty="0">
                <a:latin typeface="Century Gothic"/>
              </a:rPr>
              <a:t>Then identifies HIGHEST TSA and retrieve the country within the continent.</a:t>
            </a:r>
          </a:p>
        </p:txBody>
      </p:sp>
    </p:spTree>
    <p:extLst>
      <p:ext uri="{BB962C8B-B14F-4D97-AF65-F5344CB8AC3E}">
        <p14:creationId xmlns:p14="http://schemas.microsoft.com/office/powerpoint/2010/main" val="162834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 Card Table - Free photo on Pixabay">
            <a:extLst>
              <a:ext uri="{FF2B5EF4-FFF2-40B4-BE49-F238E27FC236}">
                <a16:creationId xmlns:a16="http://schemas.microsoft.com/office/drawing/2014/main" id="{6BE7AC9E-F4D6-0014-A453-ADFCB4943E1D}"/>
              </a:ext>
            </a:extLst>
          </p:cNvPr>
          <p:cNvPicPr>
            <a:picLocks noChangeAspect="1"/>
          </p:cNvPicPr>
          <p:nvPr/>
        </p:nvPicPr>
        <p:blipFill rotWithShape="1">
          <a:blip r:embed="rId2"/>
          <a:srcRect t="9707" b="5707"/>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 name="TextBox 3">
            <a:extLst>
              <a:ext uri="{FF2B5EF4-FFF2-40B4-BE49-F238E27FC236}">
                <a16:creationId xmlns:a16="http://schemas.microsoft.com/office/drawing/2014/main" id="{D470EC43-DE00-DEC1-73A2-CF883714F25F}"/>
              </a:ext>
            </a:extLst>
          </p:cNvPr>
          <p:cNvSpPr txBox="1"/>
          <p:nvPr/>
        </p:nvSpPr>
        <p:spPr>
          <a:xfrm>
            <a:off x="626853" y="568768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Bookman Old Style"/>
                <a:cs typeface="Segoe UI"/>
              </a:rPr>
              <a:t>Regards </a:t>
            </a:r>
            <a:r>
              <a:rPr lang="en-US" sz="2000">
                <a:latin typeface="Bookman Old Style"/>
                <a:cs typeface="Segoe UI"/>
              </a:rPr>
              <a:t>​</a:t>
            </a:r>
          </a:p>
          <a:p>
            <a:r>
              <a:rPr lang="en-US" sz="2000" b="1">
                <a:latin typeface="Bookman Old Style"/>
                <a:cs typeface="Segoe UI"/>
              </a:rPr>
              <a:t>Divya Tiwari</a:t>
            </a:r>
            <a:r>
              <a:rPr lang="en-US" sz="2000">
                <a:latin typeface="Bookman Old Style"/>
                <a:cs typeface="Segoe UI"/>
              </a:rPr>
              <a:t>​</a:t>
            </a:r>
          </a:p>
        </p:txBody>
      </p:sp>
    </p:spTree>
    <p:extLst>
      <p:ext uri="{BB962C8B-B14F-4D97-AF65-F5344CB8AC3E}">
        <p14:creationId xmlns:p14="http://schemas.microsoft.com/office/powerpoint/2010/main" val="357802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9FECA078-2596-A580-07E6-97F28260F10B}"/>
              </a:ext>
            </a:extLst>
          </p:cNvPr>
          <p:cNvSpPr>
            <a:spLocks noGrp="1"/>
          </p:cNvSpPr>
          <p:nvPr>
            <p:ph type="title"/>
          </p:nvPr>
        </p:nvSpPr>
        <p:spPr>
          <a:xfrm>
            <a:off x="648113" y="734219"/>
            <a:ext cx="5003800" cy="1477328"/>
          </a:xfrm>
        </p:spPr>
        <p:txBody>
          <a:bodyPr>
            <a:normAutofit/>
          </a:bodyPr>
          <a:lstStyle/>
          <a:p>
            <a:pPr algn="ctr"/>
            <a:r>
              <a:rPr lang="en-US" b="1" dirty="0"/>
              <a:t>List the top 10 countries by Population </a:t>
            </a:r>
          </a:p>
        </p:txBody>
      </p:sp>
      <p:pic>
        <p:nvPicPr>
          <p:cNvPr id="4" name="Content Placeholder 3">
            <a:extLst>
              <a:ext uri="{FF2B5EF4-FFF2-40B4-BE49-F238E27FC236}">
                <a16:creationId xmlns:a16="http://schemas.microsoft.com/office/drawing/2014/main" id="{DB31B9E9-C3F1-677C-A228-1D778811DB08}"/>
              </a:ext>
            </a:extLst>
          </p:cNvPr>
          <p:cNvPicPr>
            <a:picLocks noChangeAspect="1"/>
          </p:cNvPicPr>
          <p:nvPr/>
        </p:nvPicPr>
        <p:blipFill rotWithShape="1">
          <a:blip r:embed="rId3"/>
          <a:srcRect l="14066" t="11852" r="32558" b="5926"/>
          <a:stretch/>
        </p:blipFill>
        <p:spPr>
          <a:xfrm>
            <a:off x="720000" y="2976772"/>
            <a:ext cx="5015639" cy="2821296"/>
          </a:xfrm>
          <a:custGeom>
            <a:avLst/>
            <a:gdLst/>
            <a:ahLst/>
            <a:cxnLst/>
            <a:rect l="l" t="t" r="r" b="b"/>
            <a:pathLst>
              <a:path w="5015639" h="3501162">
                <a:moveTo>
                  <a:pt x="0" y="0"/>
                </a:moveTo>
                <a:lnTo>
                  <a:pt x="5015639" y="0"/>
                </a:lnTo>
                <a:lnTo>
                  <a:pt x="5015639" y="3501162"/>
                </a:lnTo>
                <a:lnTo>
                  <a:pt x="0" y="3501162"/>
                </a:lnTo>
                <a:close/>
              </a:path>
            </a:pathLst>
          </a:custGeom>
        </p:spPr>
      </p:pic>
      <p:sp>
        <p:nvSpPr>
          <p:cNvPr id="8" name="Content Placeholder 7">
            <a:extLst>
              <a:ext uri="{FF2B5EF4-FFF2-40B4-BE49-F238E27FC236}">
                <a16:creationId xmlns:a16="http://schemas.microsoft.com/office/drawing/2014/main" id="{2322C810-4EFF-ED07-0B9E-D4CD115DDCC1}"/>
              </a:ext>
            </a:extLst>
          </p:cNvPr>
          <p:cNvSpPr>
            <a:spLocks noGrp="1"/>
          </p:cNvSpPr>
          <p:nvPr>
            <p:ph idx="1"/>
          </p:nvPr>
        </p:nvSpPr>
        <p:spPr>
          <a:xfrm>
            <a:off x="6508755" y="734241"/>
            <a:ext cx="4991962" cy="5135374"/>
          </a:xfrm>
        </p:spPr>
        <p:txBody>
          <a:bodyPr vert="horz" lIns="0" tIns="0" rIns="0" bIns="0" rtlCol="0" anchor="t">
            <a:normAutofit fontScale="77500" lnSpcReduction="20000"/>
          </a:bodyPr>
          <a:lstStyle/>
          <a:p>
            <a:pPr marL="0" indent="0" algn="ctr">
              <a:buNone/>
            </a:pPr>
            <a:r>
              <a:rPr lang="en-IN" sz="2800" dirty="0">
                <a:solidFill>
                  <a:schemeClr val="bg1"/>
                </a:solidFill>
                <a:latin typeface="Century Gothic"/>
                <a:cs typeface="Browallia New"/>
              </a:rPr>
              <a:t>  </a:t>
            </a:r>
            <a:r>
              <a:rPr lang="en-IN" sz="2800" b="1" u="sng" dirty="0">
                <a:solidFill>
                  <a:schemeClr val="bg1"/>
                </a:solidFill>
                <a:latin typeface="Century Gothic"/>
                <a:cs typeface="Browallia New"/>
              </a:rPr>
              <a:t>  In This SQL query :</a:t>
            </a:r>
            <a:endParaRPr lang="en-US" b="1" u="sng">
              <a:solidFill>
                <a:schemeClr val="bg1"/>
              </a:solidFill>
            </a:endParaRPr>
          </a:p>
          <a:p>
            <a:pPr algn="ctr">
              <a:buFont typeface="Wingdings" panose="03070A02030502020204" pitchFamily="66" charset="0"/>
              <a:buChar char="v"/>
            </a:pPr>
            <a:r>
              <a:rPr lang="en-IN" sz="2800" dirty="0">
                <a:solidFill>
                  <a:schemeClr val="bg1"/>
                </a:solidFill>
                <a:latin typeface="Century Gothic"/>
                <a:cs typeface="Browallia New"/>
              </a:rPr>
              <a:t> </a:t>
            </a:r>
            <a:r>
              <a:rPr lang="en-IN" sz="2800" dirty="0">
                <a:solidFill>
                  <a:schemeClr val="tx1"/>
                </a:solidFill>
                <a:latin typeface="Century Gothic"/>
                <a:cs typeface="Browallia New"/>
              </a:rPr>
              <a:t>It selects the name and population of 10 most populous countries as mentioned in the given  database named "world".</a:t>
            </a:r>
          </a:p>
          <a:p>
            <a:pPr algn="ctr">
              <a:buFont typeface="Wingdings" panose="03070A02030502020204" pitchFamily="66" charset="0"/>
              <a:buChar char="v"/>
            </a:pPr>
            <a:r>
              <a:rPr lang="en-IN" sz="2800" dirty="0">
                <a:solidFill>
                  <a:schemeClr val="tx1"/>
                </a:solidFill>
                <a:latin typeface="Century Gothic"/>
                <a:cs typeface="Browallia New"/>
              </a:rPr>
              <a:t>Then it assumes the existence of a table named "country" containing columns "NAME" &amp; "POUPULATION".</a:t>
            </a:r>
          </a:p>
          <a:p>
            <a:pPr algn="ctr">
              <a:buFont typeface="Wingdings" panose="03070A02030502020204" pitchFamily="66" charset="0"/>
              <a:buChar char="v"/>
            </a:pPr>
            <a:r>
              <a:rPr lang="en-IN" sz="2800" dirty="0">
                <a:solidFill>
                  <a:schemeClr val="tx1"/>
                </a:solidFill>
                <a:latin typeface="Century Gothic"/>
                <a:cs typeface="Browallia New"/>
              </a:rPr>
              <a:t>The final result is ordered by </a:t>
            </a:r>
          </a:p>
          <a:p>
            <a:pPr marL="0" indent="0" algn="ctr">
              <a:buNone/>
            </a:pPr>
            <a:r>
              <a:rPr lang="en-IN" sz="2800" dirty="0">
                <a:solidFill>
                  <a:schemeClr val="tx1"/>
                </a:solidFill>
                <a:latin typeface="Century Gothic"/>
                <a:cs typeface="Browallia New"/>
              </a:rPr>
              <a:t> population in descending order with LIMIT 10.</a:t>
            </a:r>
            <a:endParaRPr lang="en-IN">
              <a:solidFill>
                <a:schemeClr val="tx1"/>
              </a:solidFill>
            </a:endParaRPr>
          </a:p>
          <a:p>
            <a:pPr>
              <a:buFont typeface="Wingdings" panose="03070A02030502020204" pitchFamily="66" charset="0"/>
              <a:buChar char="v"/>
            </a:pPr>
            <a:endParaRPr lang="en-IN" sz="2800" dirty="0">
              <a:solidFill>
                <a:schemeClr val="bg1"/>
              </a:solidFill>
              <a:latin typeface="Century Gothic"/>
              <a:cs typeface="Browallia New"/>
            </a:endParaRPr>
          </a:p>
          <a:p>
            <a:pPr>
              <a:buFont typeface="Wingdings" panose="03070A02030502020204" pitchFamily="66" charset="0"/>
              <a:buChar char="v"/>
            </a:pPr>
            <a:endParaRPr lang="en-IN" sz="2800" dirty="0">
              <a:solidFill>
                <a:schemeClr val="bg1"/>
              </a:solidFill>
              <a:latin typeface="Century Gothic"/>
              <a:cs typeface="Browallia New"/>
            </a:endParaRPr>
          </a:p>
        </p:txBody>
      </p:sp>
    </p:spTree>
    <p:extLst>
      <p:ext uri="{BB962C8B-B14F-4D97-AF65-F5344CB8AC3E}">
        <p14:creationId xmlns:p14="http://schemas.microsoft.com/office/powerpoint/2010/main" val="150352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5AE13-8451-2A7C-3700-01C61AB7C7BD}"/>
              </a:ext>
            </a:extLst>
          </p:cNvPr>
          <p:cNvSpPr>
            <a:spLocks noGrp="1"/>
          </p:cNvSpPr>
          <p:nvPr>
            <p:ph type="title"/>
          </p:nvPr>
        </p:nvSpPr>
        <p:spPr>
          <a:xfrm>
            <a:off x="6480000" y="302898"/>
            <a:ext cx="4991961" cy="1477328"/>
          </a:xfrm>
        </p:spPr>
        <p:txBody>
          <a:bodyPr wrap="square" anchor="ctr">
            <a:normAutofit/>
          </a:bodyPr>
          <a:lstStyle/>
          <a:p>
            <a:pPr algn="ctr"/>
            <a:r>
              <a:rPr lang="en-US" sz="2800" b="1" dirty="0">
                <a:solidFill>
                  <a:schemeClr val="bg1"/>
                </a:solidFill>
              </a:rPr>
              <a:t>Calculate the average life expectancy by continent</a:t>
            </a:r>
            <a:endParaRPr lang="en-US">
              <a:solidFill>
                <a:schemeClr val="bg1"/>
              </a:solidFill>
            </a:endParaRPr>
          </a:p>
        </p:txBody>
      </p:sp>
      <p:pic>
        <p:nvPicPr>
          <p:cNvPr id="4" name="Content Placeholder 3">
            <a:extLst>
              <a:ext uri="{FF2B5EF4-FFF2-40B4-BE49-F238E27FC236}">
                <a16:creationId xmlns:a16="http://schemas.microsoft.com/office/drawing/2014/main" id="{704C9325-B1E7-4255-0817-E52EA88C14AB}"/>
              </a:ext>
            </a:extLst>
          </p:cNvPr>
          <p:cNvPicPr>
            <a:picLocks noChangeAspect="1"/>
          </p:cNvPicPr>
          <p:nvPr/>
        </p:nvPicPr>
        <p:blipFill rotWithShape="1">
          <a:blip r:embed="rId2"/>
          <a:srcRect l="17355" r="34120" b="5042"/>
          <a:stretch/>
        </p:blipFill>
        <p:spPr>
          <a:xfrm>
            <a:off x="86284" y="172538"/>
            <a:ext cx="5916055" cy="6512211"/>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8" name="Content Placeholder 7">
            <a:extLst>
              <a:ext uri="{FF2B5EF4-FFF2-40B4-BE49-F238E27FC236}">
                <a16:creationId xmlns:a16="http://schemas.microsoft.com/office/drawing/2014/main" id="{8E162B3E-1BB7-9B9F-A756-208869602B5C}"/>
              </a:ext>
            </a:extLst>
          </p:cNvPr>
          <p:cNvSpPr>
            <a:spLocks noGrp="1"/>
          </p:cNvSpPr>
          <p:nvPr>
            <p:ph idx="1"/>
          </p:nvPr>
        </p:nvSpPr>
        <p:spPr>
          <a:xfrm>
            <a:off x="6480000" y="2541600"/>
            <a:ext cx="4991962" cy="3216273"/>
          </a:xfrm>
        </p:spPr>
        <p:txBody>
          <a:bodyPr vert="horz" lIns="0" tIns="0" rIns="0" bIns="0" rtlCol="0" anchor="t">
            <a:normAutofit/>
          </a:bodyPr>
          <a:lstStyle/>
          <a:p>
            <a:pPr>
              <a:buFont typeface="Wingdings" panose="03070A02030502020204" pitchFamily="66" charset="0"/>
              <a:buChar char="v"/>
            </a:pPr>
            <a:endParaRPr lang="en-US">
              <a:solidFill>
                <a:srgbClr val="FFFFFF">
                  <a:alpha val="58000"/>
                </a:srgbClr>
              </a:solidFill>
            </a:endParaRPr>
          </a:p>
          <a:p>
            <a:pPr>
              <a:buFont typeface="Wingdings" panose="03070A02030502020204" pitchFamily="66" charset="0"/>
              <a:buChar char="v"/>
            </a:pPr>
            <a:endParaRPr lang="en-US"/>
          </a:p>
        </p:txBody>
      </p:sp>
      <p:sp>
        <p:nvSpPr>
          <p:cNvPr id="3" name="TextBox 2">
            <a:extLst>
              <a:ext uri="{FF2B5EF4-FFF2-40B4-BE49-F238E27FC236}">
                <a16:creationId xmlns:a16="http://schemas.microsoft.com/office/drawing/2014/main" id="{6D639C79-C639-DF42-A3BD-01FA3E5B0DEA}"/>
              </a:ext>
            </a:extLst>
          </p:cNvPr>
          <p:cNvSpPr txBox="1"/>
          <p:nvPr/>
        </p:nvSpPr>
        <p:spPr>
          <a:xfrm>
            <a:off x="6622213" y="1949570"/>
            <a:ext cx="479916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DAE3E3"/>
                </a:solidFill>
                <a:latin typeface="Century Gothic"/>
              </a:rPr>
              <a:t>       </a:t>
            </a:r>
            <a:r>
              <a:rPr lang="en-US" sz="2000" b="1" u="sng" dirty="0">
                <a:solidFill>
                  <a:schemeClr val="bg1"/>
                </a:solidFill>
                <a:latin typeface="Century Gothic"/>
              </a:rPr>
              <a:t>In this SQL  query :</a:t>
            </a:r>
            <a:endParaRPr lang="en-US" b="1" u="sng" dirty="0">
              <a:solidFill>
                <a:schemeClr val="bg1"/>
              </a:solidFill>
            </a:endParaRPr>
          </a:p>
          <a:p>
            <a:pPr algn="ctr"/>
            <a:endParaRPr lang="en-US" sz="2000" b="1" u="sng" dirty="0">
              <a:solidFill>
                <a:schemeClr val="bg1"/>
              </a:solidFill>
              <a:latin typeface="Century Gothic"/>
            </a:endParaRPr>
          </a:p>
          <a:p>
            <a:pPr marL="457200" indent="-457200" algn="ctr">
              <a:buFont typeface="Wingdings"/>
              <a:buChar char="v"/>
            </a:pPr>
            <a:r>
              <a:rPr lang="en-US" sz="2000" dirty="0">
                <a:solidFill>
                  <a:schemeClr val="bg1"/>
                </a:solidFill>
                <a:latin typeface="Century Gothic"/>
              </a:rPr>
              <a:t> </a:t>
            </a:r>
            <a:r>
              <a:rPr lang="en-US" sz="2000" dirty="0">
                <a:latin typeface="Century Gothic"/>
              </a:rPr>
              <a:t>It selects the average life expectancy of countries from "world" database.</a:t>
            </a:r>
          </a:p>
          <a:p>
            <a:pPr marL="457200" indent="-457200" algn="ctr">
              <a:buFont typeface="Wingdings"/>
              <a:buChar char="v"/>
            </a:pPr>
            <a:r>
              <a:rPr lang="en-US" sz="2000" dirty="0">
                <a:latin typeface="Century Gothic"/>
              </a:rPr>
              <a:t>"World" database contains table named "country" which contains columns named "LIFE_EXPECTANCY" &amp; "COUNTRY".</a:t>
            </a:r>
          </a:p>
          <a:p>
            <a:pPr marL="457200" indent="-457200" algn="ctr">
              <a:buFont typeface="Wingdings"/>
              <a:buChar char="v"/>
            </a:pPr>
            <a:r>
              <a:rPr lang="en-US" sz="2000" dirty="0">
                <a:latin typeface="Century Gothic"/>
              </a:rPr>
              <a:t>The final results then grouped by "continent", which then provides the AVG(LIFE_EXPECTANCY) of people by "continent".</a:t>
            </a:r>
          </a:p>
          <a:p>
            <a:pPr marL="457200" indent="-457200" algn="ctr">
              <a:buFont typeface="Wingdings"/>
              <a:buChar char="v"/>
            </a:pPr>
            <a:endParaRPr lang="en-US" sz="2000" dirty="0">
              <a:solidFill>
                <a:schemeClr val="bg1"/>
              </a:solidFill>
              <a:latin typeface="Century Gothic"/>
            </a:endParaRPr>
          </a:p>
        </p:txBody>
      </p:sp>
    </p:spTree>
    <p:extLst>
      <p:ext uri="{BB962C8B-B14F-4D97-AF65-F5344CB8AC3E}">
        <p14:creationId xmlns:p14="http://schemas.microsoft.com/office/powerpoint/2010/main" val="46631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350C7-F296-9DC5-EBA8-B4F2C759B32F}"/>
              </a:ext>
            </a:extLst>
          </p:cNvPr>
          <p:cNvSpPr>
            <a:spLocks noGrp="1"/>
          </p:cNvSpPr>
          <p:nvPr>
            <p:ph type="title"/>
          </p:nvPr>
        </p:nvSpPr>
        <p:spPr>
          <a:xfrm>
            <a:off x="6336226" y="1080179"/>
            <a:ext cx="5015638" cy="4241392"/>
          </a:xfrm>
        </p:spPr>
        <p:txBody>
          <a:bodyPr vert="horz" wrap="square" lIns="0" tIns="0" rIns="0" bIns="0" rtlCol="0" anchor="b" anchorCtr="0">
            <a:normAutofit fontScale="90000"/>
          </a:bodyPr>
          <a:lstStyle/>
          <a:p>
            <a:pPr marL="457200" indent="-457200" algn="ctr">
              <a:lnSpc>
                <a:spcPct val="90000"/>
              </a:lnSpc>
              <a:buFont typeface="Wingdings"/>
              <a:buChar char="v"/>
            </a:pPr>
            <a:r>
              <a:rPr lang="en-US" sz="2400" b="1" u="sng" spc="-100" dirty="0">
                <a:solidFill>
                  <a:schemeClr val="bg1">
                    <a:lumMod val="95000"/>
                    <a:lumOff val="5000"/>
                  </a:schemeClr>
                </a:solidFill>
                <a:latin typeface="Century Gothic"/>
              </a:rPr>
              <a:t>In this SQL query :</a:t>
            </a:r>
            <a:br>
              <a:rPr lang="en-US" sz="2400" b="1" u="sng" spc="-100" dirty="0">
                <a:latin typeface="Century Gothic"/>
              </a:rPr>
            </a:br>
            <a:br>
              <a:rPr lang="en-US" sz="2400" spc="-100" dirty="0"/>
            </a:br>
            <a:r>
              <a:rPr lang="en-US" sz="2400" spc="-100" dirty="0">
                <a:latin typeface="Century Gothic"/>
              </a:rPr>
              <a:t>It selects name from country column and name  from city column as well.</a:t>
            </a:r>
            <a:br>
              <a:rPr lang="en-US" sz="2400" spc="-100" dirty="0">
                <a:latin typeface="Century Gothic"/>
              </a:rPr>
            </a:br>
            <a:br>
              <a:rPr lang="en-US" sz="2400" spc="-100" dirty="0">
                <a:latin typeface="Century Gothic"/>
              </a:rPr>
            </a:br>
            <a:r>
              <a:rPr lang="en-US" sz="2400" spc="-100" dirty="0">
                <a:latin typeface="Century Gothic"/>
              </a:rPr>
              <a:t>It then put  COUNT on city's name column as city count.</a:t>
            </a:r>
            <a:br>
              <a:rPr lang="en-US" sz="2400" spc="-100" dirty="0">
                <a:latin typeface="Century Gothic"/>
              </a:rPr>
            </a:br>
            <a:r>
              <a:rPr lang="en-US" sz="2400" spc="-100" dirty="0">
                <a:latin typeface="Century Gothic"/>
              </a:rPr>
              <a:t>Then it uses LEFT JOIN to join names on city column to the names on country columns.</a:t>
            </a:r>
            <a:br>
              <a:rPr lang="en-US" sz="2400" spc="-100" dirty="0">
                <a:latin typeface="Century Gothic"/>
              </a:rPr>
            </a:br>
            <a:r>
              <a:rPr lang="en-US" sz="2400" spc="-100" dirty="0">
                <a:latin typeface="Century Gothic"/>
              </a:rPr>
              <a:t>For the resultant it group by names of country columns, then order by CITY_COUNT as descending order.</a:t>
            </a:r>
            <a:r>
              <a:rPr lang="en-US" sz="2400" spc="-100" dirty="0"/>
              <a:t> </a:t>
            </a:r>
            <a:br>
              <a:rPr lang="en-US" sz="2400" spc="-100" dirty="0"/>
            </a:br>
            <a:endParaRPr lang="en-US" sz="2400" spc="-100" dirty="0"/>
          </a:p>
        </p:txBody>
      </p:sp>
      <p:pic>
        <p:nvPicPr>
          <p:cNvPr id="4" name="Content Placeholder 3">
            <a:extLst>
              <a:ext uri="{FF2B5EF4-FFF2-40B4-BE49-F238E27FC236}">
                <a16:creationId xmlns:a16="http://schemas.microsoft.com/office/drawing/2014/main" id="{0351702C-94B5-10E9-BF16-6AC584CBF425}"/>
              </a:ext>
            </a:extLst>
          </p:cNvPr>
          <p:cNvPicPr>
            <a:picLocks noGrp="1" noChangeAspect="1"/>
          </p:cNvPicPr>
          <p:nvPr>
            <p:ph idx="1"/>
          </p:nvPr>
        </p:nvPicPr>
        <p:blipFill rotWithShape="1">
          <a:blip r:embed="rId2"/>
          <a:srcRect l="113" r="-262" b="6159"/>
          <a:stretch/>
        </p:blipFill>
        <p:spPr>
          <a:xfrm>
            <a:off x="453051" y="2201164"/>
            <a:ext cx="5511808" cy="3726421"/>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5" name="Group 2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0" name="Group 2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5" name="TextBox 4">
            <a:extLst>
              <a:ext uri="{FF2B5EF4-FFF2-40B4-BE49-F238E27FC236}">
                <a16:creationId xmlns:a16="http://schemas.microsoft.com/office/drawing/2014/main" id="{0ED60572-0D7C-FB6D-FBA3-9B79293D7947}"/>
              </a:ext>
            </a:extLst>
          </p:cNvPr>
          <p:cNvSpPr txBox="1"/>
          <p:nvPr/>
        </p:nvSpPr>
        <p:spPr>
          <a:xfrm>
            <a:off x="454323" y="698740"/>
            <a:ext cx="607874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D0D0D"/>
                </a:solidFill>
                <a:latin typeface="Sagona Book"/>
              </a:rPr>
              <a:t>Find the total number of cities in each country ?</a:t>
            </a:r>
            <a:endParaRPr lang="en-US" sz="3200" b="1"/>
          </a:p>
        </p:txBody>
      </p:sp>
    </p:spTree>
    <p:extLst>
      <p:ext uri="{BB962C8B-B14F-4D97-AF65-F5344CB8AC3E}">
        <p14:creationId xmlns:p14="http://schemas.microsoft.com/office/powerpoint/2010/main" val="135161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5B27-3934-A71F-FC4A-A696A3F56BA9}"/>
              </a:ext>
            </a:extLst>
          </p:cNvPr>
          <p:cNvSpPr>
            <a:spLocks noGrp="1"/>
          </p:cNvSpPr>
          <p:nvPr>
            <p:ph type="title"/>
          </p:nvPr>
        </p:nvSpPr>
        <p:spPr>
          <a:xfrm>
            <a:off x="720000" y="619200"/>
            <a:ext cx="10742702" cy="960552"/>
          </a:xfrm>
        </p:spPr>
        <p:txBody>
          <a:bodyPr>
            <a:normAutofit/>
          </a:bodyPr>
          <a:lstStyle/>
          <a:p>
            <a:r>
              <a:rPr lang="en-US" sz="2400">
                <a:ea typeface="+mj-lt"/>
                <a:cs typeface="+mj-lt"/>
              </a:rPr>
              <a:t>        </a:t>
            </a:r>
            <a:r>
              <a:rPr lang="en-US" sz="2400" b="1">
                <a:ea typeface="+mj-lt"/>
                <a:cs typeface="+mj-lt"/>
              </a:rPr>
              <a:t> </a:t>
            </a:r>
            <a:r>
              <a:rPr lang="en-US" sz="2400" b="1">
                <a:solidFill>
                  <a:schemeClr val="bg1"/>
                </a:solidFill>
                <a:ea typeface="+mj-lt"/>
                <a:cs typeface="+mj-lt"/>
              </a:rPr>
              <a:t>Retrieve the countries with the highest and lowest GDP per capita</a:t>
            </a:r>
            <a:endParaRPr lang="en-US" sz="2400" b="1">
              <a:solidFill>
                <a:schemeClr val="bg1"/>
              </a:solidFill>
            </a:endParaRPr>
          </a:p>
        </p:txBody>
      </p:sp>
      <p:sp>
        <p:nvSpPr>
          <p:cNvPr id="3" name="Text Placeholder 2">
            <a:extLst>
              <a:ext uri="{FF2B5EF4-FFF2-40B4-BE49-F238E27FC236}">
                <a16:creationId xmlns:a16="http://schemas.microsoft.com/office/drawing/2014/main" id="{7F7CF1BE-FBE2-58A8-8126-359EECE4C34C}"/>
              </a:ext>
            </a:extLst>
          </p:cNvPr>
          <p:cNvSpPr>
            <a:spLocks noGrp="1"/>
          </p:cNvSpPr>
          <p:nvPr>
            <p:ph type="body" idx="1"/>
          </p:nvPr>
        </p:nvSpPr>
        <p:spPr>
          <a:xfrm>
            <a:off x="705623" y="1279981"/>
            <a:ext cx="5015638" cy="565796"/>
          </a:xfrm>
        </p:spPr>
        <p:txBody>
          <a:bodyPr/>
          <a:lstStyle/>
          <a:p>
            <a:r>
              <a:rPr lang="en-US"/>
              <a:t>                       </a:t>
            </a:r>
            <a:r>
              <a:rPr lang="en-US" i="1" u="sng">
                <a:solidFill>
                  <a:schemeClr val="bg1"/>
                </a:solidFill>
              </a:rPr>
              <a:t> </a:t>
            </a:r>
            <a:r>
              <a:rPr lang="en-US" sz="2000" b="1" i="1" u="sng">
                <a:solidFill>
                  <a:schemeClr val="bg1"/>
                </a:solidFill>
              </a:rPr>
              <a:t> HIGHEST</a:t>
            </a:r>
          </a:p>
        </p:txBody>
      </p:sp>
      <p:pic>
        <p:nvPicPr>
          <p:cNvPr id="7" name="Content Placeholder 6">
            <a:extLst>
              <a:ext uri="{FF2B5EF4-FFF2-40B4-BE49-F238E27FC236}">
                <a16:creationId xmlns:a16="http://schemas.microsoft.com/office/drawing/2014/main" id="{201BB79E-4AFA-F55F-C4A8-7D4E168EF248}"/>
              </a:ext>
            </a:extLst>
          </p:cNvPr>
          <p:cNvPicPr>
            <a:picLocks noGrp="1" noChangeAspect="1"/>
          </p:cNvPicPr>
          <p:nvPr>
            <p:ph sz="half" idx="2"/>
          </p:nvPr>
        </p:nvPicPr>
        <p:blipFill rotWithShape="1">
          <a:blip r:embed="rId2"/>
          <a:srcRect b="5462"/>
          <a:stretch/>
        </p:blipFill>
        <p:spPr>
          <a:xfrm>
            <a:off x="173900" y="2445224"/>
            <a:ext cx="5549661" cy="3340764"/>
          </a:xfrm>
        </p:spPr>
      </p:pic>
      <p:sp>
        <p:nvSpPr>
          <p:cNvPr id="5" name="Text Placeholder 4">
            <a:extLst>
              <a:ext uri="{FF2B5EF4-FFF2-40B4-BE49-F238E27FC236}">
                <a16:creationId xmlns:a16="http://schemas.microsoft.com/office/drawing/2014/main" id="{9BB9E0F1-ACEA-827E-8646-A1F02C7DDD58}"/>
              </a:ext>
            </a:extLst>
          </p:cNvPr>
          <p:cNvSpPr>
            <a:spLocks noGrp="1"/>
          </p:cNvSpPr>
          <p:nvPr>
            <p:ph type="body" sz="quarter" idx="3"/>
          </p:nvPr>
        </p:nvSpPr>
        <p:spPr>
          <a:xfrm>
            <a:off x="6444023" y="1279981"/>
            <a:ext cx="5015638" cy="565796"/>
          </a:xfrm>
        </p:spPr>
        <p:txBody>
          <a:bodyPr/>
          <a:lstStyle/>
          <a:p>
            <a:r>
              <a:rPr lang="en-US"/>
              <a:t>                        </a:t>
            </a:r>
            <a:r>
              <a:rPr lang="en-US" sz="2000">
                <a:solidFill>
                  <a:schemeClr val="bg1">
                    <a:lumMod val="95000"/>
                    <a:lumOff val="5000"/>
                  </a:schemeClr>
                </a:solidFill>
              </a:rPr>
              <a:t> </a:t>
            </a:r>
            <a:r>
              <a:rPr lang="en-US" sz="2000" b="1">
                <a:solidFill>
                  <a:schemeClr val="bg1">
                    <a:lumMod val="95000"/>
                    <a:lumOff val="5000"/>
                  </a:schemeClr>
                </a:solidFill>
              </a:rPr>
              <a:t> </a:t>
            </a:r>
            <a:r>
              <a:rPr lang="en-US" sz="2000" b="1" i="1" u="sng">
                <a:solidFill>
                  <a:schemeClr val="bg1">
                    <a:lumMod val="95000"/>
                    <a:lumOff val="5000"/>
                  </a:schemeClr>
                </a:solidFill>
              </a:rPr>
              <a:t>LOWEST</a:t>
            </a:r>
          </a:p>
        </p:txBody>
      </p:sp>
      <p:pic>
        <p:nvPicPr>
          <p:cNvPr id="8" name="Content Placeholder 7">
            <a:extLst>
              <a:ext uri="{FF2B5EF4-FFF2-40B4-BE49-F238E27FC236}">
                <a16:creationId xmlns:a16="http://schemas.microsoft.com/office/drawing/2014/main" id="{B46D9420-E807-5B90-4036-E02ABA49D130}"/>
              </a:ext>
            </a:extLst>
          </p:cNvPr>
          <p:cNvPicPr>
            <a:picLocks noGrp="1" noChangeAspect="1"/>
          </p:cNvPicPr>
          <p:nvPr>
            <p:ph sz="quarter" idx="4"/>
          </p:nvPr>
        </p:nvPicPr>
        <p:blipFill rotWithShape="1">
          <a:blip r:embed="rId3"/>
          <a:srcRect b="5462"/>
          <a:stretch/>
        </p:blipFill>
        <p:spPr>
          <a:xfrm>
            <a:off x="5912300" y="2445224"/>
            <a:ext cx="6096000" cy="3340764"/>
          </a:xfrm>
        </p:spPr>
      </p:pic>
    </p:spTree>
    <p:extLst>
      <p:ext uri="{BB962C8B-B14F-4D97-AF65-F5344CB8AC3E}">
        <p14:creationId xmlns:p14="http://schemas.microsoft.com/office/powerpoint/2010/main" val="283409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F9B0-8D96-6D13-D1F7-AB29D5550948}"/>
              </a:ext>
            </a:extLst>
          </p:cNvPr>
          <p:cNvSpPr>
            <a:spLocks noGrp="1"/>
          </p:cNvSpPr>
          <p:nvPr>
            <p:ph type="title"/>
          </p:nvPr>
        </p:nvSpPr>
        <p:spPr>
          <a:xfrm>
            <a:off x="935660" y="719842"/>
            <a:ext cx="3095626" cy="1476000"/>
          </a:xfrm>
        </p:spPr>
        <p:txBody>
          <a:bodyPr/>
          <a:lstStyle/>
          <a:p>
            <a:pPr algn="ctr"/>
            <a:r>
              <a:rPr lang="en-US" b="1" dirty="0">
                <a:solidFill>
                  <a:schemeClr val="bg1"/>
                </a:solidFill>
              </a:rPr>
              <a:t>Lowest GDP per capita</a:t>
            </a:r>
            <a:endParaRPr lang="en-US" dirty="0"/>
          </a:p>
        </p:txBody>
      </p:sp>
      <p:pic>
        <p:nvPicPr>
          <p:cNvPr id="5" name="Picture Placeholder 4">
            <a:extLst>
              <a:ext uri="{FF2B5EF4-FFF2-40B4-BE49-F238E27FC236}">
                <a16:creationId xmlns:a16="http://schemas.microsoft.com/office/drawing/2014/main" id="{3559A26E-8B81-E227-C875-6A10A0271206}"/>
              </a:ext>
            </a:extLst>
          </p:cNvPr>
          <p:cNvPicPr>
            <a:picLocks noGrp="1" noChangeAspect="1"/>
          </p:cNvPicPr>
          <p:nvPr>
            <p:ph type="pic" idx="1"/>
          </p:nvPr>
        </p:nvPicPr>
        <p:blipFill rotWithShape="1">
          <a:blip r:embed="rId2"/>
          <a:srcRect l="11396" r="11236" b="5128"/>
          <a:stretch/>
        </p:blipFill>
        <p:spPr>
          <a:xfrm>
            <a:off x="4749471" y="1246249"/>
            <a:ext cx="6936696" cy="4781835"/>
          </a:xfrm>
        </p:spPr>
      </p:pic>
      <p:sp>
        <p:nvSpPr>
          <p:cNvPr id="4" name="Text Placeholder 3">
            <a:extLst>
              <a:ext uri="{FF2B5EF4-FFF2-40B4-BE49-F238E27FC236}">
                <a16:creationId xmlns:a16="http://schemas.microsoft.com/office/drawing/2014/main" id="{5CE6D7F0-A507-6E47-018D-AE14C27BB0BE}"/>
              </a:ext>
            </a:extLst>
          </p:cNvPr>
          <p:cNvSpPr>
            <a:spLocks noGrp="1"/>
          </p:cNvSpPr>
          <p:nvPr>
            <p:ph type="body" sz="half" idx="2"/>
          </p:nvPr>
        </p:nvSpPr>
        <p:spPr>
          <a:xfrm>
            <a:off x="863774" y="2196544"/>
            <a:ext cx="3095625" cy="3721630"/>
          </a:xfrm>
        </p:spPr>
        <p:txBody>
          <a:bodyPr vert="horz" lIns="0" tIns="0" rIns="0" bIns="0" rtlCol="0" anchor="t">
            <a:normAutofit fontScale="85000" lnSpcReduction="10000"/>
          </a:bodyPr>
          <a:lstStyle/>
          <a:p>
            <a:pPr algn="ctr"/>
            <a:r>
              <a:rPr lang="en-US" dirty="0">
                <a:solidFill>
                  <a:srgbClr val="FFFFFF">
                    <a:alpha val="58000"/>
                  </a:srgbClr>
                </a:solidFill>
              </a:rPr>
              <a:t>    </a:t>
            </a:r>
            <a:r>
              <a:rPr lang="en-US" b="1" u="sng" dirty="0">
                <a:solidFill>
                  <a:schemeClr val="bg1"/>
                </a:solidFill>
                <a:latin typeface="Century Gothic"/>
              </a:rPr>
              <a:t>In this SQL query :</a:t>
            </a:r>
          </a:p>
          <a:p>
            <a:pPr marL="342900" indent="-342900" algn="ctr">
              <a:buFont typeface="Wingdings" panose="03070A02030502020204" pitchFamily="66" charset="0"/>
              <a:buChar char="v"/>
            </a:pPr>
            <a:r>
              <a:rPr lang="en-US" dirty="0">
                <a:solidFill>
                  <a:schemeClr val="tx1"/>
                </a:solidFill>
                <a:latin typeface="Century Gothic"/>
              </a:rPr>
              <a:t>In "World" database it selects table named "country" which contains columns such as "NAME" , "GNP" &amp; "POPULATION".</a:t>
            </a:r>
          </a:p>
          <a:p>
            <a:pPr marL="342900" indent="-342900" algn="ctr">
              <a:buFont typeface="Wingdings" panose="03070A02030502020204" pitchFamily="66" charset="0"/>
              <a:buChar char="v"/>
            </a:pPr>
            <a:r>
              <a:rPr lang="en-US" dirty="0">
                <a:solidFill>
                  <a:schemeClr val="tx1"/>
                </a:solidFill>
                <a:latin typeface="Century Gothic"/>
              </a:rPr>
              <a:t>The query calculates GDP per capita and selects the country with lowest       non- null value.</a:t>
            </a:r>
          </a:p>
        </p:txBody>
      </p:sp>
    </p:spTree>
    <p:extLst>
      <p:ext uri="{BB962C8B-B14F-4D97-AF65-F5344CB8AC3E}">
        <p14:creationId xmlns:p14="http://schemas.microsoft.com/office/powerpoint/2010/main" val="180602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C1120-6C90-3E8A-F106-F22E218DD8A9}"/>
              </a:ext>
            </a:extLst>
          </p:cNvPr>
          <p:cNvSpPr>
            <a:spLocks noGrp="1"/>
          </p:cNvSpPr>
          <p:nvPr>
            <p:ph type="title"/>
          </p:nvPr>
        </p:nvSpPr>
        <p:spPr>
          <a:xfrm>
            <a:off x="906906" y="734219"/>
            <a:ext cx="3095626" cy="1476000"/>
          </a:xfrm>
        </p:spPr>
        <p:txBody>
          <a:bodyPr>
            <a:normAutofit/>
          </a:bodyPr>
          <a:lstStyle/>
          <a:p>
            <a:pPr algn="ctr"/>
            <a:r>
              <a:rPr lang="en-US" sz="2400" b="1" dirty="0">
                <a:solidFill>
                  <a:schemeClr val="bg1"/>
                </a:solidFill>
              </a:rPr>
              <a:t>Highest GDP per capita</a:t>
            </a:r>
            <a:endParaRPr lang="en-US" dirty="0"/>
          </a:p>
        </p:txBody>
      </p:sp>
      <p:pic>
        <p:nvPicPr>
          <p:cNvPr id="5" name="Picture Placeholder 4">
            <a:extLst>
              <a:ext uri="{FF2B5EF4-FFF2-40B4-BE49-F238E27FC236}">
                <a16:creationId xmlns:a16="http://schemas.microsoft.com/office/drawing/2014/main" id="{87940493-6431-8619-5B4C-8D304E8066A7}"/>
              </a:ext>
            </a:extLst>
          </p:cNvPr>
          <p:cNvPicPr>
            <a:picLocks noGrp="1" noChangeAspect="1"/>
          </p:cNvPicPr>
          <p:nvPr>
            <p:ph type="pic" idx="1"/>
          </p:nvPr>
        </p:nvPicPr>
        <p:blipFill rotWithShape="1">
          <a:blip r:embed="rId2"/>
          <a:srcRect l="11396" r="11236" b="4843"/>
          <a:stretch/>
        </p:blipFill>
        <p:spPr>
          <a:xfrm>
            <a:off x="4562566" y="1476287"/>
            <a:ext cx="6936696" cy="4796195"/>
          </a:xfrm>
        </p:spPr>
      </p:pic>
      <p:sp>
        <p:nvSpPr>
          <p:cNvPr id="4" name="Text Placeholder 3">
            <a:extLst>
              <a:ext uri="{FF2B5EF4-FFF2-40B4-BE49-F238E27FC236}">
                <a16:creationId xmlns:a16="http://schemas.microsoft.com/office/drawing/2014/main" id="{32B5F460-73F0-F4BC-7A3B-75451EB5B818}"/>
              </a:ext>
            </a:extLst>
          </p:cNvPr>
          <p:cNvSpPr>
            <a:spLocks noGrp="1"/>
          </p:cNvSpPr>
          <p:nvPr>
            <p:ph type="body" sz="half" idx="2"/>
          </p:nvPr>
        </p:nvSpPr>
        <p:spPr>
          <a:xfrm>
            <a:off x="648113" y="1851487"/>
            <a:ext cx="3095625" cy="4210460"/>
          </a:xfrm>
        </p:spPr>
        <p:txBody>
          <a:bodyPr vert="horz" lIns="0" tIns="0" rIns="0" bIns="0" rtlCol="0" anchor="t">
            <a:normAutofit fontScale="92500" lnSpcReduction="10000"/>
          </a:bodyPr>
          <a:lstStyle/>
          <a:p>
            <a:pPr algn="ctr"/>
            <a:r>
              <a:rPr lang="en-US" sz="1900" b="1" u="sng" dirty="0">
                <a:solidFill>
                  <a:schemeClr val="bg1"/>
                </a:solidFill>
                <a:latin typeface="Century Gothic"/>
              </a:rPr>
              <a:t>   In this SQL query :</a:t>
            </a:r>
            <a:endParaRPr lang="en-US" b="1" u="sng" dirty="0">
              <a:solidFill>
                <a:schemeClr val="bg1"/>
              </a:solidFill>
              <a:latin typeface="Century Gothic"/>
            </a:endParaRPr>
          </a:p>
          <a:p>
            <a:pPr marL="342900" indent="-342900" algn="ctr">
              <a:buFont typeface="Wingdings" panose="03070A02030502020204" pitchFamily="66" charset="0"/>
              <a:buChar char="v"/>
            </a:pPr>
            <a:r>
              <a:rPr lang="en-US" sz="1900" dirty="0">
                <a:solidFill>
                  <a:schemeClr val="tx1"/>
                </a:solidFill>
                <a:latin typeface="Century Gothic"/>
              </a:rPr>
              <a:t>In "World" database it selects table named "country" which contains columns such as "NAME" , "GNP" &amp; "POPULATION". </a:t>
            </a:r>
          </a:p>
          <a:p>
            <a:pPr marL="342900" indent="-342900" algn="ctr">
              <a:buFont typeface="Wingdings" panose="03070A02030502020204" pitchFamily="66" charset="0"/>
              <a:buChar char="v"/>
            </a:pPr>
            <a:r>
              <a:rPr lang="en-US" sz="1900" dirty="0">
                <a:solidFill>
                  <a:schemeClr val="tx1"/>
                </a:solidFill>
                <a:latin typeface="Century Gothic"/>
              </a:rPr>
              <a:t>The query calculates and compare GDP per capita, it then provides the result in descending order with LIMIT 1.</a:t>
            </a:r>
          </a:p>
        </p:txBody>
      </p:sp>
    </p:spTree>
    <p:extLst>
      <p:ext uri="{BB962C8B-B14F-4D97-AF65-F5344CB8AC3E}">
        <p14:creationId xmlns:p14="http://schemas.microsoft.com/office/powerpoint/2010/main" val="115512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7520B-B9BC-D54A-6078-96D1CD5B43EC}"/>
              </a:ext>
            </a:extLst>
          </p:cNvPr>
          <p:cNvSpPr>
            <a:spLocks noGrp="1"/>
          </p:cNvSpPr>
          <p:nvPr>
            <p:ph type="title"/>
          </p:nvPr>
        </p:nvSpPr>
        <p:spPr>
          <a:xfrm>
            <a:off x="1349567" y="619199"/>
            <a:ext cx="9377848" cy="521197"/>
          </a:xfrm>
        </p:spPr>
        <p:txBody>
          <a:bodyPr vert="horz" wrap="square" lIns="0" tIns="0" rIns="0" bIns="0" rtlCol="0" anchor="t" anchorCtr="0">
            <a:normAutofit fontScale="90000"/>
          </a:bodyPr>
          <a:lstStyle/>
          <a:p>
            <a:pPr algn="ctr"/>
            <a:r>
              <a:rPr lang="en-US" sz="3200" b="1" spc="-100">
                <a:solidFill>
                  <a:schemeClr val="bg1"/>
                </a:solidFill>
              </a:rPr>
              <a:t>Calculate which country has the  most official language</a:t>
            </a:r>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Picture Placeholder 4">
            <a:extLst>
              <a:ext uri="{FF2B5EF4-FFF2-40B4-BE49-F238E27FC236}">
                <a16:creationId xmlns:a16="http://schemas.microsoft.com/office/drawing/2014/main" id="{5905237E-B3F2-7C9F-F832-359B4818DEFF}"/>
              </a:ext>
            </a:extLst>
          </p:cNvPr>
          <p:cNvPicPr>
            <a:picLocks noGrp="1" noChangeAspect="1"/>
          </p:cNvPicPr>
          <p:nvPr>
            <p:ph type="pic" idx="1"/>
          </p:nvPr>
        </p:nvPicPr>
        <p:blipFill rotWithShape="1">
          <a:blip r:embed="rId2"/>
          <a:srcRect l="11396" r="11236" b="4843"/>
          <a:stretch/>
        </p:blipFill>
        <p:spPr>
          <a:xfrm>
            <a:off x="5143231" y="1975481"/>
            <a:ext cx="5576842" cy="3577833"/>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4" name="Text Placeholder 3">
            <a:extLst>
              <a:ext uri="{FF2B5EF4-FFF2-40B4-BE49-F238E27FC236}">
                <a16:creationId xmlns:a16="http://schemas.microsoft.com/office/drawing/2014/main" id="{F3636137-7B28-32D4-0696-9B44801F4D84}"/>
              </a:ext>
            </a:extLst>
          </p:cNvPr>
          <p:cNvSpPr>
            <a:spLocks noGrp="1"/>
          </p:cNvSpPr>
          <p:nvPr>
            <p:ph type="body" sz="half" idx="2"/>
          </p:nvPr>
        </p:nvSpPr>
        <p:spPr>
          <a:xfrm>
            <a:off x="1079434" y="2153411"/>
            <a:ext cx="3095625" cy="3232800"/>
          </a:xfrm>
        </p:spPr>
        <p:txBody>
          <a:bodyPr vert="horz" lIns="0" tIns="0" rIns="0" bIns="0" rtlCol="0" anchor="t">
            <a:normAutofit fontScale="62500" lnSpcReduction="20000"/>
          </a:bodyPr>
          <a:lstStyle/>
          <a:p>
            <a:r>
              <a:rPr lang="en-US" dirty="0">
                <a:solidFill>
                  <a:srgbClr val="FFFFFF">
                    <a:alpha val="58000"/>
                  </a:srgbClr>
                </a:solidFill>
                <a:latin typeface="Century Gothic"/>
              </a:rPr>
              <a:t>            </a:t>
            </a:r>
            <a:r>
              <a:rPr lang="en-US" sz="1800" dirty="0">
                <a:solidFill>
                  <a:srgbClr val="FFFFFF">
                    <a:alpha val="58000"/>
                  </a:srgbClr>
                </a:solidFill>
                <a:latin typeface="Century Gothic"/>
              </a:rPr>
              <a:t>   </a:t>
            </a:r>
            <a:r>
              <a:rPr lang="en-US" sz="1800" dirty="0">
                <a:solidFill>
                  <a:schemeClr val="bg1"/>
                </a:solidFill>
                <a:latin typeface="Century Gothic"/>
              </a:rPr>
              <a:t>IN this SQL query :</a:t>
            </a:r>
          </a:p>
          <a:p>
            <a:pPr marL="342900" indent="-342900">
              <a:buFont typeface="Wingdings" panose="03070A02030502020204" pitchFamily="66" charset="0"/>
              <a:buChar char="v"/>
            </a:pPr>
            <a:r>
              <a:rPr lang="en-US" sz="1800" dirty="0">
                <a:solidFill>
                  <a:schemeClr val="tx1"/>
                </a:solidFill>
                <a:latin typeface="Century Gothic"/>
              </a:rPr>
              <a:t>In "World" database it has a table named "country" whose  columns are "NAME", "LANGUAGE", "ISOFFICIAL", &amp; "PERCENTAGE".</a:t>
            </a:r>
          </a:p>
          <a:p>
            <a:pPr marL="342900" indent="-342900">
              <a:buFont typeface="Wingdings" panose="03070A02030502020204" pitchFamily="66" charset="0"/>
              <a:buChar char="v"/>
            </a:pPr>
            <a:r>
              <a:rPr lang="en-US" sz="1800" dirty="0">
                <a:solidFill>
                  <a:schemeClr val="tx1"/>
                </a:solidFill>
                <a:latin typeface="Century Gothic"/>
              </a:rPr>
              <a:t>The query performs an inner join between the "country" &amp; the          "country language" tables.</a:t>
            </a:r>
          </a:p>
          <a:p>
            <a:pPr marL="342900" indent="-342900">
              <a:buFont typeface="Wingdings" panose="03070A02030502020204" pitchFamily="66" charset="0"/>
              <a:buChar char="v"/>
            </a:pPr>
            <a:r>
              <a:rPr lang="en-US" sz="1800" dirty="0">
                <a:solidFill>
                  <a:schemeClr val="tx1"/>
                </a:solidFill>
                <a:latin typeface="Century Gothic"/>
              </a:rPr>
              <a:t>Its selects the name, %age, </a:t>
            </a:r>
            <a:r>
              <a:rPr lang="en-US" sz="1800" err="1">
                <a:solidFill>
                  <a:schemeClr val="tx1"/>
                </a:solidFill>
                <a:latin typeface="Century Gothic"/>
              </a:rPr>
              <a:t>isofficial</a:t>
            </a:r>
            <a:r>
              <a:rPr lang="en-US" sz="1800" dirty="0">
                <a:solidFill>
                  <a:schemeClr val="tx1"/>
                </a:solidFill>
                <a:latin typeface="Century Gothic"/>
              </a:rPr>
              <a:t>, language from the country with the highest percentage of an official language.</a:t>
            </a:r>
          </a:p>
          <a:p>
            <a:pPr marL="342900" indent="-342900">
              <a:buFont typeface="Wingdings" panose="03070A02030502020204" pitchFamily="66" charset="0"/>
              <a:buChar char="v"/>
            </a:pPr>
            <a:r>
              <a:rPr lang="en-US" sz="1800" dirty="0">
                <a:solidFill>
                  <a:schemeClr val="tx1"/>
                </a:solidFill>
                <a:latin typeface="Century Gothic"/>
              </a:rPr>
              <a:t>Then resultant are ordered by percentage in descending order.</a:t>
            </a:r>
          </a:p>
          <a:p>
            <a:pPr marL="342900" indent="-342900">
              <a:buFont typeface="Wingdings" panose="03070A02030502020204" pitchFamily="66" charset="0"/>
              <a:buChar char="v"/>
            </a:pPr>
            <a:endParaRPr lang="en-US" dirty="0">
              <a:solidFill>
                <a:schemeClr val="tx1"/>
              </a:solidFill>
            </a:endParaRPr>
          </a:p>
        </p:txBody>
      </p:sp>
    </p:spTree>
    <p:extLst>
      <p:ext uri="{BB962C8B-B14F-4D97-AF65-F5344CB8AC3E}">
        <p14:creationId xmlns:p14="http://schemas.microsoft.com/office/powerpoint/2010/main" val="35736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0A65-F602-FC67-0716-B49CD4398B74}"/>
              </a:ext>
            </a:extLst>
          </p:cNvPr>
          <p:cNvSpPr>
            <a:spLocks noGrp="1"/>
          </p:cNvSpPr>
          <p:nvPr>
            <p:ph type="title"/>
          </p:nvPr>
        </p:nvSpPr>
        <p:spPr>
          <a:xfrm>
            <a:off x="734377" y="633577"/>
            <a:ext cx="10728322" cy="1477328"/>
          </a:xfrm>
        </p:spPr>
        <p:txBody>
          <a:bodyPr>
            <a:normAutofit/>
          </a:bodyPr>
          <a:lstStyle/>
          <a:p>
            <a:r>
              <a:rPr lang="en-US" sz="2000" b="1">
                <a:solidFill>
                  <a:schemeClr val="bg1"/>
                </a:solidFill>
                <a:ea typeface="+mj-lt"/>
                <a:cs typeface="+mj-lt"/>
              </a:rPr>
              <a:t>Identify countries with a high population density (population per square kilometer)</a:t>
            </a:r>
            <a:endParaRPr lang="en-US" b="1">
              <a:solidFill>
                <a:schemeClr val="bg1"/>
              </a:solidFill>
            </a:endParaRPr>
          </a:p>
        </p:txBody>
      </p:sp>
      <p:pic>
        <p:nvPicPr>
          <p:cNvPr id="4" name="Content Placeholder 3">
            <a:extLst>
              <a:ext uri="{FF2B5EF4-FFF2-40B4-BE49-F238E27FC236}">
                <a16:creationId xmlns:a16="http://schemas.microsoft.com/office/drawing/2014/main" id="{6E951328-A5C8-EF5C-3E78-8AAD25F9AFDF}"/>
              </a:ext>
            </a:extLst>
          </p:cNvPr>
          <p:cNvPicPr>
            <a:picLocks noGrp="1" noChangeAspect="1"/>
          </p:cNvPicPr>
          <p:nvPr>
            <p:ph idx="1"/>
          </p:nvPr>
        </p:nvPicPr>
        <p:blipFill rotWithShape="1">
          <a:blip r:embed="rId2"/>
          <a:srcRect l="169" b="5439"/>
          <a:stretch/>
        </p:blipFill>
        <p:spPr>
          <a:xfrm>
            <a:off x="904209" y="1938417"/>
            <a:ext cx="6215125" cy="3715357"/>
          </a:xfrm>
        </p:spPr>
      </p:pic>
      <p:sp>
        <p:nvSpPr>
          <p:cNvPr id="5" name="TextBox 4">
            <a:extLst>
              <a:ext uri="{FF2B5EF4-FFF2-40B4-BE49-F238E27FC236}">
                <a16:creationId xmlns:a16="http://schemas.microsoft.com/office/drawing/2014/main" id="{71AC0D3A-23B7-9368-9119-FE5FABF89DC9}"/>
              </a:ext>
            </a:extLst>
          </p:cNvPr>
          <p:cNvSpPr txBox="1"/>
          <p:nvPr/>
        </p:nvSpPr>
        <p:spPr>
          <a:xfrm>
            <a:off x="8333117" y="1590136"/>
            <a:ext cx="274320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Century Gothic"/>
              </a:rPr>
              <a:t>  </a:t>
            </a:r>
            <a:r>
              <a:rPr lang="en-US" sz="2000" dirty="0">
                <a:solidFill>
                  <a:schemeClr val="bg1"/>
                </a:solidFill>
                <a:latin typeface="Century Gothic"/>
              </a:rPr>
              <a:t> </a:t>
            </a:r>
            <a:r>
              <a:rPr lang="en-US" b="1" u="sng" dirty="0">
                <a:solidFill>
                  <a:schemeClr val="bg1"/>
                </a:solidFill>
                <a:latin typeface="Century Gothic"/>
              </a:rPr>
              <a:t>In this SQL QUERY :</a:t>
            </a:r>
            <a:endParaRPr lang="en-US" b="1" u="sng">
              <a:solidFill>
                <a:schemeClr val="bg1"/>
              </a:solidFill>
            </a:endParaRPr>
          </a:p>
          <a:p>
            <a:pPr algn="ctr"/>
            <a:endParaRPr lang="en-US" dirty="0">
              <a:solidFill>
                <a:schemeClr val="bg1"/>
              </a:solidFill>
              <a:latin typeface="Century Gothic"/>
            </a:endParaRPr>
          </a:p>
          <a:p>
            <a:pPr marL="285750" indent="-285750">
              <a:buFont typeface="Wingdings"/>
              <a:buChar char="v"/>
            </a:pPr>
            <a:r>
              <a:rPr lang="en-US" dirty="0">
                <a:latin typeface="Century Gothic"/>
              </a:rPr>
              <a:t>In "World" database it table named country from which it selects "name", "population"&amp; "surface area".</a:t>
            </a:r>
          </a:p>
          <a:p>
            <a:endParaRPr lang="en-US" dirty="0">
              <a:latin typeface="Century Gothic"/>
            </a:endParaRPr>
          </a:p>
          <a:p>
            <a:pPr marL="285750" indent="-285750">
              <a:buFont typeface="Wingdings"/>
              <a:buChar char="v"/>
            </a:pPr>
            <a:r>
              <a:rPr lang="en-US" dirty="0">
                <a:latin typeface="Century Gothic"/>
              </a:rPr>
              <a:t>It calculates population density for each country and then order by it as descending order. </a:t>
            </a:r>
          </a:p>
          <a:p>
            <a:pPr marL="285750" indent="-285750">
              <a:buFont typeface="Wingdings"/>
              <a:buChar char="v"/>
            </a:pPr>
            <a:endParaRPr lang="en-US" dirty="0">
              <a:latin typeface="Century Gothic"/>
            </a:endParaRPr>
          </a:p>
        </p:txBody>
      </p:sp>
    </p:spTree>
    <p:extLst>
      <p:ext uri="{BB962C8B-B14F-4D97-AF65-F5344CB8AC3E}">
        <p14:creationId xmlns:p14="http://schemas.microsoft.com/office/powerpoint/2010/main" val="4289317962"/>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BlobVTI</vt:lpstr>
      <vt:lpstr>MY SQL PRESENTATION</vt:lpstr>
      <vt:lpstr>List the top 10 countries by Population </vt:lpstr>
      <vt:lpstr>Calculate the average life expectancy by continent</vt:lpstr>
      <vt:lpstr>In this SQL query :  It selects name from country column and name  from city column as well.  It then put  COUNT on city's name column as city count. Then it uses LEFT JOIN to join names on city column to the names on country columns. For the resultant it group by names of country columns, then order by CITY_COUNT as descending order.  </vt:lpstr>
      <vt:lpstr>         Retrieve the countries with the highest and lowest GDP per capita</vt:lpstr>
      <vt:lpstr>Lowest GDP per capita</vt:lpstr>
      <vt:lpstr>Highest GDP per capita</vt:lpstr>
      <vt:lpstr>Calculate which country has the  most official language</vt:lpstr>
      <vt:lpstr>Identify countries with a high population density (population per square kilometer)</vt:lpstr>
      <vt:lpstr>Find the continent with the most land area, and list  the countries in that continent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divya tiwari</cp:lastModifiedBy>
  <cp:revision>547</cp:revision>
  <dcterms:created xsi:type="dcterms:W3CDTF">2023-11-06T09:04:11Z</dcterms:created>
  <dcterms:modified xsi:type="dcterms:W3CDTF">2023-11-09T07:34:05Z</dcterms:modified>
</cp:coreProperties>
</file>