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57C6BD-3915-4AA1-9C38-DD38F3785D62}">
  <a:tblStyle styleId="{9E57C6BD-3915-4AA1-9C38-DD38F3785D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{9E57C6BD-3915-4AA1-9C38-DD38F3785D62}</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ASUS TUF B360M-PLUS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kingston 8 gb dd4</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1 tb sata</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608981758"/>
              </p:ext>
            </p:extLst>
          </p:nvPr>
        </p:nvGraphicFramePr>
        <p:xfrm>
          <a:off x="952500" y="1809750"/>
          <a:ext cx="7239000" cy="1584840"/>
        </p:xfrm>
        <a:graphic>
          <a:graphicData uri="http://schemas.openxmlformats.org/drawingml/2006/table">
            <a:tbl>
              <a:tblPr>
                <a:noFill/>
                <a:tableStyleId>{9E57C6BD-3915-4AA1-9C38-DD38F3785D62}</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PE" dirty="0" err="1">
                          <a:latin typeface="Open Sans"/>
                          <a:ea typeface="Open Sans"/>
                          <a:cs typeface="Open Sans"/>
                          <a:sym typeface="Open Sans"/>
                        </a:rPr>
                        <a:t>Msi</a:t>
                      </a:r>
                      <a:r>
                        <a:rPr lang="es-PE" dirty="0">
                          <a:latin typeface="Open Sans"/>
                          <a:ea typeface="Open Sans"/>
                          <a:cs typeface="Open Sans"/>
                          <a:sym typeface="Open Sans"/>
                        </a:rPr>
                        <a:t> A320m-a PRO</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err="1">
                          <a:solidFill>
                            <a:srgbClr val="000000"/>
                          </a:solidFill>
                          <a:effectLst/>
                          <a:latin typeface="Arial"/>
                          <a:ea typeface="Arial"/>
                          <a:cs typeface="Arial"/>
                          <a:sym typeface="Arial"/>
                        </a:rPr>
                        <a:t>Corsair</a:t>
                      </a:r>
                      <a:r>
                        <a:rPr lang="es-PE" sz="1400" b="0" i="0" u="none" strike="noStrike" cap="none" dirty="0">
                          <a:solidFill>
                            <a:srgbClr val="000000"/>
                          </a:solidFill>
                          <a:effectLst/>
                          <a:latin typeface="Arial"/>
                          <a:ea typeface="Arial"/>
                          <a:cs typeface="Arial"/>
                          <a:sym typeface="Arial"/>
                        </a:rPr>
                        <a:t> </a:t>
                      </a:r>
                      <a:r>
                        <a:rPr lang="es-PE" sz="1400" b="0" i="0" u="none" strike="noStrike" cap="none" dirty="0" err="1">
                          <a:solidFill>
                            <a:srgbClr val="000000"/>
                          </a:solidFill>
                          <a:effectLst/>
                          <a:latin typeface="Arial"/>
                          <a:ea typeface="Arial"/>
                          <a:cs typeface="Arial"/>
                          <a:sym typeface="Arial"/>
                        </a:rPr>
                        <a:t>Vengeance</a:t>
                      </a:r>
                      <a:r>
                        <a:rPr lang="es-PE" sz="1400" b="0" i="0" u="none" strike="noStrike" cap="none" dirty="0">
                          <a:solidFill>
                            <a:srgbClr val="000000"/>
                          </a:solidFill>
                          <a:effectLst/>
                          <a:latin typeface="Arial"/>
                          <a:ea typeface="Arial"/>
                          <a:cs typeface="Arial"/>
                          <a:sym typeface="Arial"/>
                        </a:rPr>
                        <a:t> LPX 8GB (2 x 4GB) DDR4 3000MHz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Kingston A2000 </a:t>
                      </a:r>
                      <a:r>
                        <a:rPr lang="en-US" sz="1400" b="0" i="0" u="none" strike="noStrike" cap="none" dirty="0" err="1">
                          <a:solidFill>
                            <a:srgbClr val="000000"/>
                          </a:solidFill>
                          <a:effectLst/>
                          <a:latin typeface="Arial"/>
                          <a:ea typeface="Arial"/>
                          <a:cs typeface="Arial"/>
                          <a:sym typeface="Arial"/>
                        </a:rPr>
                        <a:t>NVMe</a:t>
                      </a:r>
                      <a:r>
                        <a:rPr lang="en-US" sz="1400" b="0" i="0" u="none" strike="noStrike" cap="none" dirty="0">
                          <a:solidFill>
                            <a:srgbClr val="000000"/>
                          </a:solidFill>
                          <a:effectLst/>
                          <a:latin typeface="Arial"/>
                          <a:ea typeface="Arial"/>
                          <a:cs typeface="Arial"/>
                          <a:sym typeface="Arial"/>
                        </a:rPr>
                        <a:t> PCIe M.2 500GB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592040293"/>
              </p:ext>
            </p:extLst>
          </p:nvPr>
        </p:nvGraphicFramePr>
        <p:xfrm>
          <a:off x="952500" y="2114550"/>
          <a:ext cx="7239000" cy="1584840"/>
        </p:xfrm>
        <a:graphic>
          <a:graphicData uri="http://schemas.openxmlformats.org/drawingml/2006/table">
            <a:tbl>
              <a:tblPr>
                <a:noFill/>
                <a:tableStyleId>{9E57C6BD-3915-4AA1-9C38-DD38F3785D62}</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Intel Core i3-9100F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Gigabyte B365M DS3H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Crucial </a:t>
                      </a:r>
                      <a:r>
                        <a:rPr lang="es-PE" sz="1400" b="0" i="0" u="none" strike="noStrike" cap="none" dirty="0" err="1">
                          <a:solidFill>
                            <a:srgbClr val="000000"/>
                          </a:solidFill>
                          <a:effectLst/>
                          <a:latin typeface="Arial"/>
                          <a:ea typeface="Arial"/>
                          <a:cs typeface="Arial"/>
                          <a:sym typeface="Arial"/>
                        </a:rPr>
                        <a:t>Ballistix</a:t>
                      </a:r>
                      <a:r>
                        <a:rPr lang="es-PE" sz="1400" b="0" i="0" u="none" strike="noStrike" cap="none" dirty="0">
                          <a:solidFill>
                            <a:srgbClr val="000000"/>
                          </a:solidFill>
                          <a:effectLst/>
                          <a:latin typeface="Arial"/>
                          <a:ea typeface="Arial"/>
                          <a:cs typeface="Arial"/>
                          <a:sym typeface="Arial"/>
                        </a:rPr>
                        <a:t> 8GB (2 x 4GB) DDR4 2666MHz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Kingston A2000 </a:t>
                      </a:r>
                      <a:r>
                        <a:rPr lang="en-US" sz="1400" b="0" i="0" u="none" strike="noStrike" cap="none" dirty="0" err="1">
                          <a:solidFill>
                            <a:srgbClr val="000000"/>
                          </a:solidFill>
                          <a:effectLst/>
                          <a:latin typeface="Arial"/>
                          <a:ea typeface="Arial"/>
                          <a:cs typeface="Arial"/>
                          <a:sym typeface="Arial"/>
                        </a:rPr>
                        <a:t>NVMe</a:t>
                      </a:r>
                      <a:r>
                        <a:rPr lang="en-US" sz="1400" b="0" i="0" u="none" strike="noStrike" cap="none" dirty="0">
                          <a:solidFill>
                            <a:srgbClr val="000000"/>
                          </a:solidFill>
                          <a:effectLst/>
                          <a:latin typeface="Arial"/>
                          <a:ea typeface="Arial"/>
                          <a:cs typeface="Arial"/>
                          <a:sym typeface="Arial"/>
                        </a:rPr>
                        <a:t> PCIe M.2 500GB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326615827"/>
              </p:ext>
            </p:extLst>
          </p:nvPr>
        </p:nvGraphicFramePr>
        <p:xfrm>
          <a:off x="952500" y="1809750"/>
          <a:ext cx="7239000" cy="2194410"/>
        </p:xfrm>
        <a:graphic>
          <a:graphicData uri="http://schemas.openxmlformats.org/drawingml/2006/table">
            <a:tbl>
              <a:tblPr>
                <a:noFill/>
                <a:tableStyleId>{9E57C6BD-3915-4AA1-9C38-DD38F3785D62}</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Intel Core i5-11600K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ASUS ROG </a:t>
                      </a:r>
                      <a:r>
                        <a:rPr lang="es-PE" sz="1400" b="0" i="0" u="none" strike="noStrike" cap="none" dirty="0" err="1">
                          <a:solidFill>
                            <a:srgbClr val="000000"/>
                          </a:solidFill>
                          <a:effectLst/>
                          <a:latin typeface="Arial"/>
                          <a:ea typeface="Arial"/>
                          <a:cs typeface="Arial"/>
                          <a:sym typeface="Arial"/>
                        </a:rPr>
                        <a:t>Strix</a:t>
                      </a:r>
                      <a:r>
                        <a:rPr lang="es-PE" sz="1400" b="0" i="0" u="none" strike="noStrike" cap="none" dirty="0">
                          <a:solidFill>
                            <a:srgbClr val="000000"/>
                          </a:solidFill>
                          <a:effectLst/>
                          <a:latin typeface="Arial"/>
                          <a:ea typeface="Arial"/>
                          <a:cs typeface="Arial"/>
                          <a:sym typeface="Arial"/>
                        </a:rPr>
                        <a:t> Z590-E </a:t>
                      </a:r>
                      <a:r>
                        <a:rPr lang="es-PE" sz="1400" b="0" i="0" u="none" strike="noStrike" cap="none" dirty="0" err="1">
                          <a:solidFill>
                            <a:srgbClr val="000000"/>
                          </a:solidFill>
                          <a:effectLst/>
                          <a:latin typeface="Arial"/>
                          <a:ea typeface="Arial"/>
                          <a:cs typeface="Arial"/>
                          <a:sym typeface="Arial"/>
                        </a:rPr>
                        <a:t>Gaming</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err="1">
                          <a:solidFill>
                            <a:srgbClr val="000000"/>
                          </a:solidFill>
                          <a:effectLst/>
                          <a:latin typeface="Arial"/>
                          <a:ea typeface="Arial"/>
                          <a:cs typeface="Arial"/>
                          <a:sym typeface="Arial"/>
                        </a:rPr>
                        <a:t>Corsair</a:t>
                      </a:r>
                      <a:r>
                        <a:rPr lang="es-PE" sz="1400" b="0" i="0" u="none" strike="noStrike" cap="none" dirty="0">
                          <a:solidFill>
                            <a:srgbClr val="000000"/>
                          </a:solidFill>
                          <a:effectLst/>
                          <a:latin typeface="Arial"/>
                          <a:ea typeface="Arial"/>
                          <a:cs typeface="Arial"/>
                          <a:sym typeface="Arial"/>
                        </a:rPr>
                        <a:t> </a:t>
                      </a:r>
                      <a:r>
                        <a:rPr lang="es-PE" sz="1400" b="0" i="0" u="none" strike="noStrike" cap="none" dirty="0" err="1">
                          <a:solidFill>
                            <a:srgbClr val="000000"/>
                          </a:solidFill>
                          <a:effectLst/>
                          <a:latin typeface="Arial"/>
                          <a:ea typeface="Arial"/>
                          <a:cs typeface="Arial"/>
                          <a:sym typeface="Arial"/>
                        </a:rPr>
                        <a:t>Vengeance</a:t>
                      </a:r>
                      <a:r>
                        <a:rPr lang="es-PE" sz="1400" b="0" i="0" u="none" strike="noStrike" cap="none" dirty="0">
                          <a:solidFill>
                            <a:srgbClr val="000000"/>
                          </a:solidFill>
                          <a:effectLst/>
                          <a:latin typeface="Arial"/>
                          <a:ea typeface="Arial"/>
                          <a:cs typeface="Arial"/>
                          <a:sym typeface="Arial"/>
                        </a:rPr>
                        <a:t> RGB Pro 16GB (2 x 8GB) DDR4 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Samsung 970 EVO Plus </a:t>
                      </a:r>
                      <a:r>
                        <a:rPr lang="es-PE" sz="1400" b="0" i="0" u="none" strike="noStrike" cap="none" dirty="0" err="1">
                          <a:solidFill>
                            <a:srgbClr val="000000"/>
                          </a:solidFill>
                          <a:effectLst/>
                          <a:latin typeface="Arial"/>
                          <a:ea typeface="Arial"/>
                          <a:cs typeface="Arial"/>
                          <a:sym typeface="Arial"/>
                        </a:rPr>
                        <a:t>NVMe</a:t>
                      </a:r>
                      <a:r>
                        <a:rPr lang="es-PE" sz="1400" b="0" i="0" u="none" strike="noStrike" cap="none" dirty="0">
                          <a:solidFill>
                            <a:srgbClr val="000000"/>
                          </a:solidFill>
                          <a:effectLst/>
                          <a:latin typeface="Arial"/>
                          <a:ea typeface="Arial"/>
                          <a:cs typeface="Arial"/>
                          <a:sym typeface="Arial"/>
                        </a:rPr>
                        <a:t> M.2 500GB</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NVIDIA GeForce RTX 3060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887262236"/>
              </p:ext>
            </p:extLst>
          </p:nvPr>
        </p:nvGraphicFramePr>
        <p:xfrm>
          <a:off x="952500" y="1809750"/>
          <a:ext cx="7239000" cy="1981050"/>
        </p:xfrm>
        <a:graphic>
          <a:graphicData uri="http://schemas.openxmlformats.org/drawingml/2006/table">
            <a:tbl>
              <a:tblPr>
                <a:noFill/>
                <a:tableStyleId>{9E57C6BD-3915-4AA1-9C38-DD38F3785D62}</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AMD Ryzen 5 5600X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t>
                      </a:r>
                      <a:r>
                        <a:rPr lang="es-PE" sz="1400" b="0" i="0" u="none" strike="noStrike" cap="none" dirty="0">
                          <a:solidFill>
                            <a:srgbClr val="000000"/>
                          </a:solidFill>
                          <a:effectLst/>
                          <a:latin typeface="Arial"/>
                          <a:ea typeface="Arial"/>
                          <a:cs typeface="Arial"/>
                          <a:sym typeface="Arial"/>
                        </a:rPr>
                        <a:t>MSI B550 TOMAHAWK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err="1">
                          <a:solidFill>
                            <a:srgbClr val="000000"/>
                          </a:solidFill>
                          <a:effectLst/>
                          <a:latin typeface="Arial"/>
                          <a:ea typeface="Arial"/>
                          <a:cs typeface="Arial"/>
                          <a:sym typeface="Arial"/>
                        </a:rPr>
                        <a:t>Corsair</a:t>
                      </a:r>
                      <a:r>
                        <a:rPr lang="es-PE" sz="1400" b="0" i="0" u="none" strike="noStrike" cap="none" dirty="0">
                          <a:solidFill>
                            <a:srgbClr val="000000"/>
                          </a:solidFill>
                          <a:effectLst/>
                          <a:latin typeface="Arial"/>
                          <a:ea typeface="Arial"/>
                          <a:cs typeface="Arial"/>
                          <a:sym typeface="Arial"/>
                        </a:rPr>
                        <a:t> </a:t>
                      </a:r>
                      <a:r>
                        <a:rPr lang="es-PE" sz="1400" b="0" i="0" u="none" strike="noStrike" cap="none" dirty="0" err="1">
                          <a:solidFill>
                            <a:srgbClr val="000000"/>
                          </a:solidFill>
                          <a:effectLst/>
                          <a:latin typeface="Arial"/>
                          <a:ea typeface="Arial"/>
                          <a:cs typeface="Arial"/>
                          <a:sym typeface="Arial"/>
                        </a:rPr>
                        <a:t>Vengeance</a:t>
                      </a:r>
                      <a:r>
                        <a:rPr lang="es-PE" sz="1400" b="0" i="0" u="none" strike="noStrike" cap="none" dirty="0">
                          <a:solidFill>
                            <a:srgbClr val="000000"/>
                          </a:solidFill>
                          <a:effectLst/>
                          <a:latin typeface="Arial"/>
                          <a:ea typeface="Arial"/>
                          <a:cs typeface="Arial"/>
                          <a:sym typeface="Arial"/>
                        </a:rPr>
                        <a:t> RGB Pro 16GB (2 x 8GB) DDR4 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Samsung 970 EVO Plus </a:t>
                      </a:r>
                      <a:r>
                        <a:rPr lang="es-PE" sz="1400" b="0" i="0" u="none" strike="noStrike" cap="none" dirty="0" err="1">
                          <a:solidFill>
                            <a:srgbClr val="000000"/>
                          </a:solidFill>
                          <a:effectLst/>
                          <a:latin typeface="Arial"/>
                          <a:ea typeface="Arial"/>
                          <a:cs typeface="Arial"/>
                          <a:sym typeface="Arial"/>
                        </a:rPr>
                        <a:t>NVMe</a:t>
                      </a:r>
                      <a:r>
                        <a:rPr lang="es-PE" sz="1400" b="0" i="0" u="none" strike="noStrike" cap="none" dirty="0">
                          <a:solidFill>
                            <a:srgbClr val="000000"/>
                          </a:solidFill>
                          <a:effectLst/>
                          <a:latin typeface="Arial"/>
                          <a:ea typeface="Arial"/>
                          <a:cs typeface="Arial"/>
                          <a:sym typeface="Arial"/>
                        </a:rPr>
                        <a:t> M.2 500GB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NVIDIA GeForce GTX 1660 Super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82804751"/>
              </p:ext>
            </p:extLst>
          </p:nvPr>
        </p:nvGraphicFramePr>
        <p:xfrm>
          <a:off x="952500" y="2114550"/>
          <a:ext cx="7239000" cy="1981050"/>
        </p:xfrm>
        <a:graphic>
          <a:graphicData uri="http://schemas.openxmlformats.org/drawingml/2006/table">
            <a:tbl>
              <a:tblPr>
                <a:noFill/>
                <a:tableStyleId>{9E57C6BD-3915-4AA1-9C38-DD38F3785D62}</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Intel Core i7-10700K</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l-PL" sz="1400" b="0" i="0" u="none" strike="noStrike" cap="none" dirty="0">
                          <a:solidFill>
                            <a:srgbClr val="000000"/>
                          </a:solidFill>
                          <a:effectLst/>
                          <a:latin typeface="Arial"/>
                          <a:ea typeface="Arial"/>
                          <a:cs typeface="Arial"/>
                          <a:sym typeface="Arial"/>
                        </a:rPr>
                        <a:t>MSI MPG Z490 Gaming Plus</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err="1">
                          <a:solidFill>
                            <a:srgbClr val="000000"/>
                          </a:solidFill>
                          <a:effectLst/>
                          <a:latin typeface="Arial"/>
                          <a:ea typeface="Arial"/>
                          <a:cs typeface="Arial"/>
                          <a:sym typeface="Arial"/>
                        </a:rPr>
                        <a:t>Corsair</a:t>
                      </a:r>
                      <a:r>
                        <a:rPr lang="es-PE" sz="1400" b="0" i="0" u="none" strike="noStrike" cap="none" dirty="0">
                          <a:solidFill>
                            <a:srgbClr val="000000"/>
                          </a:solidFill>
                          <a:effectLst/>
                          <a:latin typeface="Arial"/>
                          <a:ea typeface="Arial"/>
                          <a:cs typeface="Arial"/>
                          <a:sym typeface="Arial"/>
                        </a:rPr>
                        <a:t> </a:t>
                      </a:r>
                      <a:r>
                        <a:rPr lang="es-PE" sz="1400" b="0" i="0" u="none" strike="noStrike" cap="none" dirty="0" err="1">
                          <a:solidFill>
                            <a:srgbClr val="000000"/>
                          </a:solidFill>
                          <a:effectLst/>
                          <a:latin typeface="Arial"/>
                          <a:ea typeface="Arial"/>
                          <a:cs typeface="Arial"/>
                          <a:sym typeface="Arial"/>
                        </a:rPr>
                        <a:t>Vengeance</a:t>
                      </a:r>
                      <a:r>
                        <a:rPr lang="es-PE" sz="1400" b="0" i="0" u="none" strike="noStrike" cap="none" dirty="0">
                          <a:solidFill>
                            <a:srgbClr val="000000"/>
                          </a:solidFill>
                          <a:effectLst/>
                          <a:latin typeface="Arial"/>
                          <a:ea typeface="Arial"/>
                          <a:cs typeface="Arial"/>
                          <a:sym typeface="Arial"/>
                        </a:rPr>
                        <a:t> RGB Pro 16GB (2 x 8GB) DDR4 3200MHz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it-IT" sz="1400" b="0" i="0" u="none" strike="noStrike" cap="none" dirty="0">
                          <a:solidFill>
                            <a:srgbClr val="000000"/>
                          </a:solidFill>
                          <a:effectLst/>
                          <a:latin typeface="Arial"/>
                          <a:ea typeface="Arial"/>
                          <a:cs typeface="Arial"/>
                          <a:sym typeface="Arial"/>
                        </a:rPr>
                        <a:t>Crucial MX500 1TB SATA SSD</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sz="1400" b="0" i="0" u="none" strike="noStrike" cap="none" dirty="0">
                          <a:solidFill>
                            <a:srgbClr val="000000"/>
                          </a:solidFill>
                          <a:effectLst/>
                          <a:latin typeface="Arial"/>
                          <a:ea typeface="Arial"/>
                          <a:cs typeface="Arial"/>
                          <a:sym typeface="Arial"/>
                        </a:rPr>
                        <a:t>NVIDIA GeForce RTX 3070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77559390"/>
              </p:ext>
            </p:extLst>
          </p:nvPr>
        </p:nvGraphicFramePr>
        <p:xfrm>
          <a:off x="952499" y="1809750"/>
          <a:ext cx="7976347" cy="3047850"/>
        </p:xfrm>
        <a:graphic>
          <a:graphicData uri="http://schemas.openxmlformats.org/drawingml/2006/table">
            <a:tbl>
              <a:tblPr>
                <a:noFill/>
                <a:tableStyleId>{9E57C6BD-3915-4AA1-9C38-DD38F3785D62}</a:tableStyleId>
              </a:tblPr>
              <a:tblGrid>
                <a:gridCol w="2259937">
                  <a:extLst>
                    <a:ext uri="{9D8B030D-6E8A-4147-A177-3AD203B41FA5}">
                      <a16:colId xmlns:a16="http://schemas.microsoft.com/office/drawing/2014/main" val="20000"/>
                    </a:ext>
                  </a:extLst>
                </a:gridCol>
                <a:gridCol w="571641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r>
                        <a:rPr lang="es-PE" sz="1400" b="0" i="0" u="none" strike="noStrike" cap="none" dirty="0">
                          <a:solidFill>
                            <a:srgbClr val="000000"/>
                          </a:solidFill>
                          <a:effectLst/>
                          <a:latin typeface="Arial"/>
                          <a:ea typeface="Arial"/>
                          <a:cs typeface="Arial"/>
                          <a:sym typeface="Arial"/>
                        </a:rPr>
                        <a:t>Intel® Core™ i9-13900KS</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400" b="0" i="0" u="none" strike="noStrike" cap="none" dirty="0">
                          <a:solidFill>
                            <a:srgbClr val="000000"/>
                          </a:solidFill>
                          <a:effectLst/>
                          <a:latin typeface="Arial"/>
                          <a:ea typeface="Arial"/>
                          <a:cs typeface="Arial"/>
                          <a:sym typeface="Arial"/>
                        </a:rPr>
                        <a:t>ASUS ROG Maximus Z790 </a:t>
                      </a:r>
                      <a:r>
                        <a:rPr lang="es-PE" sz="1400" b="0" i="0" u="none" strike="noStrike" cap="none" dirty="0" err="1">
                          <a:solidFill>
                            <a:srgbClr val="000000"/>
                          </a:solidFill>
                          <a:effectLst/>
                          <a:latin typeface="Arial"/>
                          <a:ea typeface="Arial"/>
                          <a:cs typeface="Arial"/>
                          <a:sym typeface="Arial"/>
                        </a:rPr>
                        <a:t>Apex</a:t>
                      </a:r>
                      <a:r>
                        <a:rPr lang="es-PE" sz="14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MEMORIA 16GB DDR5 XPG LANCER RGB WHITE BUS 5200MHZ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400" b="0" i="0" u="none" strike="noStrike" cap="none" dirty="0">
                          <a:solidFill>
                            <a:srgbClr val="000000"/>
                          </a:solidFill>
                          <a:effectLst/>
                          <a:latin typeface="Arial"/>
                          <a:ea typeface="Arial"/>
                          <a:cs typeface="Arial"/>
                          <a:sym typeface="Arial"/>
                        </a:rPr>
                        <a:t>SSD M.2 PCIE SOLIDO ACER PREDATOR GM7000 1TB</a:t>
                      </a: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dirty="0" err="1"/>
                        <a:t>Nvidia</a:t>
                      </a:r>
                      <a:r>
                        <a:rPr lang="es-PE" dirty="0"/>
                        <a:t> RTX 4090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extLst>
              <p:ext uri="{D42A27DB-BD31-4B8C-83A1-F6EECF244321}">
                <p14:modId xmlns:p14="http://schemas.microsoft.com/office/powerpoint/2010/main" val="2414642290"/>
              </p:ext>
            </p:extLst>
          </p:nvPr>
        </p:nvGraphicFramePr>
        <p:xfrm>
          <a:off x="952500" y="1809750"/>
          <a:ext cx="7239000" cy="2194410"/>
        </p:xfrm>
        <a:graphic>
          <a:graphicData uri="http://schemas.openxmlformats.org/drawingml/2006/table">
            <a:tbl>
              <a:tblPr>
                <a:noFill/>
                <a:tableStyleId>{9E57C6BD-3915-4AA1-9C38-DD38F3785D62}</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9 7950XG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PE" dirty="0" err="1"/>
                        <a:t>Aorus</a:t>
                      </a:r>
                      <a:r>
                        <a:rPr lang="es-PE" dirty="0"/>
                        <a:t> X670 Master 8200</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dirty="0"/>
                        <a:t>Delta RGB DDR5</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400" b="0" i="0" u="none" strike="noStrike" cap="none" dirty="0">
                          <a:solidFill>
                            <a:srgbClr val="000000"/>
                          </a:solidFill>
                          <a:effectLst/>
                          <a:latin typeface="Arial"/>
                          <a:ea typeface="Arial"/>
                          <a:cs typeface="Arial"/>
                          <a:sym typeface="Arial"/>
                        </a:rPr>
                        <a:t>SSD M.2 PCIE SOLIDO ACER PREDATOR GM7000 1TB</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PE" dirty="0" err="1"/>
                        <a:t>Nvidia</a:t>
                      </a:r>
                      <a:r>
                        <a:rPr lang="es-PE" dirty="0"/>
                        <a:t> RTX 4090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extLst>
              <p:ext uri="{D42A27DB-BD31-4B8C-83A1-F6EECF244321}">
                <p14:modId xmlns:p14="http://schemas.microsoft.com/office/powerpoint/2010/main" val="790941102"/>
              </p:ext>
            </p:extLst>
          </p:nvPr>
        </p:nvGraphicFramePr>
        <p:xfrm>
          <a:off x="952500" y="2114550"/>
          <a:ext cx="7239000" cy="2194410"/>
        </p:xfrm>
        <a:graphic>
          <a:graphicData uri="http://schemas.openxmlformats.org/drawingml/2006/table">
            <a:tbl>
              <a:tblPr>
                <a:noFill/>
                <a:tableStyleId>{9E57C6BD-3915-4AA1-9C38-DD38F3785D62}</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dirty="0" err="1">
                          <a:latin typeface="Open Sans"/>
                          <a:ea typeface="Open Sans"/>
                          <a:cs typeface="Open Sans"/>
                          <a:sym typeface="Open Sans"/>
                        </a:rPr>
                        <a:t>Amd</a:t>
                      </a:r>
                      <a:r>
                        <a:rPr lang="es-PE" dirty="0">
                          <a:latin typeface="Open Sans"/>
                          <a:ea typeface="Open Sans"/>
                          <a:cs typeface="Open Sans"/>
                          <a:sym typeface="Open Sans"/>
                        </a:rPr>
                        <a:t> Ryzen 9 7950XG</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dirty="0" err="1"/>
                        <a:t>Aorus</a:t>
                      </a:r>
                      <a:r>
                        <a:rPr lang="es-PE" dirty="0"/>
                        <a:t> X670 Master 8200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n-US" sz="1400" b="0" i="0" u="none" strike="noStrike" cap="none" dirty="0">
                          <a:solidFill>
                            <a:srgbClr val="000000"/>
                          </a:solidFill>
                          <a:effectLst/>
                          <a:latin typeface="Arial"/>
                          <a:ea typeface="Arial"/>
                          <a:cs typeface="Arial"/>
                          <a:sym typeface="Arial"/>
                        </a:rPr>
                        <a:t>MEMORIA 32GB (16GBx2) DDR5 G.SKILL RIPJAWS S5 WHITE</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400" b="0" i="0" u="none" strike="noStrike" cap="none" dirty="0">
                          <a:solidFill>
                            <a:srgbClr val="000000"/>
                          </a:solidFill>
                          <a:effectLst/>
                          <a:latin typeface="Arial"/>
                          <a:ea typeface="Arial"/>
                          <a:cs typeface="Arial"/>
                          <a:sym typeface="Arial"/>
                        </a:rPr>
                        <a:t>SSD M.2 PCIE SOLIDO ACER PREDATOR GM7000 1TB</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dirty="0" err="1"/>
                        <a:t>Nvidia</a:t>
                      </a:r>
                      <a:r>
                        <a:rPr lang="es-PE" dirty="0"/>
                        <a:t> RTX 4090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lang="es-PE"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0"/>
        <p:cNvGrpSpPr/>
        <p:nvPr/>
      </p:nvGrpSpPr>
      <p:grpSpPr>
        <a:xfrm>
          <a:off x="0" y="0"/>
          <a:ext cx="0" cy="0"/>
          <a:chOff x="0" y="0"/>
          <a:chExt cx="0" cy="0"/>
        </a:xfrm>
      </p:grpSpPr>
      <p:sp>
        <p:nvSpPr>
          <p:cNvPr id="241" name="Google Shape;241;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2" name="Google Shape;242;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3" name="Google Shape;243;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9" name="Google Shape;249;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0" name="Google Shape;250;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1" name="Google Shape;251;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2" name="Google Shape;252;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dirty="0">
                <a:solidFill>
                  <a:srgbClr val="434343"/>
                </a:solidFill>
                <a:latin typeface="Rajdhani"/>
                <a:ea typeface="Rajdhani"/>
                <a:cs typeface="Rajdhani"/>
                <a:sym typeface="Rajdhani"/>
              </a:rPr>
              <a:t>¿Por qué esta actividad?¿Sirve este ejercicio de armar computadoras?</a:t>
            </a:r>
            <a:endParaRPr sz="1700" b="1" dirty="0">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dirty="0">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dirty="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dirty="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dirty="0">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dirty="0">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dirty="0">
                <a:solidFill>
                  <a:schemeClr val="lt1"/>
                </a:solidFill>
                <a:latin typeface="Open Sans"/>
                <a:ea typeface="Open Sans"/>
                <a:cs typeface="Open Sans"/>
                <a:sym typeface="Open Sans"/>
              </a:rPr>
              <a:t>Recordemos que para</a:t>
            </a:r>
            <a:endParaRPr sz="1600" dirty="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dirty="0">
                <a:solidFill>
                  <a:schemeClr val="lt1"/>
                </a:solidFill>
                <a:latin typeface="Open Sans"/>
                <a:ea typeface="Open Sans"/>
                <a:cs typeface="Open Sans"/>
                <a:sym typeface="Open Sans"/>
              </a:rPr>
              <a:t>los diferentes componentes existen ciertas características como los </a:t>
            </a:r>
            <a:r>
              <a:rPr lang="es" sz="1600" b="1" dirty="0">
                <a:solidFill>
                  <a:schemeClr val="lt1"/>
                </a:solidFill>
                <a:latin typeface="Open Sans"/>
                <a:ea typeface="Open Sans"/>
                <a:cs typeface="Open Sans"/>
                <a:sym typeface="Open Sans"/>
              </a:rPr>
              <a:t>sockets, frecuencia y conectores</a:t>
            </a:r>
            <a:r>
              <a:rPr lang="es" sz="1600" dirty="0">
                <a:solidFill>
                  <a:schemeClr val="lt1"/>
                </a:solidFill>
                <a:latin typeface="Open Sans"/>
                <a:ea typeface="Open Sans"/>
                <a:cs typeface="Open Sans"/>
                <a:sym typeface="Open Sans"/>
              </a:rPr>
              <a:t>, los cuales hay que tener </a:t>
            </a:r>
            <a:r>
              <a:rPr lang="es" sz="1600" b="1" dirty="0">
                <a:solidFill>
                  <a:schemeClr val="lt1"/>
                </a:solidFill>
                <a:latin typeface="Open Sans"/>
                <a:ea typeface="Open Sans"/>
                <a:cs typeface="Open Sans"/>
                <a:sym typeface="Open Sans"/>
              </a:rPr>
              <a:t>en cuenta </a:t>
            </a:r>
            <a:r>
              <a:rPr lang="es" sz="1600" dirty="0">
                <a:solidFill>
                  <a:schemeClr val="lt1"/>
                </a:solidFill>
                <a:latin typeface="Open Sans"/>
                <a:ea typeface="Open Sans"/>
                <a:cs typeface="Open Sans"/>
                <a:sym typeface="Open Sans"/>
              </a:rPr>
              <a:t>para la compatibilidad.</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792</Words>
  <Application>Microsoft Office PowerPoint</Application>
  <PresentationFormat>Presentación en pantalla (16:9)</PresentationFormat>
  <Paragraphs>141</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Garcia</cp:lastModifiedBy>
  <cp:revision>3</cp:revision>
  <dcterms:modified xsi:type="dcterms:W3CDTF">2023-06-12T10:55:10Z</dcterms:modified>
</cp:coreProperties>
</file>