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866d25490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866d25490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9726d105c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9726d105c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9726d105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9726d105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9726d105c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9726d105c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9726d105c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9726d105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7e4072ce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7e4072ce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97e4072ce_1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97e4072ce_1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7e4072ce_1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7e4072ce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7e4072ce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7e4072ce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97e4072ce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97e4072ce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9726d105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9726d105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sentence can be clarified more as we present to class.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97e4072ce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97e4072ce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7e4072ce_1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7e4072ce_1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7e4072ce_1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7e4072ce_1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97e4072ce_1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97e4072ce_1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9726d105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9726d105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866d2549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866d2549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866d2549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866d2549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866d25490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866d25490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66d25490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66d2549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9726d105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9726d105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add accuracy of these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866d2549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866d2549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jesus-r-mendoza/Walmart-Store-Sales-Forecast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93500" y="1677950"/>
            <a:ext cx="75708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Store Sales Forecasting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30250" y="3779400"/>
            <a:ext cx="38061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Jesus Mendoza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Brian Canela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Juan Rojas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Abraham Vega</a:t>
            </a:r>
            <a:endParaRPr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Gian Tolentino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982925" y="4219050"/>
            <a:ext cx="47913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Science  |  Fall 2018  |  Nov. 30, 2018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76544" r="0" t="0"/>
          <a:stretch/>
        </p:blipFill>
        <p:spPr>
          <a:xfrm>
            <a:off x="5103150" y="910325"/>
            <a:ext cx="904625" cy="9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386050" y="957575"/>
            <a:ext cx="2763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Walmart</a:t>
            </a:r>
            <a:endParaRPr sz="5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 Evaluating Linear Regression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Metric used to </a:t>
            </a:r>
            <a:r>
              <a:rPr lang="en">
                <a:solidFill>
                  <a:srgbClr val="FFFFFF"/>
                </a:solidFill>
              </a:rPr>
              <a:t>quantify</a:t>
            </a:r>
            <a:r>
              <a:rPr lang="en">
                <a:solidFill>
                  <a:srgbClr val="FFFFFF"/>
                </a:solidFill>
              </a:rPr>
              <a:t> the error is RMSE and CV.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Root Mean Square Error.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10-fold Cross Validation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400" y="1590250"/>
            <a:ext cx="3816150" cy="11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050" y="3185650"/>
            <a:ext cx="4807974" cy="13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Decision Tree Regression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Why not Decision Tree Classifier?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Regression trees are used when response variable is numeric or continuous.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They can be used for predictions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Determined “IsHoliday” is the most important feature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Accuracy of 95%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26193" l="0" r="0" t="0"/>
          <a:stretch/>
        </p:blipFill>
        <p:spPr>
          <a:xfrm>
            <a:off x="4671525" y="1152475"/>
            <a:ext cx="4160775" cy="227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Random Forest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49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Used various n_estimators to verify the optimal number of trees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60 trees allowed for the most optimal r2_score and RMSE value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</a:t>
            </a:r>
            <a:r>
              <a:rPr lang="en">
                <a:solidFill>
                  <a:srgbClr val="FFFFFF"/>
                </a:solidFill>
              </a:rPr>
              <a:t>2_score : </a:t>
            </a:r>
            <a:r>
              <a:rPr lang="en">
                <a:solidFill>
                  <a:srgbClr val="FFFFFF"/>
                </a:solidFill>
              </a:rPr>
              <a:t>0.9732900408513572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RMSE: 3731.6857603676544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23768" l="0" r="0" t="0"/>
          <a:stretch/>
        </p:blipFill>
        <p:spPr>
          <a:xfrm>
            <a:off x="5297700" y="1130400"/>
            <a:ext cx="3332400" cy="28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5297700" y="3413025"/>
            <a:ext cx="3236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Logistic</a:t>
            </a:r>
            <a:r>
              <a:rPr lang="en">
                <a:solidFill>
                  <a:srgbClr val="FFFFFF"/>
                </a:solidFill>
              </a:rPr>
              <a:t> Regression With Cross Validation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Used feature  “IsHoliday”  for the label.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Evaluation of Accuracy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Using Accuracy Score for </a:t>
            </a:r>
            <a:r>
              <a:rPr lang="en">
                <a:solidFill>
                  <a:srgbClr val="FFFFFF"/>
                </a:solidFill>
              </a:rPr>
              <a:t>Logistic</a:t>
            </a:r>
            <a:r>
              <a:rPr lang="en">
                <a:solidFill>
                  <a:srgbClr val="FFFFFF"/>
                </a:solidFill>
              </a:rPr>
              <a:t> Regression.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Using 10-fold Cross Validation: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250" y="2230250"/>
            <a:ext cx="4000499" cy="12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532650"/>
            <a:ext cx="3805076" cy="11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085100"/>
            <a:ext cx="85206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PCA : Principal Component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79650" y="1843025"/>
            <a:ext cx="7229100" cy="1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FFFF"/>
                </a:solidFill>
              </a:rPr>
              <a:t>What we did:</a:t>
            </a:r>
            <a:endParaRPr i="1"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Modified the ipynb files, with the machine learning algorithms, it to perform pca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For each algorithm, I test all possibilities of PCA and measure their accuracy / error and compare them to find the optimal # of </a:t>
            </a:r>
            <a:r>
              <a:rPr lang="en">
                <a:solidFill>
                  <a:srgbClr val="FFFFFF"/>
                </a:solidFill>
              </a:rPr>
              <a:t>c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">
                <a:solidFill>
                  <a:srgbClr val="FFFFFF"/>
                </a:solidFill>
              </a:rPr>
              <a:t>Then we can see how feature reduction affected the accuracy / error, and how much we can improve it based on the number of components we reduce it to.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 on Linear Regression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en" sz="2000">
                <a:solidFill>
                  <a:srgbClr val="F3F3F3"/>
                </a:solidFill>
              </a:rPr>
              <a:t>The performed PCA as shown below:</a:t>
            </a:r>
            <a:endParaRPr sz="2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125" y="1988225"/>
            <a:ext cx="6410525" cy="24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 on Linear Regression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en">
                <a:solidFill>
                  <a:srgbClr val="FFFFFF"/>
                </a:solidFill>
              </a:rPr>
              <a:t>These were our results: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2099"/>
            <a:ext cx="8597700" cy="26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 on Decision Tree Regressor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en" sz="2000">
                <a:solidFill>
                  <a:srgbClr val="F3F3F3"/>
                </a:solidFill>
              </a:rPr>
              <a:t>The performed PCA as shown below:</a:t>
            </a:r>
            <a:endParaRPr sz="2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00" y="1687802"/>
            <a:ext cx="7012625" cy="234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 on Decision Tree Regressor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en">
                <a:solidFill>
                  <a:srgbClr val="FFFFFF"/>
                </a:solidFill>
              </a:rPr>
              <a:t>These were our results: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25" y="1779798"/>
            <a:ext cx="7827475" cy="22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 on Random Forest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en" sz="2000">
                <a:solidFill>
                  <a:srgbClr val="F3F3F3"/>
                </a:solidFill>
              </a:rPr>
              <a:t>The performed PCA as shown below:</a:t>
            </a:r>
            <a:endParaRPr sz="2000">
              <a:solidFill>
                <a:srgbClr val="F3F3F3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25" y="1682774"/>
            <a:ext cx="7684173" cy="28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Description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Given sale data of 45 Walmart stores in different regions, we were tasked to project sales per week for each department in each store.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Holiday markdown events are included, as these affect sales differently between each department.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PCA on Random Forest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-"/>
            </a:pPr>
            <a:r>
              <a:rPr lang="en">
                <a:solidFill>
                  <a:srgbClr val="FFFFFF"/>
                </a:solidFill>
              </a:rPr>
              <a:t>These were our results: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3F3F3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00" y="1872285"/>
            <a:ext cx="7308026" cy="19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123075" y="664400"/>
            <a:ext cx="219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Conclusion: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391750" y="1295550"/>
            <a:ext cx="56691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The best Machine Learning algorithm we tested on this data set, was Random Forest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Random Forest composed of 60 trees was our best predictor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-"/>
            </a:pPr>
            <a:r>
              <a:rPr lang="en" sz="1700">
                <a:solidFill>
                  <a:srgbClr val="FFFFFF"/>
                </a:solidFill>
              </a:rPr>
              <a:t>Random Forest, without PCA, gave us the lowest error of around 3.7k.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1678375" y="1148000"/>
            <a:ext cx="53790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If you’d like to view our code, visit the link below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1450850" y="2901725"/>
            <a:ext cx="57228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3F3F3"/>
                </a:solidFill>
                <a:hlinkClick r:id="rId3"/>
              </a:rPr>
              <a:t>https://github.com/jesus-r-mendoza/Walmart-Store-Sales-Forecasting</a:t>
            </a:r>
            <a:r>
              <a:rPr lang="en">
                <a:solidFill>
                  <a:srgbClr val="F3F3F3"/>
                </a:solidFill>
              </a:rPr>
              <a:t>/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2833650" y="2285400"/>
            <a:ext cx="347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Thank you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Data Details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Stores.csv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Anonymized info about 45 stores, type and size of store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Features.csv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Additional data related to store, department and regional activity. Contains: Store, Date, Temperature, Fuel_Price, Markdown 1-5, CPI (consumer price index), unemployment, and IsHoliday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Data.csv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Historical data with the fields: Store, Dept, Date, Weekly_Sales, and IsHoliday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420k rows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Merged the Data into One dataset as a inner join on Store ID.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How we started working on the project?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>
                <a:solidFill>
                  <a:srgbClr val="FFFFFF"/>
                </a:solidFill>
              </a:rPr>
              <a:t>With our Dataset we looked at what our dataset looks like with the help of the describe function in Python.</a:t>
            </a:r>
            <a:r>
              <a:rPr lang="en" sz="1200">
                <a:solidFill>
                  <a:srgbClr val="FFFFFF"/>
                </a:solidFill>
              </a:rPr>
              <a:t> 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0281"/>
            <a:ext cx="9144000" cy="224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Exploring Data Analysis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831700"/>
            <a:ext cx="85206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Based on the previous image, we fetched data based on highly top weekly_sales dates with value counts next to the date.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75" y="1258425"/>
            <a:ext cx="7638875" cy="12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7675"/>
            <a:ext cx="3730125" cy="20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300" y="287675"/>
            <a:ext cx="3730125" cy="20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5" y="2856275"/>
            <a:ext cx="3858649" cy="22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8300" y="2986550"/>
            <a:ext cx="3948150" cy="21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19425" y="11050"/>
            <a:ext cx="3163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Weekly_Sales vs Store ID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619125" y="-11050"/>
            <a:ext cx="3429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Weekly_Sales vs CPI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32725" y="2522000"/>
            <a:ext cx="409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Weekly_Sales vs Temperature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364725" y="2555150"/>
            <a:ext cx="37302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 Weekly_Sales vs Store Size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8" y="365000"/>
            <a:ext cx="3210225" cy="23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450" y="365000"/>
            <a:ext cx="3295026" cy="25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475" y="3138950"/>
            <a:ext cx="3295026" cy="20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32725" y="66375"/>
            <a:ext cx="3384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Weekly_Sales vs Fuel Price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751875" y="66375"/>
            <a:ext cx="3294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   Weekly_Sales vs Store Department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2577275" y="2820625"/>
            <a:ext cx="35397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Weekly_Sales vs isHoliday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Methods and Algorithms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Linear Regression with coefficients and RMSE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Decision Tree Regression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Random Forest Regressor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Logistic Regression with Cross Validation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Feature Reduction by Principal Component Analysis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1077D2"/>
            </a:gs>
            <a:gs pos="100000">
              <a:srgbClr val="093153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52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weekly_sales = 1366427.618−87.309×</a:t>
            </a:r>
            <a:r>
              <a:rPr i="1" lang="en" sz="1200">
                <a:solidFill>
                  <a:schemeClr val="lt1"/>
                </a:solidFill>
              </a:rPr>
              <a:t>Store</a:t>
            </a:r>
            <a:r>
              <a:rPr lang="en" sz="1200">
                <a:solidFill>
                  <a:schemeClr val="lt1"/>
                </a:solidFill>
              </a:rPr>
              <a:t>+101.841×</a:t>
            </a:r>
            <a:r>
              <a:rPr i="1" lang="en" sz="1200">
                <a:solidFill>
                  <a:schemeClr val="lt1"/>
                </a:solidFill>
              </a:rPr>
              <a:t>Department</a:t>
            </a:r>
            <a:r>
              <a:rPr lang="en" sz="1200">
                <a:solidFill>
                  <a:schemeClr val="lt1"/>
                </a:solidFill>
              </a:rPr>
              <a:t>+705.852×</a:t>
            </a:r>
            <a:r>
              <a:rPr i="1" lang="en" sz="1200">
                <a:solidFill>
                  <a:schemeClr val="lt1"/>
                </a:solidFill>
              </a:rPr>
              <a:t>IsHoliday</a:t>
            </a:r>
            <a:r>
              <a:rPr lang="en" sz="1200">
                <a:solidFill>
                  <a:schemeClr val="lt1"/>
                </a:solidFill>
              </a:rPr>
              <a:t>+19.842×</a:t>
            </a:r>
            <a:r>
              <a:rPr i="1" lang="en" sz="1200">
                <a:solidFill>
                  <a:schemeClr val="lt1"/>
                </a:solidFill>
              </a:rPr>
              <a:t>Temperature </a:t>
            </a:r>
            <a:r>
              <a:rPr lang="en" sz="1200">
                <a:solidFill>
                  <a:schemeClr val="lt1"/>
                </a:solidFill>
              </a:rPr>
              <a:t>+ 292.467×</a:t>
            </a:r>
            <a:r>
              <a:rPr i="1" lang="en" sz="1200">
                <a:solidFill>
                  <a:schemeClr val="lt1"/>
                </a:solidFill>
              </a:rPr>
              <a:t>FuelPrice</a:t>
            </a:r>
            <a:r>
              <a:rPr lang="en" sz="1200">
                <a:solidFill>
                  <a:schemeClr val="lt1"/>
                </a:solidFill>
              </a:rPr>
              <a:t>−20.858×</a:t>
            </a:r>
            <a:r>
              <a:rPr i="1" lang="en" sz="1200">
                <a:solidFill>
                  <a:schemeClr val="lt1"/>
                </a:solidFill>
              </a:rPr>
              <a:t>CPI</a:t>
            </a:r>
            <a:r>
              <a:rPr lang="en" sz="1200">
                <a:solidFill>
                  <a:schemeClr val="lt1"/>
                </a:solidFill>
              </a:rPr>
              <a:t>−183.231×</a:t>
            </a:r>
            <a:r>
              <a:rPr i="1" lang="en" sz="1200">
                <a:solidFill>
                  <a:schemeClr val="lt1"/>
                </a:solidFill>
              </a:rPr>
              <a:t>Unemployment</a:t>
            </a:r>
            <a:r>
              <a:rPr lang="en" sz="1200">
                <a:solidFill>
                  <a:schemeClr val="lt1"/>
                </a:solidFill>
              </a:rPr>
              <a:t>+0.0859×</a:t>
            </a:r>
            <a:r>
              <a:rPr i="1" lang="en" sz="1200">
                <a:solidFill>
                  <a:schemeClr val="lt1"/>
                </a:solidFill>
              </a:rPr>
              <a:t>Size</a:t>
            </a:r>
            <a:r>
              <a:rPr lang="en" sz="1200">
                <a:solidFill>
                  <a:schemeClr val="lt1"/>
                </a:solidFill>
              </a:rPr>
              <a:t>+0.0379×</a:t>
            </a:r>
            <a:r>
              <a:rPr i="1" lang="en" sz="1200">
                <a:solidFill>
                  <a:schemeClr val="lt1"/>
                </a:solidFill>
              </a:rPr>
              <a:t>Markdowns</a:t>
            </a:r>
            <a:r>
              <a:rPr lang="en" sz="1200">
                <a:solidFill>
                  <a:schemeClr val="lt1"/>
                </a:solidFill>
              </a:rPr>
              <a:t>−677.895×</a:t>
            </a:r>
            <a:r>
              <a:rPr i="1" lang="en" sz="1200">
                <a:solidFill>
                  <a:schemeClr val="lt1"/>
                </a:solidFill>
              </a:rPr>
              <a:t>Year</a:t>
            </a:r>
            <a:r>
              <a:rPr lang="en" sz="1200">
                <a:solidFill>
                  <a:schemeClr val="lt1"/>
                </a:solidFill>
              </a:rPr>
              <a:t>+130.009×</a:t>
            </a:r>
            <a:r>
              <a:rPr i="1" lang="en" sz="1200">
                <a:solidFill>
                  <a:schemeClr val="lt1"/>
                </a:solidFill>
              </a:rPr>
              <a:t>Month</a:t>
            </a:r>
            <a:r>
              <a:rPr lang="en" sz="1200">
                <a:solidFill>
                  <a:schemeClr val="lt1"/>
                </a:solidFill>
              </a:rPr>
              <a:t>−15.400×</a:t>
            </a:r>
            <a:r>
              <a:rPr i="1" lang="en" sz="1200">
                <a:solidFill>
                  <a:schemeClr val="lt1"/>
                </a:solidFill>
              </a:rPr>
              <a:t>Day</a:t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75" y="1449025"/>
            <a:ext cx="3088850" cy="369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050825" y="33175"/>
            <a:ext cx="6581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Linear Regression for Weekly Sales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3561725" y="1703450"/>
            <a:ext cx="54201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 sz="1300">
                <a:solidFill>
                  <a:srgbClr val="FFFFFF"/>
                </a:solidFill>
              </a:rPr>
              <a:t>Most important feature is the ‘</a:t>
            </a:r>
            <a:r>
              <a:rPr b="1" lang="en" sz="1300">
                <a:solidFill>
                  <a:srgbClr val="FFFFFF"/>
                </a:solidFill>
              </a:rPr>
              <a:t>IsHoliday</a:t>
            </a:r>
            <a:r>
              <a:rPr lang="en" sz="1300">
                <a:solidFill>
                  <a:srgbClr val="FFFFFF"/>
                </a:solidFill>
              </a:rPr>
              <a:t>’, meaning weekly sales depended mostly on the week where a holiday took place. 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Holidays taken into account : Super Bowl, Labor Day, Thanksgiving (Black Friday , Cyber Monday) , and Christmas.</a:t>
            </a:r>
            <a:endParaRPr sz="1300">
              <a:solidFill>
                <a:srgbClr val="FFFFFF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</a:pPr>
            <a:r>
              <a:rPr lang="en" sz="1300">
                <a:solidFill>
                  <a:srgbClr val="FFFFFF"/>
                </a:solidFill>
              </a:rPr>
              <a:t>Least important feature was </a:t>
            </a:r>
            <a:r>
              <a:rPr b="1" lang="en" sz="1300">
                <a:solidFill>
                  <a:srgbClr val="FFFFFF"/>
                </a:solidFill>
              </a:rPr>
              <a:t>Size</a:t>
            </a:r>
            <a:r>
              <a:rPr lang="en" sz="1300">
                <a:solidFill>
                  <a:srgbClr val="FFFFFF"/>
                </a:solidFill>
              </a:rPr>
              <a:t>.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