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Poppins Bold" charset="1" panose="00000800000000000000"/>
      <p:regular r:id="rId18"/>
    </p:embeddedFont>
    <p:embeddedFont>
      <p:font typeface="Poppins"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3497684" y="5496684"/>
            <a:ext cx="4983320" cy="4983320"/>
          </a:xfrm>
          <a:custGeom>
            <a:avLst/>
            <a:gdLst/>
            <a:ahLst/>
            <a:cxnLst/>
            <a:rect r="r" b="b" t="t" l="l"/>
            <a:pathLst>
              <a:path h="4983320" w="4983320">
                <a:moveTo>
                  <a:pt x="0" y="0"/>
                </a:moveTo>
                <a:lnTo>
                  <a:pt x="4983321" y="0"/>
                </a:lnTo>
                <a:lnTo>
                  <a:pt x="4983321" y="4983321"/>
                </a:lnTo>
                <a:lnTo>
                  <a:pt x="0" y="49833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212305" y="-193005"/>
            <a:ext cx="4983320" cy="4983320"/>
          </a:xfrm>
          <a:custGeom>
            <a:avLst/>
            <a:gdLst/>
            <a:ahLst/>
            <a:cxnLst/>
            <a:rect r="r" b="b" t="t" l="l"/>
            <a:pathLst>
              <a:path h="4983320" w="4983320">
                <a:moveTo>
                  <a:pt x="0" y="0"/>
                </a:moveTo>
                <a:lnTo>
                  <a:pt x="4983320" y="0"/>
                </a:lnTo>
                <a:lnTo>
                  <a:pt x="4983320" y="4983321"/>
                </a:lnTo>
                <a:lnTo>
                  <a:pt x="0" y="49833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317953" y="6316953"/>
            <a:ext cx="3970047" cy="3970047"/>
          </a:xfrm>
          <a:custGeom>
            <a:avLst/>
            <a:gdLst/>
            <a:ahLst/>
            <a:cxnLst/>
            <a:rect r="r" b="b" t="t" l="l"/>
            <a:pathLst>
              <a:path h="3970047" w="3970047">
                <a:moveTo>
                  <a:pt x="0" y="0"/>
                </a:moveTo>
                <a:lnTo>
                  <a:pt x="3970047" y="0"/>
                </a:lnTo>
                <a:lnTo>
                  <a:pt x="3970047" y="3970047"/>
                </a:lnTo>
                <a:lnTo>
                  <a:pt x="0" y="39700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700000">
            <a:off x="15796340" y="2286577"/>
            <a:ext cx="4983320" cy="4983320"/>
          </a:xfrm>
          <a:custGeom>
            <a:avLst/>
            <a:gdLst/>
            <a:ahLst/>
            <a:cxnLst/>
            <a:rect r="r" b="b" t="t" l="l"/>
            <a:pathLst>
              <a:path h="4983320" w="4983320">
                <a:moveTo>
                  <a:pt x="0" y="0"/>
                </a:moveTo>
                <a:lnTo>
                  <a:pt x="4983320" y="0"/>
                </a:lnTo>
                <a:lnTo>
                  <a:pt x="4983320" y="4983320"/>
                </a:lnTo>
                <a:lnTo>
                  <a:pt x="0" y="4983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0" y="0"/>
            <a:ext cx="3970047" cy="3970047"/>
          </a:xfrm>
          <a:custGeom>
            <a:avLst/>
            <a:gdLst/>
            <a:ahLst/>
            <a:cxnLst/>
            <a:rect r="r" b="b" t="t" l="l"/>
            <a:pathLst>
              <a:path h="3970047" w="3970047">
                <a:moveTo>
                  <a:pt x="0" y="0"/>
                </a:moveTo>
                <a:lnTo>
                  <a:pt x="3970047" y="0"/>
                </a:lnTo>
                <a:lnTo>
                  <a:pt x="3970047" y="3970047"/>
                </a:lnTo>
                <a:lnTo>
                  <a:pt x="0" y="39700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2700000">
            <a:off x="-2491660" y="2930197"/>
            <a:ext cx="4983320" cy="4983320"/>
          </a:xfrm>
          <a:custGeom>
            <a:avLst/>
            <a:gdLst/>
            <a:ahLst/>
            <a:cxnLst/>
            <a:rect r="r" b="b" t="t" l="l"/>
            <a:pathLst>
              <a:path h="4983320" w="4983320">
                <a:moveTo>
                  <a:pt x="4983320" y="4983320"/>
                </a:moveTo>
                <a:lnTo>
                  <a:pt x="0" y="4983320"/>
                </a:lnTo>
                <a:lnTo>
                  <a:pt x="0" y="0"/>
                </a:lnTo>
                <a:lnTo>
                  <a:pt x="4983320" y="0"/>
                </a:lnTo>
                <a:lnTo>
                  <a:pt x="4983320" y="498332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43100" y="-1328448"/>
            <a:ext cx="2686201" cy="2656897"/>
          </a:xfrm>
          <a:custGeom>
            <a:avLst/>
            <a:gdLst/>
            <a:ahLst/>
            <a:cxnLst/>
            <a:rect r="r" b="b" t="t" l="l"/>
            <a:pathLst>
              <a:path h="2656897" w="2686201">
                <a:moveTo>
                  <a:pt x="0" y="0"/>
                </a:moveTo>
                <a:lnTo>
                  <a:pt x="2686200" y="0"/>
                </a:lnTo>
                <a:lnTo>
                  <a:pt x="2686200" y="2656896"/>
                </a:lnTo>
                <a:lnTo>
                  <a:pt x="0" y="2656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944900" y="8958552"/>
            <a:ext cx="2686201" cy="2656897"/>
          </a:xfrm>
          <a:custGeom>
            <a:avLst/>
            <a:gdLst/>
            <a:ahLst/>
            <a:cxnLst/>
            <a:rect r="r" b="b" t="t" l="l"/>
            <a:pathLst>
              <a:path h="2656897" w="2686201">
                <a:moveTo>
                  <a:pt x="0" y="0"/>
                </a:moveTo>
                <a:lnTo>
                  <a:pt x="2686200" y="0"/>
                </a:lnTo>
                <a:lnTo>
                  <a:pt x="2686200" y="2656896"/>
                </a:lnTo>
                <a:lnTo>
                  <a:pt x="0" y="2656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834599" y="1985023"/>
            <a:ext cx="1911810" cy="232893"/>
          </a:xfrm>
          <a:custGeom>
            <a:avLst/>
            <a:gdLst/>
            <a:ahLst/>
            <a:cxnLst/>
            <a:rect r="r" b="b" t="t" l="l"/>
            <a:pathLst>
              <a:path h="232893" w="1911810">
                <a:moveTo>
                  <a:pt x="0" y="0"/>
                </a:moveTo>
                <a:lnTo>
                  <a:pt x="1911811" y="0"/>
                </a:lnTo>
                <a:lnTo>
                  <a:pt x="1911811" y="232894"/>
                </a:lnTo>
                <a:lnTo>
                  <a:pt x="0" y="2328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5676646" y="8069083"/>
            <a:ext cx="1911810" cy="232893"/>
          </a:xfrm>
          <a:custGeom>
            <a:avLst/>
            <a:gdLst/>
            <a:ahLst/>
            <a:cxnLst/>
            <a:rect r="r" b="b" t="t" l="l"/>
            <a:pathLst>
              <a:path h="232893" w="1911810">
                <a:moveTo>
                  <a:pt x="0" y="0"/>
                </a:moveTo>
                <a:lnTo>
                  <a:pt x="1911811" y="0"/>
                </a:lnTo>
                <a:lnTo>
                  <a:pt x="1911811" y="232894"/>
                </a:lnTo>
                <a:lnTo>
                  <a:pt x="0" y="2328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028700" y="8792994"/>
            <a:ext cx="3010803" cy="930612"/>
          </a:xfrm>
          <a:custGeom>
            <a:avLst/>
            <a:gdLst/>
            <a:ahLst/>
            <a:cxnLst/>
            <a:rect r="r" b="b" t="t" l="l"/>
            <a:pathLst>
              <a:path h="930612" w="3010803">
                <a:moveTo>
                  <a:pt x="0" y="0"/>
                </a:moveTo>
                <a:lnTo>
                  <a:pt x="3010803" y="0"/>
                </a:lnTo>
                <a:lnTo>
                  <a:pt x="3010803" y="930612"/>
                </a:lnTo>
                <a:lnTo>
                  <a:pt x="0" y="93061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true" flipV="false" rot="0">
            <a:off x="14248497" y="563394"/>
            <a:ext cx="3010803" cy="930612"/>
          </a:xfrm>
          <a:custGeom>
            <a:avLst/>
            <a:gdLst/>
            <a:ahLst/>
            <a:cxnLst/>
            <a:rect r="r" b="b" t="t" l="l"/>
            <a:pathLst>
              <a:path h="930612" w="3010803">
                <a:moveTo>
                  <a:pt x="3010803" y="0"/>
                </a:moveTo>
                <a:lnTo>
                  <a:pt x="0" y="0"/>
                </a:lnTo>
                <a:lnTo>
                  <a:pt x="0" y="930612"/>
                </a:lnTo>
                <a:lnTo>
                  <a:pt x="3010803" y="930612"/>
                </a:lnTo>
                <a:lnTo>
                  <a:pt x="3010803"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3671722" y="2301643"/>
            <a:ext cx="10944556" cy="4720171"/>
          </a:xfrm>
          <a:prstGeom prst="rect">
            <a:avLst/>
          </a:prstGeom>
        </p:spPr>
        <p:txBody>
          <a:bodyPr anchor="t" rtlCol="false" tIns="0" lIns="0" bIns="0" rIns="0">
            <a:spAutoFit/>
          </a:bodyPr>
          <a:lstStyle/>
          <a:p>
            <a:pPr algn="ctr">
              <a:lnSpc>
                <a:spcPts val="12308"/>
              </a:lnSpc>
              <a:spcBef>
                <a:spcPct val="0"/>
              </a:spcBef>
            </a:pPr>
            <a:r>
              <a:rPr lang="en-US" b="true" sz="8791">
                <a:solidFill>
                  <a:srgbClr val="000000"/>
                </a:solidFill>
                <a:latin typeface="Poppins Bold"/>
                <a:ea typeface="Poppins Bold"/>
                <a:cs typeface="Poppins Bold"/>
                <a:sym typeface="Poppins Bold"/>
              </a:rPr>
              <a:t>LÓGICA DIFUSA Y SISTEMAS EXPERTOS</a:t>
            </a:r>
          </a:p>
        </p:txBody>
      </p:sp>
      <p:sp>
        <p:nvSpPr>
          <p:cNvPr name="TextBox 15" id="15"/>
          <p:cNvSpPr txBox="true"/>
          <p:nvPr/>
        </p:nvSpPr>
        <p:spPr>
          <a:xfrm rot="0">
            <a:off x="6200986" y="8940795"/>
            <a:ext cx="5886028" cy="407940"/>
          </a:xfrm>
          <a:prstGeom prst="rect">
            <a:avLst/>
          </a:prstGeom>
        </p:spPr>
        <p:txBody>
          <a:bodyPr anchor="t" rtlCol="false" tIns="0" lIns="0" bIns="0" rIns="0">
            <a:spAutoFit/>
          </a:bodyPr>
          <a:lstStyle/>
          <a:p>
            <a:pPr algn="ctr">
              <a:lnSpc>
                <a:spcPts val="3223"/>
              </a:lnSpc>
              <a:spcBef>
                <a:spcPct val="0"/>
              </a:spcBef>
            </a:pPr>
            <a:r>
              <a:rPr lang="en-US" sz="2302">
                <a:solidFill>
                  <a:srgbClr val="000000"/>
                </a:solidFill>
                <a:latin typeface="Poppins"/>
                <a:ea typeface="Poppins"/>
                <a:cs typeface="Poppins"/>
                <a:sym typeface="Poppins"/>
              </a:rPr>
              <a:t>Jesús Alberto Barraza Castro</a:t>
            </a:r>
          </a:p>
        </p:txBody>
      </p:sp>
      <p:sp>
        <p:nvSpPr>
          <p:cNvPr name="TextBox 16" id="16"/>
          <p:cNvSpPr txBox="true"/>
          <p:nvPr/>
        </p:nvSpPr>
        <p:spPr>
          <a:xfrm rot="0">
            <a:off x="6200986" y="881135"/>
            <a:ext cx="5886028" cy="407940"/>
          </a:xfrm>
          <a:prstGeom prst="rect">
            <a:avLst/>
          </a:prstGeom>
        </p:spPr>
        <p:txBody>
          <a:bodyPr anchor="t" rtlCol="false" tIns="0" lIns="0" bIns="0" rIns="0">
            <a:spAutoFit/>
          </a:bodyPr>
          <a:lstStyle/>
          <a:p>
            <a:pPr algn="ctr">
              <a:lnSpc>
                <a:spcPts val="3223"/>
              </a:lnSpc>
              <a:spcBef>
                <a:spcPct val="0"/>
              </a:spcBef>
            </a:pPr>
            <a:r>
              <a:rPr lang="en-US" sz="2302">
                <a:solidFill>
                  <a:srgbClr val="000000"/>
                </a:solidFill>
                <a:latin typeface="Poppins"/>
                <a:ea typeface="Poppins"/>
                <a:cs typeface="Poppins"/>
                <a:sym typeface="Poppins"/>
              </a:rPr>
              <a:t>Tópicos de IA - Tarea II Unidad 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638447" y="9343447"/>
            <a:ext cx="1432702" cy="442835"/>
          </a:xfrm>
          <a:custGeom>
            <a:avLst/>
            <a:gdLst/>
            <a:ahLst/>
            <a:cxnLst/>
            <a:rect r="r" b="b" t="t" l="l"/>
            <a:pathLst>
              <a:path h="442835" w="1432702">
                <a:moveTo>
                  <a:pt x="0" y="0"/>
                </a:moveTo>
                <a:lnTo>
                  <a:pt x="1432701" y="0"/>
                </a:lnTo>
                <a:lnTo>
                  <a:pt x="1432701" y="442835"/>
                </a:lnTo>
                <a:lnTo>
                  <a:pt x="0" y="4428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true" flipV="false" rot="0">
            <a:off x="16216852" y="500718"/>
            <a:ext cx="1432702" cy="442835"/>
          </a:xfrm>
          <a:custGeom>
            <a:avLst/>
            <a:gdLst/>
            <a:ahLst/>
            <a:cxnLst/>
            <a:rect r="r" b="b" t="t" l="l"/>
            <a:pathLst>
              <a:path h="442835" w="1432702">
                <a:moveTo>
                  <a:pt x="1432701" y="0"/>
                </a:moveTo>
                <a:lnTo>
                  <a:pt x="0" y="0"/>
                </a:lnTo>
                <a:lnTo>
                  <a:pt x="0" y="442835"/>
                </a:lnTo>
                <a:lnTo>
                  <a:pt x="1432701" y="442835"/>
                </a:lnTo>
                <a:lnTo>
                  <a:pt x="143270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4" id="14"/>
          <p:cNvGrpSpPr/>
          <p:nvPr/>
        </p:nvGrpSpPr>
        <p:grpSpPr>
          <a:xfrm rot="0">
            <a:off x="6374644" y="224198"/>
            <a:ext cx="5538711" cy="1030616"/>
            <a:chOff x="0" y="0"/>
            <a:chExt cx="1666785" cy="310147"/>
          </a:xfrm>
        </p:grpSpPr>
        <p:sp>
          <p:nvSpPr>
            <p:cNvPr name="Freeform 15" id="15"/>
            <p:cNvSpPr/>
            <p:nvPr/>
          </p:nvSpPr>
          <p:spPr>
            <a:xfrm flipH="false" flipV="false" rot="0">
              <a:off x="0" y="0"/>
              <a:ext cx="1666785" cy="310147"/>
            </a:xfrm>
            <a:custGeom>
              <a:avLst/>
              <a:gdLst/>
              <a:ahLst/>
              <a:cxnLst/>
              <a:rect r="r" b="b" t="t" l="l"/>
              <a:pathLst>
                <a:path h="310147" w="1666785">
                  <a:moveTo>
                    <a:pt x="0" y="0"/>
                  </a:moveTo>
                  <a:lnTo>
                    <a:pt x="1666785" y="0"/>
                  </a:lnTo>
                  <a:lnTo>
                    <a:pt x="1666785"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6" id="16"/>
            <p:cNvSpPr txBox="true"/>
            <p:nvPr/>
          </p:nvSpPr>
          <p:spPr>
            <a:xfrm>
              <a:off x="0" y="-57150"/>
              <a:ext cx="1666785" cy="367297"/>
            </a:xfrm>
            <a:prstGeom prst="rect">
              <a:avLst/>
            </a:prstGeom>
          </p:spPr>
          <p:txBody>
            <a:bodyPr anchor="ctr" rtlCol="false" tIns="50800" lIns="50800" bIns="50800" rIns="50800"/>
            <a:lstStyle/>
            <a:p>
              <a:pPr algn="ctr">
                <a:lnSpc>
                  <a:spcPts val="3223"/>
                </a:lnSpc>
              </a:pPr>
            </a:p>
          </p:txBody>
        </p:sp>
      </p:grpSp>
      <p:sp>
        <p:nvSpPr>
          <p:cNvPr name="Freeform 17" id="17"/>
          <p:cNvSpPr/>
          <p:nvPr/>
        </p:nvSpPr>
        <p:spPr>
          <a:xfrm flipH="false" flipV="false" rot="0">
            <a:off x="4321024" y="1396637"/>
            <a:ext cx="9353027" cy="8617129"/>
          </a:xfrm>
          <a:custGeom>
            <a:avLst/>
            <a:gdLst/>
            <a:ahLst/>
            <a:cxnLst/>
            <a:rect r="r" b="b" t="t" l="l"/>
            <a:pathLst>
              <a:path h="8617129" w="9353027">
                <a:moveTo>
                  <a:pt x="0" y="0"/>
                </a:moveTo>
                <a:lnTo>
                  <a:pt x="9353027" y="0"/>
                </a:lnTo>
                <a:lnTo>
                  <a:pt x="9353027" y="8617129"/>
                </a:lnTo>
                <a:lnTo>
                  <a:pt x="0" y="8617129"/>
                </a:lnTo>
                <a:lnTo>
                  <a:pt x="0" y="0"/>
                </a:lnTo>
                <a:close/>
              </a:path>
            </a:pathLst>
          </a:custGeom>
          <a:blipFill>
            <a:blip r:embed="rId12"/>
            <a:stretch>
              <a:fillRect l="0" t="0" r="0" b="0"/>
            </a:stretch>
          </a:blipFill>
        </p:spPr>
      </p:sp>
      <p:sp>
        <p:nvSpPr>
          <p:cNvPr name="TextBox 18" id="18"/>
          <p:cNvSpPr txBox="true"/>
          <p:nvPr/>
        </p:nvSpPr>
        <p:spPr>
          <a:xfrm rot="0">
            <a:off x="7095866" y="264486"/>
            <a:ext cx="4096267" cy="816718"/>
          </a:xfrm>
          <a:prstGeom prst="rect">
            <a:avLst/>
          </a:prstGeom>
        </p:spPr>
        <p:txBody>
          <a:bodyPr anchor="t" rtlCol="false" tIns="0" lIns="0" bIns="0" rIns="0">
            <a:spAutoFit/>
          </a:bodyPr>
          <a:lstStyle/>
          <a:p>
            <a:pPr algn="ctr">
              <a:lnSpc>
                <a:spcPts val="6320"/>
              </a:lnSpc>
              <a:spcBef>
                <a:spcPct val="0"/>
              </a:spcBef>
            </a:pPr>
            <a:r>
              <a:rPr lang="en-US" b="true" sz="4514">
                <a:solidFill>
                  <a:srgbClr val="FFFFFF"/>
                </a:solidFill>
                <a:latin typeface="Poppins Bold"/>
                <a:ea typeface="Poppins Bold"/>
                <a:cs typeface="Poppins Bold"/>
                <a:sym typeface="Poppins Bold"/>
              </a:rPr>
              <a:t>CÓDIGO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false" rot="0">
            <a:off x="16216852" y="500718"/>
            <a:ext cx="1432702" cy="442835"/>
          </a:xfrm>
          <a:custGeom>
            <a:avLst/>
            <a:gdLst/>
            <a:ahLst/>
            <a:cxnLst/>
            <a:rect r="r" b="b" t="t" l="l"/>
            <a:pathLst>
              <a:path h="442835" w="1432702">
                <a:moveTo>
                  <a:pt x="1432701" y="0"/>
                </a:moveTo>
                <a:lnTo>
                  <a:pt x="0" y="0"/>
                </a:lnTo>
                <a:lnTo>
                  <a:pt x="0" y="442835"/>
                </a:lnTo>
                <a:lnTo>
                  <a:pt x="1432701" y="442835"/>
                </a:lnTo>
                <a:lnTo>
                  <a:pt x="143270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2452338" y="2529959"/>
            <a:ext cx="13764513" cy="2193925"/>
          </a:xfrm>
          <a:prstGeom prst="rect">
            <a:avLst/>
          </a:prstGeom>
        </p:spPr>
        <p:txBody>
          <a:bodyPr anchor="t" rtlCol="false" tIns="0" lIns="0" bIns="0" rIns="0">
            <a:spAutoFit/>
          </a:bodyPr>
          <a:lstStyle/>
          <a:p>
            <a:pPr algn="ctr">
              <a:lnSpc>
                <a:spcPts val="3499"/>
              </a:lnSpc>
            </a:pPr>
            <a:r>
              <a:rPr lang="en-US" sz="2499">
                <a:solidFill>
                  <a:srgbClr val="000000"/>
                </a:solidFill>
                <a:latin typeface="Poppins"/>
                <a:ea typeface="Poppins"/>
                <a:cs typeface="Poppins"/>
                <a:sym typeface="Poppins"/>
              </a:rPr>
              <a:t>Este código simula el comportamiento de un sistema de control de temperatura utilizando un </a:t>
            </a:r>
            <a:r>
              <a:rPr lang="en-US" sz="2499" b="true">
                <a:solidFill>
                  <a:srgbClr val="000000"/>
                </a:solidFill>
                <a:latin typeface="Poppins Bold"/>
                <a:ea typeface="Poppins Bold"/>
                <a:cs typeface="Poppins Bold"/>
                <a:sym typeface="Poppins Bold"/>
              </a:rPr>
              <a:t>controlador difuso PD+I.</a:t>
            </a:r>
            <a:r>
              <a:rPr lang="en-US" sz="2499">
                <a:solidFill>
                  <a:srgbClr val="000000"/>
                </a:solidFill>
                <a:latin typeface="Poppins"/>
                <a:ea typeface="Poppins"/>
                <a:cs typeface="Poppins"/>
                <a:sym typeface="Poppins"/>
              </a:rPr>
              <a:t> Lo que hace este sistema es tratar de mantener la temperatura en un valor deseado (setpoint), ajustando la entrada al sistema de forma inteligente utilizando lógica difusa.</a:t>
            </a:r>
          </a:p>
          <a:p>
            <a:pPr algn="l">
              <a:lnSpc>
                <a:spcPts val="3499"/>
              </a:lnSpc>
              <a:spcBef>
                <a:spcPct val="0"/>
              </a:spcBef>
            </a:pPr>
          </a:p>
        </p:txBody>
      </p:sp>
      <p:grpSp>
        <p:nvGrpSpPr>
          <p:cNvPr name="Group 14" id="14"/>
          <p:cNvGrpSpPr/>
          <p:nvPr/>
        </p:nvGrpSpPr>
        <p:grpSpPr>
          <a:xfrm rot="0">
            <a:off x="6366890" y="1241246"/>
            <a:ext cx="5538711" cy="1030616"/>
            <a:chOff x="0" y="0"/>
            <a:chExt cx="1666785" cy="310147"/>
          </a:xfrm>
        </p:grpSpPr>
        <p:sp>
          <p:nvSpPr>
            <p:cNvPr name="Freeform 15" id="15"/>
            <p:cNvSpPr/>
            <p:nvPr/>
          </p:nvSpPr>
          <p:spPr>
            <a:xfrm flipH="false" flipV="false" rot="0">
              <a:off x="0" y="0"/>
              <a:ext cx="1666785" cy="310147"/>
            </a:xfrm>
            <a:custGeom>
              <a:avLst/>
              <a:gdLst/>
              <a:ahLst/>
              <a:cxnLst/>
              <a:rect r="r" b="b" t="t" l="l"/>
              <a:pathLst>
                <a:path h="310147" w="1666785">
                  <a:moveTo>
                    <a:pt x="0" y="0"/>
                  </a:moveTo>
                  <a:lnTo>
                    <a:pt x="1666785" y="0"/>
                  </a:lnTo>
                  <a:lnTo>
                    <a:pt x="1666785"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6" id="16"/>
            <p:cNvSpPr txBox="true"/>
            <p:nvPr/>
          </p:nvSpPr>
          <p:spPr>
            <a:xfrm>
              <a:off x="0" y="-57150"/>
              <a:ext cx="1666785" cy="367297"/>
            </a:xfrm>
            <a:prstGeom prst="rect">
              <a:avLst/>
            </a:prstGeom>
          </p:spPr>
          <p:txBody>
            <a:bodyPr anchor="ctr" rtlCol="false" tIns="50800" lIns="50800" bIns="50800" rIns="50800"/>
            <a:lstStyle/>
            <a:p>
              <a:pPr algn="ctr">
                <a:lnSpc>
                  <a:spcPts val="3223"/>
                </a:lnSpc>
              </a:pPr>
            </a:p>
          </p:txBody>
        </p:sp>
      </p:grpSp>
      <p:sp>
        <p:nvSpPr>
          <p:cNvPr name="TextBox 17" id="17"/>
          <p:cNvSpPr txBox="true"/>
          <p:nvPr/>
        </p:nvSpPr>
        <p:spPr>
          <a:xfrm rot="0">
            <a:off x="6765987" y="1281534"/>
            <a:ext cx="4740516" cy="816718"/>
          </a:xfrm>
          <a:prstGeom prst="rect">
            <a:avLst/>
          </a:prstGeom>
        </p:spPr>
        <p:txBody>
          <a:bodyPr anchor="t" rtlCol="false" tIns="0" lIns="0" bIns="0" rIns="0">
            <a:spAutoFit/>
          </a:bodyPr>
          <a:lstStyle/>
          <a:p>
            <a:pPr algn="ctr">
              <a:lnSpc>
                <a:spcPts val="6320"/>
              </a:lnSpc>
              <a:spcBef>
                <a:spcPct val="0"/>
              </a:spcBef>
            </a:pPr>
            <a:r>
              <a:rPr lang="en-US" b="true" sz="4514">
                <a:solidFill>
                  <a:srgbClr val="FFFFFF"/>
                </a:solidFill>
                <a:latin typeface="Poppins Bold"/>
                <a:ea typeface="Poppins Bold"/>
                <a:cs typeface="Poppins Bold"/>
                <a:sym typeface="Poppins Bold"/>
              </a:rPr>
              <a:t>EXPLICACIÓN</a:t>
            </a:r>
          </a:p>
        </p:txBody>
      </p:sp>
      <p:sp>
        <p:nvSpPr>
          <p:cNvPr name="TextBox 18" id="18"/>
          <p:cNvSpPr txBox="true"/>
          <p:nvPr/>
        </p:nvSpPr>
        <p:spPr>
          <a:xfrm rot="0">
            <a:off x="1256644" y="4586961"/>
            <a:ext cx="13954686" cy="4799271"/>
          </a:xfrm>
          <a:prstGeom prst="rect">
            <a:avLst/>
          </a:prstGeom>
        </p:spPr>
        <p:txBody>
          <a:bodyPr anchor="t" rtlCol="false" tIns="0" lIns="0" bIns="0" rIns="0">
            <a:spAutoFit/>
          </a:bodyPr>
          <a:lstStyle/>
          <a:p>
            <a:pPr algn="l">
              <a:lnSpc>
                <a:spcPts val="3223"/>
              </a:lnSpc>
              <a:spcBef>
                <a:spcPct val="0"/>
              </a:spcBef>
            </a:pPr>
            <a:r>
              <a:rPr lang="en-US" b="true" sz="2302">
                <a:solidFill>
                  <a:srgbClr val="000000"/>
                </a:solidFill>
                <a:latin typeface="Poppins Bold"/>
                <a:ea typeface="Poppins Bold"/>
                <a:cs typeface="Poppins Bold"/>
                <a:sym typeface="Poppins Bold"/>
              </a:rPr>
              <a:t>¿Qué es un controlador PD+I?</a:t>
            </a:r>
          </a:p>
          <a:p>
            <a:pPr algn="l">
              <a:lnSpc>
                <a:spcPts val="3223"/>
              </a:lnSpc>
              <a:spcBef>
                <a:spcPct val="0"/>
              </a:spcBef>
            </a:pPr>
            <a:r>
              <a:rPr lang="en-US" sz="2302">
                <a:solidFill>
                  <a:srgbClr val="000000"/>
                </a:solidFill>
                <a:latin typeface="Poppins"/>
                <a:ea typeface="Poppins"/>
                <a:cs typeface="Poppins"/>
                <a:sym typeface="Poppins"/>
              </a:rPr>
              <a:t>Es un tipo de controlador que tiene tres partes:</a:t>
            </a:r>
          </a:p>
          <a:p>
            <a:pPr algn="l">
              <a:lnSpc>
                <a:spcPts val="3223"/>
              </a:lnSpc>
              <a:spcBef>
                <a:spcPct val="0"/>
              </a:spcBef>
            </a:pPr>
          </a:p>
          <a:p>
            <a:pPr algn="l" marL="497074" indent="-248537" lvl="1">
              <a:lnSpc>
                <a:spcPts val="3223"/>
              </a:lnSpc>
              <a:buFont typeface="Arial"/>
              <a:buChar char="•"/>
            </a:pPr>
            <a:r>
              <a:rPr lang="en-US" sz="2302">
                <a:solidFill>
                  <a:srgbClr val="000000"/>
                </a:solidFill>
                <a:latin typeface="Poppins"/>
                <a:ea typeface="Poppins"/>
                <a:cs typeface="Poppins"/>
                <a:sym typeface="Poppins"/>
              </a:rPr>
              <a:t>P (Proporcional): El controlador ajusta la salida en función de cuán grande es el error (la diferencia entre la temperatura real y la deseada).</a:t>
            </a:r>
          </a:p>
          <a:p>
            <a:pPr algn="l" marL="497074" indent="-248537" lvl="1">
              <a:lnSpc>
                <a:spcPts val="3223"/>
              </a:lnSpc>
              <a:buFont typeface="Arial"/>
              <a:buChar char="•"/>
            </a:pPr>
            <a:r>
              <a:rPr lang="en-US" sz="2302">
                <a:solidFill>
                  <a:srgbClr val="000000"/>
                </a:solidFill>
                <a:latin typeface="Poppins"/>
                <a:ea typeface="Poppins"/>
                <a:cs typeface="Poppins"/>
                <a:sym typeface="Poppins"/>
              </a:rPr>
              <a:t>D (Derivativo): El controlador ajusta la salida basándose en la velocidad de cambio del error.</a:t>
            </a:r>
          </a:p>
          <a:p>
            <a:pPr algn="l" marL="497074" indent="-248537" lvl="1">
              <a:lnSpc>
                <a:spcPts val="3223"/>
              </a:lnSpc>
              <a:buFont typeface="Arial"/>
              <a:buChar char="•"/>
            </a:pPr>
            <a:r>
              <a:rPr lang="en-US" sz="2302">
                <a:solidFill>
                  <a:srgbClr val="000000"/>
                </a:solidFill>
                <a:latin typeface="Poppins"/>
                <a:ea typeface="Poppins"/>
                <a:cs typeface="Poppins"/>
                <a:sym typeface="Poppins"/>
              </a:rPr>
              <a:t>I (Integral): El controlador ajusta la salida tomando en cuenta todo el error acumulado a lo largo del tiempo.</a:t>
            </a:r>
          </a:p>
          <a:p>
            <a:pPr algn="l">
              <a:lnSpc>
                <a:spcPts val="3223"/>
              </a:lnSpc>
            </a:pPr>
          </a:p>
          <a:p>
            <a:pPr algn="l">
              <a:lnSpc>
                <a:spcPts val="3223"/>
              </a:lnSpc>
            </a:pPr>
            <a:r>
              <a:rPr lang="en-US" sz="2302">
                <a:solidFill>
                  <a:srgbClr val="000000"/>
                </a:solidFill>
                <a:latin typeface="Poppins"/>
                <a:ea typeface="Poppins"/>
                <a:cs typeface="Poppins"/>
                <a:sym typeface="Poppins"/>
              </a:rPr>
              <a:t>Este código usa un control difuso para ajustar cómo se controla el error de manera imprecisa pero eficiente, a diferencia de los controladores convencionales que son más rígidos.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3497684" y="5496684"/>
            <a:ext cx="4983320" cy="4983320"/>
          </a:xfrm>
          <a:custGeom>
            <a:avLst/>
            <a:gdLst/>
            <a:ahLst/>
            <a:cxnLst/>
            <a:rect r="r" b="b" t="t" l="l"/>
            <a:pathLst>
              <a:path h="4983320" w="4983320">
                <a:moveTo>
                  <a:pt x="0" y="0"/>
                </a:moveTo>
                <a:lnTo>
                  <a:pt x="4983321" y="0"/>
                </a:lnTo>
                <a:lnTo>
                  <a:pt x="4983321" y="4983321"/>
                </a:lnTo>
                <a:lnTo>
                  <a:pt x="0" y="49833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212305" y="-193005"/>
            <a:ext cx="4983320" cy="4983320"/>
          </a:xfrm>
          <a:custGeom>
            <a:avLst/>
            <a:gdLst/>
            <a:ahLst/>
            <a:cxnLst/>
            <a:rect r="r" b="b" t="t" l="l"/>
            <a:pathLst>
              <a:path h="4983320" w="4983320">
                <a:moveTo>
                  <a:pt x="0" y="0"/>
                </a:moveTo>
                <a:lnTo>
                  <a:pt x="4983320" y="0"/>
                </a:lnTo>
                <a:lnTo>
                  <a:pt x="4983320" y="4983321"/>
                </a:lnTo>
                <a:lnTo>
                  <a:pt x="0" y="49833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317953" y="6316953"/>
            <a:ext cx="3970047" cy="3970047"/>
          </a:xfrm>
          <a:custGeom>
            <a:avLst/>
            <a:gdLst/>
            <a:ahLst/>
            <a:cxnLst/>
            <a:rect r="r" b="b" t="t" l="l"/>
            <a:pathLst>
              <a:path h="3970047" w="3970047">
                <a:moveTo>
                  <a:pt x="0" y="0"/>
                </a:moveTo>
                <a:lnTo>
                  <a:pt x="3970047" y="0"/>
                </a:lnTo>
                <a:lnTo>
                  <a:pt x="3970047" y="3970047"/>
                </a:lnTo>
                <a:lnTo>
                  <a:pt x="0" y="39700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700000">
            <a:off x="15796340" y="2286577"/>
            <a:ext cx="4983320" cy="4983320"/>
          </a:xfrm>
          <a:custGeom>
            <a:avLst/>
            <a:gdLst/>
            <a:ahLst/>
            <a:cxnLst/>
            <a:rect r="r" b="b" t="t" l="l"/>
            <a:pathLst>
              <a:path h="4983320" w="4983320">
                <a:moveTo>
                  <a:pt x="0" y="0"/>
                </a:moveTo>
                <a:lnTo>
                  <a:pt x="4983320" y="0"/>
                </a:lnTo>
                <a:lnTo>
                  <a:pt x="4983320" y="4983320"/>
                </a:lnTo>
                <a:lnTo>
                  <a:pt x="0" y="4983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0" y="0"/>
            <a:ext cx="3970047" cy="3970047"/>
          </a:xfrm>
          <a:custGeom>
            <a:avLst/>
            <a:gdLst/>
            <a:ahLst/>
            <a:cxnLst/>
            <a:rect r="r" b="b" t="t" l="l"/>
            <a:pathLst>
              <a:path h="3970047" w="3970047">
                <a:moveTo>
                  <a:pt x="0" y="0"/>
                </a:moveTo>
                <a:lnTo>
                  <a:pt x="3970047" y="0"/>
                </a:lnTo>
                <a:lnTo>
                  <a:pt x="3970047" y="3970047"/>
                </a:lnTo>
                <a:lnTo>
                  <a:pt x="0" y="39700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2700000">
            <a:off x="-2491660" y="2930197"/>
            <a:ext cx="4983320" cy="4983320"/>
          </a:xfrm>
          <a:custGeom>
            <a:avLst/>
            <a:gdLst/>
            <a:ahLst/>
            <a:cxnLst/>
            <a:rect r="r" b="b" t="t" l="l"/>
            <a:pathLst>
              <a:path h="4983320" w="4983320">
                <a:moveTo>
                  <a:pt x="4983320" y="4983320"/>
                </a:moveTo>
                <a:lnTo>
                  <a:pt x="0" y="4983320"/>
                </a:lnTo>
                <a:lnTo>
                  <a:pt x="0" y="0"/>
                </a:lnTo>
                <a:lnTo>
                  <a:pt x="4983320" y="0"/>
                </a:lnTo>
                <a:lnTo>
                  <a:pt x="4983320" y="498332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43100" y="-1328448"/>
            <a:ext cx="2686201" cy="2656897"/>
          </a:xfrm>
          <a:custGeom>
            <a:avLst/>
            <a:gdLst/>
            <a:ahLst/>
            <a:cxnLst/>
            <a:rect r="r" b="b" t="t" l="l"/>
            <a:pathLst>
              <a:path h="2656897" w="2686201">
                <a:moveTo>
                  <a:pt x="0" y="0"/>
                </a:moveTo>
                <a:lnTo>
                  <a:pt x="2686200" y="0"/>
                </a:lnTo>
                <a:lnTo>
                  <a:pt x="2686200" y="2656896"/>
                </a:lnTo>
                <a:lnTo>
                  <a:pt x="0" y="2656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944900" y="8958552"/>
            <a:ext cx="2686201" cy="2656897"/>
          </a:xfrm>
          <a:custGeom>
            <a:avLst/>
            <a:gdLst/>
            <a:ahLst/>
            <a:cxnLst/>
            <a:rect r="r" b="b" t="t" l="l"/>
            <a:pathLst>
              <a:path h="2656897" w="2686201">
                <a:moveTo>
                  <a:pt x="0" y="0"/>
                </a:moveTo>
                <a:lnTo>
                  <a:pt x="2686200" y="0"/>
                </a:lnTo>
                <a:lnTo>
                  <a:pt x="2686200" y="2656896"/>
                </a:lnTo>
                <a:lnTo>
                  <a:pt x="0" y="2656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834599" y="1985023"/>
            <a:ext cx="1911810" cy="232893"/>
          </a:xfrm>
          <a:custGeom>
            <a:avLst/>
            <a:gdLst/>
            <a:ahLst/>
            <a:cxnLst/>
            <a:rect r="r" b="b" t="t" l="l"/>
            <a:pathLst>
              <a:path h="232893" w="1911810">
                <a:moveTo>
                  <a:pt x="0" y="0"/>
                </a:moveTo>
                <a:lnTo>
                  <a:pt x="1911811" y="0"/>
                </a:lnTo>
                <a:lnTo>
                  <a:pt x="1911811" y="232894"/>
                </a:lnTo>
                <a:lnTo>
                  <a:pt x="0" y="2328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5676646" y="8069083"/>
            <a:ext cx="1911810" cy="232893"/>
          </a:xfrm>
          <a:custGeom>
            <a:avLst/>
            <a:gdLst/>
            <a:ahLst/>
            <a:cxnLst/>
            <a:rect r="r" b="b" t="t" l="l"/>
            <a:pathLst>
              <a:path h="232893" w="1911810">
                <a:moveTo>
                  <a:pt x="0" y="0"/>
                </a:moveTo>
                <a:lnTo>
                  <a:pt x="1911811" y="0"/>
                </a:lnTo>
                <a:lnTo>
                  <a:pt x="1911811" y="232894"/>
                </a:lnTo>
                <a:lnTo>
                  <a:pt x="0" y="2328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028700" y="8792994"/>
            <a:ext cx="3010803" cy="930612"/>
          </a:xfrm>
          <a:custGeom>
            <a:avLst/>
            <a:gdLst/>
            <a:ahLst/>
            <a:cxnLst/>
            <a:rect r="r" b="b" t="t" l="l"/>
            <a:pathLst>
              <a:path h="930612" w="3010803">
                <a:moveTo>
                  <a:pt x="0" y="0"/>
                </a:moveTo>
                <a:lnTo>
                  <a:pt x="3010803" y="0"/>
                </a:lnTo>
                <a:lnTo>
                  <a:pt x="3010803" y="930612"/>
                </a:lnTo>
                <a:lnTo>
                  <a:pt x="0" y="93061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true" flipV="false" rot="0">
            <a:off x="14248497" y="563394"/>
            <a:ext cx="3010803" cy="930612"/>
          </a:xfrm>
          <a:custGeom>
            <a:avLst/>
            <a:gdLst/>
            <a:ahLst/>
            <a:cxnLst/>
            <a:rect r="r" b="b" t="t" l="l"/>
            <a:pathLst>
              <a:path h="930612" w="3010803">
                <a:moveTo>
                  <a:pt x="3010803" y="0"/>
                </a:moveTo>
                <a:lnTo>
                  <a:pt x="0" y="0"/>
                </a:lnTo>
                <a:lnTo>
                  <a:pt x="0" y="930612"/>
                </a:lnTo>
                <a:lnTo>
                  <a:pt x="3010803" y="930612"/>
                </a:lnTo>
                <a:lnTo>
                  <a:pt x="3010803"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3671722" y="3693822"/>
            <a:ext cx="10944556" cy="1728095"/>
          </a:xfrm>
          <a:prstGeom prst="rect">
            <a:avLst/>
          </a:prstGeom>
        </p:spPr>
        <p:txBody>
          <a:bodyPr anchor="t" rtlCol="false" tIns="0" lIns="0" bIns="0" rIns="0">
            <a:spAutoFit/>
          </a:bodyPr>
          <a:lstStyle/>
          <a:p>
            <a:pPr algn="ctr">
              <a:lnSpc>
                <a:spcPts val="13427"/>
              </a:lnSpc>
              <a:spcBef>
                <a:spcPct val="0"/>
              </a:spcBef>
            </a:pPr>
            <a:r>
              <a:rPr lang="en-US" b="true" sz="9591">
                <a:solidFill>
                  <a:srgbClr val="000000"/>
                </a:solidFill>
                <a:latin typeface="Poppins Bold"/>
                <a:ea typeface="Poppins Bold"/>
                <a:cs typeface="Poppins Bold"/>
                <a:sym typeface="Poppins Bold"/>
              </a:rPr>
              <a:t>GRACIAS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391113" y="3588767"/>
            <a:ext cx="3887221" cy="3940997"/>
            <a:chOff x="0" y="0"/>
            <a:chExt cx="1023795" cy="1037958"/>
          </a:xfrm>
        </p:grpSpPr>
        <p:sp>
          <p:nvSpPr>
            <p:cNvPr name="Freeform 8" id="8"/>
            <p:cNvSpPr/>
            <p:nvPr/>
          </p:nvSpPr>
          <p:spPr>
            <a:xfrm flipH="false" flipV="false" rot="0">
              <a:off x="0" y="0"/>
              <a:ext cx="1023795" cy="1037958"/>
            </a:xfrm>
            <a:custGeom>
              <a:avLst/>
              <a:gdLst/>
              <a:ahLst/>
              <a:cxnLst/>
              <a:rect r="r" b="b" t="t" l="l"/>
              <a:pathLst>
                <a:path h="1037958" w="1023795">
                  <a:moveTo>
                    <a:pt x="0" y="0"/>
                  </a:moveTo>
                  <a:lnTo>
                    <a:pt x="1023795" y="0"/>
                  </a:lnTo>
                  <a:lnTo>
                    <a:pt x="1023795" y="1037958"/>
                  </a:lnTo>
                  <a:lnTo>
                    <a:pt x="0" y="1037958"/>
                  </a:lnTo>
                  <a:close/>
                </a:path>
              </a:pathLst>
            </a:custGeom>
            <a:solidFill>
              <a:srgbClr val="000000">
                <a:alpha val="0"/>
              </a:srgbClr>
            </a:solidFill>
            <a:ln w="38100" cap="sq">
              <a:solidFill>
                <a:srgbClr val="000000"/>
              </a:solidFill>
              <a:prstDash val="solid"/>
              <a:miter/>
            </a:ln>
          </p:spPr>
        </p:sp>
        <p:sp>
          <p:nvSpPr>
            <p:cNvPr name="TextBox 9" id="9"/>
            <p:cNvSpPr txBox="true"/>
            <p:nvPr/>
          </p:nvSpPr>
          <p:spPr>
            <a:xfrm>
              <a:off x="0" y="-57150"/>
              <a:ext cx="1023795" cy="1095108"/>
            </a:xfrm>
            <a:prstGeom prst="rect">
              <a:avLst/>
            </a:prstGeom>
          </p:spPr>
          <p:txBody>
            <a:bodyPr anchor="ctr" rtlCol="false" tIns="50800" lIns="50800" bIns="50800" rIns="50800"/>
            <a:lstStyle/>
            <a:p>
              <a:pPr algn="ctr">
                <a:lnSpc>
                  <a:spcPts val="3223"/>
                </a:lnSpc>
              </a:pPr>
            </a:p>
          </p:txBody>
        </p:sp>
      </p:grpSp>
      <p:sp>
        <p:nvSpPr>
          <p:cNvPr name="Freeform 10" id="10"/>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638447" y="9343447"/>
            <a:ext cx="1432702" cy="442835"/>
          </a:xfrm>
          <a:custGeom>
            <a:avLst/>
            <a:gdLst/>
            <a:ahLst/>
            <a:cxnLst/>
            <a:rect r="r" b="b" t="t" l="l"/>
            <a:pathLst>
              <a:path h="442835" w="1432702">
                <a:moveTo>
                  <a:pt x="0" y="0"/>
                </a:moveTo>
                <a:lnTo>
                  <a:pt x="1432701" y="0"/>
                </a:lnTo>
                <a:lnTo>
                  <a:pt x="1432701" y="442835"/>
                </a:lnTo>
                <a:lnTo>
                  <a:pt x="0" y="4428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true" flipV="false" rot="0">
            <a:off x="16216852" y="500718"/>
            <a:ext cx="1432702" cy="442835"/>
          </a:xfrm>
          <a:custGeom>
            <a:avLst/>
            <a:gdLst/>
            <a:ahLst/>
            <a:cxnLst/>
            <a:rect r="r" b="b" t="t" l="l"/>
            <a:pathLst>
              <a:path h="442835" w="1432702">
                <a:moveTo>
                  <a:pt x="1432701" y="0"/>
                </a:moveTo>
                <a:lnTo>
                  <a:pt x="0" y="0"/>
                </a:lnTo>
                <a:lnTo>
                  <a:pt x="0" y="442835"/>
                </a:lnTo>
                <a:lnTo>
                  <a:pt x="1432701" y="442835"/>
                </a:lnTo>
                <a:lnTo>
                  <a:pt x="143270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7" id="17"/>
          <p:cNvGrpSpPr/>
          <p:nvPr/>
        </p:nvGrpSpPr>
        <p:grpSpPr>
          <a:xfrm rot="0">
            <a:off x="6366890" y="1241246"/>
            <a:ext cx="5538711" cy="1030616"/>
            <a:chOff x="0" y="0"/>
            <a:chExt cx="1666785" cy="310147"/>
          </a:xfrm>
        </p:grpSpPr>
        <p:sp>
          <p:nvSpPr>
            <p:cNvPr name="Freeform 18" id="18"/>
            <p:cNvSpPr/>
            <p:nvPr/>
          </p:nvSpPr>
          <p:spPr>
            <a:xfrm flipH="false" flipV="false" rot="0">
              <a:off x="0" y="0"/>
              <a:ext cx="1666785" cy="310147"/>
            </a:xfrm>
            <a:custGeom>
              <a:avLst/>
              <a:gdLst/>
              <a:ahLst/>
              <a:cxnLst/>
              <a:rect r="r" b="b" t="t" l="l"/>
              <a:pathLst>
                <a:path h="310147" w="1666785">
                  <a:moveTo>
                    <a:pt x="0" y="0"/>
                  </a:moveTo>
                  <a:lnTo>
                    <a:pt x="1666785" y="0"/>
                  </a:lnTo>
                  <a:lnTo>
                    <a:pt x="1666785"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9" id="19"/>
            <p:cNvSpPr txBox="true"/>
            <p:nvPr/>
          </p:nvSpPr>
          <p:spPr>
            <a:xfrm>
              <a:off x="0" y="-57150"/>
              <a:ext cx="1666785" cy="367297"/>
            </a:xfrm>
            <a:prstGeom prst="rect">
              <a:avLst/>
            </a:prstGeom>
          </p:spPr>
          <p:txBody>
            <a:bodyPr anchor="ctr" rtlCol="false" tIns="50800" lIns="50800" bIns="50800" rIns="50800"/>
            <a:lstStyle/>
            <a:p>
              <a:pPr algn="ctr">
                <a:lnSpc>
                  <a:spcPts val="3223"/>
                </a:lnSpc>
              </a:pPr>
            </a:p>
          </p:txBody>
        </p:sp>
      </p:grpSp>
      <p:sp>
        <p:nvSpPr>
          <p:cNvPr name="AutoShape 20" id="20"/>
          <p:cNvSpPr/>
          <p:nvPr/>
        </p:nvSpPr>
        <p:spPr>
          <a:xfrm>
            <a:off x="7891929" y="9517302"/>
            <a:ext cx="2504141" cy="0"/>
          </a:xfrm>
          <a:prstGeom prst="line">
            <a:avLst/>
          </a:prstGeom>
          <a:ln cap="rnd" w="114300">
            <a:solidFill>
              <a:srgbClr val="000000"/>
            </a:solidFill>
            <a:prstDash val="sysDot"/>
            <a:headEnd type="none" len="sm" w="sm"/>
            <a:tailEnd type="none" len="sm" w="sm"/>
          </a:ln>
        </p:spPr>
      </p:sp>
      <p:sp>
        <p:nvSpPr>
          <p:cNvPr name="Freeform 21" id="21"/>
          <p:cNvSpPr/>
          <p:nvPr/>
        </p:nvSpPr>
        <p:spPr>
          <a:xfrm flipH="false" flipV="false" rot="0">
            <a:off x="2700011" y="3924553"/>
            <a:ext cx="3269426" cy="3269426"/>
          </a:xfrm>
          <a:custGeom>
            <a:avLst/>
            <a:gdLst/>
            <a:ahLst/>
            <a:cxnLst/>
            <a:rect r="r" b="b" t="t" l="l"/>
            <a:pathLst>
              <a:path h="3269426" w="3269426">
                <a:moveTo>
                  <a:pt x="0" y="0"/>
                </a:moveTo>
                <a:lnTo>
                  <a:pt x="3269426" y="0"/>
                </a:lnTo>
                <a:lnTo>
                  <a:pt x="3269426" y="3269425"/>
                </a:lnTo>
                <a:lnTo>
                  <a:pt x="0" y="326942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2" id="22"/>
          <p:cNvSpPr txBox="true"/>
          <p:nvPr/>
        </p:nvSpPr>
        <p:spPr>
          <a:xfrm rot="0">
            <a:off x="6662343" y="3331051"/>
            <a:ext cx="9066610" cy="4399280"/>
          </a:xfrm>
          <a:prstGeom prst="rect">
            <a:avLst/>
          </a:prstGeom>
        </p:spPr>
        <p:txBody>
          <a:bodyPr anchor="t" rtlCol="false" tIns="0" lIns="0" bIns="0" rIns="0">
            <a:spAutoFit/>
          </a:bodyPr>
          <a:lstStyle/>
          <a:p>
            <a:pPr algn="l">
              <a:lnSpc>
                <a:spcPts val="3220"/>
              </a:lnSpc>
            </a:pPr>
            <a:r>
              <a:rPr lang="en-US" sz="2300">
                <a:solidFill>
                  <a:srgbClr val="000000"/>
                </a:solidFill>
                <a:latin typeface="Poppins"/>
                <a:ea typeface="Poppins"/>
                <a:cs typeface="Poppins"/>
                <a:sym typeface="Poppins"/>
              </a:rPr>
              <a:t>Los sistemas expertos y lógica difusa, son dos metodologías clave en la Inteligencia Artificial. Los sistemas expertos emulan la toma de decisiones de expertos humanos mediante una base de conocimiento y un motor de inferencia. </a:t>
            </a:r>
          </a:p>
          <a:p>
            <a:pPr algn="l">
              <a:lnSpc>
                <a:spcPts val="3220"/>
              </a:lnSpc>
            </a:pPr>
          </a:p>
          <a:p>
            <a:pPr algn="l">
              <a:lnSpc>
                <a:spcPts val="3220"/>
              </a:lnSpc>
              <a:spcBef>
                <a:spcPct val="0"/>
              </a:spcBef>
            </a:pPr>
            <a:r>
              <a:rPr lang="en-US" sz="2300">
                <a:solidFill>
                  <a:srgbClr val="000000"/>
                </a:solidFill>
                <a:latin typeface="Poppins"/>
                <a:ea typeface="Poppins"/>
                <a:cs typeface="Poppins"/>
                <a:sym typeface="Poppins"/>
              </a:rPr>
              <a:t>Por su parte, la lógica difusa permite manejar la imprecisión, utilizando valores intermedios para una toma de decisiones más flexible. Además, se explora cómo integrar la lógica difusa en sistemas expertos para resolver problemas con incertidumbre.</a:t>
            </a:r>
          </a:p>
        </p:txBody>
      </p:sp>
      <p:sp>
        <p:nvSpPr>
          <p:cNvPr name="TextBox 23" id="23"/>
          <p:cNvSpPr txBox="true"/>
          <p:nvPr/>
        </p:nvSpPr>
        <p:spPr>
          <a:xfrm rot="0">
            <a:off x="6812508" y="1281520"/>
            <a:ext cx="4662983" cy="816718"/>
          </a:xfrm>
          <a:prstGeom prst="rect">
            <a:avLst/>
          </a:prstGeom>
        </p:spPr>
        <p:txBody>
          <a:bodyPr anchor="t" rtlCol="false" tIns="0" lIns="0" bIns="0" rIns="0">
            <a:spAutoFit/>
          </a:bodyPr>
          <a:lstStyle/>
          <a:p>
            <a:pPr algn="ctr">
              <a:lnSpc>
                <a:spcPts val="6320"/>
              </a:lnSpc>
              <a:spcBef>
                <a:spcPct val="0"/>
              </a:spcBef>
            </a:pPr>
            <a:r>
              <a:rPr lang="en-US" b="true" sz="4514">
                <a:solidFill>
                  <a:srgbClr val="FFFFFF"/>
                </a:solidFill>
                <a:latin typeface="Poppins Bold"/>
                <a:ea typeface="Poppins Bold"/>
                <a:cs typeface="Poppins Bold"/>
                <a:sym typeface="Poppins Bold"/>
              </a:rPr>
              <a:t>INTRODUCCIÓN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638447" y="9343447"/>
            <a:ext cx="1432702" cy="442835"/>
          </a:xfrm>
          <a:custGeom>
            <a:avLst/>
            <a:gdLst/>
            <a:ahLst/>
            <a:cxnLst/>
            <a:rect r="r" b="b" t="t" l="l"/>
            <a:pathLst>
              <a:path h="442835" w="1432702">
                <a:moveTo>
                  <a:pt x="0" y="0"/>
                </a:moveTo>
                <a:lnTo>
                  <a:pt x="1432701" y="0"/>
                </a:lnTo>
                <a:lnTo>
                  <a:pt x="1432701" y="442835"/>
                </a:lnTo>
                <a:lnTo>
                  <a:pt x="0" y="4428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true" flipV="false" rot="0">
            <a:off x="16216852" y="500718"/>
            <a:ext cx="1432702" cy="442835"/>
          </a:xfrm>
          <a:custGeom>
            <a:avLst/>
            <a:gdLst/>
            <a:ahLst/>
            <a:cxnLst/>
            <a:rect r="r" b="b" t="t" l="l"/>
            <a:pathLst>
              <a:path h="442835" w="1432702">
                <a:moveTo>
                  <a:pt x="1432701" y="0"/>
                </a:moveTo>
                <a:lnTo>
                  <a:pt x="0" y="0"/>
                </a:lnTo>
                <a:lnTo>
                  <a:pt x="0" y="442835"/>
                </a:lnTo>
                <a:lnTo>
                  <a:pt x="1432701" y="442835"/>
                </a:lnTo>
                <a:lnTo>
                  <a:pt x="143270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4" id="14"/>
          <p:cNvGrpSpPr/>
          <p:nvPr/>
        </p:nvGrpSpPr>
        <p:grpSpPr>
          <a:xfrm rot="0">
            <a:off x="5827296" y="1241246"/>
            <a:ext cx="6617899" cy="1030616"/>
            <a:chOff x="0" y="0"/>
            <a:chExt cx="1991549" cy="310147"/>
          </a:xfrm>
        </p:grpSpPr>
        <p:sp>
          <p:nvSpPr>
            <p:cNvPr name="Freeform 15" id="15"/>
            <p:cNvSpPr/>
            <p:nvPr/>
          </p:nvSpPr>
          <p:spPr>
            <a:xfrm flipH="false" flipV="false" rot="0">
              <a:off x="0" y="0"/>
              <a:ext cx="1991550" cy="310147"/>
            </a:xfrm>
            <a:custGeom>
              <a:avLst/>
              <a:gdLst/>
              <a:ahLst/>
              <a:cxnLst/>
              <a:rect r="r" b="b" t="t" l="l"/>
              <a:pathLst>
                <a:path h="310147" w="1991550">
                  <a:moveTo>
                    <a:pt x="0" y="0"/>
                  </a:moveTo>
                  <a:lnTo>
                    <a:pt x="1991550" y="0"/>
                  </a:lnTo>
                  <a:lnTo>
                    <a:pt x="1991550"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6" id="16"/>
            <p:cNvSpPr txBox="true"/>
            <p:nvPr/>
          </p:nvSpPr>
          <p:spPr>
            <a:xfrm>
              <a:off x="0" y="-57150"/>
              <a:ext cx="1991549" cy="367297"/>
            </a:xfrm>
            <a:prstGeom prst="rect">
              <a:avLst/>
            </a:prstGeom>
          </p:spPr>
          <p:txBody>
            <a:bodyPr anchor="ctr" rtlCol="false" tIns="50800" lIns="50800" bIns="50800" rIns="50800"/>
            <a:lstStyle/>
            <a:p>
              <a:pPr algn="ctr">
                <a:lnSpc>
                  <a:spcPts val="3223"/>
                </a:lnSpc>
              </a:pPr>
            </a:p>
          </p:txBody>
        </p:sp>
      </p:grpSp>
      <p:grpSp>
        <p:nvGrpSpPr>
          <p:cNvPr name="Group 17" id="17"/>
          <p:cNvGrpSpPr/>
          <p:nvPr/>
        </p:nvGrpSpPr>
        <p:grpSpPr>
          <a:xfrm rot="0">
            <a:off x="2867658" y="3364805"/>
            <a:ext cx="3742646" cy="630432"/>
            <a:chOff x="0" y="0"/>
            <a:chExt cx="1841230" cy="310147"/>
          </a:xfrm>
        </p:grpSpPr>
        <p:sp>
          <p:nvSpPr>
            <p:cNvPr name="Freeform 18" id="18"/>
            <p:cNvSpPr/>
            <p:nvPr/>
          </p:nvSpPr>
          <p:spPr>
            <a:xfrm flipH="false" flipV="false" rot="0">
              <a:off x="0" y="0"/>
              <a:ext cx="1841230" cy="310147"/>
            </a:xfrm>
            <a:custGeom>
              <a:avLst/>
              <a:gdLst/>
              <a:ahLst/>
              <a:cxnLst/>
              <a:rect r="r" b="b" t="t" l="l"/>
              <a:pathLst>
                <a:path h="310147" w="1841230">
                  <a:moveTo>
                    <a:pt x="0" y="0"/>
                  </a:moveTo>
                  <a:lnTo>
                    <a:pt x="1841230" y="0"/>
                  </a:lnTo>
                  <a:lnTo>
                    <a:pt x="1841230"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9" id="19"/>
            <p:cNvSpPr txBox="true"/>
            <p:nvPr/>
          </p:nvSpPr>
          <p:spPr>
            <a:xfrm>
              <a:off x="0" y="-57150"/>
              <a:ext cx="1841230" cy="367297"/>
            </a:xfrm>
            <a:prstGeom prst="rect">
              <a:avLst/>
            </a:prstGeom>
          </p:spPr>
          <p:txBody>
            <a:bodyPr anchor="ctr" rtlCol="false" tIns="50800" lIns="50800" bIns="50800" rIns="50800"/>
            <a:lstStyle/>
            <a:p>
              <a:pPr algn="ctr">
                <a:lnSpc>
                  <a:spcPts val="3223"/>
                </a:lnSpc>
              </a:pPr>
            </a:p>
          </p:txBody>
        </p:sp>
      </p:grpSp>
      <p:sp>
        <p:nvSpPr>
          <p:cNvPr name="Freeform 20" id="20"/>
          <p:cNvSpPr/>
          <p:nvPr/>
        </p:nvSpPr>
        <p:spPr>
          <a:xfrm flipH="false" flipV="false" rot="0">
            <a:off x="11804214" y="6321321"/>
            <a:ext cx="3222484" cy="3369518"/>
          </a:xfrm>
          <a:custGeom>
            <a:avLst/>
            <a:gdLst/>
            <a:ahLst/>
            <a:cxnLst/>
            <a:rect r="r" b="b" t="t" l="l"/>
            <a:pathLst>
              <a:path h="3369518" w="3222484">
                <a:moveTo>
                  <a:pt x="0" y="0"/>
                </a:moveTo>
                <a:lnTo>
                  <a:pt x="3222484" y="0"/>
                </a:lnTo>
                <a:lnTo>
                  <a:pt x="3222484" y="3369517"/>
                </a:lnTo>
                <a:lnTo>
                  <a:pt x="0" y="336951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1" id="21"/>
          <p:cNvSpPr txBox="true"/>
          <p:nvPr/>
        </p:nvSpPr>
        <p:spPr>
          <a:xfrm rot="0">
            <a:off x="5827296" y="1281534"/>
            <a:ext cx="6617899" cy="816718"/>
          </a:xfrm>
          <a:prstGeom prst="rect">
            <a:avLst/>
          </a:prstGeom>
        </p:spPr>
        <p:txBody>
          <a:bodyPr anchor="t" rtlCol="false" tIns="0" lIns="0" bIns="0" rIns="0">
            <a:spAutoFit/>
          </a:bodyPr>
          <a:lstStyle/>
          <a:p>
            <a:pPr algn="ctr">
              <a:lnSpc>
                <a:spcPts val="6320"/>
              </a:lnSpc>
              <a:spcBef>
                <a:spcPct val="0"/>
              </a:spcBef>
            </a:pPr>
            <a:r>
              <a:rPr lang="en-US" b="true" sz="4514">
                <a:solidFill>
                  <a:srgbClr val="FFFFFF"/>
                </a:solidFill>
                <a:latin typeface="Poppins Bold"/>
                <a:ea typeface="Poppins Bold"/>
                <a:cs typeface="Poppins Bold"/>
                <a:sym typeface="Poppins Bold"/>
              </a:rPr>
              <a:t>SISTEMA EXPERTO</a:t>
            </a:r>
          </a:p>
        </p:txBody>
      </p:sp>
      <p:sp>
        <p:nvSpPr>
          <p:cNvPr name="TextBox 22" id="22"/>
          <p:cNvSpPr txBox="true"/>
          <p:nvPr/>
        </p:nvSpPr>
        <p:spPr>
          <a:xfrm rot="0">
            <a:off x="2867658" y="4034685"/>
            <a:ext cx="12552684" cy="2286635"/>
          </a:xfrm>
          <a:prstGeom prst="rect">
            <a:avLst/>
          </a:prstGeom>
        </p:spPr>
        <p:txBody>
          <a:bodyPr anchor="t" rtlCol="false" tIns="0" lIns="0" bIns="0" rIns="0">
            <a:spAutoFit/>
          </a:bodyPr>
          <a:lstStyle/>
          <a:p>
            <a:pPr algn="l">
              <a:lnSpc>
                <a:spcPts val="3639"/>
              </a:lnSpc>
              <a:spcBef>
                <a:spcPct val="0"/>
              </a:spcBef>
            </a:pPr>
            <a:r>
              <a:rPr lang="en-US" sz="2599">
                <a:solidFill>
                  <a:srgbClr val="000000"/>
                </a:solidFill>
                <a:latin typeface="Poppins"/>
                <a:ea typeface="Poppins"/>
                <a:cs typeface="Poppins"/>
                <a:sym typeface="Poppins"/>
              </a:rPr>
              <a:t>Un sistema experto es un tipo de software que utiliza conocimiento experto para resolver problemas complejos dentro de un dominio específico. Estos sistemas intentan emular el proceso de toma de decisiones de un experto humano, aplicando reglas y hechos que se encuentran almacenados en una base de conocimiento.</a:t>
            </a:r>
          </a:p>
        </p:txBody>
      </p:sp>
      <p:sp>
        <p:nvSpPr>
          <p:cNvPr name="TextBox 23" id="23"/>
          <p:cNvSpPr txBox="true"/>
          <p:nvPr/>
        </p:nvSpPr>
        <p:spPr>
          <a:xfrm rot="0">
            <a:off x="3044954" y="3399986"/>
            <a:ext cx="3388054" cy="483870"/>
          </a:xfrm>
          <a:prstGeom prst="rect">
            <a:avLst/>
          </a:prstGeom>
        </p:spPr>
        <p:txBody>
          <a:bodyPr anchor="t" rtlCol="false" tIns="0" lIns="0" bIns="0" rIns="0">
            <a:spAutoFit/>
          </a:bodyPr>
          <a:lstStyle/>
          <a:p>
            <a:pPr algn="l">
              <a:lnSpc>
                <a:spcPts val="3779"/>
              </a:lnSpc>
              <a:spcBef>
                <a:spcPct val="0"/>
              </a:spcBef>
            </a:pPr>
            <a:r>
              <a:rPr lang="en-US" b="true" sz="2699">
                <a:solidFill>
                  <a:srgbClr val="FFFFFF"/>
                </a:solidFill>
                <a:latin typeface="Poppins Bold"/>
                <a:ea typeface="Poppins Bold"/>
                <a:cs typeface="Poppins Bold"/>
                <a:sym typeface="Poppins Bold"/>
              </a:rPr>
              <a:t>DEFINICIÓN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638447" y="9343447"/>
            <a:ext cx="1432702" cy="442835"/>
          </a:xfrm>
          <a:custGeom>
            <a:avLst/>
            <a:gdLst/>
            <a:ahLst/>
            <a:cxnLst/>
            <a:rect r="r" b="b" t="t" l="l"/>
            <a:pathLst>
              <a:path h="442835" w="1432702">
                <a:moveTo>
                  <a:pt x="0" y="0"/>
                </a:moveTo>
                <a:lnTo>
                  <a:pt x="1432701" y="0"/>
                </a:lnTo>
                <a:lnTo>
                  <a:pt x="1432701" y="442835"/>
                </a:lnTo>
                <a:lnTo>
                  <a:pt x="0" y="4428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true" flipV="false" rot="0">
            <a:off x="16216852" y="500718"/>
            <a:ext cx="1432702" cy="442835"/>
          </a:xfrm>
          <a:custGeom>
            <a:avLst/>
            <a:gdLst/>
            <a:ahLst/>
            <a:cxnLst/>
            <a:rect r="r" b="b" t="t" l="l"/>
            <a:pathLst>
              <a:path h="442835" w="1432702">
                <a:moveTo>
                  <a:pt x="1432701" y="0"/>
                </a:moveTo>
                <a:lnTo>
                  <a:pt x="0" y="0"/>
                </a:lnTo>
                <a:lnTo>
                  <a:pt x="0" y="442835"/>
                </a:lnTo>
                <a:lnTo>
                  <a:pt x="1432701" y="442835"/>
                </a:lnTo>
                <a:lnTo>
                  <a:pt x="143270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4" id="14"/>
          <p:cNvGrpSpPr/>
          <p:nvPr/>
        </p:nvGrpSpPr>
        <p:grpSpPr>
          <a:xfrm rot="0">
            <a:off x="3210721" y="3857614"/>
            <a:ext cx="5729748" cy="3408933"/>
            <a:chOff x="0" y="0"/>
            <a:chExt cx="1509069" cy="897826"/>
          </a:xfrm>
        </p:grpSpPr>
        <p:sp>
          <p:nvSpPr>
            <p:cNvPr name="Freeform 15" id="15"/>
            <p:cNvSpPr/>
            <p:nvPr/>
          </p:nvSpPr>
          <p:spPr>
            <a:xfrm flipH="false" flipV="false" rot="0">
              <a:off x="0" y="0"/>
              <a:ext cx="1509069" cy="897826"/>
            </a:xfrm>
            <a:custGeom>
              <a:avLst/>
              <a:gdLst/>
              <a:ahLst/>
              <a:cxnLst/>
              <a:rect r="r" b="b" t="t" l="l"/>
              <a:pathLst>
                <a:path h="897826" w="1509069">
                  <a:moveTo>
                    <a:pt x="0" y="0"/>
                  </a:moveTo>
                  <a:lnTo>
                    <a:pt x="1509069" y="0"/>
                  </a:lnTo>
                  <a:lnTo>
                    <a:pt x="1509069" y="897826"/>
                  </a:lnTo>
                  <a:lnTo>
                    <a:pt x="0" y="897826"/>
                  </a:lnTo>
                  <a:close/>
                </a:path>
              </a:pathLst>
            </a:custGeom>
            <a:solidFill>
              <a:srgbClr val="000000">
                <a:alpha val="0"/>
              </a:srgbClr>
            </a:solidFill>
            <a:ln w="38100" cap="sq">
              <a:solidFill>
                <a:srgbClr val="000000"/>
              </a:solidFill>
              <a:prstDash val="solid"/>
              <a:miter/>
            </a:ln>
          </p:spPr>
        </p:sp>
        <p:sp>
          <p:nvSpPr>
            <p:cNvPr name="TextBox 16" id="16"/>
            <p:cNvSpPr txBox="true"/>
            <p:nvPr/>
          </p:nvSpPr>
          <p:spPr>
            <a:xfrm>
              <a:off x="0" y="-57150"/>
              <a:ext cx="1509069" cy="954976"/>
            </a:xfrm>
            <a:prstGeom prst="rect">
              <a:avLst/>
            </a:prstGeom>
          </p:spPr>
          <p:txBody>
            <a:bodyPr anchor="ctr" rtlCol="false" tIns="50800" lIns="50800" bIns="50800" rIns="50800"/>
            <a:lstStyle/>
            <a:p>
              <a:pPr algn="ctr">
                <a:lnSpc>
                  <a:spcPts val="3223"/>
                </a:lnSpc>
              </a:pPr>
            </a:p>
          </p:txBody>
        </p:sp>
      </p:grpSp>
      <p:grpSp>
        <p:nvGrpSpPr>
          <p:cNvPr name="Group 17" id="17"/>
          <p:cNvGrpSpPr/>
          <p:nvPr/>
        </p:nvGrpSpPr>
        <p:grpSpPr>
          <a:xfrm rot="0">
            <a:off x="9347531" y="3857614"/>
            <a:ext cx="5729748" cy="3408933"/>
            <a:chOff x="0" y="0"/>
            <a:chExt cx="1509069" cy="897826"/>
          </a:xfrm>
        </p:grpSpPr>
        <p:sp>
          <p:nvSpPr>
            <p:cNvPr name="Freeform 18" id="18"/>
            <p:cNvSpPr/>
            <p:nvPr/>
          </p:nvSpPr>
          <p:spPr>
            <a:xfrm flipH="false" flipV="false" rot="0">
              <a:off x="0" y="0"/>
              <a:ext cx="1509069" cy="897826"/>
            </a:xfrm>
            <a:custGeom>
              <a:avLst/>
              <a:gdLst/>
              <a:ahLst/>
              <a:cxnLst/>
              <a:rect r="r" b="b" t="t" l="l"/>
              <a:pathLst>
                <a:path h="897826" w="1509069">
                  <a:moveTo>
                    <a:pt x="0" y="0"/>
                  </a:moveTo>
                  <a:lnTo>
                    <a:pt x="1509069" y="0"/>
                  </a:lnTo>
                  <a:lnTo>
                    <a:pt x="1509069" y="897826"/>
                  </a:lnTo>
                  <a:lnTo>
                    <a:pt x="0" y="897826"/>
                  </a:lnTo>
                  <a:close/>
                </a:path>
              </a:pathLst>
            </a:custGeom>
            <a:solidFill>
              <a:srgbClr val="000000">
                <a:alpha val="0"/>
              </a:srgbClr>
            </a:solidFill>
            <a:ln w="38100" cap="sq">
              <a:solidFill>
                <a:srgbClr val="000000"/>
              </a:solidFill>
              <a:prstDash val="solid"/>
              <a:miter/>
            </a:ln>
          </p:spPr>
        </p:sp>
        <p:sp>
          <p:nvSpPr>
            <p:cNvPr name="TextBox 19" id="19"/>
            <p:cNvSpPr txBox="true"/>
            <p:nvPr/>
          </p:nvSpPr>
          <p:spPr>
            <a:xfrm>
              <a:off x="0" y="-57150"/>
              <a:ext cx="1509069" cy="954976"/>
            </a:xfrm>
            <a:prstGeom prst="rect">
              <a:avLst/>
            </a:prstGeom>
          </p:spPr>
          <p:txBody>
            <a:bodyPr anchor="ctr" rtlCol="false" tIns="50800" lIns="50800" bIns="50800" rIns="50800"/>
            <a:lstStyle/>
            <a:p>
              <a:pPr algn="ctr">
                <a:lnSpc>
                  <a:spcPts val="3223"/>
                </a:lnSpc>
              </a:pPr>
            </a:p>
          </p:txBody>
        </p:sp>
      </p:grpSp>
      <p:sp>
        <p:nvSpPr>
          <p:cNvPr name="TextBox 20" id="20"/>
          <p:cNvSpPr txBox="true"/>
          <p:nvPr/>
        </p:nvSpPr>
        <p:spPr>
          <a:xfrm rot="0">
            <a:off x="3597115" y="4336102"/>
            <a:ext cx="4956960" cy="2734945"/>
          </a:xfrm>
          <a:prstGeom prst="rect">
            <a:avLst/>
          </a:prstGeom>
        </p:spPr>
        <p:txBody>
          <a:bodyPr anchor="t" rtlCol="false" tIns="0" lIns="0" bIns="0" rIns="0">
            <a:spAutoFit/>
          </a:bodyPr>
          <a:lstStyle/>
          <a:p>
            <a:pPr algn="ctr">
              <a:lnSpc>
                <a:spcPts val="3080"/>
              </a:lnSpc>
              <a:spcBef>
                <a:spcPct val="0"/>
              </a:spcBef>
            </a:pPr>
            <a:r>
              <a:rPr lang="en-US" sz="2200">
                <a:solidFill>
                  <a:srgbClr val="000000"/>
                </a:solidFill>
                <a:latin typeface="Poppins"/>
                <a:ea typeface="Poppins"/>
                <a:cs typeface="Poppins"/>
                <a:sym typeface="Poppins"/>
              </a:rPr>
              <a:t>Consiste en un conjunto de hechos y reglas que definen el dominio del problema. Las reglas son de tipo "si-entonces", donde las premisas o condiciones se evalúan y, si son verdaderas, se ejecutan ciertas acciones o conclusiones.</a:t>
            </a:r>
          </a:p>
        </p:txBody>
      </p:sp>
      <p:sp>
        <p:nvSpPr>
          <p:cNvPr name="TextBox 21" id="21"/>
          <p:cNvSpPr txBox="true"/>
          <p:nvPr/>
        </p:nvSpPr>
        <p:spPr>
          <a:xfrm rot="0">
            <a:off x="9733925" y="4336102"/>
            <a:ext cx="4956960" cy="2734945"/>
          </a:xfrm>
          <a:prstGeom prst="rect">
            <a:avLst/>
          </a:prstGeom>
        </p:spPr>
        <p:txBody>
          <a:bodyPr anchor="t" rtlCol="false" tIns="0" lIns="0" bIns="0" rIns="0">
            <a:spAutoFit/>
          </a:bodyPr>
          <a:lstStyle/>
          <a:p>
            <a:pPr algn="ctr">
              <a:lnSpc>
                <a:spcPts val="3079"/>
              </a:lnSpc>
              <a:spcBef>
                <a:spcPct val="0"/>
              </a:spcBef>
            </a:pPr>
            <a:r>
              <a:rPr lang="en-US" sz="2199">
                <a:solidFill>
                  <a:srgbClr val="000000"/>
                </a:solidFill>
                <a:latin typeface="Poppins"/>
                <a:ea typeface="Poppins"/>
                <a:cs typeface="Poppins"/>
                <a:sym typeface="Poppins"/>
              </a:rPr>
              <a:t>Es el componente que procesa las reglas y hechos en la base de conocimiento para generar conclusiones o decisiones. Dependiendo de la técnica utilizada, el motor de inferencia puede ser deductivo o inductivo </a:t>
            </a:r>
          </a:p>
        </p:txBody>
      </p:sp>
      <p:grpSp>
        <p:nvGrpSpPr>
          <p:cNvPr name="Group 22" id="22"/>
          <p:cNvGrpSpPr/>
          <p:nvPr/>
        </p:nvGrpSpPr>
        <p:grpSpPr>
          <a:xfrm rot="0">
            <a:off x="6366890" y="1241246"/>
            <a:ext cx="5538711" cy="1030616"/>
            <a:chOff x="0" y="0"/>
            <a:chExt cx="1666785" cy="310147"/>
          </a:xfrm>
        </p:grpSpPr>
        <p:sp>
          <p:nvSpPr>
            <p:cNvPr name="Freeform 23" id="23"/>
            <p:cNvSpPr/>
            <p:nvPr/>
          </p:nvSpPr>
          <p:spPr>
            <a:xfrm flipH="false" flipV="false" rot="0">
              <a:off x="0" y="0"/>
              <a:ext cx="1666785" cy="310147"/>
            </a:xfrm>
            <a:custGeom>
              <a:avLst/>
              <a:gdLst/>
              <a:ahLst/>
              <a:cxnLst/>
              <a:rect r="r" b="b" t="t" l="l"/>
              <a:pathLst>
                <a:path h="310147" w="1666785">
                  <a:moveTo>
                    <a:pt x="0" y="0"/>
                  </a:moveTo>
                  <a:lnTo>
                    <a:pt x="1666785" y="0"/>
                  </a:lnTo>
                  <a:lnTo>
                    <a:pt x="1666785"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24" id="24"/>
            <p:cNvSpPr txBox="true"/>
            <p:nvPr/>
          </p:nvSpPr>
          <p:spPr>
            <a:xfrm>
              <a:off x="0" y="-57150"/>
              <a:ext cx="1666785" cy="367297"/>
            </a:xfrm>
            <a:prstGeom prst="rect">
              <a:avLst/>
            </a:prstGeom>
          </p:spPr>
          <p:txBody>
            <a:bodyPr anchor="ctr" rtlCol="false" tIns="50800" lIns="50800" bIns="50800" rIns="50800"/>
            <a:lstStyle/>
            <a:p>
              <a:pPr algn="ctr">
                <a:lnSpc>
                  <a:spcPts val="3223"/>
                </a:lnSpc>
              </a:pPr>
            </a:p>
          </p:txBody>
        </p:sp>
      </p:grpSp>
      <p:sp>
        <p:nvSpPr>
          <p:cNvPr name="TextBox 25" id="25"/>
          <p:cNvSpPr txBox="true"/>
          <p:nvPr/>
        </p:nvSpPr>
        <p:spPr>
          <a:xfrm rot="0">
            <a:off x="6894218" y="1314778"/>
            <a:ext cx="4484054" cy="759727"/>
          </a:xfrm>
          <a:prstGeom prst="rect">
            <a:avLst/>
          </a:prstGeom>
        </p:spPr>
        <p:txBody>
          <a:bodyPr anchor="t" rtlCol="false" tIns="0" lIns="0" bIns="0" rIns="0">
            <a:spAutoFit/>
          </a:bodyPr>
          <a:lstStyle/>
          <a:p>
            <a:pPr algn="ctr">
              <a:lnSpc>
                <a:spcPts val="5900"/>
              </a:lnSpc>
              <a:spcBef>
                <a:spcPct val="0"/>
              </a:spcBef>
            </a:pPr>
            <a:r>
              <a:rPr lang="en-US" b="true" sz="4214">
                <a:solidFill>
                  <a:srgbClr val="FFFFFF"/>
                </a:solidFill>
                <a:latin typeface="Poppins Bold"/>
                <a:ea typeface="Poppins Bold"/>
                <a:cs typeface="Poppins Bold"/>
                <a:sym typeface="Poppins Bold"/>
              </a:rPr>
              <a:t>COMPONENTES</a:t>
            </a:r>
          </a:p>
        </p:txBody>
      </p:sp>
      <p:grpSp>
        <p:nvGrpSpPr>
          <p:cNvPr name="Group 26" id="26"/>
          <p:cNvGrpSpPr/>
          <p:nvPr/>
        </p:nvGrpSpPr>
        <p:grpSpPr>
          <a:xfrm rot="0">
            <a:off x="3597115" y="3558515"/>
            <a:ext cx="4956960" cy="598197"/>
            <a:chOff x="0" y="0"/>
            <a:chExt cx="2899102" cy="349858"/>
          </a:xfrm>
        </p:grpSpPr>
        <p:sp>
          <p:nvSpPr>
            <p:cNvPr name="Freeform 27" id="27"/>
            <p:cNvSpPr/>
            <p:nvPr/>
          </p:nvSpPr>
          <p:spPr>
            <a:xfrm flipH="false" flipV="false" rot="0">
              <a:off x="0" y="0"/>
              <a:ext cx="2899102" cy="349858"/>
            </a:xfrm>
            <a:custGeom>
              <a:avLst/>
              <a:gdLst/>
              <a:ahLst/>
              <a:cxnLst/>
              <a:rect r="r" b="b" t="t" l="l"/>
              <a:pathLst>
                <a:path h="349858" w="2899102">
                  <a:moveTo>
                    <a:pt x="0" y="0"/>
                  </a:moveTo>
                  <a:lnTo>
                    <a:pt x="2899102" y="0"/>
                  </a:lnTo>
                  <a:lnTo>
                    <a:pt x="2899102" y="349858"/>
                  </a:lnTo>
                  <a:lnTo>
                    <a:pt x="0" y="349858"/>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28" id="28"/>
            <p:cNvSpPr txBox="true"/>
            <p:nvPr/>
          </p:nvSpPr>
          <p:spPr>
            <a:xfrm>
              <a:off x="0" y="-57150"/>
              <a:ext cx="2899102" cy="407008"/>
            </a:xfrm>
            <a:prstGeom prst="rect">
              <a:avLst/>
            </a:prstGeom>
          </p:spPr>
          <p:txBody>
            <a:bodyPr anchor="ctr" rtlCol="false" tIns="50800" lIns="50800" bIns="50800" rIns="50800"/>
            <a:lstStyle/>
            <a:p>
              <a:pPr algn="ctr">
                <a:lnSpc>
                  <a:spcPts val="3223"/>
                </a:lnSpc>
              </a:pPr>
            </a:p>
          </p:txBody>
        </p:sp>
      </p:grpSp>
      <p:grpSp>
        <p:nvGrpSpPr>
          <p:cNvPr name="Group 29" id="29"/>
          <p:cNvGrpSpPr/>
          <p:nvPr/>
        </p:nvGrpSpPr>
        <p:grpSpPr>
          <a:xfrm rot="0">
            <a:off x="9733925" y="3558515"/>
            <a:ext cx="4956960" cy="598197"/>
            <a:chOff x="0" y="0"/>
            <a:chExt cx="2899102" cy="349858"/>
          </a:xfrm>
        </p:grpSpPr>
        <p:sp>
          <p:nvSpPr>
            <p:cNvPr name="Freeform 30" id="30"/>
            <p:cNvSpPr/>
            <p:nvPr/>
          </p:nvSpPr>
          <p:spPr>
            <a:xfrm flipH="false" flipV="false" rot="0">
              <a:off x="0" y="0"/>
              <a:ext cx="2899102" cy="349858"/>
            </a:xfrm>
            <a:custGeom>
              <a:avLst/>
              <a:gdLst/>
              <a:ahLst/>
              <a:cxnLst/>
              <a:rect r="r" b="b" t="t" l="l"/>
              <a:pathLst>
                <a:path h="349858" w="2899102">
                  <a:moveTo>
                    <a:pt x="0" y="0"/>
                  </a:moveTo>
                  <a:lnTo>
                    <a:pt x="2899102" y="0"/>
                  </a:lnTo>
                  <a:lnTo>
                    <a:pt x="2899102" y="349858"/>
                  </a:lnTo>
                  <a:lnTo>
                    <a:pt x="0" y="349858"/>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31" id="31"/>
            <p:cNvSpPr txBox="true"/>
            <p:nvPr/>
          </p:nvSpPr>
          <p:spPr>
            <a:xfrm>
              <a:off x="0" y="-57150"/>
              <a:ext cx="2899102" cy="407008"/>
            </a:xfrm>
            <a:prstGeom prst="rect">
              <a:avLst/>
            </a:prstGeom>
          </p:spPr>
          <p:txBody>
            <a:bodyPr anchor="ctr" rtlCol="false" tIns="50800" lIns="50800" bIns="50800" rIns="50800"/>
            <a:lstStyle/>
            <a:p>
              <a:pPr algn="ctr">
                <a:lnSpc>
                  <a:spcPts val="3223"/>
                </a:lnSpc>
              </a:pPr>
            </a:p>
          </p:txBody>
        </p:sp>
      </p:grpSp>
      <p:sp>
        <p:nvSpPr>
          <p:cNvPr name="TextBox 32" id="32"/>
          <p:cNvSpPr txBox="true"/>
          <p:nvPr/>
        </p:nvSpPr>
        <p:spPr>
          <a:xfrm rot="0">
            <a:off x="3902177" y="3577579"/>
            <a:ext cx="4346836" cy="483870"/>
          </a:xfrm>
          <a:prstGeom prst="rect">
            <a:avLst/>
          </a:prstGeom>
        </p:spPr>
        <p:txBody>
          <a:bodyPr anchor="t" rtlCol="false" tIns="0" lIns="0" bIns="0" rIns="0">
            <a:spAutoFit/>
          </a:bodyPr>
          <a:lstStyle/>
          <a:p>
            <a:pPr algn="ctr" marL="0" indent="0" lvl="0">
              <a:lnSpc>
                <a:spcPts val="3779"/>
              </a:lnSpc>
              <a:spcBef>
                <a:spcPct val="0"/>
              </a:spcBef>
            </a:pPr>
            <a:r>
              <a:rPr lang="en-US" b="true" sz="2700">
                <a:solidFill>
                  <a:srgbClr val="FFFFFF"/>
                </a:solidFill>
                <a:latin typeface="Poppins Bold"/>
                <a:ea typeface="Poppins Bold"/>
                <a:cs typeface="Poppins Bold"/>
                <a:sym typeface="Poppins Bold"/>
              </a:rPr>
              <a:t>BASE DE CONOCIMIENTO</a:t>
            </a:r>
          </a:p>
        </p:txBody>
      </p:sp>
      <p:sp>
        <p:nvSpPr>
          <p:cNvPr name="TextBox 33" id="33"/>
          <p:cNvSpPr txBox="true"/>
          <p:nvPr/>
        </p:nvSpPr>
        <p:spPr>
          <a:xfrm rot="0">
            <a:off x="10188244" y="3577579"/>
            <a:ext cx="4228208" cy="483870"/>
          </a:xfrm>
          <a:prstGeom prst="rect">
            <a:avLst/>
          </a:prstGeom>
        </p:spPr>
        <p:txBody>
          <a:bodyPr anchor="t" rtlCol="false" tIns="0" lIns="0" bIns="0" rIns="0">
            <a:spAutoFit/>
          </a:bodyPr>
          <a:lstStyle/>
          <a:p>
            <a:pPr algn="ctr" marL="0" indent="0" lvl="0">
              <a:lnSpc>
                <a:spcPts val="3779"/>
              </a:lnSpc>
              <a:spcBef>
                <a:spcPct val="0"/>
              </a:spcBef>
            </a:pPr>
            <a:r>
              <a:rPr lang="en-US" b="true" sz="2700">
                <a:solidFill>
                  <a:srgbClr val="FFFFFF"/>
                </a:solidFill>
                <a:latin typeface="Poppins Bold"/>
                <a:ea typeface="Poppins Bold"/>
                <a:cs typeface="Poppins Bold"/>
                <a:sym typeface="Poppins Bold"/>
              </a:rPr>
              <a:t>MOTOR DE INFERENCIA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391113" y="3588767"/>
            <a:ext cx="3887221" cy="3940997"/>
            <a:chOff x="0" y="0"/>
            <a:chExt cx="1023795" cy="1037958"/>
          </a:xfrm>
        </p:grpSpPr>
        <p:sp>
          <p:nvSpPr>
            <p:cNvPr name="Freeform 8" id="8"/>
            <p:cNvSpPr/>
            <p:nvPr/>
          </p:nvSpPr>
          <p:spPr>
            <a:xfrm flipH="false" flipV="false" rot="0">
              <a:off x="0" y="0"/>
              <a:ext cx="1023795" cy="1037958"/>
            </a:xfrm>
            <a:custGeom>
              <a:avLst/>
              <a:gdLst/>
              <a:ahLst/>
              <a:cxnLst/>
              <a:rect r="r" b="b" t="t" l="l"/>
              <a:pathLst>
                <a:path h="1037958" w="1023795">
                  <a:moveTo>
                    <a:pt x="0" y="0"/>
                  </a:moveTo>
                  <a:lnTo>
                    <a:pt x="1023795" y="0"/>
                  </a:lnTo>
                  <a:lnTo>
                    <a:pt x="1023795" y="1037958"/>
                  </a:lnTo>
                  <a:lnTo>
                    <a:pt x="0" y="1037958"/>
                  </a:lnTo>
                  <a:close/>
                </a:path>
              </a:pathLst>
            </a:custGeom>
            <a:solidFill>
              <a:srgbClr val="000000">
                <a:alpha val="0"/>
              </a:srgbClr>
            </a:solidFill>
            <a:ln w="38100" cap="sq">
              <a:solidFill>
                <a:srgbClr val="000000"/>
              </a:solidFill>
              <a:prstDash val="solid"/>
              <a:miter/>
            </a:ln>
          </p:spPr>
        </p:sp>
        <p:sp>
          <p:nvSpPr>
            <p:cNvPr name="TextBox 9" id="9"/>
            <p:cNvSpPr txBox="true"/>
            <p:nvPr/>
          </p:nvSpPr>
          <p:spPr>
            <a:xfrm>
              <a:off x="0" y="-57150"/>
              <a:ext cx="1023795" cy="1095108"/>
            </a:xfrm>
            <a:prstGeom prst="rect">
              <a:avLst/>
            </a:prstGeom>
          </p:spPr>
          <p:txBody>
            <a:bodyPr anchor="ctr" rtlCol="false" tIns="50800" lIns="50800" bIns="50800" rIns="50800"/>
            <a:lstStyle/>
            <a:p>
              <a:pPr algn="ctr">
                <a:lnSpc>
                  <a:spcPts val="3223"/>
                </a:lnSpc>
              </a:pPr>
            </a:p>
          </p:txBody>
        </p:sp>
      </p:grpSp>
      <p:sp>
        <p:nvSpPr>
          <p:cNvPr name="Freeform 10" id="10"/>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638447" y="9343447"/>
            <a:ext cx="1432702" cy="442835"/>
          </a:xfrm>
          <a:custGeom>
            <a:avLst/>
            <a:gdLst/>
            <a:ahLst/>
            <a:cxnLst/>
            <a:rect r="r" b="b" t="t" l="l"/>
            <a:pathLst>
              <a:path h="442835" w="1432702">
                <a:moveTo>
                  <a:pt x="0" y="0"/>
                </a:moveTo>
                <a:lnTo>
                  <a:pt x="1432701" y="0"/>
                </a:lnTo>
                <a:lnTo>
                  <a:pt x="1432701" y="442835"/>
                </a:lnTo>
                <a:lnTo>
                  <a:pt x="0" y="4428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true" flipV="false" rot="0">
            <a:off x="16216852" y="500718"/>
            <a:ext cx="1432702" cy="442835"/>
          </a:xfrm>
          <a:custGeom>
            <a:avLst/>
            <a:gdLst/>
            <a:ahLst/>
            <a:cxnLst/>
            <a:rect r="r" b="b" t="t" l="l"/>
            <a:pathLst>
              <a:path h="442835" w="1432702">
                <a:moveTo>
                  <a:pt x="1432701" y="0"/>
                </a:moveTo>
                <a:lnTo>
                  <a:pt x="0" y="0"/>
                </a:lnTo>
                <a:lnTo>
                  <a:pt x="0" y="442835"/>
                </a:lnTo>
                <a:lnTo>
                  <a:pt x="1432701" y="442835"/>
                </a:lnTo>
                <a:lnTo>
                  <a:pt x="143270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7" id="17"/>
          <p:cNvGrpSpPr/>
          <p:nvPr/>
        </p:nvGrpSpPr>
        <p:grpSpPr>
          <a:xfrm rot="0">
            <a:off x="6366890" y="1241246"/>
            <a:ext cx="5538711" cy="1030616"/>
            <a:chOff x="0" y="0"/>
            <a:chExt cx="1666785" cy="310147"/>
          </a:xfrm>
        </p:grpSpPr>
        <p:sp>
          <p:nvSpPr>
            <p:cNvPr name="Freeform 18" id="18"/>
            <p:cNvSpPr/>
            <p:nvPr/>
          </p:nvSpPr>
          <p:spPr>
            <a:xfrm flipH="false" flipV="false" rot="0">
              <a:off x="0" y="0"/>
              <a:ext cx="1666785" cy="310147"/>
            </a:xfrm>
            <a:custGeom>
              <a:avLst/>
              <a:gdLst/>
              <a:ahLst/>
              <a:cxnLst/>
              <a:rect r="r" b="b" t="t" l="l"/>
              <a:pathLst>
                <a:path h="310147" w="1666785">
                  <a:moveTo>
                    <a:pt x="0" y="0"/>
                  </a:moveTo>
                  <a:lnTo>
                    <a:pt x="1666785" y="0"/>
                  </a:lnTo>
                  <a:lnTo>
                    <a:pt x="1666785"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9" id="19"/>
            <p:cNvSpPr txBox="true"/>
            <p:nvPr/>
          </p:nvSpPr>
          <p:spPr>
            <a:xfrm>
              <a:off x="0" y="-57150"/>
              <a:ext cx="1666785" cy="367297"/>
            </a:xfrm>
            <a:prstGeom prst="rect">
              <a:avLst/>
            </a:prstGeom>
          </p:spPr>
          <p:txBody>
            <a:bodyPr anchor="ctr" rtlCol="false" tIns="50800" lIns="50800" bIns="50800" rIns="50800"/>
            <a:lstStyle/>
            <a:p>
              <a:pPr algn="ctr">
                <a:lnSpc>
                  <a:spcPts val="3223"/>
                </a:lnSpc>
              </a:pPr>
            </a:p>
          </p:txBody>
        </p:sp>
      </p:grpSp>
      <p:sp>
        <p:nvSpPr>
          <p:cNvPr name="AutoShape 20" id="20"/>
          <p:cNvSpPr/>
          <p:nvPr/>
        </p:nvSpPr>
        <p:spPr>
          <a:xfrm>
            <a:off x="7891929" y="9460152"/>
            <a:ext cx="2504141" cy="0"/>
          </a:xfrm>
          <a:prstGeom prst="line">
            <a:avLst/>
          </a:prstGeom>
          <a:ln cap="rnd" w="114300">
            <a:solidFill>
              <a:srgbClr val="000000"/>
            </a:solidFill>
            <a:prstDash val="sysDot"/>
            <a:headEnd type="none" len="sm" w="sm"/>
            <a:tailEnd type="none" len="sm" w="sm"/>
          </a:ln>
        </p:spPr>
      </p:sp>
      <p:sp>
        <p:nvSpPr>
          <p:cNvPr name="Freeform 21" id="21"/>
          <p:cNvSpPr/>
          <p:nvPr/>
        </p:nvSpPr>
        <p:spPr>
          <a:xfrm flipH="false" flipV="false" rot="0">
            <a:off x="2791464" y="3984698"/>
            <a:ext cx="3086519" cy="3086519"/>
          </a:xfrm>
          <a:custGeom>
            <a:avLst/>
            <a:gdLst/>
            <a:ahLst/>
            <a:cxnLst/>
            <a:rect r="r" b="b" t="t" l="l"/>
            <a:pathLst>
              <a:path h="3086519" w="3086519">
                <a:moveTo>
                  <a:pt x="0" y="0"/>
                </a:moveTo>
                <a:lnTo>
                  <a:pt x="3086519" y="0"/>
                </a:lnTo>
                <a:lnTo>
                  <a:pt x="3086519" y="3086519"/>
                </a:lnTo>
                <a:lnTo>
                  <a:pt x="0" y="308651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2" id="22"/>
          <p:cNvSpPr txBox="true"/>
          <p:nvPr/>
        </p:nvSpPr>
        <p:spPr>
          <a:xfrm rot="0">
            <a:off x="6662343" y="4099843"/>
            <a:ext cx="9066610" cy="2799080"/>
          </a:xfrm>
          <a:prstGeom prst="rect">
            <a:avLst/>
          </a:prstGeom>
        </p:spPr>
        <p:txBody>
          <a:bodyPr anchor="t" rtlCol="false" tIns="0" lIns="0" bIns="0" rIns="0">
            <a:spAutoFit/>
          </a:bodyPr>
          <a:lstStyle/>
          <a:p>
            <a:pPr algn="l">
              <a:lnSpc>
                <a:spcPts val="3220"/>
              </a:lnSpc>
            </a:pPr>
            <a:r>
              <a:rPr lang="en-US" sz="2300">
                <a:solidFill>
                  <a:srgbClr val="000000"/>
                </a:solidFill>
                <a:latin typeface="Poppins"/>
                <a:ea typeface="Poppins"/>
                <a:cs typeface="Poppins"/>
                <a:sym typeface="Poppins"/>
              </a:rPr>
              <a:t>La lógica difusa es una extensión de la lógica booleana clásica que permite manejar la imprecisión y la incertidumbre. Mientras que la lógica clásica se basa en dos valores (verdadero o falso), la lógica difusa permite valores intermedios entre 0 y 1, lo que refleja más adecuadamente la complejidad y variabilidad del mundo real.</a:t>
            </a:r>
          </a:p>
          <a:p>
            <a:pPr algn="l">
              <a:lnSpc>
                <a:spcPts val="3220"/>
              </a:lnSpc>
              <a:spcBef>
                <a:spcPct val="0"/>
              </a:spcBef>
            </a:pPr>
          </a:p>
        </p:txBody>
      </p:sp>
      <p:sp>
        <p:nvSpPr>
          <p:cNvPr name="TextBox 23" id="23"/>
          <p:cNvSpPr txBox="true"/>
          <p:nvPr/>
        </p:nvSpPr>
        <p:spPr>
          <a:xfrm rot="0">
            <a:off x="6926296" y="1258062"/>
            <a:ext cx="4419899" cy="816718"/>
          </a:xfrm>
          <a:prstGeom prst="rect">
            <a:avLst/>
          </a:prstGeom>
        </p:spPr>
        <p:txBody>
          <a:bodyPr anchor="t" rtlCol="false" tIns="0" lIns="0" bIns="0" rIns="0">
            <a:spAutoFit/>
          </a:bodyPr>
          <a:lstStyle/>
          <a:p>
            <a:pPr algn="ctr">
              <a:lnSpc>
                <a:spcPts val="6320"/>
              </a:lnSpc>
              <a:spcBef>
                <a:spcPct val="0"/>
              </a:spcBef>
            </a:pPr>
            <a:r>
              <a:rPr lang="en-US" b="true" sz="4514">
                <a:solidFill>
                  <a:srgbClr val="FFFFFF"/>
                </a:solidFill>
                <a:latin typeface="Poppins Bold"/>
                <a:ea typeface="Poppins Bold"/>
                <a:cs typeface="Poppins Bold"/>
                <a:sym typeface="Poppins Bold"/>
              </a:rPr>
              <a:t>LÓGICA DIFUSA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638447" y="9343447"/>
            <a:ext cx="1432702" cy="442835"/>
          </a:xfrm>
          <a:custGeom>
            <a:avLst/>
            <a:gdLst/>
            <a:ahLst/>
            <a:cxnLst/>
            <a:rect r="r" b="b" t="t" l="l"/>
            <a:pathLst>
              <a:path h="442835" w="1432702">
                <a:moveTo>
                  <a:pt x="0" y="0"/>
                </a:moveTo>
                <a:lnTo>
                  <a:pt x="1432701" y="0"/>
                </a:lnTo>
                <a:lnTo>
                  <a:pt x="1432701" y="442835"/>
                </a:lnTo>
                <a:lnTo>
                  <a:pt x="0" y="4428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true" flipV="false" rot="0">
            <a:off x="16216852" y="500718"/>
            <a:ext cx="1432702" cy="442835"/>
          </a:xfrm>
          <a:custGeom>
            <a:avLst/>
            <a:gdLst/>
            <a:ahLst/>
            <a:cxnLst/>
            <a:rect r="r" b="b" t="t" l="l"/>
            <a:pathLst>
              <a:path h="442835" w="1432702">
                <a:moveTo>
                  <a:pt x="1432701" y="0"/>
                </a:moveTo>
                <a:lnTo>
                  <a:pt x="0" y="0"/>
                </a:lnTo>
                <a:lnTo>
                  <a:pt x="0" y="442835"/>
                </a:lnTo>
                <a:lnTo>
                  <a:pt x="1432701" y="442835"/>
                </a:lnTo>
                <a:lnTo>
                  <a:pt x="143270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4" id="14"/>
          <p:cNvGrpSpPr/>
          <p:nvPr/>
        </p:nvGrpSpPr>
        <p:grpSpPr>
          <a:xfrm rot="0">
            <a:off x="3210721" y="3857614"/>
            <a:ext cx="5729748" cy="3408933"/>
            <a:chOff x="0" y="0"/>
            <a:chExt cx="1509069" cy="897826"/>
          </a:xfrm>
        </p:grpSpPr>
        <p:sp>
          <p:nvSpPr>
            <p:cNvPr name="Freeform 15" id="15"/>
            <p:cNvSpPr/>
            <p:nvPr/>
          </p:nvSpPr>
          <p:spPr>
            <a:xfrm flipH="false" flipV="false" rot="0">
              <a:off x="0" y="0"/>
              <a:ext cx="1509069" cy="897826"/>
            </a:xfrm>
            <a:custGeom>
              <a:avLst/>
              <a:gdLst/>
              <a:ahLst/>
              <a:cxnLst/>
              <a:rect r="r" b="b" t="t" l="l"/>
              <a:pathLst>
                <a:path h="897826" w="1509069">
                  <a:moveTo>
                    <a:pt x="0" y="0"/>
                  </a:moveTo>
                  <a:lnTo>
                    <a:pt x="1509069" y="0"/>
                  </a:lnTo>
                  <a:lnTo>
                    <a:pt x="1509069" y="897826"/>
                  </a:lnTo>
                  <a:lnTo>
                    <a:pt x="0" y="897826"/>
                  </a:lnTo>
                  <a:close/>
                </a:path>
              </a:pathLst>
            </a:custGeom>
            <a:solidFill>
              <a:srgbClr val="000000">
                <a:alpha val="0"/>
              </a:srgbClr>
            </a:solidFill>
            <a:ln w="38100" cap="sq">
              <a:solidFill>
                <a:srgbClr val="000000"/>
              </a:solidFill>
              <a:prstDash val="solid"/>
              <a:miter/>
            </a:ln>
          </p:spPr>
        </p:sp>
        <p:sp>
          <p:nvSpPr>
            <p:cNvPr name="TextBox 16" id="16"/>
            <p:cNvSpPr txBox="true"/>
            <p:nvPr/>
          </p:nvSpPr>
          <p:spPr>
            <a:xfrm>
              <a:off x="0" y="-57150"/>
              <a:ext cx="1509069" cy="954976"/>
            </a:xfrm>
            <a:prstGeom prst="rect">
              <a:avLst/>
            </a:prstGeom>
          </p:spPr>
          <p:txBody>
            <a:bodyPr anchor="ctr" rtlCol="false" tIns="50800" lIns="50800" bIns="50800" rIns="50800"/>
            <a:lstStyle/>
            <a:p>
              <a:pPr algn="ctr">
                <a:lnSpc>
                  <a:spcPts val="3223"/>
                </a:lnSpc>
              </a:pPr>
            </a:p>
          </p:txBody>
        </p:sp>
      </p:grpSp>
      <p:grpSp>
        <p:nvGrpSpPr>
          <p:cNvPr name="Group 17" id="17"/>
          <p:cNvGrpSpPr/>
          <p:nvPr/>
        </p:nvGrpSpPr>
        <p:grpSpPr>
          <a:xfrm rot="0">
            <a:off x="9347531" y="3857614"/>
            <a:ext cx="5729748" cy="3408933"/>
            <a:chOff x="0" y="0"/>
            <a:chExt cx="1509069" cy="897826"/>
          </a:xfrm>
        </p:grpSpPr>
        <p:sp>
          <p:nvSpPr>
            <p:cNvPr name="Freeform 18" id="18"/>
            <p:cNvSpPr/>
            <p:nvPr/>
          </p:nvSpPr>
          <p:spPr>
            <a:xfrm flipH="false" flipV="false" rot="0">
              <a:off x="0" y="0"/>
              <a:ext cx="1509069" cy="897826"/>
            </a:xfrm>
            <a:custGeom>
              <a:avLst/>
              <a:gdLst/>
              <a:ahLst/>
              <a:cxnLst/>
              <a:rect r="r" b="b" t="t" l="l"/>
              <a:pathLst>
                <a:path h="897826" w="1509069">
                  <a:moveTo>
                    <a:pt x="0" y="0"/>
                  </a:moveTo>
                  <a:lnTo>
                    <a:pt x="1509069" y="0"/>
                  </a:lnTo>
                  <a:lnTo>
                    <a:pt x="1509069" y="897826"/>
                  </a:lnTo>
                  <a:lnTo>
                    <a:pt x="0" y="897826"/>
                  </a:lnTo>
                  <a:close/>
                </a:path>
              </a:pathLst>
            </a:custGeom>
            <a:solidFill>
              <a:srgbClr val="000000">
                <a:alpha val="0"/>
              </a:srgbClr>
            </a:solidFill>
            <a:ln w="38100" cap="sq">
              <a:solidFill>
                <a:srgbClr val="000000"/>
              </a:solidFill>
              <a:prstDash val="solid"/>
              <a:miter/>
            </a:ln>
          </p:spPr>
        </p:sp>
        <p:sp>
          <p:nvSpPr>
            <p:cNvPr name="TextBox 19" id="19"/>
            <p:cNvSpPr txBox="true"/>
            <p:nvPr/>
          </p:nvSpPr>
          <p:spPr>
            <a:xfrm>
              <a:off x="0" y="-57150"/>
              <a:ext cx="1509069" cy="954976"/>
            </a:xfrm>
            <a:prstGeom prst="rect">
              <a:avLst/>
            </a:prstGeom>
          </p:spPr>
          <p:txBody>
            <a:bodyPr anchor="ctr" rtlCol="false" tIns="50800" lIns="50800" bIns="50800" rIns="50800"/>
            <a:lstStyle/>
            <a:p>
              <a:pPr algn="ctr">
                <a:lnSpc>
                  <a:spcPts val="3223"/>
                </a:lnSpc>
              </a:pPr>
            </a:p>
          </p:txBody>
        </p:sp>
      </p:grpSp>
      <p:sp>
        <p:nvSpPr>
          <p:cNvPr name="TextBox 20" id="20"/>
          <p:cNvSpPr txBox="true"/>
          <p:nvPr/>
        </p:nvSpPr>
        <p:spPr>
          <a:xfrm rot="0">
            <a:off x="3597115" y="4556558"/>
            <a:ext cx="4956960" cy="1953895"/>
          </a:xfrm>
          <a:prstGeom prst="rect">
            <a:avLst/>
          </a:prstGeom>
        </p:spPr>
        <p:txBody>
          <a:bodyPr anchor="t" rtlCol="false" tIns="0" lIns="0" bIns="0" rIns="0">
            <a:spAutoFit/>
          </a:bodyPr>
          <a:lstStyle/>
          <a:p>
            <a:pPr algn="ctr">
              <a:lnSpc>
                <a:spcPts val="3080"/>
              </a:lnSpc>
              <a:spcBef>
                <a:spcPct val="0"/>
              </a:spcBef>
            </a:pPr>
            <a:r>
              <a:rPr lang="en-US" sz="2200">
                <a:solidFill>
                  <a:srgbClr val="000000"/>
                </a:solidFill>
                <a:latin typeface="Poppins"/>
                <a:ea typeface="Poppins"/>
                <a:cs typeface="Poppins"/>
                <a:sym typeface="Poppins"/>
              </a:rPr>
              <a:t>Los conjuntos difusos permiten que un elemento pertenezca parcialmente al conjunto, asignando un valor de pertenencia entre 0 y 1. </a:t>
            </a:r>
          </a:p>
        </p:txBody>
      </p:sp>
      <p:sp>
        <p:nvSpPr>
          <p:cNvPr name="TextBox 21" id="21"/>
          <p:cNvSpPr txBox="true"/>
          <p:nvPr/>
        </p:nvSpPr>
        <p:spPr>
          <a:xfrm rot="0">
            <a:off x="9733925" y="4556558"/>
            <a:ext cx="4956960" cy="1953895"/>
          </a:xfrm>
          <a:prstGeom prst="rect">
            <a:avLst/>
          </a:prstGeom>
        </p:spPr>
        <p:txBody>
          <a:bodyPr anchor="t" rtlCol="false" tIns="0" lIns="0" bIns="0" rIns="0">
            <a:spAutoFit/>
          </a:bodyPr>
          <a:lstStyle/>
          <a:p>
            <a:pPr algn="ctr">
              <a:lnSpc>
                <a:spcPts val="3079"/>
              </a:lnSpc>
              <a:spcBef>
                <a:spcPct val="0"/>
              </a:spcBef>
            </a:pPr>
            <a:r>
              <a:rPr lang="en-US" sz="2199">
                <a:solidFill>
                  <a:srgbClr val="000000"/>
                </a:solidFill>
                <a:latin typeface="Poppins"/>
                <a:ea typeface="Poppins"/>
                <a:cs typeface="Poppins"/>
                <a:sym typeface="Poppins"/>
              </a:rPr>
              <a:t>Cada conjunto difuso tiene una función de pertenencia, que es una función matemática que asigna un valor entre 0 y 1 a cada elemento del universo de discurso.</a:t>
            </a:r>
          </a:p>
        </p:txBody>
      </p:sp>
      <p:grpSp>
        <p:nvGrpSpPr>
          <p:cNvPr name="Group 22" id="22"/>
          <p:cNvGrpSpPr/>
          <p:nvPr/>
        </p:nvGrpSpPr>
        <p:grpSpPr>
          <a:xfrm rot="0">
            <a:off x="6366890" y="1241246"/>
            <a:ext cx="5538711" cy="1030616"/>
            <a:chOff x="0" y="0"/>
            <a:chExt cx="1666785" cy="310147"/>
          </a:xfrm>
        </p:grpSpPr>
        <p:sp>
          <p:nvSpPr>
            <p:cNvPr name="Freeform 23" id="23"/>
            <p:cNvSpPr/>
            <p:nvPr/>
          </p:nvSpPr>
          <p:spPr>
            <a:xfrm flipH="false" flipV="false" rot="0">
              <a:off x="0" y="0"/>
              <a:ext cx="1666785" cy="310147"/>
            </a:xfrm>
            <a:custGeom>
              <a:avLst/>
              <a:gdLst/>
              <a:ahLst/>
              <a:cxnLst/>
              <a:rect r="r" b="b" t="t" l="l"/>
              <a:pathLst>
                <a:path h="310147" w="1666785">
                  <a:moveTo>
                    <a:pt x="0" y="0"/>
                  </a:moveTo>
                  <a:lnTo>
                    <a:pt x="1666785" y="0"/>
                  </a:lnTo>
                  <a:lnTo>
                    <a:pt x="1666785"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24" id="24"/>
            <p:cNvSpPr txBox="true"/>
            <p:nvPr/>
          </p:nvSpPr>
          <p:spPr>
            <a:xfrm>
              <a:off x="0" y="-57150"/>
              <a:ext cx="1666785" cy="367297"/>
            </a:xfrm>
            <a:prstGeom prst="rect">
              <a:avLst/>
            </a:prstGeom>
          </p:spPr>
          <p:txBody>
            <a:bodyPr anchor="ctr" rtlCol="false" tIns="50800" lIns="50800" bIns="50800" rIns="50800"/>
            <a:lstStyle/>
            <a:p>
              <a:pPr algn="ctr">
                <a:lnSpc>
                  <a:spcPts val="3223"/>
                </a:lnSpc>
              </a:pPr>
            </a:p>
          </p:txBody>
        </p:sp>
      </p:grpSp>
      <p:sp>
        <p:nvSpPr>
          <p:cNvPr name="TextBox 25" id="25"/>
          <p:cNvSpPr txBox="true"/>
          <p:nvPr/>
        </p:nvSpPr>
        <p:spPr>
          <a:xfrm rot="0">
            <a:off x="6894218" y="1314778"/>
            <a:ext cx="4484054" cy="759727"/>
          </a:xfrm>
          <a:prstGeom prst="rect">
            <a:avLst/>
          </a:prstGeom>
        </p:spPr>
        <p:txBody>
          <a:bodyPr anchor="t" rtlCol="false" tIns="0" lIns="0" bIns="0" rIns="0">
            <a:spAutoFit/>
          </a:bodyPr>
          <a:lstStyle/>
          <a:p>
            <a:pPr algn="ctr">
              <a:lnSpc>
                <a:spcPts val="5900"/>
              </a:lnSpc>
              <a:spcBef>
                <a:spcPct val="0"/>
              </a:spcBef>
            </a:pPr>
            <a:r>
              <a:rPr lang="en-US" b="true" sz="4214">
                <a:solidFill>
                  <a:srgbClr val="FFFFFF"/>
                </a:solidFill>
                <a:latin typeface="Poppins Bold"/>
                <a:ea typeface="Poppins Bold"/>
                <a:cs typeface="Poppins Bold"/>
                <a:sym typeface="Poppins Bold"/>
              </a:rPr>
              <a:t>COMPONENTES</a:t>
            </a:r>
          </a:p>
        </p:txBody>
      </p:sp>
      <p:grpSp>
        <p:nvGrpSpPr>
          <p:cNvPr name="Group 26" id="26"/>
          <p:cNvGrpSpPr/>
          <p:nvPr/>
        </p:nvGrpSpPr>
        <p:grpSpPr>
          <a:xfrm rot="0">
            <a:off x="3597115" y="3558515"/>
            <a:ext cx="4956960" cy="598197"/>
            <a:chOff x="0" y="0"/>
            <a:chExt cx="2899102" cy="349858"/>
          </a:xfrm>
        </p:grpSpPr>
        <p:sp>
          <p:nvSpPr>
            <p:cNvPr name="Freeform 27" id="27"/>
            <p:cNvSpPr/>
            <p:nvPr/>
          </p:nvSpPr>
          <p:spPr>
            <a:xfrm flipH="false" flipV="false" rot="0">
              <a:off x="0" y="0"/>
              <a:ext cx="2899102" cy="349858"/>
            </a:xfrm>
            <a:custGeom>
              <a:avLst/>
              <a:gdLst/>
              <a:ahLst/>
              <a:cxnLst/>
              <a:rect r="r" b="b" t="t" l="l"/>
              <a:pathLst>
                <a:path h="349858" w="2899102">
                  <a:moveTo>
                    <a:pt x="0" y="0"/>
                  </a:moveTo>
                  <a:lnTo>
                    <a:pt x="2899102" y="0"/>
                  </a:lnTo>
                  <a:lnTo>
                    <a:pt x="2899102" y="349858"/>
                  </a:lnTo>
                  <a:lnTo>
                    <a:pt x="0" y="349858"/>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28" id="28"/>
            <p:cNvSpPr txBox="true"/>
            <p:nvPr/>
          </p:nvSpPr>
          <p:spPr>
            <a:xfrm>
              <a:off x="0" y="-57150"/>
              <a:ext cx="2899102" cy="407008"/>
            </a:xfrm>
            <a:prstGeom prst="rect">
              <a:avLst/>
            </a:prstGeom>
          </p:spPr>
          <p:txBody>
            <a:bodyPr anchor="ctr" rtlCol="false" tIns="50800" lIns="50800" bIns="50800" rIns="50800"/>
            <a:lstStyle/>
            <a:p>
              <a:pPr algn="ctr">
                <a:lnSpc>
                  <a:spcPts val="3223"/>
                </a:lnSpc>
              </a:pPr>
            </a:p>
          </p:txBody>
        </p:sp>
      </p:grpSp>
      <p:grpSp>
        <p:nvGrpSpPr>
          <p:cNvPr name="Group 29" id="29"/>
          <p:cNvGrpSpPr/>
          <p:nvPr/>
        </p:nvGrpSpPr>
        <p:grpSpPr>
          <a:xfrm rot="0">
            <a:off x="9578811" y="3558515"/>
            <a:ext cx="5251677" cy="598197"/>
            <a:chOff x="0" y="0"/>
            <a:chExt cx="3071469" cy="349858"/>
          </a:xfrm>
        </p:grpSpPr>
        <p:sp>
          <p:nvSpPr>
            <p:cNvPr name="Freeform 30" id="30"/>
            <p:cNvSpPr/>
            <p:nvPr/>
          </p:nvSpPr>
          <p:spPr>
            <a:xfrm flipH="false" flipV="false" rot="0">
              <a:off x="0" y="0"/>
              <a:ext cx="3071469" cy="349858"/>
            </a:xfrm>
            <a:custGeom>
              <a:avLst/>
              <a:gdLst/>
              <a:ahLst/>
              <a:cxnLst/>
              <a:rect r="r" b="b" t="t" l="l"/>
              <a:pathLst>
                <a:path h="349858" w="3071469">
                  <a:moveTo>
                    <a:pt x="0" y="0"/>
                  </a:moveTo>
                  <a:lnTo>
                    <a:pt x="3071469" y="0"/>
                  </a:lnTo>
                  <a:lnTo>
                    <a:pt x="3071469" y="349858"/>
                  </a:lnTo>
                  <a:lnTo>
                    <a:pt x="0" y="349858"/>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31" id="31"/>
            <p:cNvSpPr txBox="true"/>
            <p:nvPr/>
          </p:nvSpPr>
          <p:spPr>
            <a:xfrm>
              <a:off x="0" y="-57150"/>
              <a:ext cx="3071469" cy="407008"/>
            </a:xfrm>
            <a:prstGeom prst="rect">
              <a:avLst/>
            </a:prstGeom>
          </p:spPr>
          <p:txBody>
            <a:bodyPr anchor="ctr" rtlCol="false" tIns="50800" lIns="50800" bIns="50800" rIns="50800"/>
            <a:lstStyle/>
            <a:p>
              <a:pPr algn="ctr">
                <a:lnSpc>
                  <a:spcPts val="3223"/>
                </a:lnSpc>
              </a:pPr>
            </a:p>
          </p:txBody>
        </p:sp>
      </p:grpSp>
      <p:sp>
        <p:nvSpPr>
          <p:cNvPr name="TextBox 32" id="32"/>
          <p:cNvSpPr txBox="true"/>
          <p:nvPr/>
        </p:nvSpPr>
        <p:spPr>
          <a:xfrm rot="0">
            <a:off x="3902177" y="3577579"/>
            <a:ext cx="4346836" cy="483870"/>
          </a:xfrm>
          <a:prstGeom prst="rect">
            <a:avLst/>
          </a:prstGeom>
        </p:spPr>
        <p:txBody>
          <a:bodyPr anchor="t" rtlCol="false" tIns="0" lIns="0" bIns="0" rIns="0">
            <a:spAutoFit/>
          </a:bodyPr>
          <a:lstStyle/>
          <a:p>
            <a:pPr algn="ctr" marL="0" indent="0" lvl="0">
              <a:lnSpc>
                <a:spcPts val="3779"/>
              </a:lnSpc>
              <a:spcBef>
                <a:spcPct val="0"/>
              </a:spcBef>
            </a:pPr>
            <a:r>
              <a:rPr lang="en-US" b="true" sz="2700">
                <a:solidFill>
                  <a:srgbClr val="FFFFFF"/>
                </a:solidFill>
                <a:latin typeface="Poppins Bold"/>
                <a:ea typeface="Poppins Bold"/>
                <a:cs typeface="Poppins Bold"/>
                <a:sym typeface="Poppins Bold"/>
              </a:rPr>
              <a:t>CONJUNTOS DIFUSOS</a:t>
            </a:r>
          </a:p>
        </p:txBody>
      </p:sp>
      <p:sp>
        <p:nvSpPr>
          <p:cNvPr name="TextBox 33" id="33"/>
          <p:cNvSpPr txBox="true"/>
          <p:nvPr/>
        </p:nvSpPr>
        <p:spPr>
          <a:xfrm rot="0">
            <a:off x="9801850" y="3577579"/>
            <a:ext cx="4889035" cy="483870"/>
          </a:xfrm>
          <a:prstGeom prst="rect">
            <a:avLst/>
          </a:prstGeom>
        </p:spPr>
        <p:txBody>
          <a:bodyPr anchor="t" rtlCol="false" tIns="0" lIns="0" bIns="0" rIns="0">
            <a:spAutoFit/>
          </a:bodyPr>
          <a:lstStyle/>
          <a:p>
            <a:pPr algn="ctr" marL="0" indent="0" lvl="0">
              <a:lnSpc>
                <a:spcPts val="3779"/>
              </a:lnSpc>
              <a:spcBef>
                <a:spcPct val="0"/>
              </a:spcBef>
            </a:pPr>
            <a:r>
              <a:rPr lang="en-US" b="true" sz="2700">
                <a:solidFill>
                  <a:srgbClr val="FFFFFF"/>
                </a:solidFill>
                <a:latin typeface="Poppins Bold"/>
                <a:ea typeface="Poppins Bold"/>
                <a:cs typeface="Poppins Bold"/>
                <a:sym typeface="Poppins Bold"/>
              </a:rPr>
              <a:t>FUNCIONES DE PERTENENCIA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638447" y="9343447"/>
            <a:ext cx="1432702" cy="442835"/>
          </a:xfrm>
          <a:custGeom>
            <a:avLst/>
            <a:gdLst/>
            <a:ahLst/>
            <a:cxnLst/>
            <a:rect r="r" b="b" t="t" l="l"/>
            <a:pathLst>
              <a:path h="442835" w="1432702">
                <a:moveTo>
                  <a:pt x="0" y="0"/>
                </a:moveTo>
                <a:lnTo>
                  <a:pt x="1432701" y="0"/>
                </a:lnTo>
                <a:lnTo>
                  <a:pt x="1432701" y="442835"/>
                </a:lnTo>
                <a:lnTo>
                  <a:pt x="0" y="4428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true" flipV="false" rot="0">
            <a:off x="16216852" y="500718"/>
            <a:ext cx="1432702" cy="442835"/>
          </a:xfrm>
          <a:custGeom>
            <a:avLst/>
            <a:gdLst/>
            <a:ahLst/>
            <a:cxnLst/>
            <a:rect r="r" b="b" t="t" l="l"/>
            <a:pathLst>
              <a:path h="442835" w="1432702">
                <a:moveTo>
                  <a:pt x="1432701" y="0"/>
                </a:moveTo>
                <a:lnTo>
                  <a:pt x="0" y="0"/>
                </a:lnTo>
                <a:lnTo>
                  <a:pt x="0" y="442835"/>
                </a:lnTo>
                <a:lnTo>
                  <a:pt x="1432701" y="442835"/>
                </a:lnTo>
                <a:lnTo>
                  <a:pt x="143270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3496626" y="3531617"/>
            <a:ext cx="12552684" cy="798830"/>
          </a:xfrm>
          <a:prstGeom prst="rect">
            <a:avLst/>
          </a:prstGeom>
        </p:spPr>
        <p:txBody>
          <a:bodyPr anchor="t" rtlCol="false" tIns="0" lIns="0" bIns="0" rIns="0">
            <a:spAutoFit/>
          </a:bodyPr>
          <a:lstStyle/>
          <a:p>
            <a:pPr algn="l">
              <a:lnSpc>
                <a:spcPts val="3220"/>
              </a:lnSpc>
              <a:spcBef>
                <a:spcPct val="0"/>
              </a:spcBef>
            </a:pPr>
            <a:r>
              <a:rPr lang="en-US" sz="2300">
                <a:solidFill>
                  <a:srgbClr val="000000"/>
                </a:solidFill>
                <a:latin typeface="Poppins"/>
                <a:ea typeface="Poppins"/>
                <a:cs typeface="Poppins"/>
                <a:sym typeface="Poppins"/>
              </a:rPr>
              <a:t>La lógica difusa se integra en los sistemas expertos para manejar la incertidumbre inherente a muchos problemas del mundo real. </a:t>
            </a:r>
          </a:p>
        </p:txBody>
      </p:sp>
      <p:sp>
        <p:nvSpPr>
          <p:cNvPr name="TextBox 15" id="15"/>
          <p:cNvSpPr txBox="true"/>
          <p:nvPr/>
        </p:nvSpPr>
        <p:spPr>
          <a:xfrm rot="0">
            <a:off x="3496626" y="5143527"/>
            <a:ext cx="12552684" cy="798830"/>
          </a:xfrm>
          <a:prstGeom prst="rect">
            <a:avLst/>
          </a:prstGeom>
        </p:spPr>
        <p:txBody>
          <a:bodyPr anchor="t" rtlCol="false" tIns="0" lIns="0" bIns="0" rIns="0">
            <a:spAutoFit/>
          </a:bodyPr>
          <a:lstStyle/>
          <a:p>
            <a:pPr algn="l">
              <a:lnSpc>
                <a:spcPts val="3220"/>
              </a:lnSpc>
              <a:spcBef>
                <a:spcPct val="0"/>
              </a:spcBef>
            </a:pPr>
            <a:r>
              <a:rPr lang="en-US" sz="2300">
                <a:solidFill>
                  <a:srgbClr val="000000"/>
                </a:solidFill>
                <a:latin typeface="Poppins"/>
                <a:ea typeface="Poppins"/>
                <a:cs typeface="Poppins"/>
                <a:sym typeface="Poppins"/>
              </a:rPr>
              <a:t>En lugar de tomar decisiones con información precisa y clara, los sistemas expertos difusos pueden trabajar con información imprecisa o vaga</a:t>
            </a:r>
          </a:p>
        </p:txBody>
      </p:sp>
      <p:sp>
        <p:nvSpPr>
          <p:cNvPr name="TextBox 16" id="16"/>
          <p:cNvSpPr txBox="true"/>
          <p:nvPr/>
        </p:nvSpPr>
        <p:spPr>
          <a:xfrm rot="0">
            <a:off x="3496626" y="6913907"/>
            <a:ext cx="12552684" cy="798830"/>
          </a:xfrm>
          <a:prstGeom prst="rect">
            <a:avLst/>
          </a:prstGeom>
        </p:spPr>
        <p:txBody>
          <a:bodyPr anchor="t" rtlCol="false" tIns="0" lIns="0" bIns="0" rIns="0">
            <a:spAutoFit/>
          </a:bodyPr>
          <a:lstStyle/>
          <a:p>
            <a:pPr algn="l">
              <a:lnSpc>
                <a:spcPts val="3220"/>
              </a:lnSpc>
            </a:pPr>
            <a:r>
              <a:rPr lang="en-US" sz="2300">
                <a:solidFill>
                  <a:srgbClr val="000000"/>
                </a:solidFill>
                <a:latin typeface="Poppins"/>
                <a:ea typeface="Poppins"/>
                <a:cs typeface="Poppins"/>
                <a:sym typeface="Poppins"/>
              </a:rPr>
              <a:t>Lo que les permite tomar decisiones más flexibles y realistas.</a:t>
            </a:r>
          </a:p>
          <a:p>
            <a:pPr algn="l">
              <a:lnSpc>
                <a:spcPts val="3220"/>
              </a:lnSpc>
              <a:spcBef>
                <a:spcPct val="0"/>
              </a:spcBef>
            </a:pPr>
          </a:p>
        </p:txBody>
      </p:sp>
      <p:sp>
        <p:nvSpPr>
          <p:cNvPr name="TextBox 17" id="17"/>
          <p:cNvSpPr txBox="true"/>
          <p:nvPr/>
        </p:nvSpPr>
        <p:spPr>
          <a:xfrm rot="0">
            <a:off x="4071033" y="946272"/>
            <a:ext cx="10583616" cy="1614754"/>
          </a:xfrm>
          <a:prstGeom prst="rect">
            <a:avLst/>
          </a:prstGeom>
        </p:spPr>
        <p:txBody>
          <a:bodyPr anchor="t" rtlCol="false" tIns="0" lIns="0" bIns="0" rIns="0">
            <a:spAutoFit/>
          </a:bodyPr>
          <a:lstStyle/>
          <a:p>
            <a:pPr algn="ctr">
              <a:lnSpc>
                <a:spcPts val="6320"/>
              </a:lnSpc>
              <a:spcBef>
                <a:spcPct val="0"/>
              </a:spcBef>
            </a:pPr>
            <a:r>
              <a:rPr lang="en-US" b="true" sz="4514">
                <a:solidFill>
                  <a:srgbClr val="000000"/>
                </a:solidFill>
                <a:latin typeface="Poppins Bold"/>
                <a:ea typeface="Poppins Bold"/>
                <a:cs typeface="Poppins Bold"/>
                <a:sym typeface="Poppins Bold"/>
              </a:rPr>
              <a:t>APLICACIÓN DE LA LÓGICA DIFUSA EN LOS SISTEMAS EXPERTOS</a:t>
            </a:r>
          </a:p>
        </p:txBody>
      </p:sp>
      <p:grpSp>
        <p:nvGrpSpPr>
          <p:cNvPr name="Group 18" id="18"/>
          <p:cNvGrpSpPr/>
          <p:nvPr/>
        </p:nvGrpSpPr>
        <p:grpSpPr>
          <a:xfrm rot="0">
            <a:off x="2238690" y="3523353"/>
            <a:ext cx="972766" cy="761320"/>
            <a:chOff x="0" y="0"/>
            <a:chExt cx="568927" cy="445262"/>
          </a:xfrm>
        </p:grpSpPr>
        <p:sp>
          <p:nvSpPr>
            <p:cNvPr name="Freeform 19" id="19"/>
            <p:cNvSpPr/>
            <p:nvPr/>
          </p:nvSpPr>
          <p:spPr>
            <a:xfrm flipH="false" flipV="false" rot="0">
              <a:off x="0" y="0"/>
              <a:ext cx="568927" cy="445262"/>
            </a:xfrm>
            <a:custGeom>
              <a:avLst/>
              <a:gdLst/>
              <a:ahLst/>
              <a:cxnLst/>
              <a:rect r="r" b="b" t="t" l="l"/>
              <a:pathLst>
                <a:path h="445262" w="568927">
                  <a:moveTo>
                    <a:pt x="0" y="0"/>
                  </a:moveTo>
                  <a:lnTo>
                    <a:pt x="568927" y="0"/>
                  </a:lnTo>
                  <a:lnTo>
                    <a:pt x="568927" y="445262"/>
                  </a:lnTo>
                  <a:lnTo>
                    <a:pt x="0" y="445262"/>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20" id="20"/>
            <p:cNvSpPr txBox="true"/>
            <p:nvPr/>
          </p:nvSpPr>
          <p:spPr>
            <a:xfrm>
              <a:off x="0" y="-57150"/>
              <a:ext cx="568927" cy="502412"/>
            </a:xfrm>
            <a:prstGeom prst="rect">
              <a:avLst/>
            </a:prstGeom>
          </p:spPr>
          <p:txBody>
            <a:bodyPr anchor="ctr" rtlCol="false" tIns="50800" lIns="50800" bIns="50800" rIns="50800"/>
            <a:lstStyle/>
            <a:p>
              <a:pPr algn="ctr">
                <a:lnSpc>
                  <a:spcPts val="3223"/>
                </a:lnSpc>
              </a:pPr>
            </a:p>
          </p:txBody>
        </p:sp>
      </p:grpSp>
      <p:grpSp>
        <p:nvGrpSpPr>
          <p:cNvPr name="Group 21" id="21"/>
          <p:cNvGrpSpPr/>
          <p:nvPr/>
        </p:nvGrpSpPr>
        <p:grpSpPr>
          <a:xfrm rot="0">
            <a:off x="2238690" y="5180109"/>
            <a:ext cx="972766" cy="761320"/>
            <a:chOff x="0" y="0"/>
            <a:chExt cx="568927" cy="445262"/>
          </a:xfrm>
        </p:grpSpPr>
        <p:sp>
          <p:nvSpPr>
            <p:cNvPr name="Freeform 22" id="22"/>
            <p:cNvSpPr/>
            <p:nvPr/>
          </p:nvSpPr>
          <p:spPr>
            <a:xfrm flipH="false" flipV="false" rot="0">
              <a:off x="0" y="0"/>
              <a:ext cx="568927" cy="445262"/>
            </a:xfrm>
            <a:custGeom>
              <a:avLst/>
              <a:gdLst/>
              <a:ahLst/>
              <a:cxnLst/>
              <a:rect r="r" b="b" t="t" l="l"/>
              <a:pathLst>
                <a:path h="445262" w="568927">
                  <a:moveTo>
                    <a:pt x="0" y="0"/>
                  </a:moveTo>
                  <a:lnTo>
                    <a:pt x="568927" y="0"/>
                  </a:lnTo>
                  <a:lnTo>
                    <a:pt x="568927" y="445262"/>
                  </a:lnTo>
                  <a:lnTo>
                    <a:pt x="0" y="445262"/>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23" id="23"/>
            <p:cNvSpPr txBox="true"/>
            <p:nvPr/>
          </p:nvSpPr>
          <p:spPr>
            <a:xfrm>
              <a:off x="0" y="-57150"/>
              <a:ext cx="568927" cy="502412"/>
            </a:xfrm>
            <a:prstGeom prst="rect">
              <a:avLst/>
            </a:prstGeom>
          </p:spPr>
          <p:txBody>
            <a:bodyPr anchor="ctr" rtlCol="false" tIns="50800" lIns="50800" bIns="50800" rIns="50800"/>
            <a:lstStyle/>
            <a:p>
              <a:pPr algn="ctr">
                <a:lnSpc>
                  <a:spcPts val="3223"/>
                </a:lnSpc>
              </a:pPr>
            </a:p>
          </p:txBody>
        </p:sp>
      </p:grpSp>
      <p:grpSp>
        <p:nvGrpSpPr>
          <p:cNvPr name="Group 24" id="24"/>
          <p:cNvGrpSpPr/>
          <p:nvPr/>
        </p:nvGrpSpPr>
        <p:grpSpPr>
          <a:xfrm rot="0">
            <a:off x="2238690" y="6832689"/>
            <a:ext cx="972766" cy="761320"/>
            <a:chOff x="0" y="0"/>
            <a:chExt cx="568927" cy="445262"/>
          </a:xfrm>
        </p:grpSpPr>
        <p:sp>
          <p:nvSpPr>
            <p:cNvPr name="Freeform 25" id="25"/>
            <p:cNvSpPr/>
            <p:nvPr/>
          </p:nvSpPr>
          <p:spPr>
            <a:xfrm flipH="false" flipV="false" rot="0">
              <a:off x="0" y="0"/>
              <a:ext cx="568927" cy="445262"/>
            </a:xfrm>
            <a:custGeom>
              <a:avLst/>
              <a:gdLst/>
              <a:ahLst/>
              <a:cxnLst/>
              <a:rect r="r" b="b" t="t" l="l"/>
              <a:pathLst>
                <a:path h="445262" w="568927">
                  <a:moveTo>
                    <a:pt x="0" y="0"/>
                  </a:moveTo>
                  <a:lnTo>
                    <a:pt x="568927" y="0"/>
                  </a:lnTo>
                  <a:lnTo>
                    <a:pt x="568927" y="445262"/>
                  </a:lnTo>
                  <a:lnTo>
                    <a:pt x="0" y="445262"/>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26" id="26"/>
            <p:cNvSpPr txBox="true"/>
            <p:nvPr/>
          </p:nvSpPr>
          <p:spPr>
            <a:xfrm>
              <a:off x="0" y="-57150"/>
              <a:ext cx="568927" cy="502412"/>
            </a:xfrm>
            <a:prstGeom prst="rect">
              <a:avLst/>
            </a:prstGeom>
          </p:spPr>
          <p:txBody>
            <a:bodyPr anchor="ctr" rtlCol="false" tIns="50800" lIns="50800" bIns="50800" rIns="50800"/>
            <a:lstStyle/>
            <a:p>
              <a:pPr algn="ctr">
                <a:lnSpc>
                  <a:spcPts val="3223"/>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638447" y="9343447"/>
            <a:ext cx="1432702" cy="442835"/>
          </a:xfrm>
          <a:custGeom>
            <a:avLst/>
            <a:gdLst/>
            <a:ahLst/>
            <a:cxnLst/>
            <a:rect r="r" b="b" t="t" l="l"/>
            <a:pathLst>
              <a:path h="442835" w="1432702">
                <a:moveTo>
                  <a:pt x="0" y="0"/>
                </a:moveTo>
                <a:lnTo>
                  <a:pt x="1432701" y="0"/>
                </a:lnTo>
                <a:lnTo>
                  <a:pt x="1432701" y="442835"/>
                </a:lnTo>
                <a:lnTo>
                  <a:pt x="0" y="4428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true" flipV="false" rot="0">
            <a:off x="16216852" y="500718"/>
            <a:ext cx="1432702" cy="442835"/>
          </a:xfrm>
          <a:custGeom>
            <a:avLst/>
            <a:gdLst/>
            <a:ahLst/>
            <a:cxnLst/>
            <a:rect r="r" b="b" t="t" l="l"/>
            <a:pathLst>
              <a:path h="442835" w="1432702">
                <a:moveTo>
                  <a:pt x="1432701" y="0"/>
                </a:moveTo>
                <a:lnTo>
                  <a:pt x="0" y="0"/>
                </a:lnTo>
                <a:lnTo>
                  <a:pt x="0" y="442835"/>
                </a:lnTo>
                <a:lnTo>
                  <a:pt x="1432701" y="442835"/>
                </a:lnTo>
                <a:lnTo>
                  <a:pt x="143270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4" id="14"/>
          <p:cNvGrpSpPr/>
          <p:nvPr/>
        </p:nvGrpSpPr>
        <p:grpSpPr>
          <a:xfrm rot="0">
            <a:off x="5793817" y="1235177"/>
            <a:ext cx="6686559" cy="1030616"/>
            <a:chOff x="0" y="0"/>
            <a:chExt cx="2012211" cy="310147"/>
          </a:xfrm>
        </p:grpSpPr>
        <p:sp>
          <p:nvSpPr>
            <p:cNvPr name="Freeform 15" id="15"/>
            <p:cNvSpPr/>
            <p:nvPr/>
          </p:nvSpPr>
          <p:spPr>
            <a:xfrm flipH="false" flipV="false" rot="0">
              <a:off x="0" y="0"/>
              <a:ext cx="2012211" cy="310147"/>
            </a:xfrm>
            <a:custGeom>
              <a:avLst/>
              <a:gdLst/>
              <a:ahLst/>
              <a:cxnLst/>
              <a:rect r="r" b="b" t="t" l="l"/>
              <a:pathLst>
                <a:path h="310147" w="2012211">
                  <a:moveTo>
                    <a:pt x="0" y="0"/>
                  </a:moveTo>
                  <a:lnTo>
                    <a:pt x="2012211" y="0"/>
                  </a:lnTo>
                  <a:lnTo>
                    <a:pt x="2012211"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6" id="16"/>
            <p:cNvSpPr txBox="true"/>
            <p:nvPr/>
          </p:nvSpPr>
          <p:spPr>
            <a:xfrm>
              <a:off x="0" y="-57150"/>
              <a:ext cx="2012211" cy="367297"/>
            </a:xfrm>
            <a:prstGeom prst="rect">
              <a:avLst/>
            </a:prstGeom>
          </p:spPr>
          <p:txBody>
            <a:bodyPr anchor="ctr" rtlCol="false" tIns="50800" lIns="50800" bIns="50800" rIns="50800"/>
            <a:lstStyle/>
            <a:p>
              <a:pPr algn="ctr">
                <a:lnSpc>
                  <a:spcPts val="3223"/>
                </a:lnSpc>
              </a:pPr>
            </a:p>
          </p:txBody>
        </p:sp>
      </p:grpSp>
      <p:sp>
        <p:nvSpPr>
          <p:cNvPr name="Freeform 17" id="17"/>
          <p:cNvSpPr/>
          <p:nvPr/>
        </p:nvSpPr>
        <p:spPr>
          <a:xfrm flipH="false" flipV="false" rot="-2532271">
            <a:off x="12392444" y="3020781"/>
            <a:ext cx="5976980" cy="4362143"/>
          </a:xfrm>
          <a:custGeom>
            <a:avLst/>
            <a:gdLst/>
            <a:ahLst/>
            <a:cxnLst/>
            <a:rect r="r" b="b" t="t" l="l"/>
            <a:pathLst>
              <a:path h="4362143" w="5976980">
                <a:moveTo>
                  <a:pt x="0" y="0"/>
                </a:moveTo>
                <a:lnTo>
                  <a:pt x="5976980" y="0"/>
                </a:lnTo>
                <a:lnTo>
                  <a:pt x="5976980" y="4362143"/>
                </a:lnTo>
                <a:lnTo>
                  <a:pt x="0" y="4362143"/>
                </a:lnTo>
                <a:lnTo>
                  <a:pt x="0" y="0"/>
                </a:lnTo>
                <a:close/>
              </a:path>
            </a:pathLst>
          </a:custGeom>
          <a:blipFill>
            <a:blip r:embed="rId12"/>
            <a:stretch>
              <a:fillRect l="0" t="-2067" r="0" b="-2067"/>
            </a:stretch>
          </a:blipFill>
        </p:spPr>
      </p:sp>
      <p:sp>
        <p:nvSpPr>
          <p:cNvPr name="TextBox 18" id="18"/>
          <p:cNvSpPr txBox="true"/>
          <p:nvPr/>
        </p:nvSpPr>
        <p:spPr>
          <a:xfrm rot="0">
            <a:off x="1256644" y="3531617"/>
            <a:ext cx="11223732" cy="4799330"/>
          </a:xfrm>
          <a:prstGeom prst="rect">
            <a:avLst/>
          </a:prstGeom>
        </p:spPr>
        <p:txBody>
          <a:bodyPr anchor="t" rtlCol="false" tIns="0" lIns="0" bIns="0" rIns="0">
            <a:spAutoFit/>
          </a:bodyPr>
          <a:lstStyle/>
          <a:p>
            <a:pPr algn="l">
              <a:lnSpc>
                <a:spcPts val="3220"/>
              </a:lnSpc>
            </a:pPr>
            <a:r>
              <a:rPr lang="en-US" sz="2300">
                <a:solidFill>
                  <a:srgbClr val="000000"/>
                </a:solidFill>
                <a:latin typeface="Poppins"/>
                <a:ea typeface="Poppins"/>
                <a:cs typeface="Poppins"/>
                <a:sym typeface="Poppins"/>
              </a:rPr>
              <a:t>Proyecto de titulación de Gustavo Valenzuela titulado </a:t>
            </a:r>
            <a:r>
              <a:rPr lang="en-US" sz="2300" b="true">
                <a:solidFill>
                  <a:srgbClr val="000000"/>
                </a:solidFill>
                <a:latin typeface="Poppins Bold"/>
                <a:ea typeface="Poppins Bold"/>
                <a:cs typeface="Poppins Bold"/>
                <a:sym typeface="Poppins Bold"/>
              </a:rPr>
              <a:t>"Desarrollo de un sistema de control basado en lógica difusa en un ordenador de placa reducida".</a:t>
            </a:r>
          </a:p>
          <a:p>
            <a:pPr algn="l">
              <a:lnSpc>
                <a:spcPts val="3220"/>
              </a:lnSpc>
            </a:pPr>
          </a:p>
          <a:p>
            <a:pPr algn="l">
              <a:lnSpc>
                <a:spcPts val="3220"/>
              </a:lnSpc>
            </a:pPr>
            <a:r>
              <a:rPr lang="en-US" sz="2300">
                <a:solidFill>
                  <a:srgbClr val="000000"/>
                </a:solidFill>
                <a:latin typeface="Poppins"/>
                <a:ea typeface="Poppins"/>
                <a:cs typeface="Poppins"/>
                <a:sym typeface="Poppins"/>
              </a:rPr>
              <a:t> Este proyecto tiene como objetivo la implementación de un sistema de control difuso utilizando un ordenador de placa reducida, comúnmente conocido como hardware embebido (por ejemplo, una Raspberry Pi o Arduino). </a:t>
            </a:r>
          </a:p>
          <a:p>
            <a:pPr algn="l">
              <a:lnSpc>
                <a:spcPts val="3220"/>
              </a:lnSpc>
            </a:pPr>
            <a:r>
              <a:rPr lang="en-US" sz="2300">
                <a:solidFill>
                  <a:srgbClr val="000000"/>
                </a:solidFill>
                <a:latin typeface="Poppins"/>
                <a:ea typeface="Poppins"/>
                <a:cs typeface="Poppins"/>
                <a:sym typeface="Poppins"/>
              </a:rPr>
              <a:t>Este tipo de hardware es ideal para proyectos de bajo costo, pero permite ejecutar algoritmos de control avanzados, como la lógica difusa, sin requerir un sistema de cómputo complejo.</a:t>
            </a:r>
          </a:p>
          <a:p>
            <a:pPr algn="l">
              <a:lnSpc>
                <a:spcPts val="3220"/>
              </a:lnSpc>
              <a:spcBef>
                <a:spcPct val="0"/>
              </a:spcBef>
            </a:pPr>
          </a:p>
        </p:txBody>
      </p:sp>
      <p:sp>
        <p:nvSpPr>
          <p:cNvPr name="TextBox 19" id="19"/>
          <p:cNvSpPr txBox="true"/>
          <p:nvPr/>
        </p:nvSpPr>
        <p:spPr>
          <a:xfrm rot="0">
            <a:off x="6014533" y="1275451"/>
            <a:ext cx="6245127" cy="816718"/>
          </a:xfrm>
          <a:prstGeom prst="rect">
            <a:avLst/>
          </a:prstGeom>
        </p:spPr>
        <p:txBody>
          <a:bodyPr anchor="t" rtlCol="false" tIns="0" lIns="0" bIns="0" rIns="0">
            <a:spAutoFit/>
          </a:bodyPr>
          <a:lstStyle/>
          <a:p>
            <a:pPr algn="ctr">
              <a:lnSpc>
                <a:spcPts val="6320"/>
              </a:lnSpc>
              <a:spcBef>
                <a:spcPct val="0"/>
              </a:spcBef>
            </a:pPr>
            <a:r>
              <a:rPr lang="en-US" b="true" sz="4514">
                <a:solidFill>
                  <a:srgbClr val="FFFFFF"/>
                </a:solidFill>
                <a:latin typeface="Poppins Bold"/>
                <a:ea typeface="Poppins Bold"/>
                <a:cs typeface="Poppins Bold"/>
                <a:sym typeface="Poppins Bold"/>
              </a:rPr>
              <a:t>EJEMPLO PRACTICO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638447" y="9343447"/>
            <a:ext cx="1432702" cy="442835"/>
          </a:xfrm>
          <a:custGeom>
            <a:avLst/>
            <a:gdLst/>
            <a:ahLst/>
            <a:cxnLst/>
            <a:rect r="r" b="b" t="t" l="l"/>
            <a:pathLst>
              <a:path h="442835" w="1432702">
                <a:moveTo>
                  <a:pt x="0" y="0"/>
                </a:moveTo>
                <a:lnTo>
                  <a:pt x="1432701" y="0"/>
                </a:lnTo>
                <a:lnTo>
                  <a:pt x="1432701" y="442835"/>
                </a:lnTo>
                <a:lnTo>
                  <a:pt x="0" y="4428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true" flipV="false" rot="0">
            <a:off x="16216852" y="500718"/>
            <a:ext cx="1432702" cy="442835"/>
          </a:xfrm>
          <a:custGeom>
            <a:avLst/>
            <a:gdLst/>
            <a:ahLst/>
            <a:cxnLst/>
            <a:rect r="r" b="b" t="t" l="l"/>
            <a:pathLst>
              <a:path h="442835" w="1432702">
                <a:moveTo>
                  <a:pt x="1432701" y="0"/>
                </a:moveTo>
                <a:lnTo>
                  <a:pt x="0" y="0"/>
                </a:lnTo>
                <a:lnTo>
                  <a:pt x="0" y="442835"/>
                </a:lnTo>
                <a:lnTo>
                  <a:pt x="1432701" y="442835"/>
                </a:lnTo>
                <a:lnTo>
                  <a:pt x="143270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4" id="14"/>
          <p:cNvGrpSpPr/>
          <p:nvPr/>
        </p:nvGrpSpPr>
        <p:grpSpPr>
          <a:xfrm rot="0">
            <a:off x="6374644" y="224198"/>
            <a:ext cx="5538711" cy="1030616"/>
            <a:chOff x="0" y="0"/>
            <a:chExt cx="1666785" cy="310147"/>
          </a:xfrm>
        </p:grpSpPr>
        <p:sp>
          <p:nvSpPr>
            <p:cNvPr name="Freeform 15" id="15"/>
            <p:cNvSpPr/>
            <p:nvPr/>
          </p:nvSpPr>
          <p:spPr>
            <a:xfrm flipH="false" flipV="false" rot="0">
              <a:off x="0" y="0"/>
              <a:ext cx="1666785" cy="310147"/>
            </a:xfrm>
            <a:custGeom>
              <a:avLst/>
              <a:gdLst/>
              <a:ahLst/>
              <a:cxnLst/>
              <a:rect r="r" b="b" t="t" l="l"/>
              <a:pathLst>
                <a:path h="310147" w="1666785">
                  <a:moveTo>
                    <a:pt x="0" y="0"/>
                  </a:moveTo>
                  <a:lnTo>
                    <a:pt x="1666785" y="0"/>
                  </a:lnTo>
                  <a:lnTo>
                    <a:pt x="1666785"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6" id="16"/>
            <p:cNvSpPr txBox="true"/>
            <p:nvPr/>
          </p:nvSpPr>
          <p:spPr>
            <a:xfrm>
              <a:off x="0" y="-57150"/>
              <a:ext cx="1666785" cy="367297"/>
            </a:xfrm>
            <a:prstGeom prst="rect">
              <a:avLst/>
            </a:prstGeom>
          </p:spPr>
          <p:txBody>
            <a:bodyPr anchor="ctr" rtlCol="false" tIns="50800" lIns="50800" bIns="50800" rIns="50800"/>
            <a:lstStyle/>
            <a:p>
              <a:pPr algn="ctr">
                <a:lnSpc>
                  <a:spcPts val="3223"/>
                </a:lnSpc>
              </a:pPr>
            </a:p>
          </p:txBody>
        </p:sp>
      </p:grpSp>
      <p:sp>
        <p:nvSpPr>
          <p:cNvPr name="Freeform 17" id="17"/>
          <p:cNvSpPr/>
          <p:nvPr/>
        </p:nvSpPr>
        <p:spPr>
          <a:xfrm flipH="false" flipV="false" rot="0">
            <a:off x="3837554" y="1486346"/>
            <a:ext cx="10091070" cy="8426563"/>
          </a:xfrm>
          <a:custGeom>
            <a:avLst/>
            <a:gdLst/>
            <a:ahLst/>
            <a:cxnLst/>
            <a:rect r="r" b="b" t="t" l="l"/>
            <a:pathLst>
              <a:path h="8426563" w="10091070">
                <a:moveTo>
                  <a:pt x="0" y="0"/>
                </a:moveTo>
                <a:lnTo>
                  <a:pt x="10091069" y="0"/>
                </a:lnTo>
                <a:lnTo>
                  <a:pt x="10091069" y="8426563"/>
                </a:lnTo>
                <a:lnTo>
                  <a:pt x="0" y="8426563"/>
                </a:lnTo>
                <a:lnTo>
                  <a:pt x="0" y="0"/>
                </a:lnTo>
                <a:close/>
              </a:path>
            </a:pathLst>
          </a:custGeom>
          <a:blipFill>
            <a:blip r:embed="rId12"/>
            <a:stretch>
              <a:fillRect l="0" t="0" r="0" b="0"/>
            </a:stretch>
          </a:blipFill>
        </p:spPr>
      </p:sp>
      <p:sp>
        <p:nvSpPr>
          <p:cNvPr name="TextBox 18" id="18"/>
          <p:cNvSpPr txBox="true"/>
          <p:nvPr/>
        </p:nvSpPr>
        <p:spPr>
          <a:xfrm rot="0">
            <a:off x="7095866" y="264486"/>
            <a:ext cx="4096267" cy="816718"/>
          </a:xfrm>
          <a:prstGeom prst="rect">
            <a:avLst/>
          </a:prstGeom>
        </p:spPr>
        <p:txBody>
          <a:bodyPr anchor="t" rtlCol="false" tIns="0" lIns="0" bIns="0" rIns="0">
            <a:spAutoFit/>
          </a:bodyPr>
          <a:lstStyle/>
          <a:p>
            <a:pPr algn="ctr">
              <a:lnSpc>
                <a:spcPts val="6320"/>
              </a:lnSpc>
              <a:spcBef>
                <a:spcPct val="0"/>
              </a:spcBef>
            </a:pPr>
            <a:r>
              <a:rPr lang="en-US" b="true" sz="4514">
                <a:solidFill>
                  <a:srgbClr val="FFFFFF"/>
                </a:solidFill>
                <a:latin typeface="Poppins Bold"/>
                <a:ea typeface="Poppins Bold"/>
                <a:cs typeface="Poppins Bold"/>
                <a:sym typeface="Poppins Bold"/>
              </a:rPr>
              <a:t>CÓDIGO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DAGfXw14Yes</dc:identifier>
  <dcterms:modified xsi:type="dcterms:W3CDTF">2011-08-01T06:04:30Z</dcterms:modified>
  <cp:revision>1</cp:revision>
  <dc:title>Tarea_02</dc:title>
</cp:coreProperties>
</file>