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Old Standard TT"/>
      <p:regular r:id="rId26"/>
      <p:bold r:id="rId27"/>
      <p: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regular.fntdata"/><Relationship Id="rId25" Type="http://schemas.openxmlformats.org/officeDocument/2006/relationships/slide" Target="slides/slide20.xml"/><Relationship Id="rId28" Type="http://schemas.openxmlformats.org/officeDocument/2006/relationships/font" Target="fonts/OldStandardTT-italic.fntdata"/><Relationship Id="rId27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13035f1db_0_1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13035f1db_0_1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13035f1db_0_1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13035f1db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13035f1db_0_1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13035f1db_0_1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13035f1db_0_1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13035f1db_0_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13035f1db_0_1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13035f1db_0_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13035f1db_0_1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13035f1db_0_1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13035f1db_0_1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13035f1db_0_1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13035f1db_0_1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13035f1db_0_1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13035f1db_0_1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13035f1db_0_1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13035f1db_0_1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13035f1db_0_1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13035f1db_0_1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13035f1db_0_1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13035f1db_0_1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13035f1db_0_1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13035f1db_0_1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13035f1db_0_1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13035f1db_0_1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13035f1db_0_1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13035f1db_0_1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13035f1db_0_1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13035f1db_0_1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13035f1db_0_1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13035f1db_0_1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13035f1db_0_1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13035f1db_0_1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13035f1db_0_1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13035f1db_0_1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13035f1db_0_1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28950" y="268925"/>
            <a:ext cx="8520600" cy="12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Risk Detection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0" y="-268950"/>
            <a:ext cx="9144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93075" y="1923975"/>
            <a:ext cx="8678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Introduction: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This project aims to leverage Exploratory Data Analysis (EDA) and machine learning to conduct risk analysis for loan default prediction in the context of a consumer finance company. By analyzing historical loan application data, we will identify patterns and factors that indicate whether a client is likely to default on their loan payments. This analysis will assist the company in minimizing financial losses while ensuring that creditworthy applicants are not unfairly rejected.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highlight>
                <a:schemeClr val="l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74175" y="93450"/>
            <a:ext cx="7657200" cy="8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/>
              <a:t>Cibil Investigations for clients</a:t>
            </a:r>
            <a:endParaRPr sz="2200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25" y="1220425"/>
            <a:ext cx="7811052" cy="237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331025" y="3852225"/>
            <a:ext cx="5958000" cy="1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lt1"/>
                </a:solidFill>
                <a:highlight>
                  <a:schemeClr val="dk1"/>
                </a:highlight>
              </a:rPr>
              <a:t>INFERENCE:-</a:t>
            </a:r>
            <a:endParaRPr sz="135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lt1"/>
                </a:solidFill>
                <a:highlight>
                  <a:schemeClr val="dk1"/>
                </a:highlight>
              </a:rPr>
              <a:t>*From the Above plots we can find there is less correlation with the target variable and has a considerable null values as well in the data.</a:t>
            </a:r>
            <a:endParaRPr sz="145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highlight>
                <a:schemeClr val="dk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0" y="0"/>
            <a:ext cx="8118600" cy="7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Distribution of Income type of client vs claimed Amount</a:t>
            </a:r>
            <a:endParaRPr sz="2400"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450" y="765600"/>
            <a:ext cx="3527275" cy="28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362025" y="3591925"/>
            <a:ext cx="5958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chemeClr val="lt1"/>
                </a:solidFill>
                <a:highlight>
                  <a:schemeClr val="dk1"/>
                </a:highlight>
              </a:rPr>
              <a:t>INFERENCE:-</a:t>
            </a:r>
            <a:endParaRPr b="1" sz="195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marR="1905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5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</a:rPr>
              <a:t>1.From the above plot the persons(Females) are in maternity leave are most likely defaulting on    </a:t>
            </a:r>
            <a:endParaRPr sz="105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</a:rPr>
              <a:t>loan.</a:t>
            </a:r>
            <a:endParaRPr sz="105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marR="2667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</a:rPr>
              <a:t>2.And Students were excellent in repaying their loans than the other types.</a:t>
            </a:r>
            <a:endParaRPr sz="105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88600" y="0"/>
            <a:ext cx="81186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88"/>
              <a:t>Number of Loan Request WRT Gender</a:t>
            </a:r>
            <a:endParaRPr sz="2688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150" y="703152"/>
            <a:ext cx="3697850" cy="288469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/>
        </p:nvSpPr>
        <p:spPr>
          <a:xfrm>
            <a:off x="703400" y="3587846"/>
            <a:ext cx="5958000" cy="1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55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50">
                <a:solidFill>
                  <a:schemeClr val="lt1"/>
                </a:solidFill>
              </a:rPr>
              <a:t>Inference</a:t>
            </a:r>
            <a:endParaRPr b="1" sz="1950">
              <a:solidFill>
                <a:schemeClr val="lt1"/>
              </a:solidFill>
            </a:endParaRPr>
          </a:p>
          <a:p>
            <a:pPr indent="0" lvl="0" marL="139700" marR="1651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#The above plot says Females are getting more Loans than Males.</a:t>
            </a:r>
            <a:endParaRPr sz="1800">
              <a:solidFill>
                <a:schemeClr val="lt1"/>
              </a:solidFill>
            </a:endParaRPr>
          </a:p>
          <a:p>
            <a:pPr indent="0" lvl="0" marL="101600" marR="101600" rtl="0" algn="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[56]:</a:t>
            </a:r>
            <a:endParaRPr sz="1050">
              <a:solidFill>
                <a:schemeClr val="l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98950" y="0"/>
            <a:ext cx="8118600" cy="7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Distribution Education of client</a:t>
            </a:r>
            <a:endParaRPr sz="2400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200" y="754438"/>
            <a:ext cx="3803800" cy="28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165475" y="3593725"/>
            <a:ext cx="5958000" cy="1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50">
                <a:solidFill>
                  <a:schemeClr val="lt1"/>
                </a:solidFill>
                <a:highlight>
                  <a:schemeClr val="dk1"/>
                </a:highlight>
              </a:rPr>
              <a:t>INSIGHTS:</a:t>
            </a:r>
            <a:endParaRPr b="1" sz="195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</a:rPr>
              <a:t>From the above plot the people who are done secondary/secondary special are taking higher amount of loan and they were not defaulting.</a:t>
            </a:r>
            <a:endParaRPr sz="105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</a:rPr>
              <a:t>So, Most of the people who were not educated are mostly not taking loans. And default ratio also low.</a:t>
            </a:r>
            <a:endParaRPr sz="105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0" y="0"/>
            <a:ext cx="8118600" cy="6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Distribution Gender towards Loan</a:t>
            </a:r>
            <a:endParaRPr sz="2400"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150" y="693000"/>
            <a:ext cx="3845950" cy="29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465500" y="3827250"/>
            <a:ext cx="59580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50">
                <a:solidFill>
                  <a:schemeClr val="lt1"/>
                </a:solidFill>
                <a:highlight>
                  <a:schemeClr val="dk1"/>
                </a:highlight>
              </a:rPr>
              <a:t>INSIGHTS:</a:t>
            </a:r>
            <a:endParaRPr b="1" sz="195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</a:rPr>
              <a:t>Here the more Females are getting loans than Males.</a:t>
            </a:r>
            <a:endParaRPr sz="105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</a:rPr>
              <a:t>And the default ratio between Male and Females are nearly same.</a:t>
            </a:r>
            <a:endParaRPr sz="105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0" y="0"/>
            <a:ext cx="8118600" cy="7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Distribution Family Status of client</a:t>
            </a:r>
            <a:endParaRPr sz="2400"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954" y="796500"/>
            <a:ext cx="3647250" cy="27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393100" y="3868600"/>
            <a:ext cx="59580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50">
                <a:solidFill>
                  <a:schemeClr val="lt1"/>
                </a:solidFill>
                <a:highlight>
                  <a:schemeClr val="dk1"/>
                </a:highlight>
              </a:rPr>
              <a:t>INFERENCE</a:t>
            </a:r>
            <a:endParaRPr b="1" sz="195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</a:rPr>
              <a:t>From the above distribution Married persons are paying loans correctly and parallely their default also bit higher than other groups.</a:t>
            </a:r>
            <a:endParaRPr sz="105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0" y="0"/>
            <a:ext cx="8118600" cy="5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Distribution of Housing type of client vs claimed Amount</a:t>
            </a:r>
            <a:endParaRPr sz="2400"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450" y="659275"/>
            <a:ext cx="5109874" cy="310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/>
        </p:nvSpPr>
        <p:spPr>
          <a:xfrm>
            <a:off x="362025" y="3853925"/>
            <a:ext cx="86889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50">
                <a:solidFill>
                  <a:schemeClr val="lt1"/>
                </a:solidFill>
                <a:highlight>
                  <a:schemeClr val="dk1"/>
                </a:highlight>
              </a:rPr>
              <a:t>INSIGHTS</a:t>
            </a:r>
            <a:endParaRPr b="1" sz="195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</a:rPr>
              <a:t>1.The clients from House/Apartment, Office apartment and Co-operative apartment are highly Defaulting on loans.</a:t>
            </a:r>
            <a:endParaRPr sz="105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marR="2667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</a:rPr>
              <a:t>2.The clients from Rented Apartment and Municipal apartment are less in default compared to other groups.</a:t>
            </a:r>
            <a:endParaRPr sz="105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0" y="0"/>
            <a:ext cx="81186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Checking for correlation of data using Heatmap</a:t>
            </a:r>
            <a:endParaRPr sz="2400"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100" y="775800"/>
            <a:ext cx="4568149" cy="324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 txBox="1"/>
          <p:nvPr/>
        </p:nvSpPr>
        <p:spPr>
          <a:xfrm>
            <a:off x="413775" y="4147900"/>
            <a:ext cx="595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There is very less correlation of features with target.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ctrTitle"/>
          </p:nvPr>
        </p:nvSpPr>
        <p:spPr>
          <a:xfrm>
            <a:off x="0" y="0"/>
            <a:ext cx="8118600" cy="11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71" name="Google Shape;171;p30"/>
          <p:cNvSpPr txBox="1"/>
          <p:nvPr>
            <p:ph idx="1" type="subTitle"/>
          </p:nvPr>
        </p:nvSpPr>
        <p:spPr>
          <a:xfrm>
            <a:off x="243725" y="2048104"/>
            <a:ext cx="8118600" cy="28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Feature selection is the process of identifying features which are important for prediction and selecting </a:t>
            </a:r>
            <a:r>
              <a:rPr lang="en"/>
              <a:t>those</a:t>
            </a:r>
            <a:r>
              <a:rPr lang="en"/>
              <a:t> features to built a better model.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have Extracted the relevant feature to predict the financial risk and dropped all the other features not necessary.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ctrTitle"/>
          </p:nvPr>
        </p:nvSpPr>
        <p:spPr>
          <a:xfrm>
            <a:off x="0" y="0"/>
            <a:ext cx="8118600" cy="152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77" name="Google Shape;177;p31"/>
          <p:cNvSpPr txBox="1"/>
          <p:nvPr>
            <p:ph idx="1" type="subTitle"/>
          </p:nvPr>
        </p:nvSpPr>
        <p:spPr>
          <a:xfrm>
            <a:off x="150675" y="1937406"/>
            <a:ext cx="8118600" cy="29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</a:rPr>
              <a:t>Model building involves the process of selecting, training, and evaluating machine learning models to make predictions or decisions based on input data.</a:t>
            </a:r>
            <a:endParaRPr sz="18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</a:rPr>
              <a:t>Since, the problem is a classification problem we have </a:t>
            </a: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</a:rPr>
              <a:t>chosen</a:t>
            </a: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</a:rPr>
              <a:t> different classifiers for predicting the better result.</a:t>
            </a:r>
            <a:endParaRPr sz="18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</a:rPr>
              <a:t>Among the classifiers the ensemble technique XGBClassifier performs well, providing high precision and accuracy.</a:t>
            </a:r>
            <a:endParaRPr sz="18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0" y="2098121"/>
            <a:ext cx="9092400" cy="28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Identify patterns indicating clients' difficulty in repaying loans through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detailed analysis of application data.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Determine the key demographic, financial, and credit-related factors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that influence loan default using machine learning models.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Utilize insights gained from the analysis to inform portfolio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management, risk assessment, and lending practices.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Develop strategies to minimize financial losses due to loan defaults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 optimize lending decisions.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170430" y="837851"/>
            <a:ext cx="80727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lt1"/>
                </a:solidFill>
              </a:rPr>
              <a:t>Business Objectives: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ctrTitle"/>
          </p:nvPr>
        </p:nvSpPr>
        <p:spPr>
          <a:xfrm>
            <a:off x="0" y="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CONCLUSION</a:t>
            </a:r>
            <a:endParaRPr sz="2900"/>
          </a:p>
        </p:txBody>
      </p:sp>
      <p:sp>
        <p:nvSpPr>
          <p:cNvPr id="183" name="Google Shape;183;p32"/>
          <p:cNvSpPr txBox="1"/>
          <p:nvPr>
            <p:ph idx="1" type="subTitle"/>
          </p:nvPr>
        </p:nvSpPr>
        <p:spPr>
          <a:xfrm>
            <a:off x="398925" y="2371821"/>
            <a:ext cx="81186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Hence </a:t>
            </a:r>
            <a:r>
              <a:rPr lang="en"/>
              <a:t>the</a:t>
            </a:r>
            <a:r>
              <a:rPr lang="en"/>
              <a:t> problem solution was provided with the accuracy and Precision of 92%.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So, we can analyse the loan defaulters and can able to avoid financial risk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0" y="631000"/>
            <a:ext cx="8118600" cy="13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chemeClr val="lt1"/>
                </a:solidFill>
              </a:rPr>
              <a:t>Feature Importance Analysis: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0" y="1748150"/>
            <a:ext cx="9144000" cy="33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Which factors have the strongest predictive power for loan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Are there any unexpected or surprising relationships between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and default risk?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150675" y="1141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Involved</a:t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0" y="1779150"/>
            <a:ext cx="9144000" cy="3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 sz="3000">
                <a:solidFill>
                  <a:schemeClr val="accent1"/>
                </a:solidFill>
              </a:rPr>
              <a:t>Importing a dataset using pandas</a:t>
            </a:r>
            <a:r>
              <a:rPr lang="en" sz="2800">
                <a:solidFill>
                  <a:schemeClr val="accent1"/>
                </a:solidFill>
              </a:rPr>
              <a:t> and analysing the features.</a:t>
            </a:r>
            <a:endParaRPr sz="2800">
              <a:solidFill>
                <a:schemeClr val="accent1"/>
              </a:solidFill>
            </a:endParaRPr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 sz="3000">
                <a:solidFill>
                  <a:schemeClr val="lt1"/>
                </a:solidFill>
                <a:highlight>
                  <a:schemeClr val="dk1"/>
                </a:highlight>
              </a:rPr>
              <a:t>Data Cleaning</a:t>
            </a:r>
            <a:endParaRPr sz="30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3000">
                <a:solidFill>
                  <a:schemeClr val="lt1"/>
                </a:solidFill>
                <a:highlight>
                  <a:schemeClr val="dk1"/>
                </a:highlight>
              </a:rPr>
              <a:t>Feature Engineering</a:t>
            </a:r>
            <a:endParaRPr sz="30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3000">
                <a:solidFill>
                  <a:schemeClr val="lt1"/>
                </a:solidFill>
                <a:highlight>
                  <a:schemeClr val="dk1"/>
                </a:highlight>
              </a:rPr>
              <a:t>Categorical values Encoding</a:t>
            </a:r>
            <a:endParaRPr sz="30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3000">
                <a:solidFill>
                  <a:schemeClr val="lt1"/>
                </a:solidFill>
                <a:highlight>
                  <a:schemeClr val="dk1"/>
                </a:highlight>
              </a:rPr>
              <a:t>EDA (Exploratory Data Analysis)</a:t>
            </a:r>
            <a:endParaRPr sz="30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3000">
                <a:solidFill>
                  <a:schemeClr val="lt1"/>
                </a:solidFill>
                <a:highlight>
                  <a:schemeClr val="dk1"/>
                </a:highlight>
              </a:rPr>
              <a:t>Feature Selection</a:t>
            </a:r>
            <a:endParaRPr sz="30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3000">
                <a:solidFill>
                  <a:schemeClr val="lt1"/>
                </a:solidFill>
                <a:highlight>
                  <a:schemeClr val="dk1"/>
                </a:highlight>
              </a:rPr>
              <a:t>Model Selection</a:t>
            </a:r>
            <a:endParaRPr sz="30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3000">
                <a:solidFill>
                  <a:schemeClr val="lt1"/>
                </a:solidFill>
                <a:highlight>
                  <a:schemeClr val="dk1"/>
                </a:highlight>
              </a:rPr>
              <a:t>Evaluation of Model</a:t>
            </a:r>
            <a:endParaRPr sz="30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0" y="114150"/>
            <a:ext cx="84348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0" y="2097850"/>
            <a:ext cx="9144000" cy="28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Cleaning involves Checking for duplicate columns or duplicate rows.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Identifying</a:t>
            </a:r>
            <a:r>
              <a:rPr lang="en"/>
              <a:t> the null values.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Checking for any </a:t>
            </a:r>
            <a:r>
              <a:rPr lang="en"/>
              <a:t>misaligned</a:t>
            </a:r>
            <a:r>
              <a:rPr lang="en"/>
              <a:t> formats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192050" y="624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</a:t>
            </a:r>
            <a:endParaRPr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0" y="2089475"/>
            <a:ext cx="8631300" cy="25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Feature Engineering include </a:t>
            </a:r>
            <a:r>
              <a:rPr lang="en"/>
              <a:t>modification</a:t>
            </a:r>
            <a:r>
              <a:rPr lang="en"/>
              <a:t> in the </a:t>
            </a:r>
            <a:r>
              <a:rPr lang="en"/>
              <a:t>existing</a:t>
            </a:r>
            <a:r>
              <a:rPr lang="en"/>
              <a:t> columns based on the problem statement.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this, project feature </a:t>
            </a:r>
            <a:r>
              <a:rPr lang="en"/>
              <a:t>engineering</a:t>
            </a:r>
            <a:r>
              <a:rPr lang="en"/>
              <a:t> has been done to some columns to convert days to years and some features with negative values instead of positive values. So, we used abs()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0" y="1448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Encoding</a:t>
            </a:r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336850" y="2123578"/>
            <a:ext cx="8118600" cy="28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Feature Encoding is the process to convert the categorical columns to numerical columns.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So, in this project I have encoded only 2 columns using Binary encoding, Since there are only 2 categories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EX:Gender- M/F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88575" y="66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258600" y="2006725"/>
            <a:ext cx="7069200" cy="25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  	Feature selection is a process to identify the</a:t>
            </a:r>
            <a:r>
              <a:rPr lang="en"/>
              <a:t> </a:t>
            </a:r>
            <a:r>
              <a:rPr lang="en"/>
              <a:t>importance of the feature that highly correlate with the target so the model can avoid complexity and perform well.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ctrTitle"/>
          </p:nvPr>
        </p:nvSpPr>
        <p:spPr>
          <a:xfrm>
            <a:off x="181675" y="1038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EDA(Exploratory Data Analysis)</a:t>
            </a:r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134475" y="2058425"/>
            <a:ext cx="8496900" cy="25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EDA is the process of data exploration and understanding of data across various features and categories.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is used to find the insights from data and also the relationship between the independent features and the target variable.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